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31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A8729A-2AFD-460A-B904-8482E7E726E9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3FF0C-1BEA-484E-A64B-0D6615110A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127303-A217-4765-94DC-D2B1CF5E45F4}" type="slidenum">
              <a:rPr lang="ru-RU" smtClean="0">
                <a:latin typeface="Arial" pitchFamily="34" charset="0"/>
              </a:rPr>
              <a:pPr/>
              <a:t>1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224AEF-4695-4BEC-AFCF-3DED0FA3FDE0}" type="slidenum">
              <a:rPr lang="ru-RU" smtClean="0">
                <a:latin typeface="Arial" pitchFamily="34" charset="0"/>
              </a:rPr>
              <a:pPr/>
              <a:t>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0EF207-302E-4D1B-8E78-CA1309A9DD0F}" type="slidenum">
              <a:rPr lang="ru-RU" smtClean="0">
                <a:latin typeface="Arial" pitchFamily="34" charset="0"/>
              </a:rPr>
              <a:pPr/>
              <a:t>5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Like book organization in a library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1CB1F8-0CF8-470D-9F49-B6C0A6E27A2B}" type="slidenum">
              <a:rPr lang="ru-RU" smtClean="0">
                <a:latin typeface="Arial" pitchFamily="34" charset="0"/>
              </a:rPr>
              <a:pPr/>
              <a:t>6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D5681B-C581-47FB-BD9B-4D9CA550E428}" type="slidenum">
              <a:rPr lang="ru-RU" smtClean="0">
                <a:latin typeface="Arial" pitchFamily="34" charset="0"/>
              </a:rPr>
              <a:pPr/>
              <a:t>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>
                <a:latin typeface="Arial" pitchFamily="34" charset="0"/>
              </a:rPr>
              <a:t>Распределенное приложение – программа, разные части которой хранятся и выполняются на разных компьютерах.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pitchFamily="34" charset="0"/>
              </a:rPr>
              <a:t>DCOM </a:t>
            </a:r>
            <a:endParaRPr lang="ru-RU" smtClean="0">
              <a:latin typeface="Arial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smtClean="0">
                <a:latin typeface="Arial" pitchFamily="34" charset="0"/>
              </a:rPr>
              <a:t>.Net Remoting</a:t>
            </a:r>
          </a:p>
          <a:p>
            <a:pPr eaLnBrk="1" hangingPunct="1">
              <a:buFontTx/>
              <a:buChar char="•"/>
            </a:pPr>
            <a:r>
              <a:rPr lang="ru-RU" smtClean="0">
                <a:latin typeface="Arial" pitchFamily="34" charset="0"/>
              </a:rPr>
              <a:t>Серверы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pitchFamily="34" charset="0"/>
              </a:rPr>
              <a:t>Web </a:t>
            </a:r>
            <a:r>
              <a:rPr lang="ru-RU" smtClean="0">
                <a:latin typeface="Arial" pitchFamily="34" charset="0"/>
              </a:rPr>
              <a:t>сервисы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>
                <a:latin typeface="Arial" pitchFamily="34" charset="0"/>
              </a:rPr>
              <a:t>Работа </a:t>
            </a:r>
            <a:r>
              <a:rPr lang="en-US" dirty="0" smtClean="0">
                <a:latin typeface="Arial" pitchFamily="34" charset="0"/>
              </a:rPr>
              <a:t>ASP</a:t>
            </a:r>
            <a:r>
              <a:rPr lang="ru-RU" dirty="0" smtClean="0">
                <a:latin typeface="Arial" pitchFamily="34" charset="0"/>
              </a:rPr>
              <a:t>.</a:t>
            </a:r>
            <a:r>
              <a:rPr lang="en-US" dirty="0" smtClean="0">
                <a:latin typeface="Arial" pitchFamily="34" charset="0"/>
              </a:rPr>
              <a:t>NET </a:t>
            </a:r>
            <a:r>
              <a:rPr lang="ru-RU" dirty="0" smtClean="0">
                <a:latin typeface="Arial" pitchFamily="34" charset="0"/>
              </a:rPr>
              <a:t>приложения начинается с того, что пользователь через браузер отправляет </a:t>
            </a:r>
            <a:r>
              <a:rPr lang="en-US" dirty="0" smtClean="0">
                <a:latin typeface="Arial" pitchFamily="34" charset="0"/>
              </a:rPr>
              <a:t>web</a:t>
            </a:r>
            <a:r>
              <a:rPr lang="ru-RU" dirty="0" smtClean="0">
                <a:latin typeface="Arial" pitchFamily="34" charset="0"/>
              </a:rPr>
              <a:t>-серверу запрос страницы (или другого ресурса) </a:t>
            </a:r>
            <a:r>
              <a:rPr lang="en-US" dirty="0" smtClean="0">
                <a:latin typeface="Arial" pitchFamily="34" charset="0"/>
              </a:rPr>
              <a:t>web</a:t>
            </a:r>
            <a:r>
              <a:rPr lang="ru-RU" dirty="0" smtClean="0">
                <a:latin typeface="Arial" pitchFamily="34" charset="0"/>
              </a:rPr>
              <a:t>-приложения. </a:t>
            </a:r>
            <a:r>
              <a:rPr lang="en-US" dirty="0" smtClean="0">
                <a:latin typeface="Arial" pitchFamily="34" charset="0"/>
              </a:rPr>
              <a:t>Web-</a:t>
            </a:r>
            <a:r>
              <a:rPr lang="ru-RU" dirty="0" smtClean="0">
                <a:latin typeface="Arial" pitchFamily="34" charset="0"/>
              </a:rPr>
              <a:t>сервером </a:t>
            </a:r>
            <a:r>
              <a:rPr lang="en-US" dirty="0" smtClean="0">
                <a:latin typeface="Arial" pitchFamily="34" charset="0"/>
              </a:rPr>
              <a:t>ASP.NET </a:t>
            </a:r>
            <a:r>
              <a:rPr lang="ru-RU" dirty="0" smtClean="0">
                <a:latin typeface="Arial" pitchFamily="34" charset="0"/>
              </a:rPr>
              <a:t>как правило является </a:t>
            </a:r>
            <a:r>
              <a:rPr lang="en-US" dirty="0" smtClean="0">
                <a:latin typeface="Arial" pitchFamily="34" charset="0"/>
              </a:rPr>
              <a:t>IIS (Internet Information Services). ASP</a:t>
            </a:r>
            <a:r>
              <a:rPr lang="ru-RU" dirty="0" smtClean="0">
                <a:latin typeface="Arial" pitchFamily="34" charset="0"/>
              </a:rPr>
              <a:t>.</a:t>
            </a:r>
            <a:r>
              <a:rPr lang="en-US" dirty="0" smtClean="0">
                <a:latin typeface="Arial" pitchFamily="34" charset="0"/>
              </a:rPr>
              <a:t>NET </a:t>
            </a:r>
            <a:r>
              <a:rPr lang="ru-RU" dirty="0" smtClean="0">
                <a:latin typeface="Arial" pitchFamily="34" charset="0"/>
              </a:rPr>
              <a:t>представляет собой </a:t>
            </a:r>
            <a:r>
              <a:rPr lang="en-US" dirty="0" smtClean="0">
                <a:latin typeface="Arial" pitchFamily="34" charset="0"/>
              </a:rPr>
              <a:t>ISAPI </a:t>
            </a:r>
            <a:r>
              <a:rPr lang="ru-RU" dirty="0" smtClean="0">
                <a:latin typeface="Arial" pitchFamily="34" charset="0"/>
              </a:rPr>
              <a:t>расширение над </a:t>
            </a:r>
            <a:r>
              <a:rPr lang="en-US" dirty="0" smtClean="0">
                <a:latin typeface="Arial" pitchFamily="34" charset="0"/>
              </a:rPr>
              <a:t>IIS</a:t>
            </a:r>
            <a:r>
              <a:rPr lang="ru-RU" dirty="0" smtClean="0">
                <a:latin typeface="Arial" pitchFamily="34" charset="0"/>
              </a:rPr>
              <a:t>. Когда </a:t>
            </a:r>
            <a:r>
              <a:rPr lang="en-US" dirty="0" smtClean="0">
                <a:latin typeface="Arial" pitchFamily="34" charset="0"/>
              </a:rPr>
              <a:t>web</a:t>
            </a:r>
            <a:r>
              <a:rPr lang="ru-RU" dirty="0" smtClean="0">
                <a:latin typeface="Arial" pitchFamily="34" charset="0"/>
              </a:rPr>
              <a:t>-сервер получает запрос, он анализирует расширение имени запрашиваемого файла и определяет, которое </a:t>
            </a:r>
            <a:r>
              <a:rPr lang="en-US" dirty="0" smtClean="0">
                <a:latin typeface="Arial" pitchFamily="34" charset="0"/>
              </a:rPr>
              <a:t>ISAPI </a:t>
            </a:r>
            <a:r>
              <a:rPr lang="ru-RU" dirty="0" smtClean="0">
                <a:latin typeface="Arial" pitchFamily="34" charset="0"/>
              </a:rPr>
              <a:t>расширение должно его обрабатывать, и </a:t>
            </a:r>
            <a:r>
              <a:rPr lang="ru-RU" dirty="0" err="1" smtClean="0">
                <a:latin typeface="Arial" pitchFamily="34" charset="0"/>
              </a:rPr>
              <a:t>перенаправляет</a:t>
            </a:r>
            <a:r>
              <a:rPr lang="ru-RU" dirty="0" smtClean="0">
                <a:latin typeface="Arial" pitchFamily="34" charset="0"/>
              </a:rPr>
              <a:t> ему запрос. </a:t>
            </a:r>
            <a:endParaRPr lang="en-US" dirty="0" smtClean="0">
              <a:latin typeface="Arial" pitchFamily="34" charset="0"/>
            </a:endParaRPr>
          </a:p>
          <a:p>
            <a:pPr eaLnBrk="1" hangingPunct="1"/>
            <a:r>
              <a:rPr lang="en-US" dirty="0" smtClean="0">
                <a:latin typeface="Arial" pitchFamily="34" charset="0"/>
              </a:rPr>
              <a:t>ASP</a:t>
            </a:r>
            <a:r>
              <a:rPr lang="ru-RU" dirty="0" smtClean="0">
                <a:latin typeface="Arial" pitchFamily="34" charset="0"/>
              </a:rPr>
              <a:t>.</a:t>
            </a:r>
            <a:r>
              <a:rPr lang="en-US" dirty="0" smtClean="0">
                <a:latin typeface="Arial" pitchFamily="34" charset="0"/>
              </a:rPr>
              <a:t>NET </a:t>
            </a:r>
            <a:r>
              <a:rPr lang="ru-RU" dirty="0" smtClean="0">
                <a:latin typeface="Arial" pitchFamily="34" charset="0"/>
              </a:rPr>
              <a:t>обрабатывает запросы файлов с расширениями .</a:t>
            </a:r>
            <a:r>
              <a:rPr lang="en-US" dirty="0" err="1" smtClean="0">
                <a:latin typeface="Arial" pitchFamily="34" charset="0"/>
              </a:rPr>
              <a:t>aspx</a:t>
            </a:r>
            <a:r>
              <a:rPr lang="ru-RU" dirty="0" smtClean="0">
                <a:latin typeface="Arial" pitchFamily="34" charset="0"/>
              </a:rPr>
              <a:t>, .</a:t>
            </a:r>
            <a:r>
              <a:rPr lang="en-US" dirty="0" err="1" smtClean="0">
                <a:latin typeface="Arial" pitchFamily="34" charset="0"/>
              </a:rPr>
              <a:t>ascx</a:t>
            </a:r>
            <a:r>
              <a:rPr lang="ru-RU" dirty="0" smtClean="0">
                <a:latin typeface="Arial" pitchFamily="34" charset="0"/>
              </a:rPr>
              <a:t>, .</a:t>
            </a:r>
            <a:r>
              <a:rPr lang="en-US" dirty="0" err="1" smtClean="0">
                <a:latin typeface="Arial" pitchFamily="34" charset="0"/>
              </a:rPr>
              <a:t>ashx</a:t>
            </a:r>
            <a:r>
              <a:rPr lang="ru-RU" dirty="0" smtClean="0">
                <a:latin typeface="Arial" pitchFamily="34" charset="0"/>
              </a:rPr>
              <a:t> и .</a:t>
            </a:r>
            <a:r>
              <a:rPr lang="en-US" dirty="0" err="1" smtClean="0">
                <a:latin typeface="Arial" pitchFamily="34" charset="0"/>
              </a:rPr>
              <a:t>asmx</a:t>
            </a:r>
            <a:r>
              <a:rPr lang="ru-RU" dirty="0" smtClean="0">
                <a:latin typeface="Arial" pitchFamily="34" charset="0"/>
              </a:rPr>
              <a:t>.</a:t>
            </a:r>
            <a:endParaRPr lang="ru-RU" i="1" dirty="0" smtClean="0">
              <a:latin typeface="Arial" pitchFamily="34" charset="0"/>
            </a:endParaRPr>
          </a:p>
          <a:p>
            <a:pPr eaLnBrk="1" hangingPunct="1"/>
            <a:r>
              <a:rPr lang="en-US" dirty="0" smtClean="0">
                <a:latin typeface="Arial" pitchFamily="34" charset="0"/>
              </a:rPr>
              <a:t>ASP</a:t>
            </a:r>
            <a:r>
              <a:rPr lang="ru-RU" dirty="0" smtClean="0">
                <a:latin typeface="Arial" pitchFamily="34" charset="0"/>
              </a:rPr>
              <a:t>.</a:t>
            </a:r>
            <a:r>
              <a:rPr lang="en-US" dirty="0" smtClean="0">
                <a:latin typeface="Arial" pitchFamily="34" charset="0"/>
              </a:rPr>
              <a:t>NET </a:t>
            </a:r>
            <a:r>
              <a:rPr lang="ru-RU" dirty="0" smtClean="0">
                <a:latin typeface="Arial" pitchFamily="34" charset="0"/>
              </a:rPr>
              <a:t>получает первый запрос ресурса приложения, создаёт домен приложения с помощью класса </a:t>
            </a:r>
            <a:r>
              <a:rPr lang="en-US" dirty="0" err="1" smtClean="0">
                <a:latin typeface="Arial" pitchFamily="34" charset="0"/>
              </a:rPr>
              <a:t>ApplicationManager</a:t>
            </a:r>
            <a:r>
              <a:rPr lang="ru-RU" dirty="0" smtClean="0">
                <a:latin typeface="Arial" pitchFamily="34" charset="0"/>
              </a:rPr>
              <a:t>. Домены приложений позволяют запускать несколько изолированных приложений в рамках одного процесса. </a:t>
            </a:r>
            <a:endParaRPr lang="en-US" dirty="0" smtClean="0">
              <a:latin typeface="Arial" pitchFamily="34" charset="0"/>
            </a:endParaRPr>
          </a:p>
          <a:p>
            <a:pPr eaLnBrk="1" hangingPunct="1"/>
            <a:r>
              <a:rPr lang="ru-RU" dirty="0" smtClean="0">
                <a:latin typeface="Arial" pitchFamily="34" charset="0"/>
              </a:rPr>
              <a:t>Внутри домена приложения создаётся экземпляр класса </a:t>
            </a:r>
            <a:r>
              <a:rPr lang="en-US" dirty="0" err="1" smtClean="0">
                <a:latin typeface="Arial" pitchFamily="34" charset="0"/>
              </a:rPr>
              <a:t>HostingEnvironment</a:t>
            </a:r>
            <a:r>
              <a:rPr lang="ru-RU" dirty="0" smtClean="0">
                <a:latin typeface="Arial" pitchFamily="34" charset="0"/>
              </a:rPr>
              <a:t>, который открывает доступ к информации о приложении (например, местонахождении его папок).</a:t>
            </a:r>
            <a:endParaRPr lang="ru-RU" i="1" dirty="0" smtClean="0">
              <a:latin typeface="Arial" pitchFamily="34" charset="0"/>
            </a:endParaRPr>
          </a:p>
          <a:p>
            <a:pPr eaLnBrk="1" hangingPunct="1"/>
            <a:r>
              <a:rPr lang="ru-RU" dirty="0" smtClean="0">
                <a:latin typeface="Arial" pitchFamily="34" charset="0"/>
              </a:rPr>
              <a:t>Кроме того, </a:t>
            </a:r>
            <a:r>
              <a:rPr lang="en-US" dirty="0" smtClean="0">
                <a:latin typeface="Arial" pitchFamily="34" charset="0"/>
              </a:rPr>
              <a:t>ASP</a:t>
            </a:r>
            <a:r>
              <a:rPr lang="ru-RU" dirty="0" smtClean="0">
                <a:latin typeface="Arial" pitchFamily="34" charset="0"/>
              </a:rPr>
              <a:t>.</a:t>
            </a:r>
            <a:r>
              <a:rPr lang="en-US" dirty="0" smtClean="0">
                <a:latin typeface="Arial" pitchFamily="34" charset="0"/>
              </a:rPr>
              <a:t>NET </a:t>
            </a:r>
            <a:r>
              <a:rPr lang="ru-RU" dirty="0" smtClean="0">
                <a:latin typeface="Arial" pitchFamily="34" charset="0"/>
              </a:rPr>
              <a:t>компилирует часть приложения, содержащуюся в папке </a:t>
            </a:r>
            <a:r>
              <a:rPr lang="en-US" dirty="0" smtClean="0">
                <a:latin typeface="Arial" pitchFamily="34" charset="0"/>
              </a:rPr>
              <a:t>App</a:t>
            </a:r>
            <a:r>
              <a:rPr lang="ru-RU" dirty="0" smtClean="0">
                <a:latin typeface="Arial" pitchFamily="34" charset="0"/>
              </a:rPr>
              <a:t>_</a:t>
            </a:r>
            <a:r>
              <a:rPr lang="en-US" dirty="0" smtClean="0">
                <a:latin typeface="Arial" pitchFamily="34" charset="0"/>
              </a:rPr>
              <a:t>Code</a:t>
            </a:r>
            <a:r>
              <a:rPr lang="ru-RU" dirty="0" smtClean="0">
                <a:latin typeface="Arial" pitchFamily="34" charset="0"/>
              </a:rPr>
              <a:t>.</a:t>
            </a:r>
            <a:endParaRPr lang="ru-RU" i="1" dirty="0" smtClean="0">
              <a:latin typeface="Arial" pitchFamily="34" charset="0"/>
            </a:endParaRPr>
          </a:p>
          <a:p>
            <a:pPr eaLnBrk="1" hangingPunct="1"/>
            <a:endParaRPr lang="ru-RU" dirty="0" smtClean="0">
              <a:latin typeface="Arial" pitchFamily="34" charset="0"/>
            </a:endParaRPr>
          </a:p>
        </p:txBody>
      </p:sp>
      <p:sp>
        <p:nvSpPr>
          <p:cNvPr id="1269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FAC493-AE97-469D-A8B8-834E7FAEE660}" type="slidenum">
              <a:rPr lang="ru-RU" smtClean="0">
                <a:latin typeface="Arial" pitchFamily="34" charset="0"/>
              </a:rPr>
              <a:pPr/>
              <a:t>8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>
                <a:latin typeface="Arial" pitchFamily="34" charset="0"/>
              </a:rPr>
              <a:t>Затем </a:t>
            </a:r>
            <a:r>
              <a:rPr lang="en-US" smtClean="0">
                <a:latin typeface="Arial" pitchFamily="34" charset="0"/>
              </a:rPr>
              <a:t>ASP</a:t>
            </a:r>
            <a:r>
              <a:rPr lang="ru-RU" smtClean="0">
                <a:latin typeface="Arial" pitchFamily="34" charset="0"/>
              </a:rPr>
              <a:t>.</a:t>
            </a:r>
            <a:r>
              <a:rPr lang="en-US" smtClean="0">
                <a:latin typeface="Arial" pitchFamily="34" charset="0"/>
              </a:rPr>
              <a:t>NET </a:t>
            </a:r>
            <a:r>
              <a:rPr lang="ru-RU" smtClean="0">
                <a:latin typeface="Arial" pitchFamily="34" charset="0"/>
              </a:rPr>
              <a:t>создаёт объекты классов, ответственных за данный </a:t>
            </a:r>
            <a:r>
              <a:rPr lang="en-US" smtClean="0">
                <a:latin typeface="Arial" pitchFamily="34" charset="0"/>
              </a:rPr>
              <a:t>HTTP</a:t>
            </a:r>
            <a:r>
              <a:rPr lang="ru-RU" smtClean="0">
                <a:latin typeface="Arial" pitchFamily="34" charset="0"/>
              </a:rPr>
              <a:t> запрос и ответ на него (HttpContext, HttpRequest и HttpResponse). </a:t>
            </a:r>
            <a:r>
              <a:rPr lang="en-US" smtClean="0">
                <a:latin typeface="Arial" pitchFamily="34" charset="0"/>
              </a:rPr>
              <a:t>HTTPRequest</a:t>
            </a:r>
            <a:r>
              <a:rPr lang="ru-RU" smtClean="0">
                <a:latin typeface="Arial" pitchFamily="34" charset="0"/>
              </a:rPr>
              <a:t> содержат всю информацию о запросе, включая информацию о браузере и генерируемые для него </a:t>
            </a:r>
            <a:r>
              <a:rPr lang="en-US" smtClean="0">
                <a:latin typeface="Arial" pitchFamily="34" charset="0"/>
              </a:rPr>
              <a:t>cookies</a:t>
            </a:r>
            <a:r>
              <a:rPr lang="ru-RU" smtClean="0">
                <a:latin typeface="Arial" pitchFamily="34" charset="0"/>
              </a:rPr>
              <a:t>. </a:t>
            </a:r>
            <a:r>
              <a:rPr lang="en-US" smtClean="0">
                <a:latin typeface="Arial" pitchFamily="34" charset="0"/>
              </a:rPr>
              <a:t>HTTPResponse </a:t>
            </a:r>
            <a:r>
              <a:rPr lang="ru-RU" smtClean="0">
                <a:latin typeface="Arial" pitchFamily="34" charset="0"/>
              </a:rPr>
              <a:t>содержит всю информацию об ответе на запрос, включая </a:t>
            </a:r>
            <a:r>
              <a:rPr lang="en-US" smtClean="0">
                <a:latin typeface="Arial" pitchFamily="34" charset="0"/>
              </a:rPr>
              <a:t>cookies </a:t>
            </a:r>
            <a:r>
              <a:rPr lang="ru-RU" smtClean="0">
                <a:latin typeface="Arial" pitchFamily="34" charset="0"/>
              </a:rPr>
              <a:t>и возвращаемый </a:t>
            </a:r>
            <a:r>
              <a:rPr lang="en-US" smtClean="0">
                <a:latin typeface="Arial" pitchFamily="34" charset="0"/>
              </a:rPr>
              <a:t>HTML</a:t>
            </a:r>
            <a:r>
              <a:rPr lang="ru-RU" smtClean="0">
                <a:latin typeface="Arial" pitchFamily="34" charset="0"/>
              </a:rPr>
              <a:t>.</a:t>
            </a:r>
            <a:endParaRPr lang="ru-RU" i="1" smtClean="0">
              <a:latin typeface="Arial" pitchFamily="34" charset="0"/>
            </a:endParaRPr>
          </a:p>
          <a:p>
            <a:pPr eaLnBrk="1" hangingPunct="1"/>
            <a:r>
              <a:rPr lang="ru-RU" smtClean="0">
                <a:latin typeface="Arial" pitchFamily="34" charset="0"/>
              </a:rPr>
              <a:t>После инициализации этих объектов создаётся объект класса </a:t>
            </a:r>
            <a:r>
              <a:rPr lang="en-US" smtClean="0">
                <a:latin typeface="Arial" pitchFamily="34" charset="0"/>
              </a:rPr>
              <a:t>HTTPApplication</a:t>
            </a:r>
            <a:r>
              <a:rPr lang="ru-RU" smtClean="0">
                <a:latin typeface="Arial" pitchFamily="34" charset="0"/>
              </a:rPr>
              <a:t>, происходит настройка конфигурации </a:t>
            </a:r>
            <a:r>
              <a:rPr lang="en-US" smtClean="0">
                <a:latin typeface="Arial" pitchFamily="34" charset="0"/>
              </a:rPr>
              <a:t>web</a:t>
            </a:r>
            <a:r>
              <a:rPr lang="ru-RU" smtClean="0">
                <a:latin typeface="Arial" pitchFamily="34" charset="0"/>
              </a:rPr>
              <a:t>-приложения, вызывается метод </a:t>
            </a:r>
            <a:r>
              <a:rPr lang="en-US" smtClean="0">
                <a:latin typeface="Arial" pitchFamily="34" charset="0"/>
              </a:rPr>
              <a:t>Init</a:t>
            </a:r>
            <a:r>
              <a:rPr lang="ru-RU" smtClean="0">
                <a:latin typeface="Arial" pitchFamily="34" charset="0"/>
              </a:rPr>
              <a:t>. </a:t>
            </a:r>
            <a:endParaRPr lang="ru-RU" i="1" smtClean="0">
              <a:latin typeface="Arial" pitchFamily="34" charset="0"/>
            </a:endParaRPr>
          </a:p>
          <a:p>
            <a:pPr eaLnBrk="1" hangingPunct="1"/>
            <a:endParaRPr lang="ru-RU" smtClean="0">
              <a:latin typeface="Arial" pitchFamily="34" charset="0"/>
            </a:endParaRPr>
          </a:p>
          <a:p>
            <a:pPr eaLnBrk="1" hangingPunct="1"/>
            <a:r>
              <a:rPr lang="ru-RU" smtClean="0">
                <a:latin typeface="Arial" pitchFamily="34" charset="0"/>
              </a:rPr>
              <a:t>Далее запрос обрабатывается каналом </a:t>
            </a:r>
            <a:r>
              <a:rPr lang="en-US" smtClean="0">
                <a:latin typeface="Arial" pitchFamily="34" charset="0"/>
              </a:rPr>
              <a:t>HTTPApplication</a:t>
            </a:r>
            <a:r>
              <a:rPr lang="ru-RU" smtClean="0">
                <a:latin typeface="Arial" pitchFamily="34" charset="0"/>
              </a:rPr>
              <a:t>. При этом происходит авторизация, кэширование данных запроса, выполнение необходимых методов классов приложения (например, обработка нажатия кнопки, проверка ввода), кэширование результата и возврат результата пользователю. Все эти этапы работы приложения скрыты от разработчика и выполняются автоматически. Разработчик же, как правило, создаёт код, реализующий логику, специфичную для данного приложения,– бизнес-логику и обработчики событий элементов управления (нажатие кнопок и т.д.). </a:t>
            </a:r>
            <a:endParaRPr lang="ru-RU" i="1" smtClean="0">
              <a:latin typeface="Arial" pitchFamily="34" charset="0"/>
            </a:endParaRPr>
          </a:p>
          <a:p>
            <a:pPr eaLnBrk="1" hangingPunct="1"/>
            <a:endParaRPr lang="ru-RU" smtClean="0">
              <a:latin typeface="Arial" pitchFamily="34" charset="0"/>
            </a:endParaRPr>
          </a:p>
        </p:txBody>
      </p:sp>
      <p:sp>
        <p:nvSpPr>
          <p:cNvPr id="1280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3ADE26-3A94-4383-AE8E-E1328440BF74}" type="slidenum">
              <a:rPr lang="ru-RU" smtClean="0">
                <a:latin typeface="Arial" pitchFamily="34" charset="0"/>
              </a:rPr>
              <a:pPr/>
              <a:t>9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ECD31-17E5-443E-ACFB-975ECC0B7168}" type="slidenum">
              <a:rPr lang="ru-RU" smtClean="0">
                <a:latin typeface="Arial" pitchFamily="34" charset="0"/>
              </a:rPr>
              <a:pPr/>
              <a:t>10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5FA2C0-7FC8-4ED7-A9C5-B2E915D6CA87}" type="slidenum">
              <a:rPr lang="ru-RU" smtClean="0">
                <a:latin typeface="Arial" pitchFamily="34" charset="0"/>
              </a:rPr>
              <a:pPr/>
              <a:t>11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Web </a:t>
            </a:r>
            <a:r>
              <a:rPr lang="ru-RU" smtClean="0">
                <a:latin typeface="Arial" pitchFamily="34" charset="0"/>
              </a:rPr>
              <a:t>приложение сходно с приложением выполняемым на </a:t>
            </a:r>
            <a:r>
              <a:rPr lang="en-US" smtClean="0">
                <a:latin typeface="Arial" pitchFamily="34" charset="0"/>
              </a:rPr>
              <a:t>Mainframe (</a:t>
            </a:r>
            <a:r>
              <a:rPr lang="ru-RU" smtClean="0">
                <a:latin typeface="Arial" pitchFamily="34" charset="0"/>
              </a:rPr>
              <a:t>большой компьютер</a:t>
            </a:r>
            <a:r>
              <a:rPr lang="en-US" smtClean="0">
                <a:latin typeface="Arial" pitchFamily="34" charset="0"/>
              </a:rPr>
              <a:t>)</a:t>
            </a:r>
            <a:r>
              <a:rPr lang="ru-RU" smtClean="0">
                <a:latin typeface="Arial" pitchFamily="34" charset="0"/>
              </a:rPr>
              <a:t>.</a:t>
            </a:r>
          </a:p>
          <a:p>
            <a:pPr eaLnBrk="1" hangingPunct="1"/>
            <a:r>
              <a:rPr lang="ru-RU" smtClean="0">
                <a:latin typeface="Arial" pitchFamily="34" charset="0"/>
              </a:rPr>
              <a:t>Пользователи работают с терминалом, на которым можно вводить исходные данные и показывать результаты расчетов.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F25730-576D-4DE3-B1D5-C2E7B39B315C}" type="slidenum">
              <a:rPr lang="ru-RU" smtClean="0">
                <a:latin typeface="Arial" pitchFamily="34" charset="0"/>
              </a:rPr>
              <a:pPr/>
              <a:t>12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48AC03-62D2-49D2-9A07-412849F8DC26}" type="slidenum">
              <a:rPr lang="ru-RU" smtClean="0">
                <a:latin typeface="Arial" pitchFamily="34" charset="0"/>
              </a:rPr>
              <a:pPr/>
              <a:t>13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404610-7935-4D34-8B40-F4B89A185186}" type="slidenum">
              <a:rPr lang="ru-RU" smtClean="0">
                <a:latin typeface="Arial" pitchFamily="34" charset="0"/>
              </a:rPr>
              <a:pPr/>
              <a:t>14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BF4ECE-D790-40CE-BBE9-1C650961660D}" type="slidenum">
              <a:rPr lang="ru-RU" smtClean="0">
                <a:latin typeface="Arial" pitchFamily="34" charset="0"/>
              </a:rPr>
              <a:pPr/>
              <a:t>15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0CFEBB-64C5-4A56-AD67-21E549085EFA}" type="slidenum">
              <a:rPr lang="ru-RU" smtClean="0">
                <a:latin typeface="Arial" pitchFamily="34" charset="0"/>
              </a:rPr>
              <a:pPr/>
              <a:t>16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4343400"/>
            <a:ext cx="6434137" cy="4114800"/>
          </a:xfrm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0F9436-8063-4ED3-9A0D-0DB4B2C61D96}" type="slidenum">
              <a:rPr lang="ru-RU" smtClean="0">
                <a:latin typeface="Arial" pitchFamily="34" charset="0"/>
              </a:rPr>
              <a:pPr/>
              <a:t>17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E4FC8-C4A4-4B80-87D0-BFD2BC478AAD}" type="slidenum">
              <a:rPr lang="ru-RU" smtClean="0">
                <a:latin typeface="Arial" pitchFamily="34" charset="0"/>
              </a:rPr>
              <a:pPr/>
              <a:t>18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4343400"/>
            <a:ext cx="6434137" cy="4114800"/>
          </a:xfrm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42DDF8-6793-4B62-9445-A9F13021C27D}" type="slidenum">
              <a:rPr lang="ru-RU" smtClean="0">
                <a:latin typeface="Arial" pitchFamily="34" charset="0"/>
              </a:rPr>
              <a:pPr/>
              <a:t>19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DB7831-4EF0-47A4-B84F-3C23D2AFE12D}" type="slidenum">
              <a:rPr lang="ru-RU" smtClean="0">
                <a:latin typeface="Arial" pitchFamily="34" charset="0"/>
              </a:rPr>
              <a:pPr/>
              <a:t>20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6C8993-829F-42FE-B692-A97B1B945118}" type="slidenum">
              <a:rPr lang="ru-RU" smtClean="0">
                <a:latin typeface="Arial" pitchFamily="34" charset="0"/>
              </a:rPr>
              <a:pPr/>
              <a:t>23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5C4A68-067C-4682-8590-314ADE0A5653}" type="slidenum">
              <a:rPr lang="ru-RU" smtClean="0">
                <a:latin typeface="Arial" pitchFamily="34" charset="0"/>
              </a:rPr>
              <a:pPr/>
              <a:t>24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745A83-25EC-48A4-BB9C-B158DE9BC60D}" type="slidenum">
              <a:rPr lang="ru-RU" smtClean="0">
                <a:latin typeface="Arial" pitchFamily="34" charset="0"/>
              </a:rPr>
              <a:pPr/>
              <a:t>25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443436-2F00-4A90-A2AE-321998634780}" type="slidenum">
              <a:rPr lang="ru-RU" smtClean="0">
                <a:latin typeface="Arial" pitchFamily="34" charset="0"/>
              </a:rPr>
              <a:pPr/>
              <a:t>26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25320D-12F9-4734-BA4F-D88F84324BA0}" type="slidenum">
              <a:rPr lang="ru-RU" smtClean="0">
                <a:latin typeface="Arial" pitchFamily="34" charset="0"/>
              </a:rPr>
              <a:pPr/>
              <a:t>27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2896F7-EE17-403C-B811-C4114EA11AF5}" type="slidenum">
              <a:rPr lang="ru-RU" smtClean="0">
                <a:latin typeface="Arial" pitchFamily="34" charset="0"/>
              </a:rPr>
              <a:pPr/>
              <a:t>28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A26CB7-CB2D-4781-91B3-5533A1EAC83D}" type="slidenum">
              <a:rPr lang="ru-RU" smtClean="0">
                <a:latin typeface="Arial" pitchFamily="34" charset="0"/>
              </a:rPr>
              <a:pPr/>
              <a:t>29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AFF03A-162E-403A-9605-86CB310F28D7}" type="slidenum">
              <a:rPr lang="ru-RU" smtClean="0">
                <a:latin typeface="Arial" pitchFamily="34" charset="0"/>
              </a:rPr>
              <a:pPr/>
              <a:t>30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4FDA69-16A5-4993-8783-926A738632FA}" type="slidenum">
              <a:rPr lang="ru-RU" smtClean="0">
                <a:latin typeface="Arial" pitchFamily="34" charset="0"/>
              </a:rPr>
              <a:pPr/>
              <a:t>31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4343400"/>
            <a:ext cx="6434137" cy="4114800"/>
          </a:xfrm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734889-A84B-4944-9628-6F7A684B3453}" type="slidenum">
              <a:rPr lang="ru-RU" smtClean="0">
                <a:latin typeface="Arial" pitchFamily="34" charset="0"/>
              </a:rPr>
              <a:pPr/>
              <a:t>32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4FF72E-B96E-4D30-B3FF-0F8F54A4061D}" type="slidenum">
              <a:rPr lang="ru-RU" smtClean="0">
                <a:latin typeface="Arial" pitchFamily="34" charset="0"/>
              </a:rPr>
              <a:pPr/>
              <a:t>33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4343400"/>
            <a:ext cx="6434137" cy="4114800"/>
          </a:xfrm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D12DD2-C5E5-4F8F-AF80-1E1F57437FC3}" type="slidenum">
              <a:rPr lang="ru-RU" smtClean="0">
                <a:latin typeface="Arial" pitchFamily="34" charset="0"/>
              </a:rPr>
              <a:pPr/>
              <a:t>34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C3913A-970B-482A-B1C0-48DD53585EF0}" type="slidenum">
              <a:rPr lang="ru-RU" smtClean="0">
                <a:latin typeface="Arial" pitchFamily="34" charset="0"/>
              </a:rPr>
              <a:pPr/>
              <a:t>35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0DCED-41C6-4824-B9F7-A2907534EDC9}" type="slidenum">
              <a:rPr lang="ru-RU" smtClean="0">
                <a:latin typeface="Arial" pitchFamily="34" charset="0"/>
              </a:rPr>
              <a:pPr/>
              <a:t>36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CCA31A-53DF-481A-8407-1F4137DB2FBF}" type="slidenum">
              <a:rPr lang="ru-RU" smtClean="0">
                <a:latin typeface="Arial" pitchFamily="34" charset="0"/>
              </a:rPr>
              <a:pPr/>
              <a:t>37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32364F-087C-475C-A5B9-0137FD08F953}" type="slidenum">
              <a:rPr lang="ru-RU" smtClean="0">
                <a:latin typeface="Arial" pitchFamily="34" charset="0"/>
              </a:rPr>
              <a:pPr/>
              <a:t>38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4B32DD-1309-4ED9-AF30-88387C22801F}" type="slidenum">
              <a:rPr lang="ru-RU" smtClean="0">
                <a:latin typeface="Arial" pitchFamily="34" charset="0"/>
              </a:rPr>
              <a:pPr/>
              <a:t>39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35482B-014F-4CFF-A9B8-AA58A21B1EA3}" type="slidenum">
              <a:rPr lang="ru-RU" smtClean="0">
                <a:latin typeface="Arial" pitchFamily="34" charset="0"/>
              </a:rPr>
              <a:pPr/>
              <a:t>40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8F27D-C1A8-4003-9A95-6E19BD585C67}" type="slidenum">
              <a:rPr lang="ru-RU" smtClean="0">
                <a:latin typeface="Arial" pitchFamily="34" charset="0"/>
              </a:rPr>
              <a:pPr/>
              <a:t>41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2379D9-E983-4B65-A055-27C8F3F98699}" type="slidenum">
              <a:rPr lang="ru-RU" smtClean="0">
                <a:latin typeface="Arial" pitchFamily="34" charset="0"/>
              </a:rPr>
              <a:pPr/>
              <a:t>42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4343400"/>
            <a:ext cx="6434137" cy="4114800"/>
          </a:xfrm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68E1FC-4B4E-49B7-9980-17FE5D96A227}" type="slidenum">
              <a:rPr lang="ru-RU" smtClean="0">
                <a:latin typeface="Arial" pitchFamily="34" charset="0"/>
              </a:rPr>
              <a:pPr/>
              <a:t>43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400CE7-E679-457E-9825-3AB72502C1EB}" type="slidenum">
              <a:rPr lang="ru-RU" smtClean="0">
                <a:latin typeface="Arial" pitchFamily="34" charset="0"/>
              </a:rPr>
              <a:pPr/>
              <a:t>44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832D14-E1CF-423E-A095-E105E86B23ED}" type="slidenum">
              <a:rPr lang="ru-RU" smtClean="0">
                <a:latin typeface="Arial" pitchFamily="34" charset="0"/>
              </a:rPr>
              <a:pPr/>
              <a:t>45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D128E4-7ACC-411F-92C7-8E89F11FCD1B}" type="slidenum">
              <a:rPr lang="ru-RU" smtClean="0">
                <a:latin typeface="Arial" pitchFamily="34" charset="0"/>
              </a:rPr>
              <a:pPr/>
              <a:t>46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A04F6-0EF0-4BB9-A40D-F1E1C1AF63A2}" type="slidenum">
              <a:rPr lang="ru-RU" smtClean="0">
                <a:latin typeface="Arial" pitchFamily="34" charset="0"/>
              </a:rPr>
              <a:pPr/>
              <a:t>47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ECD1B6-D345-4699-BFC9-5E66539B55E0}" type="slidenum">
              <a:rPr lang="ru-RU" smtClean="0">
                <a:latin typeface="Arial" pitchFamily="34" charset="0"/>
              </a:rPr>
              <a:pPr/>
              <a:t>48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To determine the current state of the page, you can check the IsPostBack property of the page,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which will be false the first time the page is requested. Here’s an example: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if (!IsPostBack)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{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// It's safe to initialize the controls for the first time.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FirstName.Text = "Enter your name here";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}</a:t>
            </a:r>
          </a:p>
          <a:p>
            <a:pPr eaLnBrk="1" hangingPunct="1">
              <a:lnSpc>
                <a:spcPct val="90000"/>
              </a:lnSpc>
            </a:pPr>
            <a:r>
              <a:rPr lang="ru-RU" sz="900" b="1" smtClean="0">
                <a:latin typeface="Arial" pitchFamily="34" charset="0"/>
              </a:rPr>
              <a:t>Note </a:t>
            </a:r>
            <a:r>
              <a:rPr lang="ru-RU" sz="900" smtClean="0">
                <a:latin typeface="Arial" pitchFamily="34" charset="0"/>
              </a:rPr>
              <a:t>It’s a common convention to write Page.IsPostBack instead of just IsPostBack. This longer form works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because all web pages are server controls, and all server controls include a Page property that exposes the current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page. In other words, Page.IsPostBack is the same as IsPostBack—some developers simply think the first version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is easier to read. Which approach you use is simply a matter of preference.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Remember, view state stores every </a:t>
            </a:r>
            <a:r>
              <a:rPr lang="ru-RU" sz="900" i="1" smtClean="0">
                <a:latin typeface="Arial" pitchFamily="34" charset="0"/>
              </a:rPr>
              <a:t>changed </a:t>
            </a:r>
            <a:r>
              <a:rPr lang="ru-RU" sz="900" smtClean="0">
                <a:latin typeface="Arial" pitchFamily="34" charset="0"/>
              </a:rPr>
              <a:t>property. Initializing the control in the Page.Load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event counts as a change, so any control value you touch will be persisted in view state, needlessly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enlarging the size of your page and slowing transmission times. To streamline your view state and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keep page sizes small, avoid initializing controls in code. Instead, set the properties in the control tag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(either by editing the tag by hand in source view or by using the Properties window). That way, these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details won’t be persisted in view state. In cases where it really is easier to initialize the control in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code, consider disabling view state for the control by setting EnableViewState to false and initializing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the control every time the Page.Load event fires, regardless of whether the current request is a</a:t>
            </a:r>
          </a:p>
          <a:p>
            <a:pPr eaLnBrk="1" hangingPunct="1">
              <a:lnSpc>
                <a:spcPct val="90000"/>
              </a:lnSpc>
            </a:pPr>
            <a:r>
              <a:rPr lang="ru-RU" sz="900" smtClean="0">
                <a:latin typeface="Arial" pitchFamily="34" charset="0"/>
              </a:rPr>
              <a:t>postback.</a:t>
            </a:r>
          </a:p>
          <a:p>
            <a:pPr eaLnBrk="1" hangingPunct="1">
              <a:lnSpc>
                <a:spcPct val="90000"/>
              </a:lnSpc>
            </a:pPr>
            <a:endParaRPr lang="ru-RU" sz="90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762658-8020-4B96-98EE-510A031E09D0}" type="slidenum">
              <a:rPr lang="ru-RU" smtClean="0">
                <a:latin typeface="Arial" pitchFamily="34" charset="0"/>
              </a:rPr>
              <a:pPr/>
              <a:t>49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2C5FBF-593B-4AFA-A26B-6D8BEE977EDB}" type="slidenum">
              <a:rPr lang="ru-RU" smtClean="0">
                <a:latin typeface="Arial" pitchFamily="34" charset="0"/>
              </a:rPr>
              <a:pPr/>
              <a:t>50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877A0-5D6A-4DC6-95BE-42403D6A847D}" type="slidenum">
              <a:rPr lang="ru-RU" smtClean="0">
                <a:latin typeface="Arial" pitchFamily="34" charset="0"/>
              </a:rPr>
              <a:pPr/>
              <a:t>51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14EBA-73B9-436E-8F10-B7808F7F3E2B}" type="slidenum">
              <a:rPr lang="ru-RU" smtClean="0">
                <a:latin typeface="Arial" pitchFamily="34" charset="0"/>
              </a:rPr>
              <a:pPr/>
              <a:t>52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E69AFE-C547-42D4-87A4-5060C7DF6856}" type="slidenum">
              <a:rPr lang="ru-RU" smtClean="0">
                <a:latin typeface="Arial" pitchFamily="34" charset="0"/>
              </a:rPr>
              <a:pPr/>
              <a:t>53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B002CB-558A-4F0C-8043-FCA3C3512A69}" type="slidenum">
              <a:rPr lang="ru-RU" smtClean="0">
                <a:latin typeface="Arial" pitchFamily="34" charset="0"/>
              </a:rPr>
              <a:pPr/>
              <a:t>54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00A3D5-78B6-495A-B8A1-AB6DCFAE2C2F}" type="slidenum">
              <a:rPr lang="ru-RU" smtClean="0">
                <a:latin typeface="Arial" pitchFamily="34" charset="0"/>
              </a:rPr>
              <a:pPr/>
              <a:t>55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B59E3-03E6-4B3B-BF51-C772398B47E4}" type="slidenum">
              <a:rPr lang="ru-RU" smtClean="0">
                <a:latin typeface="Arial" pitchFamily="34" charset="0"/>
              </a:rPr>
              <a:pPr/>
              <a:t>56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40B890-D183-4A8E-87E0-AEA83E833954}" type="slidenum">
              <a:rPr lang="ru-RU" smtClean="0">
                <a:latin typeface="Arial" pitchFamily="34" charset="0"/>
              </a:rPr>
              <a:pPr/>
              <a:t>57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4343400"/>
            <a:ext cx="6434137" cy="4114800"/>
          </a:xfrm>
          <a:noFill/>
          <a:ln/>
        </p:spPr>
        <p:txBody>
          <a:bodyPr/>
          <a:lstStyle/>
          <a:p>
            <a:pPr eaLnBrk="1" hangingPunct="1"/>
            <a:r>
              <a:rPr lang="ru-RU" smtClean="0">
                <a:latin typeface="Arial" pitchFamily="34" charset="0"/>
              </a:rPr>
              <a:t>т.е. страница запрограммирована так, что если происходят какие-то действия пользователя, то страница отправляет сообщения серверу, где они обрабатываются эл.управления и результат возвращается браузеру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postback</a:t>
            </a:r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E8EE0A-8C70-4AFB-96E2-AF9AC64E96D0}" type="slidenum">
              <a:rPr lang="ru-RU" smtClean="0">
                <a:latin typeface="Arial" pitchFamily="34" charset="0"/>
              </a:rPr>
              <a:pPr/>
              <a:t>58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4343400"/>
            <a:ext cx="6434137" cy="4114800"/>
          </a:xfrm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0444D5-1E3B-44AB-AC60-20F71AE89593}" type="slidenum">
              <a:rPr lang="ru-RU" smtClean="0">
                <a:latin typeface="Arial" pitchFamily="34" charset="0"/>
              </a:rPr>
              <a:pPr/>
              <a:t>59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2F0B0B-8FE8-4BCF-9D9C-BCD44F81FF18}" type="slidenum">
              <a:rPr lang="ru-RU" smtClean="0">
                <a:latin typeface="Arial" pitchFamily="34" charset="0"/>
              </a:rPr>
              <a:pPr/>
              <a:t>60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9358-D479-4244-AC42-FBD0BC100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BAE6F-F3E2-451F-B7F8-FFD480F627EA}" type="datetimeFigureOut">
              <a:rPr lang="ru-RU" smtClean="0"/>
              <a:pPr/>
              <a:t>31.01.2010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D4BD5-4E73-48B1-8ED2-B678054F0D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donnu.edu.ua/ASPNET/Doc/&#1057;&#1083;&#1072;&#1081;&#1076;&#1099;%20&#1083;&#1077;&#1082;&#1094;&#1080;&#1081;%20&#1042;.%20&#1050;.%20&#1058;&#1086;&#1083;&#1089;&#1090;&#1099;&#1093;/Web.Config.txt" TargetMode="External"/><Relationship Id="rId4" Type="http://schemas.openxmlformats.org/officeDocument/2006/relationships/hyperlink" Target="http://www.donnu.edu.ua/ASPNET/Doc/&#1057;&#1083;&#1072;&#1081;&#1076;&#1099;%20&#1083;&#1077;&#1082;&#1094;&#1080;&#1081;%20&#1042;.%20&#1050;.%20&#1058;&#1086;&#1083;&#1089;&#1090;&#1099;&#1093;/machine.config.txt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060575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Лекция 3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613" y="3933825"/>
            <a:ext cx="5473700" cy="792163"/>
          </a:xfrm>
        </p:spPr>
        <p:txBody>
          <a:bodyPr>
            <a:noAutofit/>
          </a:bodyPr>
          <a:lstStyle/>
          <a:p>
            <a:pPr algn="ctr" eaLnBrk="1" hangingPunct="1">
              <a:buFontTx/>
              <a:buNone/>
            </a:pPr>
            <a:r>
              <a:rPr lang="ru-RU" dirty="0" smtClean="0"/>
              <a:t>Основы </a:t>
            </a:r>
            <a:r>
              <a:rPr lang="ru-RU" dirty="0" smtClean="0"/>
              <a:t>технологии </a:t>
            </a:r>
            <a:endParaRPr lang="en-US" dirty="0" smtClean="0"/>
          </a:p>
          <a:p>
            <a:pPr algn="ctr" eaLnBrk="1" hangingPunct="1">
              <a:buFontTx/>
              <a:buNone/>
            </a:pPr>
            <a:r>
              <a:rPr lang="en-US" dirty="0" err="1" smtClean="0"/>
              <a:t>ASP.Net</a:t>
            </a:r>
            <a:r>
              <a:rPr lang="ru-RU" dirty="0" smtClean="0"/>
              <a:t> </a:t>
            </a:r>
            <a:r>
              <a:rPr lang="en-US" dirty="0" smtClean="0"/>
              <a:t>Web Forms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Приложения на стороне сервера (</a:t>
            </a:r>
            <a:r>
              <a:rPr lang="ru-RU" dirty="0" err="1" smtClean="0"/>
              <a:t>скрипты</a:t>
            </a:r>
            <a:r>
              <a:rPr lang="ru-RU" dirty="0" smtClean="0"/>
              <a:t> и классы объектов)</a:t>
            </a:r>
            <a:endParaRPr lang="ru-RU" dirty="0"/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3043230" cy="4197361"/>
          </a:xfrm>
        </p:spPr>
        <p:txBody>
          <a:bodyPr/>
          <a:lstStyle/>
          <a:p>
            <a:r>
              <a:rPr lang="en-US" dirty="0" err="1" smtClean="0"/>
              <a:t>ASP.Net</a:t>
            </a:r>
            <a:endParaRPr lang="en-US" dirty="0" smtClean="0"/>
          </a:p>
          <a:p>
            <a:pPr lvl="1"/>
            <a:r>
              <a:rPr lang="en-US" dirty="0" smtClean="0"/>
              <a:t>Web Forms</a:t>
            </a:r>
          </a:p>
          <a:p>
            <a:pPr lvl="1"/>
            <a:r>
              <a:rPr lang="en-US" dirty="0" smtClean="0"/>
              <a:t>MVC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14" name="Прямоугольник 13"/>
          <p:cNvSpPr/>
          <p:nvPr/>
        </p:nvSpPr>
        <p:spPr>
          <a:xfrm>
            <a:off x="4962535" y="3214692"/>
            <a:ext cx="1928812" cy="857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1600" dirty="0">
                <a:solidFill>
                  <a:schemeClr val="tx1"/>
                </a:solidFill>
              </a:rPr>
              <a:t>Script Engine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ru-RU" sz="1600" dirty="0">
                <a:solidFill>
                  <a:schemeClr val="tx1"/>
                </a:solidFill>
              </a:rPr>
              <a:t>компонент выполнения </a:t>
            </a:r>
            <a:r>
              <a:rPr lang="ru-RU" sz="1600" dirty="0" err="1">
                <a:solidFill>
                  <a:schemeClr val="tx1"/>
                </a:solidFill>
              </a:rPr>
              <a:t>скриптов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5" name="Прямая со стрелкой 14"/>
          <p:cNvCxnSpPr>
            <a:endCxn id="14" idx="1"/>
          </p:cNvCxnSpPr>
          <p:nvPr/>
        </p:nvCxnSpPr>
        <p:spPr>
          <a:xfrm>
            <a:off x="3500430" y="3643314"/>
            <a:ext cx="1462105" cy="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53" name="TextBox 15"/>
          <p:cNvSpPr txBox="1">
            <a:spLocks noChangeArrowheads="1"/>
          </p:cNvSpPr>
          <p:nvPr/>
        </p:nvSpPr>
        <p:spPr bwMode="auto">
          <a:xfrm>
            <a:off x="3605222" y="3071817"/>
            <a:ext cx="1285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Данные запроса</a:t>
            </a:r>
          </a:p>
          <a:p>
            <a:r>
              <a:rPr lang="ru-RU"/>
              <a:t>(</a:t>
            </a:r>
            <a:r>
              <a:rPr lang="en-US"/>
              <a:t>Request</a:t>
            </a:r>
            <a:r>
              <a:rPr lang="ru-RU"/>
              <a:t>)</a:t>
            </a:r>
          </a:p>
        </p:txBody>
      </p:sp>
      <p:cxnSp>
        <p:nvCxnSpPr>
          <p:cNvPr id="17" name="Прямая со стрелкой 16"/>
          <p:cNvCxnSpPr>
            <a:stCxn id="14" idx="3"/>
          </p:cNvCxnSpPr>
          <p:nvPr/>
        </p:nvCxnSpPr>
        <p:spPr>
          <a:xfrm>
            <a:off x="6891347" y="3643317"/>
            <a:ext cx="171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55" name="TextBox 17"/>
          <p:cNvSpPr txBox="1">
            <a:spLocks noChangeArrowheads="1"/>
          </p:cNvSpPr>
          <p:nvPr/>
        </p:nvSpPr>
        <p:spPr bwMode="auto">
          <a:xfrm>
            <a:off x="7034222" y="3324229"/>
            <a:ext cx="139543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HTML </a:t>
            </a:r>
            <a:r>
              <a:rPr lang="ru-RU" dirty="0"/>
              <a:t>код</a:t>
            </a:r>
          </a:p>
          <a:p>
            <a:r>
              <a:rPr lang="ru-RU" dirty="0"/>
              <a:t>(</a:t>
            </a:r>
            <a:r>
              <a:rPr lang="en-US" dirty="0"/>
              <a:t>Response</a:t>
            </a:r>
            <a:r>
              <a:rPr lang="ru-RU" dirty="0"/>
              <a:t>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143510" y="4357692"/>
            <a:ext cx="1571625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dirty="0">
                <a:solidFill>
                  <a:schemeClr val="tx1"/>
                </a:solidFill>
              </a:rPr>
              <a:t>HTML + script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0" name="Прямая со стрелкой 19"/>
          <p:cNvCxnSpPr>
            <a:stCxn id="19" idx="0"/>
            <a:endCxn id="14" idx="2"/>
          </p:cNvCxnSpPr>
          <p:nvPr/>
        </p:nvCxnSpPr>
        <p:spPr>
          <a:xfrm rot="16200000" flipV="1">
            <a:off x="5785654" y="4214023"/>
            <a:ext cx="2857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000635" y="2286004"/>
            <a:ext cx="1857375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1600" dirty="0" err="1">
                <a:solidFill>
                  <a:schemeClr val="tx1"/>
                </a:solidFill>
              </a:rPr>
              <a:t>dll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библиотека с компонентами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rot="5400000" flipH="1" flipV="1">
            <a:off x="5394335" y="3036892"/>
            <a:ext cx="3571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6107916" y="3037686"/>
            <a:ext cx="35877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61" name="TextBox 25"/>
          <p:cNvSpPr txBox="1">
            <a:spLocks noChangeArrowheads="1"/>
          </p:cNvSpPr>
          <p:nvPr/>
        </p:nvSpPr>
        <p:spPr bwMode="auto">
          <a:xfrm>
            <a:off x="6000760" y="4071942"/>
            <a:ext cx="2571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При первом вызове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4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Обзор платформы </a:t>
            </a:r>
            <a:br>
              <a:rPr lang="ru-RU" dirty="0" smtClean="0"/>
            </a:br>
            <a:r>
              <a:rPr lang="en-US" dirty="0" smtClean="0"/>
              <a:t>Microsoft</a:t>
            </a:r>
            <a:r>
              <a:rPr lang="ru-RU" dirty="0" smtClean="0"/>
              <a:t> </a:t>
            </a:r>
            <a:r>
              <a:rPr lang="en-US" dirty="0" err="1" smtClean="0"/>
              <a:t>.Net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Платформа </a:t>
            </a:r>
            <a:r>
              <a:rPr lang="en-US" smtClean="0"/>
              <a:t>.Net </a:t>
            </a:r>
            <a:endParaRPr lang="ru-RU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Новый подход компании </a:t>
            </a:r>
            <a:r>
              <a:rPr lang="en-US" sz="2800" smtClean="0"/>
              <a:t>Microsoft </a:t>
            </a:r>
            <a:r>
              <a:rPr lang="ru-RU" sz="2800" smtClean="0"/>
              <a:t>с созданию и выполнению программ.</a:t>
            </a:r>
          </a:p>
          <a:p>
            <a:pPr eaLnBrk="1" hangingPunct="1"/>
            <a:r>
              <a:rPr lang="ru-RU" sz="2800" smtClean="0"/>
              <a:t>Позволяет использовать одинаковые технологии программирования </a:t>
            </a:r>
            <a:r>
              <a:rPr lang="en-US" sz="2800" smtClean="0"/>
              <a:t>Windows </a:t>
            </a:r>
            <a:r>
              <a:rPr lang="ru-RU" sz="2800" smtClean="0"/>
              <a:t>и </a:t>
            </a:r>
            <a:r>
              <a:rPr lang="en-US" sz="2800" smtClean="0"/>
              <a:t>Web </a:t>
            </a:r>
            <a:r>
              <a:rPr lang="ru-RU" sz="2800" smtClean="0"/>
              <a:t>приложений.</a:t>
            </a:r>
          </a:p>
          <a:p>
            <a:pPr eaLnBrk="1" hangingPunct="1"/>
            <a:r>
              <a:rPr lang="en-US" sz="2800" smtClean="0"/>
              <a:t>ASP.Net – </a:t>
            </a:r>
            <a:r>
              <a:rPr lang="ru-RU" sz="2800" smtClean="0"/>
              <a:t>среда разработки и выполнения Интернет приложений.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Пространства имен </a:t>
            </a:r>
            <a:r>
              <a:rPr lang="en-US" sz="4000" smtClean="0"/>
              <a:t>FCL</a:t>
            </a:r>
            <a:br>
              <a:rPr lang="en-US" sz="4000" smtClean="0"/>
            </a:br>
            <a:r>
              <a:rPr lang="en-US" sz="3200" smtClean="0"/>
              <a:t> (FCL Namespaces)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1787525"/>
            <a:ext cx="77724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mtClean="0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427038" y="5010150"/>
            <a:ext cx="8208962" cy="1735138"/>
          </a:xfrm>
          <a:prstGeom prst="rect">
            <a:avLst/>
          </a:prstGeom>
          <a:solidFill>
            <a:srgbClr val="80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582600" prstMaterial="legacyMatte">
            <a:bevelT w="13500" h="13500" prst="angle"/>
            <a:bevelB w="13500" h="13500" prst="angle"/>
            <a:extrusionClr>
              <a:srgbClr val="800000"/>
            </a:extrusionClr>
          </a:sp3d>
        </p:spPr>
        <p:txBody>
          <a:bodyPr wrap="none" tIns="0" anchorCtr="1">
            <a:flatTx/>
          </a:bodyPr>
          <a:lstStyle/>
          <a:p>
            <a:pPr algn="ctr" eaLnBrk="0" hangingPunct="0"/>
            <a:r>
              <a:rPr lang="en-US" b="1">
                <a:solidFill>
                  <a:schemeClr val="bg1"/>
                </a:solidFill>
              </a:rPr>
              <a:t>System</a:t>
            </a:r>
            <a:r>
              <a:rPr lang="en-US" b="1"/>
              <a:t>   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441325" y="3746500"/>
            <a:ext cx="4027488" cy="1096963"/>
          </a:xfrm>
          <a:prstGeom prst="rect">
            <a:avLst/>
          </a:prstGeom>
          <a:solidFill>
            <a:srgbClr val="80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582600" prstMaterial="legacyMatte">
            <a:bevelT w="13500" h="13500" prst="angle"/>
            <a:bevelB w="13500" h="13500" prst="angle"/>
            <a:extrusionClr>
              <a:srgbClr val="800000"/>
            </a:extrusionClr>
          </a:sp3d>
        </p:spPr>
        <p:txBody>
          <a:bodyPr wrap="none" tIns="0" anchorCtr="1">
            <a:flatTx/>
          </a:bodyPr>
          <a:lstStyle/>
          <a:p>
            <a:pPr algn="ctr" eaLnBrk="0" hangingPunct="0"/>
            <a:r>
              <a:rPr lang="en-US" b="1">
                <a:solidFill>
                  <a:schemeClr val="bg1"/>
                </a:solidFill>
              </a:rPr>
              <a:t>System.Data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4605338" y="3746500"/>
            <a:ext cx="4027487" cy="1096963"/>
          </a:xfrm>
          <a:prstGeom prst="rect">
            <a:avLst/>
          </a:prstGeom>
          <a:solidFill>
            <a:srgbClr val="80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582600" prstMaterial="legacyMatte">
            <a:bevelT w="13500" h="13500" prst="angle"/>
            <a:bevelB w="13500" h="13500" prst="angle"/>
            <a:extrusionClr>
              <a:srgbClr val="800000"/>
            </a:extrusionClr>
          </a:sp3d>
        </p:spPr>
        <p:txBody>
          <a:bodyPr wrap="none" tIns="0" anchorCtr="1">
            <a:flatTx/>
          </a:bodyPr>
          <a:lstStyle/>
          <a:p>
            <a:pPr algn="ctr" eaLnBrk="0" hangingPunct="0"/>
            <a:r>
              <a:rPr lang="en-US" b="1">
                <a:solidFill>
                  <a:schemeClr val="bg1"/>
                </a:solidFill>
              </a:rPr>
              <a:t>System.Xml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441325" y="1279525"/>
            <a:ext cx="4027488" cy="2339975"/>
          </a:xfrm>
          <a:prstGeom prst="rect">
            <a:avLst/>
          </a:prstGeom>
          <a:solidFill>
            <a:srgbClr val="80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582600" prstMaterial="legacyMatte">
            <a:bevelT w="13500" h="13500" prst="angle"/>
            <a:bevelB w="13500" h="13500" prst="angle"/>
            <a:extrusionClr>
              <a:srgbClr val="800000"/>
            </a:extrusionClr>
          </a:sp3d>
        </p:spPr>
        <p:txBody>
          <a:bodyPr wrap="none" tIns="0" anchorCtr="1">
            <a:flatTx/>
          </a:bodyPr>
          <a:lstStyle/>
          <a:p>
            <a:pPr algn="ctr" eaLnBrk="0" hangingPunct="0"/>
            <a:r>
              <a:rPr lang="en-US" b="1">
                <a:solidFill>
                  <a:schemeClr val="bg1"/>
                </a:solidFill>
              </a:rPr>
              <a:t>System.Web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588963" y="6315075"/>
            <a:ext cx="1831975" cy="25876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Globalization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588963" y="5992813"/>
            <a:ext cx="1831975" cy="257175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Diagnostics</a:t>
            </a: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588963" y="5668963"/>
            <a:ext cx="1831975" cy="258762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Configuration</a:t>
            </a: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588963" y="5346700"/>
            <a:ext cx="1831975" cy="25876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Collections</a:t>
            </a:r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2566988" y="6315075"/>
            <a:ext cx="1758950" cy="25876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Resources</a:t>
            </a:r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2566988" y="5992813"/>
            <a:ext cx="1758950" cy="257175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Reflection</a:t>
            </a:r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2566988" y="5668963"/>
            <a:ext cx="1758950" cy="258762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Net</a:t>
            </a:r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2566988" y="5346700"/>
            <a:ext cx="1758950" cy="25876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IO</a:t>
            </a: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4468813" y="6315075"/>
            <a:ext cx="1831975" cy="25876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Threading</a:t>
            </a:r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4468813" y="5992813"/>
            <a:ext cx="1831975" cy="257175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Text</a:t>
            </a:r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4468813" y="5668963"/>
            <a:ext cx="1831975" cy="258762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ServiceProcess</a:t>
            </a:r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4468813" y="5346700"/>
            <a:ext cx="1831975" cy="25876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Security</a:t>
            </a:r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588963" y="4456113"/>
            <a:ext cx="1781175" cy="258762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Design</a:t>
            </a:r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588963" y="4133850"/>
            <a:ext cx="1781175" cy="257175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ADO</a:t>
            </a:r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2517775" y="4456113"/>
            <a:ext cx="1779588" cy="258762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SQLTypes</a:t>
            </a:r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2517775" y="4133850"/>
            <a:ext cx="1779588" cy="257175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SQL</a:t>
            </a:r>
          </a:p>
        </p:txBody>
      </p:sp>
      <p:sp>
        <p:nvSpPr>
          <p:cNvPr id="37912" name="Rectangle 24"/>
          <p:cNvSpPr>
            <a:spLocks noChangeArrowheads="1"/>
          </p:cNvSpPr>
          <p:nvPr/>
        </p:nvSpPr>
        <p:spPr bwMode="auto">
          <a:xfrm>
            <a:off x="4752975" y="4456113"/>
            <a:ext cx="1779588" cy="258762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XPath</a:t>
            </a:r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4752975" y="4133850"/>
            <a:ext cx="1779588" cy="257175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XSLT</a:t>
            </a:r>
          </a:p>
        </p:txBody>
      </p:sp>
      <p:sp>
        <p:nvSpPr>
          <p:cNvPr id="37914" name="Rectangle 26"/>
          <p:cNvSpPr>
            <a:spLocks noChangeArrowheads="1"/>
          </p:cNvSpPr>
          <p:nvPr/>
        </p:nvSpPr>
        <p:spPr bwMode="auto">
          <a:xfrm>
            <a:off x="6459538" y="5346700"/>
            <a:ext cx="1978025" cy="1227138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Runtime</a:t>
            </a:r>
          </a:p>
        </p:txBody>
      </p:sp>
      <p:sp>
        <p:nvSpPr>
          <p:cNvPr id="37915" name="Rectangle 27"/>
          <p:cNvSpPr>
            <a:spLocks noChangeArrowheads="1"/>
          </p:cNvSpPr>
          <p:nvPr/>
        </p:nvSpPr>
        <p:spPr bwMode="auto">
          <a:xfrm>
            <a:off x="6519863" y="5605463"/>
            <a:ext cx="1819275" cy="257175"/>
          </a:xfrm>
          <a:prstGeom prst="rect">
            <a:avLst/>
          </a:prstGeom>
          <a:solidFill>
            <a:schemeClr val="bg1">
              <a:alpha val="89803"/>
            </a:schemeClr>
          </a:solidFill>
          <a:ln w="127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tIns="0" bIns="0"/>
          <a:lstStyle/>
          <a:p>
            <a:pPr eaLnBrk="0" hangingPunct="0"/>
            <a:r>
              <a:rPr lang="en-US" sz="1600" b="1"/>
              <a:t>InteropServices</a:t>
            </a:r>
          </a:p>
        </p:txBody>
      </p:sp>
      <p:sp>
        <p:nvSpPr>
          <p:cNvPr id="37916" name="Rectangle 28"/>
          <p:cNvSpPr>
            <a:spLocks noChangeArrowheads="1"/>
          </p:cNvSpPr>
          <p:nvPr/>
        </p:nvSpPr>
        <p:spPr bwMode="auto">
          <a:xfrm>
            <a:off x="6519863" y="5927725"/>
            <a:ext cx="1819275" cy="258763"/>
          </a:xfrm>
          <a:prstGeom prst="rect">
            <a:avLst/>
          </a:prstGeom>
          <a:solidFill>
            <a:schemeClr val="bg1">
              <a:alpha val="89803"/>
            </a:schemeClr>
          </a:solidFill>
          <a:ln w="127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tIns="0" bIns="0"/>
          <a:lstStyle/>
          <a:p>
            <a:pPr eaLnBrk="0" hangingPunct="0"/>
            <a:r>
              <a:rPr lang="en-US" sz="1600" b="1"/>
              <a:t>Remoting</a:t>
            </a:r>
          </a:p>
        </p:txBody>
      </p:sp>
      <p:sp>
        <p:nvSpPr>
          <p:cNvPr id="37917" name="Rectangle 29"/>
          <p:cNvSpPr>
            <a:spLocks noChangeArrowheads="1"/>
          </p:cNvSpPr>
          <p:nvPr/>
        </p:nvSpPr>
        <p:spPr bwMode="auto">
          <a:xfrm>
            <a:off x="6519863" y="6249988"/>
            <a:ext cx="1819275" cy="258762"/>
          </a:xfrm>
          <a:prstGeom prst="rect">
            <a:avLst/>
          </a:prstGeom>
          <a:solidFill>
            <a:schemeClr val="bg1">
              <a:alpha val="89803"/>
            </a:schemeClr>
          </a:solidFill>
          <a:ln w="127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tIns="0" bIns="0"/>
          <a:lstStyle/>
          <a:p>
            <a:pPr eaLnBrk="0" hangingPunct="0"/>
            <a:r>
              <a:rPr lang="en-US" sz="1600" b="1"/>
              <a:t>Serialization</a:t>
            </a:r>
          </a:p>
        </p:txBody>
      </p:sp>
      <p:sp>
        <p:nvSpPr>
          <p:cNvPr id="37918" name="Rectangle 30"/>
          <p:cNvSpPr>
            <a:spLocks noChangeArrowheads="1"/>
          </p:cNvSpPr>
          <p:nvPr/>
        </p:nvSpPr>
        <p:spPr bwMode="auto">
          <a:xfrm>
            <a:off x="6681788" y="4133850"/>
            <a:ext cx="1741487" cy="581025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Serialization</a:t>
            </a:r>
          </a:p>
        </p:txBody>
      </p:sp>
      <p:sp>
        <p:nvSpPr>
          <p:cNvPr id="37919" name="Rectangle 31"/>
          <p:cNvSpPr>
            <a:spLocks noChangeArrowheads="1"/>
          </p:cNvSpPr>
          <p:nvPr/>
        </p:nvSpPr>
        <p:spPr bwMode="auto">
          <a:xfrm>
            <a:off x="588963" y="3267075"/>
            <a:ext cx="1781175" cy="25876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Configuration</a:t>
            </a:r>
          </a:p>
        </p:txBody>
      </p:sp>
      <p:sp>
        <p:nvSpPr>
          <p:cNvPr id="37920" name="Rectangle 32"/>
          <p:cNvSpPr>
            <a:spLocks noChangeArrowheads="1"/>
          </p:cNvSpPr>
          <p:nvPr/>
        </p:nvSpPr>
        <p:spPr bwMode="auto">
          <a:xfrm>
            <a:off x="2517775" y="3267075"/>
            <a:ext cx="1779588" cy="25876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SessionState</a:t>
            </a:r>
          </a:p>
        </p:txBody>
      </p:sp>
      <p:sp>
        <p:nvSpPr>
          <p:cNvPr id="37921" name="Rectangle 33"/>
          <p:cNvSpPr>
            <a:spLocks noChangeArrowheads="1"/>
          </p:cNvSpPr>
          <p:nvPr/>
        </p:nvSpPr>
        <p:spPr bwMode="auto">
          <a:xfrm>
            <a:off x="588963" y="2944813"/>
            <a:ext cx="1781175" cy="258762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Caching	</a:t>
            </a:r>
          </a:p>
        </p:txBody>
      </p:sp>
      <p:sp>
        <p:nvSpPr>
          <p:cNvPr id="37922" name="Rectangle 34"/>
          <p:cNvSpPr>
            <a:spLocks noChangeArrowheads="1"/>
          </p:cNvSpPr>
          <p:nvPr/>
        </p:nvSpPr>
        <p:spPr bwMode="auto">
          <a:xfrm>
            <a:off x="2517775" y="2944813"/>
            <a:ext cx="1779588" cy="258762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Security</a:t>
            </a:r>
          </a:p>
        </p:txBody>
      </p:sp>
      <p:sp>
        <p:nvSpPr>
          <p:cNvPr id="37923" name="Rectangle 35"/>
          <p:cNvSpPr>
            <a:spLocks noChangeArrowheads="1"/>
          </p:cNvSpPr>
          <p:nvPr/>
        </p:nvSpPr>
        <p:spPr bwMode="auto">
          <a:xfrm>
            <a:off x="588963" y="1654175"/>
            <a:ext cx="1781175" cy="1225550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Services</a:t>
            </a:r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663575" y="1912938"/>
            <a:ext cx="1636713" cy="257175"/>
          </a:xfrm>
          <a:prstGeom prst="rect">
            <a:avLst/>
          </a:prstGeom>
          <a:solidFill>
            <a:schemeClr val="bg1">
              <a:alpha val="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none" tIns="0" bIns="0"/>
          <a:lstStyle/>
          <a:p>
            <a:pPr eaLnBrk="0" hangingPunct="0"/>
            <a:r>
              <a:rPr lang="en-US" sz="1600" b="1"/>
              <a:t>Description</a:t>
            </a:r>
          </a:p>
        </p:txBody>
      </p:sp>
      <p:sp>
        <p:nvSpPr>
          <p:cNvPr id="37925" name="Rectangle 37"/>
          <p:cNvSpPr>
            <a:spLocks noChangeArrowheads="1"/>
          </p:cNvSpPr>
          <p:nvPr/>
        </p:nvSpPr>
        <p:spPr bwMode="auto">
          <a:xfrm>
            <a:off x="663575" y="2235200"/>
            <a:ext cx="1636713" cy="258763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tIns="0" bIns="0"/>
          <a:lstStyle/>
          <a:p>
            <a:pPr eaLnBrk="0" hangingPunct="0"/>
            <a:r>
              <a:rPr lang="en-US" sz="1600" b="1"/>
              <a:t>Discovery</a:t>
            </a:r>
          </a:p>
        </p:txBody>
      </p:sp>
      <p:sp>
        <p:nvSpPr>
          <p:cNvPr id="37926" name="Rectangle 38"/>
          <p:cNvSpPr>
            <a:spLocks noChangeArrowheads="1"/>
          </p:cNvSpPr>
          <p:nvPr/>
        </p:nvSpPr>
        <p:spPr bwMode="auto">
          <a:xfrm>
            <a:off x="663575" y="2557463"/>
            <a:ext cx="1636713" cy="258762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tIns="0" bIns="0"/>
          <a:lstStyle/>
          <a:p>
            <a:pPr eaLnBrk="0" hangingPunct="0"/>
            <a:r>
              <a:rPr lang="en-US" sz="1600" b="1"/>
              <a:t>Protocols</a:t>
            </a:r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2517775" y="1654175"/>
            <a:ext cx="1779588" cy="1225550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UI</a:t>
            </a:r>
          </a:p>
        </p:txBody>
      </p:sp>
      <p:sp>
        <p:nvSpPr>
          <p:cNvPr id="37928" name="Rectangle 40"/>
          <p:cNvSpPr>
            <a:spLocks noChangeArrowheads="1"/>
          </p:cNvSpPr>
          <p:nvPr/>
        </p:nvSpPr>
        <p:spPr bwMode="auto">
          <a:xfrm>
            <a:off x="2592388" y="1912938"/>
            <a:ext cx="1635125" cy="257175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tIns="0" bIns="0"/>
          <a:lstStyle/>
          <a:p>
            <a:pPr eaLnBrk="0" hangingPunct="0"/>
            <a:r>
              <a:rPr lang="en-US" sz="1600" b="1"/>
              <a:t>HtmlControls</a:t>
            </a:r>
          </a:p>
        </p:txBody>
      </p:sp>
      <p:sp>
        <p:nvSpPr>
          <p:cNvPr id="37929" name="Rectangle 41"/>
          <p:cNvSpPr>
            <a:spLocks noChangeArrowheads="1"/>
          </p:cNvSpPr>
          <p:nvPr/>
        </p:nvSpPr>
        <p:spPr bwMode="auto">
          <a:xfrm>
            <a:off x="2592388" y="2235200"/>
            <a:ext cx="1635125" cy="581025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tIns="0" bIns="0"/>
          <a:lstStyle/>
          <a:p>
            <a:pPr eaLnBrk="0" hangingPunct="0"/>
            <a:r>
              <a:rPr lang="en-US" sz="1600" b="1"/>
              <a:t>WebControls</a:t>
            </a:r>
          </a:p>
        </p:txBody>
      </p:sp>
      <p:sp>
        <p:nvSpPr>
          <p:cNvPr id="37930" name="Rectangle 42"/>
          <p:cNvSpPr>
            <a:spLocks noChangeArrowheads="1"/>
          </p:cNvSpPr>
          <p:nvPr/>
        </p:nvSpPr>
        <p:spPr bwMode="auto">
          <a:xfrm>
            <a:off x="4605338" y="2570163"/>
            <a:ext cx="4019550" cy="1049337"/>
          </a:xfrm>
          <a:prstGeom prst="rect">
            <a:avLst/>
          </a:prstGeom>
          <a:solidFill>
            <a:srgbClr val="80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582600" prstMaterial="legacyMatte">
            <a:bevelT w="13500" h="13500" prst="angle"/>
            <a:bevelB w="13500" h="13500" prst="angle"/>
            <a:extrusionClr>
              <a:srgbClr val="800000"/>
            </a:extrusionClr>
          </a:sp3d>
        </p:spPr>
        <p:txBody>
          <a:bodyPr wrap="none" tIns="0" anchorCtr="1">
            <a:flatTx/>
          </a:bodyPr>
          <a:lstStyle/>
          <a:p>
            <a:pPr algn="ctr" eaLnBrk="0" hangingPunct="0"/>
            <a:r>
              <a:rPr lang="en-US" b="1">
                <a:solidFill>
                  <a:schemeClr val="bg1"/>
                </a:solidFill>
              </a:rPr>
              <a:t>System.Drawing</a:t>
            </a:r>
          </a:p>
        </p:txBody>
      </p:sp>
      <p:sp>
        <p:nvSpPr>
          <p:cNvPr id="37931" name="Rectangle 43"/>
          <p:cNvSpPr>
            <a:spLocks noChangeArrowheads="1"/>
          </p:cNvSpPr>
          <p:nvPr/>
        </p:nvSpPr>
        <p:spPr bwMode="auto">
          <a:xfrm>
            <a:off x="4752975" y="3267075"/>
            <a:ext cx="1779588" cy="25876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Imaging</a:t>
            </a:r>
          </a:p>
        </p:txBody>
      </p:sp>
      <p:sp>
        <p:nvSpPr>
          <p:cNvPr id="37932" name="Rectangle 44"/>
          <p:cNvSpPr>
            <a:spLocks noChangeArrowheads="1"/>
          </p:cNvSpPr>
          <p:nvPr/>
        </p:nvSpPr>
        <p:spPr bwMode="auto">
          <a:xfrm>
            <a:off x="4752975" y="2944813"/>
            <a:ext cx="1779588" cy="258762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Drawing2D	</a:t>
            </a:r>
          </a:p>
        </p:txBody>
      </p:sp>
      <p:sp>
        <p:nvSpPr>
          <p:cNvPr id="37933" name="Rectangle 45"/>
          <p:cNvSpPr>
            <a:spLocks noChangeArrowheads="1"/>
          </p:cNvSpPr>
          <p:nvPr/>
        </p:nvSpPr>
        <p:spPr bwMode="auto">
          <a:xfrm>
            <a:off x="6681788" y="3254375"/>
            <a:ext cx="1743075" cy="27146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Text</a:t>
            </a:r>
          </a:p>
        </p:txBody>
      </p:sp>
      <p:sp>
        <p:nvSpPr>
          <p:cNvPr id="37934" name="Rectangle 46"/>
          <p:cNvSpPr>
            <a:spLocks noChangeArrowheads="1"/>
          </p:cNvSpPr>
          <p:nvPr/>
        </p:nvSpPr>
        <p:spPr bwMode="auto">
          <a:xfrm>
            <a:off x="6681788" y="2944813"/>
            <a:ext cx="1743075" cy="258762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Printing</a:t>
            </a:r>
          </a:p>
        </p:txBody>
      </p:sp>
      <p:sp>
        <p:nvSpPr>
          <p:cNvPr id="37935" name="Rectangle 47"/>
          <p:cNvSpPr>
            <a:spLocks noChangeArrowheads="1"/>
          </p:cNvSpPr>
          <p:nvPr/>
        </p:nvSpPr>
        <p:spPr bwMode="auto">
          <a:xfrm>
            <a:off x="4605338" y="1279525"/>
            <a:ext cx="4019550" cy="1162050"/>
          </a:xfrm>
          <a:prstGeom prst="rect">
            <a:avLst/>
          </a:prstGeom>
          <a:solidFill>
            <a:srgbClr val="80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582600" prstMaterial="legacyMatte">
            <a:bevelT w="13500" h="13500" prst="angle"/>
            <a:bevelB w="13500" h="13500" prst="angle"/>
            <a:extrusionClr>
              <a:srgbClr val="800000"/>
            </a:extrusionClr>
          </a:sp3d>
        </p:spPr>
        <p:txBody>
          <a:bodyPr wrap="none" tIns="0" anchorCtr="1">
            <a:flatTx/>
          </a:bodyPr>
          <a:lstStyle/>
          <a:p>
            <a:pPr algn="ctr" eaLnBrk="0" hangingPunct="0"/>
            <a:r>
              <a:rPr lang="en-US" b="1">
                <a:solidFill>
                  <a:schemeClr val="bg1"/>
                </a:solidFill>
              </a:rPr>
              <a:t>System.Windows.Forms</a:t>
            </a:r>
          </a:p>
        </p:txBody>
      </p:sp>
      <p:sp>
        <p:nvSpPr>
          <p:cNvPr id="37936" name="Rectangle 48"/>
          <p:cNvSpPr>
            <a:spLocks noChangeArrowheads="1"/>
          </p:cNvSpPr>
          <p:nvPr/>
        </p:nvSpPr>
        <p:spPr bwMode="auto">
          <a:xfrm>
            <a:off x="4752975" y="1654175"/>
            <a:ext cx="1409700" cy="64611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Design	</a:t>
            </a:r>
          </a:p>
        </p:txBody>
      </p:sp>
      <p:sp>
        <p:nvSpPr>
          <p:cNvPr id="37937" name="Rectangle 49"/>
          <p:cNvSpPr>
            <a:spLocks noChangeArrowheads="1"/>
          </p:cNvSpPr>
          <p:nvPr/>
        </p:nvSpPr>
        <p:spPr bwMode="auto">
          <a:xfrm>
            <a:off x="6310313" y="1654175"/>
            <a:ext cx="2089150" cy="646113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tIns="0" bIns="0">
            <a:flatTx/>
          </a:bodyPr>
          <a:lstStyle/>
          <a:p>
            <a:pPr eaLnBrk="0" hangingPunct="0"/>
            <a:r>
              <a:rPr lang="en-US" sz="1600" b="1"/>
              <a:t>ComponentModel</a:t>
            </a:r>
          </a:p>
        </p:txBody>
      </p:sp>
      <p:sp>
        <p:nvSpPr>
          <p:cNvPr id="37938" name="Oval 50"/>
          <p:cNvSpPr>
            <a:spLocks noChangeArrowheads="1"/>
          </p:cNvSpPr>
          <p:nvPr/>
        </p:nvSpPr>
        <p:spPr bwMode="auto">
          <a:xfrm>
            <a:off x="304800" y="1196975"/>
            <a:ext cx="4464050" cy="2536825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368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Понятие </a:t>
            </a:r>
            <a:r>
              <a:rPr lang="en-US" sz="4000" smtClean="0"/>
              <a:t>ASP.Net </a:t>
            </a:r>
            <a:br>
              <a:rPr lang="en-US" sz="4000" smtClean="0"/>
            </a:br>
            <a:r>
              <a:rPr lang="en-US" sz="4000" smtClean="0"/>
              <a:t>Web </a:t>
            </a:r>
            <a:r>
              <a:rPr lang="ru-RU" sz="4000" smtClean="0"/>
              <a:t>приложения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Приложения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Приложения это прикладные программы, решающие задачи конечных пользователей.</a:t>
            </a:r>
          </a:p>
          <a:p>
            <a:pPr eaLnBrk="1" hangingPunct="1"/>
            <a:r>
              <a:rPr lang="ru-RU" sz="2800" smtClean="0"/>
              <a:t>Типы приложений:</a:t>
            </a:r>
          </a:p>
          <a:p>
            <a:pPr lvl="1" eaLnBrk="1" hangingPunct="1"/>
            <a:r>
              <a:rPr lang="en-US" sz="2400" smtClean="0"/>
              <a:t>Windows </a:t>
            </a:r>
            <a:r>
              <a:rPr lang="ru-RU" sz="2400" smtClean="0"/>
              <a:t>приложение – выполняется на том же компьютере, где работает пользователь;</a:t>
            </a:r>
          </a:p>
          <a:p>
            <a:pPr lvl="1" eaLnBrk="1" hangingPunct="1"/>
            <a:r>
              <a:rPr lang="en-US" sz="2400" smtClean="0"/>
              <a:t>Web </a:t>
            </a:r>
            <a:r>
              <a:rPr lang="ru-RU" sz="2400" smtClean="0"/>
              <a:t>приложение – строится по распределенной технологии клиент-сервер; выполняется на удаленном компьютере – сервере; пользователь работает с имеющейся на его компьютере программой - браузер.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smtClean="0"/>
          </a:p>
        </p:txBody>
      </p:sp>
      <p:pic>
        <p:nvPicPr>
          <p:cNvPr id="40963" name="Рисунок 3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63" y="1285875"/>
            <a:ext cx="5000625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smtClean="0"/>
          </a:p>
        </p:txBody>
      </p:sp>
      <p:pic>
        <p:nvPicPr>
          <p:cNvPr id="41987" name="Picture 2" descr="Untitled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1368425"/>
            <a:ext cx="5643563" cy="548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sz="3600" smtClean="0"/>
              <a:t>Модель </a:t>
            </a:r>
            <a:r>
              <a:rPr lang="en-US" sz="3600" smtClean="0"/>
              <a:t>Windows </a:t>
            </a:r>
            <a:r>
              <a:rPr lang="ru-RU" sz="3600" smtClean="0"/>
              <a:t>приложения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95288" y="2636838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4716463" y="2565400"/>
            <a:ext cx="2016125" cy="1798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4716463" y="5084763"/>
            <a:ext cx="2087562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Коллекция ЭУ</a:t>
            </a:r>
          </a:p>
          <a:p>
            <a:pPr algn="ctr"/>
            <a:r>
              <a:rPr lang="en-US"/>
              <a:t>Controls</a:t>
            </a:r>
            <a:endParaRPr lang="ru-RU"/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538163" y="2781300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1187450" y="2781300"/>
            <a:ext cx="4318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538163" y="3644900"/>
            <a:ext cx="1441450" cy="71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7" name="AutoShape 9"/>
          <p:cNvSpPr>
            <a:spLocks noChangeArrowheads="1"/>
          </p:cNvSpPr>
          <p:nvPr/>
        </p:nvSpPr>
        <p:spPr bwMode="auto">
          <a:xfrm>
            <a:off x="1042988" y="1989138"/>
            <a:ext cx="2233612" cy="576262"/>
          </a:xfrm>
          <a:prstGeom prst="curvedDownArrow">
            <a:avLst>
              <a:gd name="adj1" fmla="val 77521"/>
              <a:gd name="adj2" fmla="val 15504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2482850" y="2636838"/>
            <a:ext cx="1728788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/>
              <a:t>Очередь</a:t>
            </a:r>
            <a:endParaRPr lang="en-US" sz="1400"/>
          </a:p>
          <a:p>
            <a:pPr algn="ctr"/>
            <a:r>
              <a:rPr lang="ru-RU" sz="1400"/>
              <a:t>сообщений ОС для </a:t>
            </a:r>
          </a:p>
          <a:p>
            <a:pPr algn="ctr"/>
            <a:r>
              <a:rPr lang="ru-RU" sz="1400"/>
              <a:t>данного </a:t>
            </a:r>
          </a:p>
          <a:p>
            <a:pPr algn="ctr"/>
            <a:r>
              <a:rPr lang="ru-RU" sz="1400"/>
              <a:t>приложения</a:t>
            </a:r>
          </a:p>
        </p:txBody>
      </p:sp>
      <p:sp>
        <p:nvSpPr>
          <p:cNvPr id="43019" name="AutoShape 11"/>
          <p:cNvSpPr>
            <a:spLocks noChangeArrowheads="1"/>
          </p:cNvSpPr>
          <p:nvPr/>
        </p:nvSpPr>
        <p:spPr bwMode="auto">
          <a:xfrm>
            <a:off x="3419475" y="1989138"/>
            <a:ext cx="2520950" cy="503237"/>
          </a:xfrm>
          <a:prstGeom prst="curvedDownArrow">
            <a:avLst>
              <a:gd name="adj1" fmla="val 100189"/>
              <a:gd name="adj2" fmla="val 20037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20" name="AutoShape 12"/>
          <p:cNvSpPr>
            <a:spLocks noChangeArrowheads="1"/>
          </p:cNvSpPr>
          <p:nvPr/>
        </p:nvSpPr>
        <p:spPr bwMode="auto">
          <a:xfrm rot="10565678">
            <a:off x="6804025" y="3644900"/>
            <a:ext cx="360363" cy="1728788"/>
          </a:xfrm>
          <a:prstGeom prst="curvedRightArrow">
            <a:avLst>
              <a:gd name="adj1" fmla="val 95947"/>
              <a:gd name="adj2" fmla="val 19189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3779838" y="1622425"/>
            <a:ext cx="18716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Application.Run</a:t>
            </a:r>
            <a:endParaRPr lang="ru-RU"/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7308850" y="4365625"/>
            <a:ext cx="13684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Вызов обработчиков событий ЭУ</a:t>
            </a:r>
          </a:p>
        </p:txBody>
      </p:sp>
      <p:sp>
        <p:nvSpPr>
          <p:cNvPr id="43023" name="Rectangle 15"/>
          <p:cNvSpPr>
            <a:spLocks noChangeArrowheads="1"/>
          </p:cNvSpPr>
          <p:nvPr/>
        </p:nvSpPr>
        <p:spPr bwMode="auto">
          <a:xfrm>
            <a:off x="4932363" y="2636838"/>
            <a:ext cx="158273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Объект </a:t>
            </a:r>
            <a:endParaRPr lang="en-US" sz="1600"/>
          </a:p>
          <a:p>
            <a:r>
              <a:rPr lang="ru-RU" sz="1600"/>
              <a:t>производный </a:t>
            </a:r>
            <a:endParaRPr lang="en-US" sz="1600"/>
          </a:p>
          <a:p>
            <a:r>
              <a:rPr lang="ru-RU" sz="1600"/>
              <a:t>от </a:t>
            </a:r>
            <a:r>
              <a:rPr lang="en-US" sz="1600"/>
              <a:t>Form</a:t>
            </a:r>
            <a:endParaRPr lang="ru-RU" sz="1600"/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4787900" y="3500438"/>
            <a:ext cx="1871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Обработчики событий</a:t>
            </a:r>
          </a:p>
        </p:txBody>
      </p:sp>
      <p:sp>
        <p:nvSpPr>
          <p:cNvPr id="43025" name="AutoShape 17"/>
          <p:cNvSpPr>
            <a:spLocks noChangeArrowheads="1"/>
          </p:cNvSpPr>
          <p:nvPr/>
        </p:nvSpPr>
        <p:spPr bwMode="auto">
          <a:xfrm rot="10800000">
            <a:off x="1187450" y="3860800"/>
            <a:ext cx="3313113" cy="503238"/>
          </a:xfrm>
          <a:prstGeom prst="curvedDownArrow">
            <a:avLst>
              <a:gd name="adj1" fmla="val 131672"/>
              <a:gd name="adj2" fmla="val 26334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26" name="Text Box 18"/>
          <p:cNvSpPr txBox="1">
            <a:spLocks noChangeArrowheads="1"/>
          </p:cNvSpPr>
          <p:nvPr/>
        </p:nvSpPr>
        <p:spPr bwMode="auto">
          <a:xfrm>
            <a:off x="2700338" y="3984625"/>
            <a:ext cx="935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GDI+</a:t>
            </a:r>
            <a:endParaRPr lang="ru-RU"/>
          </a:p>
        </p:txBody>
      </p:sp>
      <p:sp>
        <p:nvSpPr>
          <p:cNvPr id="43027" name="Rectangle 19"/>
          <p:cNvSpPr>
            <a:spLocks noChangeArrowheads="1"/>
          </p:cNvSpPr>
          <p:nvPr/>
        </p:nvSpPr>
        <p:spPr bwMode="auto">
          <a:xfrm>
            <a:off x="4572000" y="2420938"/>
            <a:ext cx="2305050" cy="3744912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>
            <a:off x="4716463" y="3500438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611188" y="3141663"/>
            <a:ext cx="1368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окно экрана</a:t>
            </a:r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>
            <a:off x="5940425" y="4365625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 flipV="1">
            <a:off x="5580063" y="4365625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3032" name="Text Box 24"/>
          <p:cNvSpPr txBox="1">
            <a:spLocks noChangeArrowheads="1"/>
          </p:cNvSpPr>
          <p:nvPr/>
        </p:nvSpPr>
        <p:spPr bwMode="auto">
          <a:xfrm>
            <a:off x="7092950" y="2492375"/>
            <a:ext cx="165735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Постоянно хранится в ОП и содержит все состояние</a:t>
            </a:r>
          </a:p>
        </p:txBody>
      </p:sp>
      <p:sp>
        <p:nvSpPr>
          <p:cNvPr id="43033" name="Oval 25"/>
          <p:cNvSpPr>
            <a:spLocks noChangeArrowheads="1"/>
          </p:cNvSpPr>
          <p:nvPr/>
        </p:nvSpPr>
        <p:spPr bwMode="auto">
          <a:xfrm>
            <a:off x="655638" y="42211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>
            <a:off x="755650" y="44370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3035" name="Line 27"/>
          <p:cNvSpPr>
            <a:spLocks noChangeShapeType="1"/>
          </p:cNvSpPr>
          <p:nvPr/>
        </p:nvSpPr>
        <p:spPr bwMode="auto">
          <a:xfrm>
            <a:off x="539750" y="4624388"/>
            <a:ext cx="474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3036" name="Line 28"/>
          <p:cNvSpPr>
            <a:spLocks noChangeShapeType="1"/>
          </p:cNvSpPr>
          <p:nvPr/>
        </p:nvSpPr>
        <p:spPr bwMode="auto">
          <a:xfrm flipH="1">
            <a:off x="611188" y="4868863"/>
            <a:ext cx="1444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3037" name="Line 29"/>
          <p:cNvSpPr>
            <a:spLocks noChangeShapeType="1"/>
          </p:cNvSpPr>
          <p:nvPr/>
        </p:nvSpPr>
        <p:spPr bwMode="auto">
          <a:xfrm>
            <a:off x="755650" y="4868863"/>
            <a:ext cx="1444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3038" name="Rectangle 30"/>
          <p:cNvSpPr>
            <a:spLocks noChangeArrowheads="1"/>
          </p:cNvSpPr>
          <p:nvPr/>
        </p:nvSpPr>
        <p:spPr bwMode="auto">
          <a:xfrm>
            <a:off x="107950" y="2276475"/>
            <a:ext cx="2305050" cy="180022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39" name="Text Box 31"/>
          <p:cNvSpPr txBox="1">
            <a:spLocks noChangeArrowheads="1"/>
          </p:cNvSpPr>
          <p:nvPr/>
        </p:nvSpPr>
        <p:spPr bwMode="auto">
          <a:xfrm>
            <a:off x="1187450" y="1622425"/>
            <a:ext cx="21605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Сообщения ОС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3600" smtClean="0"/>
              <a:t>Модель </a:t>
            </a:r>
            <a:r>
              <a:rPr lang="en-US" sz="3600" smtClean="0"/>
              <a:t>Web </a:t>
            </a:r>
            <a:r>
              <a:rPr lang="ru-RU" sz="3600" smtClean="0"/>
              <a:t>приложений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466725" y="2636838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4787900" y="2565400"/>
            <a:ext cx="2016125" cy="1798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4787900" y="5084763"/>
            <a:ext cx="2087563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Коллекция </a:t>
            </a:r>
          </a:p>
          <a:p>
            <a:pPr algn="ctr"/>
            <a:r>
              <a:rPr lang="ru-RU"/>
              <a:t>серверных ЭУ</a:t>
            </a:r>
          </a:p>
          <a:p>
            <a:pPr algn="ctr"/>
            <a:r>
              <a:rPr lang="en-US"/>
              <a:t>Controls</a:t>
            </a:r>
            <a:endParaRPr lang="ru-RU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609600" y="2781300"/>
            <a:ext cx="3603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1258888" y="2781300"/>
            <a:ext cx="4318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609600" y="3644900"/>
            <a:ext cx="1441450" cy="71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41" name="AutoShape 9"/>
          <p:cNvSpPr>
            <a:spLocks noChangeArrowheads="1"/>
          </p:cNvSpPr>
          <p:nvPr/>
        </p:nvSpPr>
        <p:spPr bwMode="auto">
          <a:xfrm>
            <a:off x="1114425" y="1989138"/>
            <a:ext cx="2233613" cy="576262"/>
          </a:xfrm>
          <a:prstGeom prst="curvedDownArrow">
            <a:avLst>
              <a:gd name="adj1" fmla="val 77521"/>
              <a:gd name="adj2" fmla="val 15504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2625725" y="2636838"/>
            <a:ext cx="1512888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Web </a:t>
            </a:r>
            <a:r>
              <a:rPr lang="ru-RU" b="1"/>
              <a:t>Сервер</a:t>
            </a:r>
          </a:p>
          <a:p>
            <a:pPr algn="ctr"/>
            <a:r>
              <a:rPr lang="en-US" b="1"/>
              <a:t>IIS</a:t>
            </a:r>
            <a:endParaRPr lang="ru-RU" b="1"/>
          </a:p>
        </p:txBody>
      </p:sp>
      <p:sp>
        <p:nvSpPr>
          <p:cNvPr id="44043" name="AutoShape 11"/>
          <p:cNvSpPr>
            <a:spLocks noChangeArrowheads="1"/>
          </p:cNvSpPr>
          <p:nvPr/>
        </p:nvSpPr>
        <p:spPr bwMode="auto">
          <a:xfrm>
            <a:off x="3490913" y="1989138"/>
            <a:ext cx="2520950" cy="503237"/>
          </a:xfrm>
          <a:prstGeom prst="curvedDownArrow">
            <a:avLst>
              <a:gd name="adj1" fmla="val 100189"/>
              <a:gd name="adj2" fmla="val 20037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44" name="AutoShape 12"/>
          <p:cNvSpPr>
            <a:spLocks noChangeArrowheads="1"/>
          </p:cNvSpPr>
          <p:nvPr/>
        </p:nvSpPr>
        <p:spPr bwMode="auto">
          <a:xfrm rot="10565678">
            <a:off x="6875463" y="3644900"/>
            <a:ext cx="360362" cy="1728788"/>
          </a:xfrm>
          <a:prstGeom prst="curvedRightArrow">
            <a:avLst>
              <a:gd name="adj1" fmla="val 95947"/>
              <a:gd name="adj2" fmla="val 19189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3779838" y="1628775"/>
            <a:ext cx="30241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Вызов </a:t>
            </a:r>
            <a:r>
              <a:rPr lang="en-US"/>
              <a:t>ISAPI </a:t>
            </a:r>
            <a:r>
              <a:rPr lang="ru-RU"/>
              <a:t>для </a:t>
            </a:r>
            <a:r>
              <a:rPr lang="en-US"/>
              <a:t>ASP.Net</a:t>
            </a:r>
            <a:endParaRPr lang="ru-RU"/>
          </a:p>
        </p:txBody>
      </p:sp>
      <p:sp>
        <p:nvSpPr>
          <p:cNvPr id="44046" name="Text Box 14"/>
          <p:cNvSpPr txBox="1">
            <a:spLocks noChangeArrowheads="1"/>
          </p:cNvSpPr>
          <p:nvPr/>
        </p:nvSpPr>
        <p:spPr bwMode="auto">
          <a:xfrm>
            <a:off x="7380288" y="4365625"/>
            <a:ext cx="13684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Вызов обработчиков событий серверных ЭУ</a:t>
            </a:r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5003800" y="2636838"/>
            <a:ext cx="15827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Объект </a:t>
            </a:r>
            <a:endParaRPr lang="en-US" sz="1600"/>
          </a:p>
          <a:p>
            <a:r>
              <a:rPr lang="ru-RU" sz="1600"/>
              <a:t>производный </a:t>
            </a:r>
            <a:endParaRPr lang="en-US" sz="1600"/>
          </a:p>
          <a:p>
            <a:r>
              <a:rPr lang="ru-RU" sz="1600"/>
              <a:t>от </a:t>
            </a:r>
            <a:r>
              <a:rPr lang="en-US" sz="1600"/>
              <a:t>Page</a:t>
            </a:r>
            <a:endParaRPr lang="ru-RU" sz="1600"/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4859338" y="3500438"/>
            <a:ext cx="18716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Обработчики событий</a:t>
            </a:r>
          </a:p>
        </p:txBody>
      </p:sp>
      <p:sp>
        <p:nvSpPr>
          <p:cNvPr id="44049" name="AutoShape 17"/>
          <p:cNvSpPr>
            <a:spLocks noChangeArrowheads="1"/>
          </p:cNvSpPr>
          <p:nvPr/>
        </p:nvSpPr>
        <p:spPr bwMode="auto">
          <a:xfrm rot="10800000">
            <a:off x="1258888" y="3860800"/>
            <a:ext cx="3313112" cy="503238"/>
          </a:xfrm>
          <a:prstGeom prst="curvedDownArrow">
            <a:avLst>
              <a:gd name="adj1" fmla="val 131672"/>
              <a:gd name="adj2" fmla="val 26334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4643438" y="2420938"/>
            <a:ext cx="2305050" cy="3744912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51" name="Line 19"/>
          <p:cNvSpPr>
            <a:spLocks noChangeShapeType="1"/>
          </p:cNvSpPr>
          <p:nvPr/>
        </p:nvSpPr>
        <p:spPr bwMode="auto">
          <a:xfrm>
            <a:off x="4787900" y="3500438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52" name="Text Box 20"/>
          <p:cNvSpPr txBox="1">
            <a:spLocks noChangeArrowheads="1"/>
          </p:cNvSpPr>
          <p:nvPr/>
        </p:nvSpPr>
        <p:spPr bwMode="auto">
          <a:xfrm>
            <a:off x="539750" y="3141663"/>
            <a:ext cx="1582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окно браузера</a:t>
            </a:r>
          </a:p>
        </p:txBody>
      </p:sp>
      <p:sp>
        <p:nvSpPr>
          <p:cNvPr id="44053" name="Line 21"/>
          <p:cNvSpPr>
            <a:spLocks noChangeShapeType="1"/>
          </p:cNvSpPr>
          <p:nvPr/>
        </p:nvSpPr>
        <p:spPr bwMode="auto">
          <a:xfrm>
            <a:off x="6011863" y="4365625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54" name="Line 22"/>
          <p:cNvSpPr>
            <a:spLocks noChangeShapeType="1"/>
          </p:cNvSpPr>
          <p:nvPr/>
        </p:nvSpPr>
        <p:spPr bwMode="auto">
          <a:xfrm flipV="1">
            <a:off x="5651500" y="4365625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55" name="Text Box 23"/>
          <p:cNvSpPr txBox="1">
            <a:spLocks noChangeArrowheads="1"/>
          </p:cNvSpPr>
          <p:nvPr/>
        </p:nvSpPr>
        <p:spPr bwMode="auto">
          <a:xfrm>
            <a:off x="7164388" y="2492375"/>
            <a:ext cx="16573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Создается при каждом запросе и не содержит состояние</a:t>
            </a:r>
          </a:p>
        </p:txBody>
      </p:sp>
      <p:sp>
        <p:nvSpPr>
          <p:cNvPr id="44056" name="Oval 24"/>
          <p:cNvSpPr>
            <a:spLocks noChangeArrowheads="1"/>
          </p:cNvSpPr>
          <p:nvPr/>
        </p:nvSpPr>
        <p:spPr bwMode="auto">
          <a:xfrm>
            <a:off x="727075" y="42211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57" name="Line 25"/>
          <p:cNvSpPr>
            <a:spLocks noChangeShapeType="1"/>
          </p:cNvSpPr>
          <p:nvPr/>
        </p:nvSpPr>
        <p:spPr bwMode="auto">
          <a:xfrm>
            <a:off x="827088" y="44370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58" name="Line 26"/>
          <p:cNvSpPr>
            <a:spLocks noChangeShapeType="1"/>
          </p:cNvSpPr>
          <p:nvPr/>
        </p:nvSpPr>
        <p:spPr bwMode="auto">
          <a:xfrm>
            <a:off x="611188" y="4624388"/>
            <a:ext cx="474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59" name="Line 27"/>
          <p:cNvSpPr>
            <a:spLocks noChangeShapeType="1"/>
          </p:cNvSpPr>
          <p:nvPr/>
        </p:nvSpPr>
        <p:spPr bwMode="auto">
          <a:xfrm flipH="1">
            <a:off x="682625" y="4868863"/>
            <a:ext cx="1444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60" name="Line 28"/>
          <p:cNvSpPr>
            <a:spLocks noChangeShapeType="1"/>
          </p:cNvSpPr>
          <p:nvPr/>
        </p:nvSpPr>
        <p:spPr bwMode="auto">
          <a:xfrm>
            <a:off x="827088" y="4868863"/>
            <a:ext cx="1444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61" name="Rectangle 29"/>
          <p:cNvSpPr>
            <a:spLocks noChangeArrowheads="1"/>
          </p:cNvSpPr>
          <p:nvPr/>
        </p:nvSpPr>
        <p:spPr bwMode="auto">
          <a:xfrm>
            <a:off x="179388" y="2276475"/>
            <a:ext cx="2305050" cy="180022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62" name="Text Box 30"/>
          <p:cNvSpPr txBox="1">
            <a:spLocks noChangeArrowheads="1"/>
          </p:cNvSpPr>
          <p:nvPr/>
        </p:nvSpPr>
        <p:spPr bwMode="auto">
          <a:xfrm>
            <a:off x="755650" y="1622425"/>
            <a:ext cx="2951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HTTP</a:t>
            </a:r>
            <a:r>
              <a:rPr lang="ru-RU"/>
              <a:t> запрос</a:t>
            </a:r>
            <a:r>
              <a:rPr lang="en-US"/>
              <a:t> (Get, Post)</a:t>
            </a:r>
            <a:endParaRPr lang="ru-RU"/>
          </a:p>
        </p:txBody>
      </p:sp>
      <p:sp>
        <p:nvSpPr>
          <p:cNvPr id="44063" name="Text Box 31"/>
          <p:cNvSpPr txBox="1">
            <a:spLocks noChangeArrowheads="1"/>
          </p:cNvSpPr>
          <p:nvPr/>
        </p:nvSpPr>
        <p:spPr bwMode="auto">
          <a:xfrm>
            <a:off x="2266950" y="4437063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HTTP</a:t>
            </a:r>
            <a:r>
              <a:rPr lang="ru-RU"/>
              <a:t> ответ</a:t>
            </a:r>
          </a:p>
        </p:txBody>
      </p:sp>
      <p:sp>
        <p:nvSpPr>
          <p:cNvPr id="44064" name="Text Box 32"/>
          <p:cNvSpPr txBox="1">
            <a:spLocks noChangeArrowheads="1"/>
          </p:cNvSpPr>
          <p:nvPr/>
        </p:nvSpPr>
        <p:spPr bwMode="auto">
          <a:xfrm>
            <a:off x="466725" y="5445125"/>
            <a:ext cx="316865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Запрос – </a:t>
            </a:r>
            <a:r>
              <a:rPr lang="en-US"/>
              <a:t>Request</a:t>
            </a:r>
          </a:p>
          <a:p>
            <a:pPr>
              <a:spcBef>
                <a:spcPct val="50000"/>
              </a:spcBef>
            </a:pPr>
            <a:r>
              <a:rPr lang="ru-RU"/>
              <a:t>Ответ </a:t>
            </a:r>
            <a:r>
              <a:rPr lang="en-US"/>
              <a:t>  </a:t>
            </a:r>
            <a:r>
              <a:rPr lang="ru-RU"/>
              <a:t>– </a:t>
            </a:r>
            <a:r>
              <a:rPr lang="en-US"/>
              <a:t>Response</a:t>
            </a: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3200" smtClean="0"/>
              <a:t>Сравнение </a:t>
            </a:r>
            <a:r>
              <a:rPr lang="en-US" sz="3200" smtClean="0"/>
              <a:t>Windows </a:t>
            </a:r>
            <a:r>
              <a:rPr lang="ru-RU" sz="3200" smtClean="0"/>
              <a:t>и </a:t>
            </a:r>
            <a:r>
              <a:rPr lang="en-US" sz="3200" smtClean="0"/>
              <a:t>Web </a:t>
            </a:r>
            <a:r>
              <a:rPr lang="ru-RU" sz="3200" smtClean="0"/>
              <a:t>приложений</a:t>
            </a:r>
          </a:p>
        </p:txBody>
      </p:sp>
      <p:graphicFrame>
        <p:nvGraphicFramePr>
          <p:cNvPr id="303158" name="Group 54"/>
          <p:cNvGraphicFramePr>
            <a:graphicFrameLocks noGrp="1"/>
          </p:cNvGraphicFramePr>
          <p:nvPr>
            <p:ph idx="1"/>
          </p:nvPr>
        </p:nvGraphicFramePr>
        <p:xfrm>
          <a:off x="539750" y="1196975"/>
          <a:ext cx="8229600" cy="4692968"/>
        </p:xfrm>
        <a:graphic>
          <a:graphicData uri="http://schemas.openxmlformats.org/drawingml/2006/table">
            <a:tbl>
              <a:tblPr/>
              <a:tblGrid>
                <a:gridCol w="4032250"/>
                <a:gridCol w="4197350"/>
              </a:tblGrid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Windows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приложение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Web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приложение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Клиент и приложение работают на одном компьютере.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Клиент использует свой компьютер, а приложение выполняется на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web-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сервер компьютере.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Один пользователь - одна копия программы.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Много пользователей – одна копия программы (или несколько).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Набор объектов.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Набор объектов.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Выполнение в среде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CLR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Выполнение в среде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CLR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Состояние объектов хранится.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Состояние объектов очищается.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smtClean="0"/>
              <a:t>Отличие </a:t>
            </a:r>
            <a:r>
              <a:rPr lang="en-US" sz="3200" smtClean="0"/>
              <a:t>web </a:t>
            </a:r>
            <a:r>
              <a:rPr lang="ru-RU" sz="3200" smtClean="0"/>
              <a:t>и </a:t>
            </a:r>
            <a:r>
              <a:rPr lang="en-US" sz="3200" smtClean="0"/>
              <a:t>windows </a:t>
            </a:r>
            <a:r>
              <a:rPr lang="ru-RU" sz="3200" smtClean="0"/>
              <a:t>приложений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6165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smtClean="0"/>
              <a:t>Web приложения выполняются на другом компьютере (сервере).</a:t>
            </a:r>
            <a:r>
              <a:rPr lang="ru-RU" sz="240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	Например, создается форма, которая позволяет пользователям выбирать товар и изменить его описание. Пользователь может выполнить это в окне браузера, но для выполнения требуемых операций (таких как обновление БД), код приложения должен выполняться на </a:t>
            </a:r>
            <a:r>
              <a:rPr lang="en-US" sz="2400" smtClean="0"/>
              <a:t>web </a:t>
            </a:r>
            <a:r>
              <a:rPr lang="ru-RU" sz="2400" smtClean="0"/>
              <a:t>сервере.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	</a:t>
            </a:r>
            <a:endParaRPr lang="ru-RU" sz="2400" b="1" smtClean="0"/>
          </a:p>
          <a:p>
            <a:pPr eaLnBrk="1" hangingPunct="1">
              <a:lnSpc>
                <a:spcPct val="80000"/>
              </a:lnSpc>
            </a:pPr>
            <a:r>
              <a:rPr lang="ru-RU" sz="2400" b="1" smtClean="0"/>
              <a:t>Web приложения не хранят состояние.</a:t>
            </a:r>
            <a:r>
              <a:rPr lang="ru-RU" sz="240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	Прежде чем сформированная </a:t>
            </a:r>
            <a:r>
              <a:rPr lang="en-US" sz="2400" smtClean="0"/>
              <a:t>HTML </a:t>
            </a:r>
            <a:r>
              <a:rPr lang="ru-RU" sz="2400" smtClean="0"/>
              <a:t>страница  передается пользователю, все объекты, связанные с этой страницей уничтожаются. Это позволяет создавать высоко масштабируемые, поддерживающие передачу большого количества данных (трафик) приложений.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	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Сравнение моделей </a:t>
            </a:r>
            <a:br>
              <a:rPr lang="ru-RU" sz="3200" smtClean="0"/>
            </a:br>
            <a:r>
              <a:rPr lang="en-US" sz="3200" smtClean="0"/>
              <a:t>Windows Forms </a:t>
            </a:r>
            <a:r>
              <a:rPr lang="ru-RU" sz="3200" smtClean="0"/>
              <a:t>и </a:t>
            </a:r>
            <a:r>
              <a:rPr lang="en-US" sz="3200" smtClean="0"/>
              <a:t>Web Forms</a:t>
            </a:r>
            <a:endParaRPr lang="ru-RU" sz="3200" smtClean="0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/>
          <a:srcRect l="7756" t="28761" r="18961" b="19339"/>
          <a:stretch>
            <a:fillRect/>
          </a:stretch>
        </p:blipFill>
        <p:spPr bwMode="auto">
          <a:xfrm>
            <a:off x="242888" y="1700213"/>
            <a:ext cx="8801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708275"/>
            <a:ext cx="7772400" cy="892175"/>
          </a:xfrm>
        </p:spPr>
        <p:txBody>
          <a:bodyPr/>
          <a:lstStyle/>
          <a:p>
            <a:pPr eaLnBrk="1" hangingPunct="1"/>
            <a:r>
              <a:rPr lang="ru-RU" smtClean="0"/>
              <a:t>Технология </a:t>
            </a:r>
            <a:r>
              <a:rPr lang="en-US" smtClean="0"/>
              <a:t>ASP.Net</a:t>
            </a:r>
            <a:endParaRPr lang="ru-RU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smtClean="0"/>
              <a:t>Цели создания </a:t>
            </a:r>
            <a:r>
              <a:rPr lang="en-US" sz="3600" smtClean="0"/>
              <a:t>ASP.NET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496300" cy="5543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Основной целью технологии ASP.NET является создание модели, которая позволяет </a:t>
            </a:r>
            <a:r>
              <a:rPr lang="en-US" sz="2000" smtClean="0"/>
              <a:t>web </a:t>
            </a:r>
            <a:r>
              <a:rPr lang="ru-RU" sz="2000" smtClean="0"/>
              <a:t>разработчикам быстро создавать web формы, таким же способом, как Windows разработчики могут создавать графический интерфейс (окна) для настольных приложений. </a:t>
            </a:r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Другие цели: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поддержать большую часть</a:t>
            </a:r>
            <a:r>
              <a:rPr lang="en-US" sz="2000" smtClean="0">
                <a:latin typeface="Times New Roman" pitchFamily="18" charset="0"/>
              </a:rPr>
              <a:t> </a:t>
            </a:r>
            <a:r>
              <a:rPr lang="ru-RU" sz="2000" smtClean="0">
                <a:latin typeface="Times New Roman" pitchFamily="18" charset="0"/>
              </a:rPr>
              <a:t>технологии </a:t>
            </a:r>
            <a:r>
              <a:rPr lang="en-US" sz="2000" smtClean="0">
                <a:latin typeface="Times New Roman" pitchFamily="18" charset="0"/>
              </a:rPr>
              <a:t>ASP </a:t>
            </a:r>
            <a:r>
              <a:rPr lang="ru-RU" sz="2000" smtClean="0">
                <a:latin typeface="Times New Roman" pitchFamily="18" charset="0"/>
              </a:rPr>
              <a:t>и улучшает ее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сделать проще</a:t>
            </a:r>
            <a:r>
              <a:rPr lang="en-US" sz="2000" smtClean="0">
                <a:latin typeface="Times New Roman" pitchFamily="18" charset="0"/>
              </a:rPr>
              <a:t>: </a:t>
            </a:r>
            <a:r>
              <a:rPr lang="ru-RU" sz="2000" smtClean="0">
                <a:latin typeface="Times New Roman" pitchFamily="18" charset="0"/>
              </a:rPr>
              <a:t>чем меньше кода</a:t>
            </a:r>
            <a:r>
              <a:rPr lang="en-US" sz="2000" smtClean="0">
                <a:latin typeface="Times New Roman" pitchFamily="18" charset="0"/>
              </a:rPr>
              <a:t>, </a:t>
            </a:r>
            <a:r>
              <a:rPr lang="ru-RU" sz="2000" smtClean="0">
                <a:latin typeface="Times New Roman" pitchFamily="18" charset="0"/>
              </a:rPr>
              <a:t>тем легче создавать и поддерживать приложение</a:t>
            </a:r>
            <a:endParaRPr lang="en-US" sz="2000" smtClean="0"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поддерживать разные компилируемые языки программирования</a:t>
            </a:r>
            <a:endParaRPr lang="en-US" sz="2000" smtClean="0"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ускорить работу приложения</a:t>
            </a:r>
            <a:endParaRPr lang="en-US" sz="2000" smtClean="0"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повысить масштабируемость приложений</a:t>
            </a:r>
            <a:endParaRPr lang="en-US" sz="2000" smtClean="0"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управляемый</a:t>
            </a:r>
            <a:endParaRPr lang="en-US" sz="2000" smtClean="0"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доступный</a:t>
            </a:r>
            <a:endParaRPr lang="en-US" sz="2000" smtClean="0"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возможность настраивания и расширяемости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поддерживать безопасность</a:t>
            </a:r>
            <a:endParaRPr lang="en-US" sz="2000" smtClean="0"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иметь набор инструментов для работы</a:t>
            </a:r>
            <a:endParaRPr lang="en-US" sz="20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Основные идеи </a:t>
            </a:r>
            <a:r>
              <a:rPr lang="en-US" smtClean="0"/>
              <a:t>ASP.Net</a:t>
            </a:r>
            <a:endParaRPr lang="ru-RU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b="1" smtClean="0"/>
              <a:t>Реентерабельные формы</a:t>
            </a:r>
            <a:r>
              <a:rPr lang="en-US" sz="2800" smtClean="0"/>
              <a:t> – </a:t>
            </a:r>
            <a:r>
              <a:rPr lang="ru-RU" sz="2800" smtClean="0"/>
              <a:t>форма посылает данные на обработку самой себе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Сохранение состояния</a:t>
            </a:r>
            <a:r>
              <a:rPr lang="ru-RU" sz="2800" smtClean="0"/>
              <a:t> – между вызовами формы данные (свойства) элементов управления формы сохраняются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Объектная модель </a:t>
            </a:r>
            <a:r>
              <a:rPr lang="en-US" sz="2800" b="1" smtClean="0"/>
              <a:t>Web </a:t>
            </a:r>
            <a:r>
              <a:rPr lang="ru-RU" sz="2800" b="1" smtClean="0"/>
              <a:t>формы</a:t>
            </a:r>
            <a:r>
              <a:rPr lang="ru-RU" sz="2800" smtClean="0"/>
              <a:t> –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400" smtClean="0"/>
              <a:t>при обработке на сервере создаются объекты, соответствующие элементам управления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400" smtClean="0"/>
              <a:t>на сервер передаются не только данные элементов управления, но и информация о событиях, произошедших на стороне клиента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smtClean="0"/>
              <a:t>Обзор технологии </a:t>
            </a:r>
            <a:r>
              <a:rPr lang="en-US" sz="4000" smtClean="0"/>
              <a:t>ASP.NET</a:t>
            </a:r>
            <a:endParaRPr lang="en-US" sz="280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785225" cy="532765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Times New Roman" pitchFamily="18" charset="0"/>
              </a:rPr>
              <a:t>ASP.NET </a:t>
            </a:r>
            <a:r>
              <a:rPr lang="ru-RU" sz="2400" smtClean="0">
                <a:latin typeface="Times New Roman" pitchFamily="18" charset="0"/>
              </a:rPr>
              <a:t>предоставляет средства для создания, развертывания и выполнения </a:t>
            </a:r>
            <a:r>
              <a:rPr lang="en-US" sz="2400" smtClean="0">
                <a:latin typeface="Times New Roman" pitchFamily="18" charset="0"/>
              </a:rPr>
              <a:t>Web Applications </a:t>
            </a:r>
            <a:r>
              <a:rPr lang="ru-RU" sz="2400" smtClean="0">
                <a:latin typeface="Times New Roman" pitchFamily="18" charset="0"/>
              </a:rPr>
              <a:t>и</a:t>
            </a:r>
            <a:r>
              <a:rPr lang="en-US" sz="2400" smtClean="0">
                <a:latin typeface="Times New Roman" pitchFamily="18" charset="0"/>
              </a:rPr>
              <a:t> Web Services</a:t>
            </a:r>
          </a:p>
          <a:p>
            <a:pPr eaLnBrk="1" hangingPunct="1"/>
            <a:endParaRPr lang="en-US" sz="2400" smtClean="0">
              <a:latin typeface="Times New Roman" pitchFamily="18" charset="0"/>
            </a:endParaRPr>
          </a:p>
          <a:p>
            <a:pPr eaLnBrk="1" hangingPunct="1"/>
            <a:r>
              <a:rPr lang="ru-RU" sz="2400" smtClean="0">
                <a:latin typeface="Times New Roman" pitchFamily="18" charset="0"/>
              </a:rPr>
              <a:t>Также как и </a:t>
            </a:r>
            <a:r>
              <a:rPr lang="en-US" sz="2400" smtClean="0">
                <a:latin typeface="Times New Roman" pitchFamily="18" charset="0"/>
              </a:rPr>
              <a:t>ASP, ASP.NET </a:t>
            </a:r>
            <a:r>
              <a:rPr lang="ru-RU" sz="2400" smtClean="0">
                <a:latin typeface="Times New Roman" pitchFamily="18" charset="0"/>
              </a:rPr>
              <a:t>является технологией на стороне сервера (</a:t>
            </a:r>
            <a:r>
              <a:rPr lang="en-US" sz="2400" smtClean="0">
                <a:latin typeface="Times New Roman" pitchFamily="18" charset="0"/>
              </a:rPr>
              <a:t>server-side technology</a:t>
            </a:r>
            <a:r>
              <a:rPr lang="ru-RU" sz="2400" smtClean="0">
                <a:latin typeface="Times New Roman" pitchFamily="18" charset="0"/>
              </a:rPr>
              <a:t>)</a:t>
            </a:r>
            <a:endParaRPr lang="en-US" sz="2400" smtClean="0">
              <a:latin typeface="Times New Roman" pitchFamily="18" charset="0"/>
            </a:endParaRPr>
          </a:p>
          <a:p>
            <a:pPr eaLnBrk="1" hangingPunct="1"/>
            <a:endParaRPr lang="en-US" sz="2400" smtClean="0">
              <a:latin typeface="Times New Roman" pitchFamily="18" charset="0"/>
            </a:endParaRPr>
          </a:p>
          <a:p>
            <a:pPr eaLnBrk="1" hangingPunct="1"/>
            <a:r>
              <a:rPr lang="en-US" sz="2400" smtClean="0">
                <a:latin typeface="Times New Roman" pitchFamily="18" charset="0"/>
              </a:rPr>
              <a:t>Web Applications </a:t>
            </a:r>
            <a:r>
              <a:rPr lang="ru-RU" sz="2400" smtClean="0">
                <a:latin typeface="Times New Roman" pitchFamily="18" charset="0"/>
              </a:rPr>
              <a:t>строятся с использованием </a:t>
            </a:r>
            <a:r>
              <a:rPr lang="en-US" sz="2400" smtClean="0">
                <a:latin typeface="Times New Roman" pitchFamily="18" charset="0"/>
              </a:rPr>
              <a:t>Web Forms</a:t>
            </a:r>
          </a:p>
          <a:p>
            <a:pPr eaLnBrk="1" hangingPunct="1"/>
            <a:endParaRPr lang="en-US" sz="2400" smtClean="0">
              <a:latin typeface="Times New Roman" pitchFamily="18" charset="0"/>
            </a:endParaRPr>
          </a:p>
          <a:p>
            <a:pPr eaLnBrk="1" hangingPunct="1"/>
            <a:r>
              <a:rPr lang="en-US" sz="2400" smtClean="0">
                <a:latin typeface="Times New Roman" pitchFamily="18" charset="0"/>
              </a:rPr>
              <a:t>Web Forms </a:t>
            </a:r>
            <a:r>
              <a:rPr lang="ru-RU" sz="2400" smtClean="0">
                <a:latin typeface="Times New Roman" pitchFamily="18" charset="0"/>
              </a:rPr>
              <a:t>спроектированы для такого же легкого создания </a:t>
            </a:r>
            <a:r>
              <a:rPr lang="en-US" sz="2400" smtClean="0">
                <a:latin typeface="Times New Roman" pitchFamily="18" charset="0"/>
              </a:rPr>
              <a:t>web </a:t>
            </a:r>
            <a:r>
              <a:rPr lang="ru-RU" sz="2400" smtClean="0">
                <a:latin typeface="Times New Roman" pitchFamily="18" charset="0"/>
              </a:rPr>
              <a:t>приложений, как и построения </a:t>
            </a:r>
            <a:r>
              <a:rPr lang="en-US" sz="2400" smtClean="0">
                <a:latin typeface="Times New Roman" pitchFamily="18" charset="0"/>
              </a:rPr>
              <a:t>Windows </a:t>
            </a:r>
            <a:r>
              <a:rPr lang="ru-RU" sz="2400" smtClean="0">
                <a:latin typeface="Times New Roman" pitchFamily="18" charset="0"/>
              </a:rPr>
              <a:t>приложений с использованием </a:t>
            </a:r>
            <a:r>
              <a:rPr lang="en-US" sz="2400" smtClean="0">
                <a:latin typeface="Times New Roman" pitchFamily="18" charset="0"/>
              </a:rPr>
              <a:t>C# </a:t>
            </a:r>
            <a:r>
              <a:rPr lang="ru-RU" sz="2400" smtClean="0">
                <a:latin typeface="Times New Roman" pitchFamily="18" charset="0"/>
              </a:rPr>
              <a:t>или</a:t>
            </a:r>
            <a:r>
              <a:rPr lang="en-US" sz="2400" smtClean="0">
                <a:latin typeface="Times New Roman" pitchFamily="18" charset="0"/>
              </a:rPr>
              <a:t>Visual Basic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35975" cy="993775"/>
          </a:xfrm>
        </p:spPr>
        <p:txBody>
          <a:bodyPr/>
          <a:lstStyle/>
          <a:p>
            <a:pPr eaLnBrk="1" hangingPunct="1"/>
            <a:r>
              <a:rPr lang="ru-RU" sz="3200" smtClean="0"/>
              <a:t>Семь важных фактов об технологии </a:t>
            </a:r>
            <a:r>
              <a:rPr lang="en-US" sz="3200" smtClean="0"/>
              <a:t>ASP.Net</a:t>
            </a:r>
            <a:endParaRPr lang="ru-RU" sz="320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435975" cy="489585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ASP.Net </a:t>
            </a:r>
            <a:r>
              <a:rPr lang="ru-RU" sz="2400" smtClean="0"/>
              <a:t>интегрирована с </a:t>
            </a:r>
            <a:r>
              <a:rPr lang="en-US" sz="2400" smtClean="0"/>
              <a:t>.Net Framework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ASP.Net </a:t>
            </a:r>
            <a:r>
              <a:rPr lang="ru-RU" sz="2400" smtClean="0"/>
              <a:t>использует компиляцию, а не интерпретацию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ASP.Net </a:t>
            </a:r>
            <a:r>
              <a:rPr lang="ru-RU" sz="2400" smtClean="0"/>
              <a:t>является многоязычной</a:t>
            </a:r>
            <a:endParaRPr lang="en-US" sz="2400" smtClean="0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ASP.Net </a:t>
            </a:r>
            <a:r>
              <a:rPr lang="ru-RU" sz="2400" smtClean="0"/>
              <a:t>выполняется в среде (под управлением) </a:t>
            </a:r>
            <a:r>
              <a:rPr lang="en-US" sz="2400" smtClean="0"/>
              <a:t>Common Language Runtime</a:t>
            </a: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ASP.Net </a:t>
            </a:r>
            <a:r>
              <a:rPr lang="ru-RU" sz="2400" smtClean="0"/>
              <a:t>является объектно-ориентированной технологией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ASP.Net </a:t>
            </a:r>
            <a:r>
              <a:rPr lang="ru-RU" sz="2400" smtClean="0"/>
              <a:t>поддерживает разные типы браузеров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ASP.Net </a:t>
            </a:r>
            <a:r>
              <a:rPr lang="ru-RU" sz="2400" smtClean="0"/>
              <a:t>легко устанавливается и конфигурируется.</a:t>
            </a:r>
            <a:endParaRPr lang="en-US" sz="2400" smtClean="0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endParaRPr lang="ru-RU" sz="2400" smtClean="0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endParaRPr lang="ru-RU" sz="280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sz="4000" smtClean="0"/>
              <a:t>Версии </a:t>
            </a:r>
            <a:r>
              <a:rPr lang="en-US" sz="4000" smtClean="0"/>
              <a:t>ASP.Net</a:t>
            </a:r>
            <a:endParaRPr lang="ru-RU" sz="400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ASP.Net </a:t>
            </a:r>
            <a:r>
              <a:rPr lang="ru-RU" smtClean="0"/>
              <a:t>это </a:t>
            </a:r>
            <a:r>
              <a:rPr lang="en-US" smtClean="0"/>
              <a:t>ISAPI dll</a:t>
            </a:r>
            <a:r>
              <a:rPr lang="ru-RU" smtClean="0"/>
              <a:t>, которая работает с </a:t>
            </a:r>
            <a:r>
              <a:rPr lang="en-US" smtClean="0"/>
              <a:t>.Net Framework </a:t>
            </a:r>
            <a:r>
              <a:rPr lang="ru-RU" smtClean="0"/>
              <a:t>и </a:t>
            </a:r>
            <a:r>
              <a:rPr lang="en-US" smtClean="0"/>
              <a:t>Internet Information Services.</a:t>
            </a:r>
            <a:endParaRPr lang="ru-RU" smtClean="0"/>
          </a:p>
          <a:p>
            <a:pPr eaLnBrk="1" hangingPunct="1">
              <a:lnSpc>
                <a:spcPct val="90000"/>
              </a:lnSpc>
            </a:pPr>
            <a:endParaRPr lang="ru-RU" smtClean="0"/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Есть несколько версий </a:t>
            </a:r>
            <a:r>
              <a:rPr lang="en-US" smtClean="0"/>
              <a:t>ASP.Net </a:t>
            </a:r>
            <a:endParaRPr lang="ru-RU" smtClean="0"/>
          </a:p>
          <a:p>
            <a:pPr lvl="1" eaLnBrk="1" hangingPunct="1">
              <a:lnSpc>
                <a:spcPct val="90000"/>
              </a:lnSpc>
            </a:pPr>
            <a:r>
              <a:rPr lang="ru-RU" smtClean="0"/>
              <a:t>Версия 1.0</a:t>
            </a:r>
          </a:p>
          <a:p>
            <a:pPr lvl="1" eaLnBrk="1" hangingPunct="1">
              <a:lnSpc>
                <a:spcPct val="90000"/>
              </a:lnSpc>
            </a:pPr>
            <a:r>
              <a:rPr lang="ru-RU" smtClean="0"/>
              <a:t>Версия 1.1</a:t>
            </a:r>
          </a:p>
          <a:p>
            <a:pPr lvl="1" eaLnBrk="1" hangingPunct="1">
              <a:lnSpc>
                <a:spcPct val="90000"/>
              </a:lnSpc>
            </a:pPr>
            <a:r>
              <a:rPr lang="ru-RU" smtClean="0"/>
              <a:t>Версия 2.0</a:t>
            </a:r>
          </a:p>
          <a:p>
            <a:pPr lvl="1" eaLnBrk="1" hangingPunct="1">
              <a:lnSpc>
                <a:spcPct val="90000"/>
              </a:lnSpc>
            </a:pPr>
            <a:r>
              <a:rPr lang="ru-RU" smtClean="0"/>
              <a:t>Версия 3.5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Дополнение </a:t>
            </a:r>
            <a:r>
              <a:rPr lang="en-US" smtClean="0"/>
              <a:t>ASP.NET 3.5 </a:t>
            </a: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 smtClean="0"/>
              <a:t>ASP.NET 3.5 </a:t>
            </a:r>
            <a:r>
              <a:rPr lang="ru-RU" dirty="0" smtClean="0"/>
              <a:t>дополнительно включает небольшой набор сборок с новыми типами:</a:t>
            </a:r>
          </a:p>
          <a:p>
            <a:pPr>
              <a:defRPr/>
            </a:pPr>
            <a:r>
              <a:rPr lang="en-US" dirty="0" err="1" smtClean="0"/>
              <a:t>System.Core.dll</a:t>
            </a:r>
            <a:r>
              <a:rPr lang="ru-RU" dirty="0" smtClean="0"/>
              <a:t> </a:t>
            </a:r>
            <a:r>
              <a:rPr lang="en-US" dirty="0" smtClean="0"/>
              <a:t>: Includes the core LINQ functionality</a:t>
            </a:r>
          </a:p>
          <a:p>
            <a:pPr>
              <a:defRPr/>
            </a:pPr>
            <a:r>
              <a:rPr lang="en-US" dirty="0" err="1" smtClean="0"/>
              <a:t>System.Data.Linq.dll</a:t>
            </a:r>
            <a:r>
              <a:rPr lang="en-US" dirty="0" smtClean="0"/>
              <a:t>: Includes the implementation for LINQ to SQL</a:t>
            </a:r>
          </a:p>
          <a:p>
            <a:pPr>
              <a:defRPr/>
            </a:pPr>
            <a:r>
              <a:rPr lang="en-US" dirty="0" err="1" smtClean="0"/>
              <a:t>System.Data.DataSetExtensions.dll</a:t>
            </a:r>
            <a:r>
              <a:rPr lang="en-US" dirty="0" smtClean="0"/>
              <a:t>:. Includes the implementation for LINQ to </a:t>
            </a:r>
            <a:r>
              <a:rPr lang="en-US" dirty="0" err="1" smtClean="0"/>
              <a:t>DataSet</a:t>
            </a:r>
            <a:endParaRPr lang="en-US" dirty="0" smtClean="0"/>
          </a:p>
          <a:p>
            <a:pPr>
              <a:defRPr/>
            </a:pPr>
            <a:r>
              <a:rPr lang="en-US" dirty="0" err="1" smtClean="0"/>
              <a:t>System.Xml.Linq.dll</a:t>
            </a:r>
            <a:r>
              <a:rPr lang="en-US" dirty="0" smtClean="0"/>
              <a:t>: Includes the implementation for LINQ to XML</a:t>
            </a:r>
          </a:p>
          <a:p>
            <a:pPr>
              <a:defRPr/>
            </a:pPr>
            <a:r>
              <a:rPr lang="en-US" dirty="0" err="1" smtClean="0"/>
              <a:t>System.Web.Extensions.dll</a:t>
            </a:r>
            <a:r>
              <a:rPr lang="en-US" dirty="0" smtClean="0"/>
              <a:t>: Includes the implementation for ASP.NET AJAX and new web</a:t>
            </a:r>
            <a:r>
              <a:rPr lang="ru-RU" dirty="0" smtClean="0"/>
              <a:t> </a:t>
            </a:r>
            <a:r>
              <a:rPr lang="en-US" dirty="0" smtClean="0"/>
              <a:t>controls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Компоненты </a:t>
            </a:r>
            <a:r>
              <a:rPr lang="en-US" smtClean="0"/>
              <a:t>ASP.Net 3.5</a:t>
            </a:r>
            <a:endParaRPr lang="ru-RU" smtClean="0"/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2" cstate="print"/>
          <a:srcRect l="14285" t="22858" r="26785" b="25000"/>
          <a:stretch>
            <a:fillRect/>
          </a:stretch>
        </p:blipFill>
        <p:spPr bwMode="auto">
          <a:xfrm>
            <a:off x="87313" y="1714500"/>
            <a:ext cx="8913812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708275"/>
            <a:ext cx="7772400" cy="892175"/>
          </a:xfrm>
        </p:spPr>
        <p:txBody>
          <a:bodyPr/>
          <a:lstStyle/>
          <a:p>
            <a:pPr eaLnBrk="1" hangingPunct="1"/>
            <a:r>
              <a:rPr lang="en-US" smtClean="0"/>
              <a:t>ASP.Net web </a:t>
            </a:r>
            <a:r>
              <a:rPr lang="ru-RU" smtClean="0"/>
              <a:t>приложение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ASP.Net Web </a:t>
            </a:r>
            <a:r>
              <a:rPr lang="ru-RU" smtClean="0"/>
              <a:t>приложение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ASP.Net web </a:t>
            </a:r>
            <a:r>
              <a:rPr lang="ru-RU" sz="2000" smtClean="0"/>
              <a:t>приложение это </a:t>
            </a:r>
            <a:r>
              <a:rPr lang="ru-RU" sz="2000" smtClean="0">
                <a:solidFill>
                  <a:srgbClr val="0066FF"/>
                </a:solidFill>
              </a:rPr>
              <a:t>набор </a:t>
            </a:r>
            <a:r>
              <a:rPr lang="en-US" sz="2000" smtClean="0">
                <a:solidFill>
                  <a:srgbClr val="0066FF"/>
                </a:solidFill>
              </a:rPr>
              <a:t>web </a:t>
            </a:r>
            <a:r>
              <a:rPr lang="ru-RU" sz="2000" smtClean="0">
                <a:solidFill>
                  <a:srgbClr val="0066FF"/>
                </a:solidFill>
              </a:rPr>
              <a:t>форм</a:t>
            </a:r>
            <a:r>
              <a:rPr lang="ru-RU" sz="2000" smtClean="0"/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ASP.Net Web Application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Web site</a:t>
            </a:r>
            <a:endParaRPr lang="ru-RU" sz="18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Web </a:t>
            </a:r>
            <a:r>
              <a:rPr lang="ru-RU" sz="2000" smtClean="0"/>
              <a:t>форма, обычно, состоит из двух файлов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aspx</a:t>
            </a:r>
            <a:r>
              <a:rPr lang="ru-RU" sz="1800" smtClean="0"/>
              <a:t> файл</a:t>
            </a:r>
            <a:r>
              <a:rPr lang="en-US" sz="1800" smtClean="0"/>
              <a:t> </a:t>
            </a:r>
            <a:r>
              <a:rPr lang="ru-RU" sz="1800" smtClean="0"/>
              <a:t>(</a:t>
            </a:r>
            <a:r>
              <a:rPr lang="en-US" sz="1800" smtClean="0"/>
              <a:t>content file</a:t>
            </a:r>
            <a:r>
              <a:rPr lang="ru-RU" sz="1800" smtClean="0"/>
              <a:t>, </a:t>
            </a:r>
            <a:r>
              <a:rPr lang="en-US" sz="1800" smtClean="0"/>
              <a:t>*.aspx</a:t>
            </a:r>
            <a:r>
              <a:rPr lang="ru-RU" sz="1800" smtClean="0"/>
              <a:t>)</a:t>
            </a:r>
            <a:r>
              <a:rPr lang="en-US" sz="1800" smtClean="0"/>
              <a:t>, HTML </a:t>
            </a:r>
            <a:r>
              <a:rPr lang="ru-RU" sz="1800" smtClean="0"/>
              <a:t>описание графического интерфейса с помощью </a:t>
            </a:r>
            <a:r>
              <a:rPr lang="en-US" sz="1800" smtClean="0"/>
              <a:t>HTML </a:t>
            </a:r>
            <a:r>
              <a:rPr lang="ru-RU" sz="1800" smtClean="0"/>
              <a:t>кода и серверных элементов управления;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файл с кодом</a:t>
            </a:r>
            <a:r>
              <a:rPr lang="en-US" sz="1800" smtClean="0"/>
              <a:t> (code file, *.cs </a:t>
            </a:r>
            <a:r>
              <a:rPr lang="ru-RU" sz="1800" smtClean="0"/>
              <a:t>или *.</a:t>
            </a:r>
            <a:r>
              <a:rPr lang="en-US" sz="1800" smtClean="0"/>
              <a:t>vb)</a:t>
            </a:r>
            <a:r>
              <a:rPr lang="ru-RU" sz="1800" smtClean="0"/>
              <a:t>, программный код, выполняемый при вызове </a:t>
            </a:r>
            <a:r>
              <a:rPr lang="en-US" sz="1800" smtClean="0"/>
              <a:t>aspx </a:t>
            </a:r>
            <a:r>
              <a:rPr lang="ru-RU" sz="1800" smtClean="0"/>
              <a:t>файла.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Основным элементом </a:t>
            </a:r>
            <a:r>
              <a:rPr lang="en-US" sz="2000" smtClean="0"/>
              <a:t>aspx </a:t>
            </a:r>
            <a:r>
              <a:rPr lang="ru-RU" sz="2000" smtClean="0"/>
              <a:t>файла, содержащего </a:t>
            </a:r>
            <a:r>
              <a:rPr lang="en-US" sz="2000" smtClean="0"/>
              <a:t>HTML </a:t>
            </a:r>
            <a:r>
              <a:rPr lang="ru-RU" sz="2000" smtClean="0"/>
              <a:t>код и описание Серверных ЭУ является элемент </a:t>
            </a:r>
            <a:r>
              <a:rPr lang="en-US" sz="2000" smtClean="0"/>
              <a:t>&lt;Form&gt; (Web </a:t>
            </a:r>
            <a:r>
              <a:rPr lang="ru-RU" sz="2000" smtClean="0"/>
              <a:t>Форма</a:t>
            </a:r>
            <a:r>
              <a:rPr lang="en-US" sz="2000" smtClean="0"/>
              <a:t>)</a:t>
            </a:r>
            <a:r>
              <a:rPr lang="ru-RU" sz="2000" smtClean="0"/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данная форма выполняет сбор и отправку данных самой себе.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содержит описание всех свойств серверных ЭУ.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В самом простом случае программный код </a:t>
            </a:r>
            <a:r>
              <a:rPr lang="en-US" sz="2000" smtClean="0"/>
              <a:t>web </a:t>
            </a:r>
            <a:r>
              <a:rPr lang="ru-RU" sz="2000" smtClean="0"/>
              <a:t>формы может быть записан в </a:t>
            </a:r>
            <a:r>
              <a:rPr lang="en-US" sz="2000" smtClean="0"/>
              <a:t>aspx </a:t>
            </a:r>
            <a:r>
              <a:rPr lang="ru-RU" sz="2000" smtClean="0"/>
              <a:t>файле.</a:t>
            </a:r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smtClean="0"/>
              <a:t>Состав </a:t>
            </a:r>
            <a:r>
              <a:rPr lang="en-US" sz="4000" smtClean="0"/>
              <a:t>web </a:t>
            </a:r>
            <a:r>
              <a:rPr lang="ru-RU" sz="4000" smtClean="0"/>
              <a:t>приложения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435975" cy="5329237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66FF"/>
                </a:solidFill>
              </a:rPr>
              <a:t>Набор </a:t>
            </a:r>
            <a:r>
              <a:rPr lang="en-US" sz="2800" smtClean="0">
                <a:solidFill>
                  <a:srgbClr val="0066FF"/>
                </a:solidFill>
              </a:rPr>
              <a:t>web-</a:t>
            </a:r>
            <a:r>
              <a:rPr lang="ru-RU" sz="2800" smtClean="0">
                <a:solidFill>
                  <a:srgbClr val="0066FF"/>
                </a:solidFill>
              </a:rPr>
              <a:t>форм (</a:t>
            </a:r>
            <a:r>
              <a:rPr lang="en-US" sz="2800" smtClean="0">
                <a:solidFill>
                  <a:srgbClr val="0066FF"/>
                </a:solidFill>
              </a:rPr>
              <a:t>HTML </a:t>
            </a:r>
            <a:r>
              <a:rPr lang="ru-RU" sz="2800" smtClean="0">
                <a:solidFill>
                  <a:srgbClr val="0066FF"/>
                </a:solidFill>
              </a:rPr>
              <a:t>код + программа)</a:t>
            </a:r>
          </a:p>
          <a:p>
            <a:pPr eaLnBrk="1" hangingPunct="1"/>
            <a:r>
              <a:rPr lang="ru-RU" sz="2800" smtClean="0"/>
              <a:t>Базы данных для хранения </a:t>
            </a:r>
          </a:p>
          <a:p>
            <a:pPr lvl="1" eaLnBrk="1" hangingPunct="1"/>
            <a:r>
              <a:rPr lang="ru-RU" sz="2400" smtClean="0"/>
              <a:t>Описаний пользователя</a:t>
            </a:r>
          </a:p>
          <a:p>
            <a:pPr lvl="1" eaLnBrk="1" hangingPunct="1"/>
            <a:r>
              <a:rPr lang="ru-RU" sz="2400" smtClean="0"/>
              <a:t>Предыдущие результаты работы</a:t>
            </a:r>
          </a:p>
          <a:p>
            <a:pPr lvl="1" eaLnBrk="1" hangingPunct="1"/>
            <a:r>
              <a:rPr lang="ru-RU" sz="2400" smtClean="0"/>
              <a:t>…</a:t>
            </a:r>
          </a:p>
          <a:p>
            <a:pPr eaLnBrk="1" hangingPunct="1"/>
            <a:r>
              <a:rPr lang="ru-RU" sz="2800" smtClean="0"/>
              <a:t>Различные ресурсы</a:t>
            </a:r>
          </a:p>
          <a:p>
            <a:pPr lvl="1" eaLnBrk="1" hangingPunct="1"/>
            <a:r>
              <a:rPr lang="ru-RU" sz="2400" smtClean="0"/>
              <a:t>Документы</a:t>
            </a:r>
          </a:p>
          <a:p>
            <a:pPr lvl="1" eaLnBrk="1" hangingPunct="1"/>
            <a:r>
              <a:rPr lang="ru-RU" sz="2400" smtClean="0"/>
              <a:t>Изображения</a:t>
            </a:r>
          </a:p>
          <a:p>
            <a:pPr eaLnBrk="1" hangingPunct="1"/>
            <a:endParaRPr lang="ru-RU" sz="280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smtClean="0"/>
              <a:t>Типы </a:t>
            </a:r>
            <a:r>
              <a:rPr lang="en-US" sz="3600" smtClean="0"/>
              <a:t>w</a:t>
            </a:r>
            <a:r>
              <a:rPr lang="ru-RU" sz="3600" smtClean="0"/>
              <a:t>eb-проектов</a:t>
            </a:r>
            <a:r>
              <a:rPr lang="en-US" sz="3600" smtClean="0"/>
              <a:t> </a:t>
            </a:r>
            <a:r>
              <a:rPr lang="ru-RU" sz="3600" smtClean="0"/>
              <a:t>в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en-US" sz="3600" smtClean="0"/>
              <a:t>Visual Studio</a:t>
            </a:r>
            <a:endParaRPr lang="ru-RU" sz="3600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«</a:t>
            </a:r>
            <a:r>
              <a:rPr lang="en-US" smtClean="0"/>
              <a:t>Web Site</a:t>
            </a:r>
            <a:r>
              <a:rPr lang="ru-RU" smtClean="0"/>
              <a:t>»</a:t>
            </a:r>
            <a:r>
              <a:rPr lang="en-US" smtClean="0"/>
              <a:t> </a:t>
            </a:r>
            <a:r>
              <a:rPr lang="ru-RU" smtClean="0"/>
              <a:t>- </a:t>
            </a:r>
            <a:r>
              <a:rPr lang="en-US" smtClean="0"/>
              <a:t>w</a:t>
            </a:r>
            <a:r>
              <a:rPr lang="ru-RU" smtClean="0"/>
              <a:t>eb-сайты, в состав </a:t>
            </a:r>
            <a:r>
              <a:rPr lang="en-US" smtClean="0"/>
              <a:t>web-</a:t>
            </a:r>
            <a:r>
              <a:rPr lang="ru-RU" smtClean="0"/>
              <a:t>сайта не входят файлы с описанием проекта;</a:t>
            </a:r>
            <a:endParaRPr lang="ru-RU" b="1" smtClean="0"/>
          </a:p>
          <a:p>
            <a:pPr eaLnBrk="1" hangingPunct="1"/>
            <a:r>
              <a:rPr lang="ru-RU" smtClean="0"/>
              <a:t>Проект «ASP.NET Web Application»</a:t>
            </a:r>
            <a:r>
              <a:rPr lang="en-US" smtClean="0"/>
              <a:t> </a:t>
            </a:r>
            <a:r>
              <a:rPr lang="ru-RU" smtClean="0"/>
              <a:t>- </a:t>
            </a:r>
            <a:r>
              <a:rPr lang="en-US" smtClean="0"/>
              <a:t>Web </a:t>
            </a:r>
            <a:r>
              <a:rPr lang="ru-RU" smtClean="0"/>
              <a:t>приложение, в состав которого входят файлы с описанием проекта (*.</a:t>
            </a:r>
            <a:r>
              <a:rPr lang="en-US" smtClean="0"/>
              <a:t>prj, *.sln </a:t>
            </a:r>
            <a:r>
              <a:rPr lang="ru-RU" smtClean="0"/>
              <a:t>и т.п.)</a:t>
            </a:r>
            <a:r>
              <a:rPr lang="en-US" smtClean="0"/>
              <a:t>.</a:t>
            </a:r>
            <a:endParaRPr lang="ru-RU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Отладочный </a:t>
            </a:r>
            <a:r>
              <a:rPr lang="en-US" smtClean="0"/>
              <a:t>web-</a:t>
            </a:r>
            <a:r>
              <a:rPr lang="ru-RU" smtClean="0"/>
              <a:t>сервер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6129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/>
              <a:t>Для отладки </a:t>
            </a:r>
            <a:r>
              <a:rPr lang="en-US" sz="2400" smtClean="0"/>
              <a:t>web </a:t>
            </a:r>
            <a:r>
              <a:rPr lang="ru-RU" sz="2400" smtClean="0"/>
              <a:t>приложений </a:t>
            </a:r>
            <a:r>
              <a:rPr lang="en-US" sz="2400" smtClean="0"/>
              <a:t>Visual Studio </a:t>
            </a:r>
            <a:r>
              <a:rPr lang="ru-RU" sz="2400" smtClean="0"/>
              <a:t>использует специальный отладочный </a:t>
            </a:r>
            <a:r>
              <a:rPr lang="en-US" sz="2400" smtClean="0"/>
              <a:t>web</a:t>
            </a:r>
            <a:r>
              <a:rPr lang="ru-RU" sz="2400" smtClean="0"/>
              <a:t>-сервер</a:t>
            </a:r>
            <a:r>
              <a:rPr lang="en-US" sz="240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Данный </a:t>
            </a:r>
            <a:r>
              <a:rPr lang="en-US" sz="2400" smtClean="0"/>
              <a:t>web-</a:t>
            </a:r>
            <a:r>
              <a:rPr lang="ru-RU" sz="2400" smtClean="0"/>
              <a:t>сервер запускается каждый раз при запуске на выполнение разработанного </a:t>
            </a:r>
            <a:r>
              <a:rPr lang="en-US" sz="2400" smtClean="0"/>
              <a:t>web-</a:t>
            </a:r>
            <a:r>
              <a:rPr lang="ru-RU" sz="2400" smtClean="0"/>
              <a:t>приложения.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4365625"/>
            <a:ext cx="4368800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708275"/>
            <a:ext cx="7772400" cy="136366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err="1" smtClean="0"/>
              <a:t>ASP.Net</a:t>
            </a:r>
            <a:r>
              <a:rPr lang="en-US" dirty="0" smtClean="0"/>
              <a:t> Web Forms</a:t>
            </a:r>
            <a:br>
              <a:rPr lang="en-US" dirty="0" smtClean="0"/>
            </a:br>
            <a:r>
              <a:rPr lang="en-US" dirty="0" smtClean="0"/>
              <a:t>(web </a:t>
            </a:r>
            <a:r>
              <a:rPr lang="ru-RU" dirty="0" smtClean="0"/>
              <a:t>формы</a:t>
            </a:r>
            <a:r>
              <a:rPr lang="en-US" dirty="0" smtClean="0"/>
              <a:t>)</a:t>
            </a:r>
            <a:endParaRPr lang="ru-RU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smtClean="0"/>
              <a:t>Web</a:t>
            </a:r>
            <a:r>
              <a:rPr lang="ru-RU" sz="3600" smtClean="0"/>
              <a:t>-формы </a:t>
            </a:r>
            <a:br>
              <a:rPr lang="ru-RU" sz="3600" smtClean="0"/>
            </a:br>
            <a:r>
              <a:rPr lang="en-US" sz="3600" smtClean="0"/>
              <a:t>(</a:t>
            </a:r>
            <a:r>
              <a:rPr lang="en-US" sz="3200" smtClean="0"/>
              <a:t>ASP.Net </a:t>
            </a:r>
            <a:r>
              <a:rPr lang="ru-RU" sz="3200" smtClean="0"/>
              <a:t>страница, </a:t>
            </a:r>
            <a:r>
              <a:rPr lang="en-US" sz="3200" smtClean="0"/>
              <a:t>web</a:t>
            </a:r>
            <a:r>
              <a:rPr lang="ru-RU" sz="3200" smtClean="0"/>
              <a:t>-страницы</a:t>
            </a:r>
            <a:r>
              <a:rPr lang="en-US" sz="3600" smtClean="0"/>
              <a:t>)</a:t>
            </a:r>
            <a:endParaRPr lang="ru-RU" sz="3600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Каждое </a:t>
            </a:r>
            <a:r>
              <a:rPr lang="en-US" sz="2400" smtClean="0"/>
              <a:t>ASP.Net web</a:t>
            </a:r>
            <a:r>
              <a:rPr lang="ru-RU" sz="2400" smtClean="0"/>
              <a:t>-приложение включает хотя бы одну </a:t>
            </a:r>
            <a:r>
              <a:rPr lang="en-US" sz="2400" smtClean="0"/>
              <a:t>web-</a:t>
            </a:r>
            <a:r>
              <a:rPr lang="ru-RU" sz="2400" smtClean="0"/>
              <a:t>страницу </a:t>
            </a: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Web-page </a:t>
            </a:r>
            <a:r>
              <a:rPr lang="ru-RU" sz="2400" smtClean="0"/>
              <a:t>сохраняется в отдельном файле с расширением *.</a:t>
            </a:r>
            <a:r>
              <a:rPr lang="en-US" sz="2400" smtClean="0"/>
              <a:t>aspx</a:t>
            </a:r>
            <a:r>
              <a:rPr lang="ru-RU" sz="2400" smtClean="0"/>
              <a:t> (это </a:t>
            </a:r>
            <a:r>
              <a:rPr lang="en-US" sz="2400" smtClean="0"/>
              <a:t>content file </a:t>
            </a:r>
            <a:r>
              <a:rPr lang="ru-RU" sz="2400" smtClean="0"/>
              <a:t>или </a:t>
            </a:r>
            <a:r>
              <a:rPr lang="en-US" sz="2400" smtClean="0"/>
              <a:t>murkup file</a:t>
            </a:r>
            <a:r>
              <a:rPr lang="ru-RU" sz="240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Web page </a:t>
            </a:r>
            <a:r>
              <a:rPr lang="ru-RU" sz="2400" smtClean="0"/>
              <a:t>включает: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/>
              <a:t>Описание пользовательского интерфейса в виде формы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/>
              <a:t>Описание класса производного от класса </a:t>
            </a:r>
            <a:r>
              <a:rPr lang="en-US" sz="2000" smtClean="0"/>
              <a:t>Page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Web-page </a:t>
            </a:r>
            <a:r>
              <a:rPr lang="ru-RU" sz="2400" smtClean="0"/>
              <a:t>может хранить код обработки сообщений</a:t>
            </a:r>
            <a:r>
              <a:rPr lang="en-US" sz="2400" smtClean="0"/>
              <a:t> (</a:t>
            </a:r>
            <a:r>
              <a:rPr lang="ru-RU" sz="2400" smtClean="0"/>
              <a:t>часть производного класса</a:t>
            </a:r>
            <a:r>
              <a:rPr lang="en-US" sz="2400" smtClean="0"/>
              <a:t>)</a:t>
            </a:r>
            <a:r>
              <a:rPr lang="ru-RU" sz="2400" smtClean="0"/>
              <a:t> в отдельном файле с расширением </a:t>
            </a:r>
            <a:r>
              <a:rPr lang="en-US" sz="2400" smtClean="0"/>
              <a:t>*.aspx.cs (</a:t>
            </a:r>
            <a:r>
              <a:rPr lang="ru-RU" sz="2400" smtClean="0"/>
              <a:t>для языка </a:t>
            </a:r>
            <a:r>
              <a:rPr lang="en-US" sz="2400" smtClean="0"/>
              <a:t>C#)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Содержание </a:t>
            </a:r>
            <a:r>
              <a:rPr lang="en-US" sz="2400" smtClean="0"/>
              <a:t>web-</a:t>
            </a:r>
            <a:r>
              <a:rPr lang="ru-RU" sz="2400" smtClean="0"/>
              <a:t>страницы включает</a:t>
            </a:r>
            <a:r>
              <a:rPr lang="en-US" sz="240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/>
              <a:t>Обычный </a:t>
            </a:r>
            <a:r>
              <a:rPr lang="en-US" sz="2000" smtClean="0"/>
              <a:t>HTML </a:t>
            </a:r>
            <a:r>
              <a:rPr lang="ru-RU" sz="2000" smtClean="0"/>
              <a:t>код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/>
              <a:t>Серверные элементы управления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Программный код </a:t>
            </a:r>
            <a:r>
              <a:rPr lang="en-US" sz="4000" smtClean="0"/>
              <a:t>web</a:t>
            </a:r>
            <a:r>
              <a:rPr lang="ru-RU" sz="4000" smtClean="0"/>
              <a:t>-формы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smtClean="0"/>
              <a:t>Программный код </a:t>
            </a:r>
            <a:r>
              <a:rPr lang="en-US" sz="1800" smtClean="0"/>
              <a:t>web </a:t>
            </a:r>
            <a:r>
              <a:rPr lang="ru-RU" sz="1800" smtClean="0"/>
              <a:t>формы описывается в виде описания класса производного от класса </a:t>
            </a:r>
            <a:r>
              <a:rPr lang="en-US" sz="1800" smtClean="0"/>
              <a:t>Page </a:t>
            </a:r>
            <a:r>
              <a:rPr lang="ru-RU" sz="1800" smtClean="0"/>
              <a:t>и состоит из обработчиков событий.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Можно выделить два вида событий: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600" smtClean="0"/>
              <a:t>События класса </a:t>
            </a:r>
            <a:r>
              <a:rPr lang="en-US" sz="1600" smtClean="0"/>
              <a:t>Page</a:t>
            </a:r>
            <a:r>
              <a:rPr lang="ru-RU" sz="1600" smtClean="0"/>
              <a:t>;</a:t>
            </a:r>
            <a:endParaRPr lang="en-US" sz="1600" smtClean="0"/>
          </a:p>
          <a:p>
            <a:pPr lvl="1" eaLnBrk="1" hangingPunct="1">
              <a:lnSpc>
                <a:spcPct val="80000"/>
              </a:lnSpc>
            </a:pPr>
            <a:r>
              <a:rPr lang="ru-RU" sz="1600" smtClean="0"/>
              <a:t>События серверных Элементов Управления.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При обработке запроса к </a:t>
            </a:r>
            <a:r>
              <a:rPr lang="en-US" sz="1800" smtClean="0"/>
              <a:t>web </a:t>
            </a:r>
            <a:r>
              <a:rPr lang="ru-RU" sz="1800" smtClean="0"/>
              <a:t>форме создаются: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600" smtClean="0"/>
              <a:t>Экземпляр класса производного от </a:t>
            </a:r>
            <a:r>
              <a:rPr lang="en-US" sz="1600" smtClean="0"/>
              <a:t>Page;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600" smtClean="0"/>
              <a:t>Экземпляры всех серверных ЭУ, которые описаны в форме;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600" smtClean="0"/>
              <a:t>Все объекты серверных ЭУ заносятся в коллекцию </a:t>
            </a:r>
            <a:r>
              <a:rPr lang="en-US" sz="1600" smtClean="0"/>
              <a:t>Controls </a:t>
            </a:r>
            <a:r>
              <a:rPr lang="ru-RU" sz="1600" smtClean="0"/>
              <a:t>класса производного от </a:t>
            </a:r>
            <a:r>
              <a:rPr lang="en-US" sz="1600" smtClean="0"/>
              <a:t>Page</a:t>
            </a:r>
            <a:r>
              <a:rPr lang="ru-RU" sz="1600" smtClean="0"/>
              <a:t> и им назначаются обработчики событий, описанные в данном классе.</a:t>
            </a:r>
            <a:endParaRPr lang="en-US" sz="1600" smtClean="0"/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CLR </a:t>
            </a:r>
            <a:r>
              <a:rPr lang="ru-RU" sz="1600" smtClean="0"/>
              <a:t>среда инициирует события, связанные с ЭУ.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600" smtClean="0"/>
              <a:t>Последовательно выполняются обработчики событий.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600" smtClean="0"/>
              <a:t>У всех ЭУ вызывается методы </a:t>
            </a:r>
            <a:r>
              <a:rPr lang="en-US" sz="1600" smtClean="0"/>
              <a:t>Render, </a:t>
            </a:r>
            <a:r>
              <a:rPr lang="ru-RU" sz="1600" smtClean="0"/>
              <a:t>которые вместо описаний серверных ЭУ заносят в </a:t>
            </a:r>
            <a:r>
              <a:rPr lang="en-US" sz="1600" smtClean="0"/>
              <a:t>aspx </a:t>
            </a:r>
            <a:r>
              <a:rPr lang="ru-RU" sz="1600" smtClean="0"/>
              <a:t>файл </a:t>
            </a:r>
            <a:r>
              <a:rPr lang="en-US" sz="1600" smtClean="0"/>
              <a:t>HTML </a:t>
            </a:r>
            <a:r>
              <a:rPr lang="ru-RU" sz="1600" smtClean="0"/>
              <a:t>код и, возможно, скрипты.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600" smtClean="0"/>
              <a:t>Все созданные объекты удаляются из памяти.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600" smtClean="0"/>
              <a:t>Полученный файл отправляется вызывающему браузеру.</a:t>
            </a:r>
          </a:p>
          <a:p>
            <a:pPr lvl="1" eaLnBrk="1" hangingPunct="1">
              <a:lnSpc>
                <a:spcPct val="80000"/>
              </a:lnSpc>
            </a:pPr>
            <a:endParaRPr lang="ru-RU" sz="1600" smtClean="0"/>
          </a:p>
          <a:p>
            <a:pPr eaLnBrk="1" hangingPunct="1">
              <a:lnSpc>
                <a:spcPct val="80000"/>
              </a:lnSpc>
            </a:pPr>
            <a:endParaRPr lang="ru-RU" sz="180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20725"/>
          </a:xfrm>
        </p:spPr>
        <p:txBody>
          <a:bodyPr/>
          <a:lstStyle/>
          <a:p>
            <a:pPr eaLnBrk="1" hangingPunct="1"/>
            <a:r>
              <a:rPr lang="ru-RU" sz="3200" smtClean="0"/>
              <a:t>Программный код страницы (</a:t>
            </a:r>
            <a:r>
              <a:rPr lang="en-US" sz="3200" smtClean="0"/>
              <a:t>Code-behind</a:t>
            </a:r>
            <a:r>
              <a:rPr lang="ru-RU" sz="3200" smtClean="0"/>
              <a:t>)</a:t>
            </a:r>
            <a:endParaRPr lang="en-US" sz="3200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497887" cy="4741862"/>
          </a:xfrm>
        </p:spPr>
        <p:txBody>
          <a:bodyPr/>
          <a:lstStyle/>
          <a:p>
            <a:pPr eaLnBrk="1" hangingPunct="1"/>
            <a:r>
              <a:rPr lang="ru-RU" sz="2400" smtClean="0">
                <a:latin typeface="Times New Roman" pitchFamily="18" charset="0"/>
              </a:rPr>
              <a:t>Два стиля создания страниц</a:t>
            </a:r>
            <a:r>
              <a:rPr lang="en-US" sz="2400" smtClean="0">
                <a:latin typeface="Times New Roman" pitchFamily="18" charset="0"/>
              </a:rPr>
              <a:t> ASP.NET</a:t>
            </a:r>
          </a:p>
          <a:p>
            <a:pPr lvl="1" eaLnBrk="1" hangingPunct="1"/>
            <a:r>
              <a:rPr lang="ru-RU" sz="2000" smtClean="0">
                <a:latin typeface="Times New Roman" pitchFamily="18" charset="0"/>
              </a:rPr>
              <a:t>Эл.управления</a:t>
            </a:r>
            <a:r>
              <a:rPr lang="en-US" sz="2000" smtClean="0">
                <a:latin typeface="Times New Roman" pitchFamily="18" charset="0"/>
              </a:rPr>
              <a:t> </a:t>
            </a:r>
            <a:r>
              <a:rPr lang="ru-RU" sz="2000" smtClean="0">
                <a:latin typeface="Times New Roman" pitchFamily="18" charset="0"/>
              </a:rPr>
              <a:t>и</a:t>
            </a:r>
            <a:r>
              <a:rPr lang="en-US" sz="2000" smtClean="0">
                <a:latin typeface="Times New Roman" pitchFamily="18" charset="0"/>
              </a:rPr>
              <a:t> </a:t>
            </a:r>
            <a:r>
              <a:rPr lang="ru-RU" sz="2000" smtClean="0">
                <a:latin typeface="Times New Roman" pitchFamily="18" charset="0"/>
              </a:rPr>
              <a:t>программный код</a:t>
            </a:r>
            <a:r>
              <a:rPr lang="en-US" sz="2000" smtClean="0">
                <a:latin typeface="Times New Roman" pitchFamily="18" charset="0"/>
              </a:rPr>
              <a:t> </a:t>
            </a:r>
            <a:r>
              <a:rPr lang="ru-RU" sz="2000" smtClean="0">
                <a:latin typeface="Times New Roman" pitchFamily="18" charset="0"/>
              </a:rPr>
              <a:t>в одном </a:t>
            </a:r>
            <a:r>
              <a:rPr lang="en-US" sz="2000" smtClean="0">
                <a:latin typeface="Times New Roman" pitchFamily="18" charset="0"/>
              </a:rPr>
              <a:t>.aspx </a:t>
            </a:r>
            <a:r>
              <a:rPr lang="ru-RU" sz="2000" smtClean="0">
                <a:latin typeface="Times New Roman" pitchFamily="18" charset="0"/>
              </a:rPr>
              <a:t>файле</a:t>
            </a:r>
            <a:endParaRPr lang="en-US" sz="2000" smtClean="0">
              <a:latin typeface="Times New Roman" pitchFamily="18" charset="0"/>
            </a:endParaRPr>
          </a:p>
          <a:p>
            <a:pPr lvl="1" eaLnBrk="1" hangingPunct="1"/>
            <a:r>
              <a:rPr lang="ru-RU" sz="2000" smtClean="0">
                <a:latin typeface="Times New Roman" pitchFamily="18" charset="0"/>
              </a:rPr>
              <a:t>Эл.управления в </a:t>
            </a:r>
            <a:r>
              <a:rPr lang="en-US" sz="2000" smtClean="0">
                <a:latin typeface="Times New Roman" pitchFamily="18" charset="0"/>
              </a:rPr>
              <a:t>.aspx </a:t>
            </a:r>
            <a:r>
              <a:rPr lang="ru-RU" sz="2000" smtClean="0">
                <a:latin typeface="Times New Roman" pitchFamily="18" charset="0"/>
              </a:rPr>
              <a:t>файле</a:t>
            </a:r>
            <a:r>
              <a:rPr lang="en-US" sz="2000" smtClean="0">
                <a:latin typeface="Times New Roman" pitchFamily="18" charset="0"/>
              </a:rPr>
              <a:t>, </a:t>
            </a:r>
            <a:r>
              <a:rPr lang="ru-RU" sz="2000" smtClean="0">
                <a:latin typeface="Times New Roman" pitchFamily="18" charset="0"/>
              </a:rPr>
              <a:t>программный код в </a:t>
            </a:r>
            <a:r>
              <a:rPr lang="en-US" sz="2000" smtClean="0">
                <a:latin typeface="Times New Roman" pitchFamily="18" charset="0"/>
              </a:rPr>
              <a:t>code-behind</a:t>
            </a:r>
            <a:r>
              <a:rPr lang="ru-RU" sz="2000" smtClean="0">
                <a:latin typeface="Times New Roman" pitchFamily="18" charset="0"/>
              </a:rPr>
              <a:t> файле</a:t>
            </a:r>
            <a:endParaRPr lang="en-US" sz="2000" smtClean="0">
              <a:latin typeface="Times New Roman" pitchFamily="18" charset="0"/>
            </a:endParaRPr>
          </a:p>
          <a:p>
            <a:pPr lvl="2" eaLnBrk="1" hangingPunct="1"/>
            <a:r>
              <a:rPr lang="ru-RU" sz="1800" smtClean="0">
                <a:latin typeface="Times New Roman" pitchFamily="18" charset="0"/>
              </a:rPr>
              <a:t>Поддерживается средой разработки </a:t>
            </a:r>
            <a:r>
              <a:rPr lang="en-US" sz="1800" smtClean="0">
                <a:latin typeface="Times New Roman" pitchFamily="18" charset="0"/>
              </a:rPr>
              <a:t>Visual Studio.NET</a:t>
            </a:r>
          </a:p>
          <a:p>
            <a:pPr eaLnBrk="1" hangingPunct="1"/>
            <a:r>
              <a:rPr lang="ru-RU" sz="2400" smtClean="0">
                <a:latin typeface="Times New Roman" pitchFamily="18" charset="0"/>
              </a:rPr>
              <a:t>Файлы с программным кодом страницы  позволяют отделить описание интерфейса пользователя от кода</a:t>
            </a:r>
            <a:endParaRPr lang="en-US" sz="2400" smtClean="0">
              <a:latin typeface="Times New Roman" pitchFamily="18" charset="0"/>
            </a:endParaRPr>
          </a:p>
          <a:p>
            <a:pPr lvl="1" eaLnBrk="1" hangingPunct="1"/>
            <a:r>
              <a:rPr lang="ru-RU" sz="2000" smtClean="0">
                <a:latin typeface="Times New Roman" pitchFamily="18" charset="0"/>
              </a:rPr>
              <a:t>Позволяет программистам и проектировщикам (</a:t>
            </a:r>
            <a:r>
              <a:rPr lang="en-US" sz="2000" smtClean="0">
                <a:latin typeface="Times New Roman" pitchFamily="18" charset="0"/>
              </a:rPr>
              <a:t>programmers and designers</a:t>
            </a:r>
            <a:r>
              <a:rPr lang="ru-RU" sz="2000" smtClean="0">
                <a:latin typeface="Times New Roman" pitchFamily="18" charset="0"/>
              </a:rPr>
              <a:t>) работать независимо друг от друга</a:t>
            </a:r>
            <a:endParaRPr lang="en-US" sz="2000" smtClean="0">
              <a:latin typeface="Times New Roman" pitchFamily="18" charset="0"/>
            </a:endParaRPr>
          </a:p>
          <a:p>
            <a:pPr eaLnBrk="1" hangingPunct="1"/>
            <a:endParaRPr lang="en-US" sz="2400" smtClean="0">
              <a:latin typeface="Times New Roman" pitchFamily="18" charset="0"/>
            </a:endParaRP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16013" y="5084763"/>
            <a:ext cx="6781800" cy="8953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lIns="182880" tIns="137160" rIns="182880" bIns="137160">
            <a:spAutoFit/>
          </a:bodyPr>
          <a:lstStyle/>
          <a:p>
            <a:pPr marL="114300" lvl="1" eaLnBrk="0" hangingPunct="0"/>
            <a:r>
              <a:rPr lang="en-US" sz="2000" b="1">
                <a:latin typeface="Lucida Console" pitchFamily="49" charset="0"/>
              </a:rPr>
              <a:t>&lt;%@ </a:t>
            </a:r>
            <a:r>
              <a:rPr lang="en-US" sz="2000" b="1" noProof="1">
                <a:latin typeface="Lucida Console" pitchFamily="49" charset="0"/>
              </a:rPr>
              <a:t>CodeFile</a:t>
            </a:r>
            <a:r>
              <a:rPr lang="en-US" sz="2000" b="1">
                <a:latin typeface="Lucida Console" pitchFamily="49" charset="0"/>
              </a:rPr>
              <a:t>=“WebForm1.cs” </a:t>
            </a:r>
          </a:p>
          <a:p>
            <a:pPr marL="114300" lvl="1" eaLnBrk="0" hangingPunct="0"/>
            <a:r>
              <a:rPr lang="en-US" sz="2000" b="1">
                <a:latin typeface="Lucida Console" pitchFamily="49" charset="0"/>
              </a:rPr>
              <a:t>    Inherits=WebApplication1.WebForm1” %&gt;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sz="3200" smtClean="0"/>
              <a:t>Описание </a:t>
            </a:r>
            <a:r>
              <a:rPr lang="en-US" sz="3200" smtClean="0"/>
              <a:t>web-</a:t>
            </a:r>
            <a:r>
              <a:rPr lang="ru-RU" sz="3200" smtClean="0"/>
              <a:t>формы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7338"/>
            <a:ext cx="3467100" cy="6048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Описание формы и кода в одном файле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4211638" y="1341438"/>
            <a:ext cx="4176712" cy="2447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/>
              <a:t>&lt;%@ Page …&gt;</a:t>
            </a:r>
          </a:p>
          <a:p>
            <a:r>
              <a:rPr lang="en-US" sz="1600"/>
              <a:t>&lt;%@ Import Namespace=“namespace"</a:t>
            </a:r>
            <a:r>
              <a:rPr lang="en-US"/>
              <a:t> </a:t>
            </a:r>
            <a:r>
              <a:rPr lang="en-US" sz="1600"/>
              <a:t>&gt;</a:t>
            </a:r>
          </a:p>
          <a:p>
            <a:r>
              <a:rPr lang="en-US" sz="1600"/>
              <a:t>&lt;html&gt;</a:t>
            </a:r>
          </a:p>
          <a:p>
            <a:r>
              <a:rPr lang="en-US" sz="1600"/>
              <a:t>&lt;script runat=“server”&gt;</a:t>
            </a:r>
          </a:p>
          <a:p>
            <a:r>
              <a:rPr lang="en-US" sz="1600"/>
              <a:t>…</a:t>
            </a:r>
          </a:p>
          <a:p>
            <a:r>
              <a:rPr lang="en-US" sz="1600"/>
              <a:t>&lt;/script&gt;</a:t>
            </a:r>
          </a:p>
          <a:p>
            <a:r>
              <a:rPr lang="en-US" sz="1600"/>
              <a:t>&lt;body&gt;</a:t>
            </a:r>
          </a:p>
          <a:p>
            <a:r>
              <a:rPr lang="en-US" sz="1600"/>
              <a:t>…</a:t>
            </a:r>
          </a:p>
          <a:p>
            <a:r>
              <a:rPr lang="en-US" sz="1600"/>
              <a:t>&lt;/body&gt;</a:t>
            </a:r>
          </a:p>
          <a:p>
            <a:r>
              <a:rPr lang="en-US" sz="1600"/>
              <a:t>&lt;html&gt;</a:t>
            </a:r>
            <a:endParaRPr lang="ru-RU" sz="160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179388" y="4149725"/>
            <a:ext cx="33115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000"/>
              <a:t>Описание формы и кода в разных файлах (</a:t>
            </a:r>
            <a:r>
              <a:rPr lang="en-US" sz="2000"/>
              <a:t>code behind</a:t>
            </a:r>
            <a:r>
              <a:rPr lang="ru-RU" sz="2000"/>
              <a:t>)</a:t>
            </a: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3527425" y="4294188"/>
            <a:ext cx="2592388" cy="2447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/>
              <a:t>&lt;% Page CodeFile=“xxx.cs”…&gt;</a:t>
            </a:r>
          </a:p>
          <a:p>
            <a:r>
              <a:rPr lang="en-US" sz="1400"/>
              <a:t>&lt;html&gt;</a:t>
            </a:r>
          </a:p>
          <a:p>
            <a:r>
              <a:rPr lang="en-US" sz="1400"/>
              <a:t>&lt;body&gt;</a:t>
            </a:r>
          </a:p>
          <a:p>
            <a:r>
              <a:rPr lang="en-US" sz="1400"/>
              <a:t>…</a:t>
            </a:r>
          </a:p>
          <a:p>
            <a:r>
              <a:rPr lang="en-US" sz="1400"/>
              <a:t>&lt;form runat=“server”&gt;</a:t>
            </a:r>
          </a:p>
          <a:p>
            <a:r>
              <a:rPr lang="en-US" sz="1400"/>
              <a:t>…</a:t>
            </a:r>
          </a:p>
          <a:p>
            <a:r>
              <a:rPr lang="en-US" sz="1400"/>
              <a:t>&lt;form&gt;</a:t>
            </a:r>
          </a:p>
          <a:p>
            <a:r>
              <a:rPr lang="en-US" sz="1400"/>
              <a:t>&lt;/body&gt;</a:t>
            </a:r>
          </a:p>
          <a:p>
            <a:r>
              <a:rPr lang="en-US" sz="1400"/>
              <a:t>&lt;html&gt;</a:t>
            </a:r>
            <a:endParaRPr lang="ru-RU" sz="1400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6227763" y="4294188"/>
            <a:ext cx="2592387" cy="2447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noProof="1"/>
              <a:t>using System;</a:t>
            </a:r>
          </a:p>
          <a:p>
            <a:r>
              <a:rPr lang="en-US" sz="1400" noProof="1"/>
              <a:t>using System.Web;</a:t>
            </a:r>
          </a:p>
          <a:p>
            <a:r>
              <a:rPr lang="en-US" sz="1400"/>
              <a:t>…</a:t>
            </a:r>
            <a:endParaRPr lang="en-US" sz="1400" noProof="1"/>
          </a:p>
          <a:p>
            <a:endParaRPr lang="en-US" sz="1400" noProof="1"/>
          </a:p>
          <a:p>
            <a:r>
              <a:rPr lang="en-US" sz="1400" noProof="1"/>
              <a:t>public partial class _Default : </a:t>
            </a:r>
            <a:endParaRPr lang="en-US" sz="1400"/>
          </a:p>
          <a:p>
            <a:r>
              <a:rPr lang="en-US" sz="1400"/>
              <a:t>         </a:t>
            </a:r>
            <a:r>
              <a:rPr lang="en-US" sz="1400" noProof="1"/>
              <a:t>System.Web.UI.Page {</a:t>
            </a:r>
          </a:p>
          <a:p>
            <a:r>
              <a:rPr lang="en-US" sz="1400"/>
              <a:t>  </a:t>
            </a:r>
            <a:r>
              <a:rPr lang="en-US" sz="1400" noProof="1"/>
              <a:t>protected void Page_Load</a:t>
            </a:r>
            <a:endParaRPr lang="en-US" sz="1400"/>
          </a:p>
          <a:p>
            <a:r>
              <a:rPr lang="en-US" sz="1400"/>
              <a:t>       </a:t>
            </a:r>
            <a:r>
              <a:rPr lang="en-US" sz="1400" noProof="1"/>
              <a:t>(object s, EventArgs e) {</a:t>
            </a:r>
          </a:p>
          <a:p>
            <a:r>
              <a:rPr lang="en-US" sz="1400"/>
              <a:t>…</a:t>
            </a:r>
            <a:endParaRPr lang="en-US" sz="1400" noProof="1"/>
          </a:p>
          <a:p>
            <a:r>
              <a:rPr lang="en-US" sz="1400" noProof="1"/>
              <a:t>    }</a:t>
            </a:r>
          </a:p>
          <a:p>
            <a:r>
              <a:rPr lang="en-US" sz="1400" noProof="1"/>
              <a:t>}</a:t>
            </a:r>
            <a:endParaRPr lang="ru-RU" sz="1400"/>
          </a:p>
        </p:txBody>
      </p:sp>
      <p:sp>
        <p:nvSpPr>
          <p:cNvPr id="65544" name="Freeform 9"/>
          <p:cNvSpPr>
            <a:spLocks/>
          </p:cNvSpPr>
          <p:nvPr/>
        </p:nvSpPr>
        <p:spPr bwMode="auto">
          <a:xfrm>
            <a:off x="5435600" y="3990975"/>
            <a:ext cx="2016125" cy="517525"/>
          </a:xfrm>
          <a:custGeom>
            <a:avLst/>
            <a:gdLst>
              <a:gd name="T0" fmla="*/ 0 w 1270"/>
              <a:gd name="T1" fmla="*/ 2147483647 h 326"/>
              <a:gd name="T2" fmla="*/ 2147483647 w 1270"/>
              <a:gd name="T3" fmla="*/ 2147483647 h 326"/>
              <a:gd name="T4" fmla="*/ 2147483647 w 1270"/>
              <a:gd name="T5" fmla="*/ 2147483647 h 326"/>
              <a:gd name="T6" fmla="*/ 2147483647 w 1270"/>
              <a:gd name="T7" fmla="*/ 2147483647 h 326"/>
              <a:gd name="T8" fmla="*/ 2147483647 w 1270"/>
              <a:gd name="T9" fmla="*/ 2147483647 h 326"/>
              <a:gd name="T10" fmla="*/ 2147483647 w 1270"/>
              <a:gd name="T11" fmla="*/ 2147483647 h 326"/>
              <a:gd name="T12" fmla="*/ 2147483647 w 1270"/>
              <a:gd name="T13" fmla="*/ 2147483647 h 3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70"/>
              <a:gd name="T22" fmla="*/ 0 h 326"/>
              <a:gd name="T23" fmla="*/ 1270 w 1270"/>
              <a:gd name="T24" fmla="*/ 326 h 3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70" h="326">
                <a:moveTo>
                  <a:pt x="0" y="326"/>
                </a:moveTo>
                <a:cubicBezTo>
                  <a:pt x="22" y="280"/>
                  <a:pt x="45" y="235"/>
                  <a:pt x="90" y="190"/>
                </a:cubicBezTo>
                <a:cubicBezTo>
                  <a:pt x="135" y="145"/>
                  <a:pt x="196" y="84"/>
                  <a:pt x="272" y="54"/>
                </a:cubicBezTo>
                <a:cubicBezTo>
                  <a:pt x="348" y="24"/>
                  <a:pt x="431" y="16"/>
                  <a:pt x="544" y="8"/>
                </a:cubicBezTo>
                <a:cubicBezTo>
                  <a:pt x="657" y="0"/>
                  <a:pt x="854" y="0"/>
                  <a:pt x="952" y="8"/>
                </a:cubicBezTo>
                <a:cubicBezTo>
                  <a:pt x="1050" y="16"/>
                  <a:pt x="1081" y="16"/>
                  <a:pt x="1134" y="54"/>
                </a:cubicBezTo>
                <a:cubicBezTo>
                  <a:pt x="1187" y="92"/>
                  <a:pt x="1247" y="198"/>
                  <a:pt x="1270" y="23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5545" name="Text Box 10"/>
          <p:cNvSpPr txBox="1">
            <a:spLocks noChangeArrowheads="1"/>
          </p:cNvSpPr>
          <p:nvPr/>
        </p:nvSpPr>
        <p:spPr bwMode="auto">
          <a:xfrm>
            <a:off x="4716463" y="974725"/>
            <a:ext cx="1296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File.aspx</a:t>
            </a:r>
            <a:endParaRPr lang="ru-RU"/>
          </a:p>
        </p:txBody>
      </p:sp>
      <p:sp>
        <p:nvSpPr>
          <p:cNvPr id="65546" name="Text Box 11"/>
          <p:cNvSpPr txBox="1">
            <a:spLocks noChangeArrowheads="1"/>
          </p:cNvSpPr>
          <p:nvPr/>
        </p:nvSpPr>
        <p:spPr bwMode="auto">
          <a:xfrm>
            <a:off x="3419475" y="3925888"/>
            <a:ext cx="12969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File.aspx</a:t>
            </a:r>
            <a:endParaRPr lang="ru-RU"/>
          </a:p>
        </p:txBody>
      </p:sp>
      <p:sp>
        <p:nvSpPr>
          <p:cNvPr id="65547" name="Text Box 12"/>
          <p:cNvSpPr txBox="1">
            <a:spLocks noChangeArrowheads="1"/>
          </p:cNvSpPr>
          <p:nvPr/>
        </p:nvSpPr>
        <p:spPr bwMode="auto">
          <a:xfrm>
            <a:off x="7524750" y="3951288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File.aspx.cs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Страница </a:t>
            </a:r>
            <a:r>
              <a:rPr lang="en-US" sz="3200" smtClean="0"/>
              <a:t>ASP.NET </a:t>
            </a:r>
            <a:r>
              <a:rPr lang="ru-RU" sz="3200" smtClean="0"/>
              <a:t/>
            </a:r>
            <a:br>
              <a:rPr lang="ru-RU" sz="3200" smtClean="0"/>
            </a:br>
            <a:r>
              <a:rPr lang="ru-RU" sz="3200" smtClean="0"/>
              <a:t>(пример</a:t>
            </a:r>
            <a:r>
              <a:rPr lang="en-US" sz="3200" smtClean="0"/>
              <a:t>: HelloWorld.aspx</a:t>
            </a:r>
            <a:r>
              <a:rPr lang="ru-RU" sz="3200" smtClean="0"/>
              <a:t>)</a:t>
            </a:r>
            <a:endParaRPr lang="en-US" sz="3200" smtClean="0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381000" y="1628775"/>
            <a:ext cx="8382000" cy="49847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lIns="182880" tIns="137160" rIns="182880" bIns="137160">
            <a:spAutoFit/>
          </a:bodyPr>
          <a:lstStyle/>
          <a:p>
            <a:pPr eaLnBrk="0" hangingPunct="0"/>
            <a:r>
              <a:rPr lang="en-US" b="1">
                <a:latin typeface="Lucida Console" pitchFamily="49" charset="0"/>
              </a:rPr>
              <a:t>&lt;%@ Page language="c#" %&gt;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&lt;html&gt;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&lt;head&gt;&lt;/head&gt;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&lt;script runat="server"&gt;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public void B_Click (object sender, System.EventArgs e) </a:t>
            </a:r>
            <a:endParaRPr lang="ru-RU" b="1">
              <a:latin typeface="Lucida Console" pitchFamily="49" charset="0"/>
            </a:endParaRPr>
          </a:p>
          <a:p>
            <a:pPr eaLnBrk="0" hangingPunct="0"/>
            <a:r>
              <a:rPr lang="en-US" b="1">
                <a:latin typeface="Lucida Console" pitchFamily="49" charset="0"/>
              </a:rPr>
              <a:t>{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  Label1.Text = "Hello, the time is " + DateTime.Now;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}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&lt;/script&gt;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&lt;body&gt;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  &lt;form method="post" runat="server"&gt;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    &lt;asp:Button onclick="B_Click" Text="Push Me“ 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      runat="server“ /&gt; &lt;p&gt;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    &lt;asp:Label id=Label1 runat="server</a:t>
            </a:r>
            <a:r>
              <a:rPr lang="en-US" sz="2000" b="1">
                <a:latin typeface="Lucida Console" pitchFamily="49" charset="0"/>
              </a:rPr>
              <a:t>"</a:t>
            </a:r>
            <a:r>
              <a:rPr lang="en-US" b="1">
                <a:latin typeface="Lucida Console" pitchFamily="49" charset="0"/>
              </a:rPr>
              <a:t> /&gt;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  &lt;/form&gt;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&lt;/body&gt;</a:t>
            </a:r>
          </a:p>
          <a:p>
            <a:pPr eaLnBrk="0" hangingPunct="0"/>
            <a:r>
              <a:rPr lang="en-US" b="1">
                <a:latin typeface="Lucida Console" pitchFamily="49" charset="0"/>
              </a:rPr>
              <a:t>&lt;/html&gt;</a:t>
            </a:r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Простая страница Web-приложения</a:t>
            </a:r>
            <a:r>
              <a:rPr lang="ru-RU" sz="4000" smtClean="0"/>
              <a:t> </a:t>
            </a:r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844675"/>
            <a:ext cx="7813675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smtClean="0"/>
              <a:t>Отображение страницы Web-приложения</a:t>
            </a:r>
            <a:br>
              <a:rPr lang="ru-RU" sz="3200" smtClean="0"/>
            </a:br>
            <a:r>
              <a:rPr lang="ru-RU" sz="3200" smtClean="0"/>
              <a:t>в браузере</a:t>
            </a:r>
            <a:r>
              <a:rPr lang="ru-RU" sz="4000" smtClean="0"/>
              <a:t> </a:t>
            </a: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2492375"/>
            <a:ext cx="6675437" cy="339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Программный код Web-страницы</a:t>
            </a:r>
            <a:r>
              <a:rPr lang="ru-RU" smtClean="0"/>
              <a:t> </a:t>
            </a:r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1511300"/>
            <a:ext cx="7380287" cy="508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smtClean="0"/>
              <a:t>Описание </a:t>
            </a:r>
            <a:r>
              <a:rPr lang="en-US" sz="3600" smtClean="0"/>
              <a:t>web </a:t>
            </a:r>
            <a:r>
              <a:rPr lang="ru-RU" sz="3600" smtClean="0"/>
              <a:t>страницы </a:t>
            </a:r>
            <a:br>
              <a:rPr lang="ru-RU" sz="3600" smtClean="0"/>
            </a:br>
            <a:r>
              <a:rPr lang="ru-RU" sz="3600" smtClean="0"/>
              <a:t>с программным кодом</a:t>
            </a: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628775"/>
            <a:ext cx="8243888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smtClean="0"/>
              <a:t>Порядок работы </a:t>
            </a:r>
            <a:r>
              <a:rPr lang="en-US" sz="4000" smtClean="0"/>
              <a:t>web-</a:t>
            </a:r>
            <a:r>
              <a:rPr lang="ru-RU" sz="4000" smtClean="0"/>
              <a:t>приложения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3292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При установке платформы .NET, в соответствующих папках C:\WINDOWS\Microsoft.NET\Framework\ записывается файл </a:t>
            </a:r>
            <a:r>
              <a:rPr lang="ru-RU" sz="2000" smtClean="0">
                <a:solidFill>
                  <a:srgbClr val="0033CC"/>
                </a:solidFill>
              </a:rPr>
              <a:t>aspnet_isapi.dll</a:t>
            </a:r>
            <a:r>
              <a:rPr lang="ru-RU" sz="2000" smtClean="0"/>
              <a:t>. Это – ISAPI-расширение, которое предназначено оно для обработки запросов, адресованных ASP.NET </a:t>
            </a:r>
            <a:r>
              <a:rPr lang="en-US" sz="2000" smtClean="0"/>
              <a:t>web</a:t>
            </a:r>
            <a:r>
              <a:rPr lang="ru-RU" sz="2000" smtClean="0"/>
              <a:t>-приложениям.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При вызове </a:t>
            </a:r>
            <a:r>
              <a:rPr lang="en-US" sz="2000" smtClean="0"/>
              <a:t>web-</a:t>
            </a:r>
            <a:r>
              <a:rPr lang="ru-RU" sz="2000" smtClean="0"/>
              <a:t>приложения (файлов *.aspx *.asmx и т.д.)</a:t>
            </a:r>
            <a:r>
              <a:rPr lang="en-US" sz="2000" smtClean="0"/>
              <a:t>:</a:t>
            </a:r>
            <a:endParaRPr lang="ru-RU" sz="2000" smtClean="0"/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запускается модуль </a:t>
            </a:r>
            <a:r>
              <a:rPr lang="ru-RU" sz="1800" b="1" smtClean="0"/>
              <a:t>aspnet_isapi.dll</a:t>
            </a:r>
            <a:r>
              <a:rPr lang="ru-RU" sz="1800" smtClean="0"/>
              <a:t>, который разбирает содержимое страниц aspx вместе с файлом отделенного кода и формирует класс на языке страницы производный от класса Page. Этот класс компилируется в библиотеку DLL</a:t>
            </a:r>
            <a:r>
              <a:rPr lang="en-US" sz="1800" smtClean="0"/>
              <a:t>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запускается программа  </a:t>
            </a:r>
            <a:r>
              <a:rPr lang="ru-RU" sz="1800" b="1" smtClean="0"/>
              <a:t>aspnet_wp.exe</a:t>
            </a:r>
            <a:r>
              <a:rPr lang="ru-RU" sz="1800" smtClean="0"/>
              <a:t>, которая создает рабочий процесс, обрабатывающих запросы</a:t>
            </a:r>
            <a:r>
              <a:rPr lang="en-US" sz="1800" smtClean="0"/>
              <a:t> </a:t>
            </a:r>
            <a:r>
              <a:rPr lang="ru-RU" sz="1800" smtClean="0"/>
              <a:t>, в который загружается созданная </a:t>
            </a:r>
            <a:r>
              <a:rPr lang="en-US" sz="1800" smtClean="0"/>
              <a:t>DLL;</a:t>
            </a:r>
            <a:endParaRPr lang="ru-RU" sz="1800" smtClean="0"/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для данного класса создается его экземпляр – объект, который используется для обработки запроса к </a:t>
            </a:r>
            <a:r>
              <a:rPr lang="en-US" sz="1800" smtClean="0"/>
              <a:t>web-</a:t>
            </a:r>
            <a:r>
              <a:rPr lang="ru-RU" sz="1800" smtClean="0"/>
              <a:t>форме</a:t>
            </a:r>
            <a:r>
              <a:rPr lang="en-US" sz="1800" smtClean="0"/>
              <a:t>;</a:t>
            </a:r>
            <a:endParaRPr lang="ru-RU" sz="1800" smtClean="0"/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основная задача данного объекта – формирование и занесение (посылка) HTML-кода в выходной поток.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Последующие запросы к данной странице, если исходный код страницы не меняется, обрабатываются с помощью созданной DLL. Все эти файлы можно найти в директории "Temporary ASP.NET Files" текущей версии .NET.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188913"/>
            <a:ext cx="6419850" cy="955675"/>
          </a:xfrm>
        </p:spPr>
        <p:txBody>
          <a:bodyPr/>
          <a:lstStyle/>
          <a:p>
            <a:pPr eaLnBrk="1" hangingPunct="1"/>
            <a:r>
              <a:rPr lang="ru-RU" sz="3400" smtClean="0">
                <a:solidFill>
                  <a:schemeClr val="tx1"/>
                </a:solidFill>
              </a:rPr>
              <a:t>Принцип действия </a:t>
            </a:r>
            <a:r>
              <a:rPr lang="en-US" sz="3400" smtClean="0">
                <a:solidFill>
                  <a:schemeClr val="tx1"/>
                </a:solidFill>
              </a:rPr>
              <a:t>ASP.NET</a:t>
            </a:r>
            <a:endParaRPr lang="ru-RU" sz="3400" smtClean="0">
              <a:solidFill>
                <a:schemeClr val="tx1"/>
              </a:solidFill>
            </a:endParaRPr>
          </a:p>
        </p:txBody>
      </p:sp>
      <p:sp>
        <p:nvSpPr>
          <p:cNvPr id="72707" name="AutoShape 3"/>
          <p:cNvSpPr>
            <a:spLocks noChangeArrowheads="1"/>
          </p:cNvSpPr>
          <p:nvPr/>
        </p:nvSpPr>
        <p:spPr bwMode="auto">
          <a:xfrm rot="-5400000">
            <a:off x="5329238" y="1558925"/>
            <a:ext cx="395288" cy="1258887"/>
          </a:xfrm>
          <a:prstGeom prst="flowChartMagneticDrum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3492500" y="3214688"/>
            <a:ext cx="172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Сервер </a:t>
            </a:r>
            <a:r>
              <a:rPr lang="en-US" sz="2400"/>
              <a:t>IIS</a:t>
            </a:r>
            <a:endParaRPr lang="ru-RU" sz="1400">
              <a:solidFill>
                <a:srgbClr val="969696"/>
              </a:solidFill>
            </a:endParaRPr>
          </a:p>
        </p:txBody>
      </p:sp>
      <p:sp>
        <p:nvSpPr>
          <p:cNvPr id="72709" name="Line 5"/>
          <p:cNvSpPr>
            <a:spLocks noChangeShapeType="1"/>
          </p:cNvSpPr>
          <p:nvPr/>
        </p:nvSpPr>
        <p:spPr bwMode="auto">
          <a:xfrm flipH="1">
            <a:off x="5148263" y="1414463"/>
            <a:ext cx="792162" cy="576262"/>
          </a:xfrm>
          <a:prstGeom prst="line">
            <a:avLst/>
          </a:prstGeom>
          <a:noFill/>
          <a:ln w="57150">
            <a:solidFill>
              <a:srgbClr val="33EF33"/>
            </a:solidFill>
            <a:round/>
            <a:headEnd type="triangle" w="lg" len="med"/>
            <a:tailEnd type="non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 flipV="1">
            <a:off x="4787900" y="1774825"/>
            <a:ext cx="1152525" cy="792163"/>
          </a:xfrm>
          <a:prstGeom prst="line">
            <a:avLst/>
          </a:prstGeom>
          <a:noFill/>
          <a:ln w="57150">
            <a:solidFill>
              <a:srgbClr val="33EF33"/>
            </a:solidFill>
            <a:round/>
            <a:headEnd type="triangle" w="lg" len="med"/>
            <a:tailEnd type="non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711" name="AutoShape 7"/>
          <p:cNvSpPr>
            <a:spLocks noChangeArrowheads="1"/>
          </p:cNvSpPr>
          <p:nvPr/>
        </p:nvSpPr>
        <p:spPr bwMode="auto">
          <a:xfrm>
            <a:off x="5940425" y="1198563"/>
            <a:ext cx="2447925" cy="576262"/>
          </a:xfrm>
          <a:prstGeom prst="flowChartPredefinedProcess">
            <a:avLst/>
          </a:prstGeom>
          <a:solidFill>
            <a:schemeClr val="accent2"/>
          </a:solidFill>
          <a:ln w="28575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solidFill>
                  <a:schemeClr val="bg1"/>
                </a:solidFill>
              </a:rPr>
              <a:t>Расширение сервера </a:t>
            </a:r>
            <a:r>
              <a:rPr lang="en-US" sz="1400">
                <a:solidFill>
                  <a:schemeClr val="bg1"/>
                </a:solidFill>
              </a:rPr>
              <a:t/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  <a:latin typeface="Times New Roman" pitchFamily="18" charset="0"/>
              </a:rPr>
              <a:t>aspnet_isapi.dll</a:t>
            </a:r>
            <a:endParaRPr lang="ru-RU" sz="1600" b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2712" name="AutoShape 8"/>
          <p:cNvSpPr>
            <a:spLocks noChangeArrowheads="1"/>
          </p:cNvSpPr>
          <p:nvPr/>
        </p:nvSpPr>
        <p:spPr bwMode="auto">
          <a:xfrm>
            <a:off x="6011863" y="2493963"/>
            <a:ext cx="2376487" cy="792162"/>
          </a:xfrm>
          <a:prstGeom prst="bevel">
            <a:avLst>
              <a:gd name="adj" fmla="val 12500"/>
            </a:avLst>
          </a:prstGeom>
          <a:solidFill>
            <a:srgbClr val="E3FFE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tx2"/>
                </a:solidFill>
              </a:rPr>
              <a:t>CLR</a:t>
            </a:r>
            <a:r>
              <a:rPr lang="ru-RU" b="1">
                <a:solidFill>
                  <a:schemeClr val="tx2"/>
                </a:solidFill>
              </a:rPr>
              <a:t/>
            </a:r>
            <a:br>
              <a:rPr lang="ru-RU" b="1">
                <a:solidFill>
                  <a:schemeClr val="tx2"/>
                </a:solidFill>
              </a:rPr>
            </a:br>
            <a:r>
              <a:rPr lang="ru-RU" b="1">
                <a:solidFill>
                  <a:schemeClr val="tx2"/>
                </a:solidFill>
              </a:rPr>
              <a:t> </a:t>
            </a:r>
            <a:r>
              <a:rPr lang="ru-RU" sz="1200"/>
              <a:t>(</a:t>
            </a:r>
            <a:r>
              <a:rPr lang="en-US" sz="1200"/>
              <a:t>Common Language Runtime</a:t>
            </a:r>
            <a:r>
              <a:rPr lang="ru-RU" sz="1200"/>
              <a:t>)</a:t>
            </a:r>
            <a:r>
              <a:rPr lang="ru-RU"/>
              <a:t> </a:t>
            </a:r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 flipV="1">
            <a:off x="6948488" y="1774825"/>
            <a:ext cx="0" cy="719138"/>
          </a:xfrm>
          <a:prstGeom prst="line">
            <a:avLst/>
          </a:prstGeom>
          <a:noFill/>
          <a:ln w="57150">
            <a:solidFill>
              <a:srgbClr val="33EF33"/>
            </a:solidFill>
            <a:round/>
            <a:headEnd type="triangle" w="lg" len="med"/>
            <a:tailEnd type="non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714" name="Line 10"/>
          <p:cNvSpPr>
            <a:spLocks noChangeShapeType="1"/>
          </p:cNvSpPr>
          <p:nvPr/>
        </p:nvSpPr>
        <p:spPr bwMode="auto">
          <a:xfrm flipV="1">
            <a:off x="7380288" y="1774825"/>
            <a:ext cx="0" cy="719138"/>
          </a:xfrm>
          <a:prstGeom prst="line">
            <a:avLst/>
          </a:prstGeom>
          <a:noFill/>
          <a:ln w="57150">
            <a:solidFill>
              <a:srgbClr val="33EF33"/>
            </a:solidFill>
            <a:round/>
            <a:headEnd type="none" w="lg" len="med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7380288" y="1990725"/>
            <a:ext cx="936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HTML</a:t>
            </a:r>
            <a:endParaRPr lang="ru-RU" sz="1400"/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5003800" y="1485900"/>
            <a:ext cx="6492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Times New Roman" pitchFamily="18" charset="0"/>
              </a:rPr>
              <a:t>.aspx</a:t>
            </a:r>
            <a:endParaRPr lang="ru-RU" sz="1600" b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4932363" y="2422525"/>
            <a:ext cx="8651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HTML</a:t>
            </a:r>
            <a:endParaRPr lang="ru-RU" sz="1400"/>
          </a:p>
        </p:txBody>
      </p:sp>
      <p:pic>
        <p:nvPicPr>
          <p:cNvPr id="72718" name="Picture 14" descr="MCj0197438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635375" y="1343025"/>
            <a:ext cx="1173163" cy="1766888"/>
          </a:xfrm>
          <a:noFill/>
        </p:spPr>
      </p:pic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179388" y="4051300"/>
            <a:ext cx="864235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/>
              <a:t>       </a:t>
            </a:r>
            <a:r>
              <a:rPr lang="ru-RU" sz="1400"/>
              <a:t>При запросе файла </a:t>
            </a:r>
            <a:r>
              <a:rPr lang="ru-RU" sz="1700" b="1">
                <a:solidFill>
                  <a:schemeClr val="tx2"/>
                </a:solidFill>
                <a:latin typeface="Times New Roman" pitchFamily="18" charset="0"/>
              </a:rPr>
              <a:t>.</a:t>
            </a:r>
            <a:r>
              <a:rPr lang="en-US" sz="1700" b="1">
                <a:solidFill>
                  <a:schemeClr val="tx2"/>
                </a:solidFill>
                <a:latin typeface="Times New Roman" pitchFamily="18" charset="0"/>
              </a:rPr>
              <a:t>aspx</a:t>
            </a:r>
            <a:r>
              <a:rPr lang="uk-UA" sz="1400"/>
              <a:t>, </a:t>
            </a:r>
            <a:r>
              <a:rPr lang="ru-RU" sz="1400"/>
              <a:t>он</a:t>
            </a:r>
            <a:r>
              <a:rPr lang="uk-UA" sz="1400"/>
              <a:t> </a:t>
            </a:r>
            <a:r>
              <a:rPr lang="ru-RU" sz="1400"/>
              <a:t>передаётся </a:t>
            </a:r>
            <a:r>
              <a:rPr lang="en-US" sz="1400"/>
              <a:t>ISAPI </a:t>
            </a:r>
            <a:r>
              <a:rPr lang="ru-RU" sz="1400"/>
              <a:t>расширению сервера </a:t>
            </a:r>
            <a:r>
              <a:rPr lang="en-US" sz="1700" b="1">
                <a:solidFill>
                  <a:schemeClr val="tx2"/>
                </a:solidFill>
                <a:latin typeface="Times New Roman" pitchFamily="18" charset="0"/>
              </a:rPr>
              <a:t>aspnet_isapi.dll</a:t>
            </a:r>
            <a:r>
              <a:rPr lang="ru-RU" sz="1400"/>
              <a:t>, который загружает </a:t>
            </a:r>
            <a:r>
              <a:rPr lang="en-US" sz="1400" b="1">
                <a:solidFill>
                  <a:schemeClr val="tx2"/>
                </a:solidFill>
              </a:rPr>
              <a:t>CLR</a:t>
            </a:r>
            <a:r>
              <a:rPr lang="ru-RU" sz="1400">
                <a:solidFill>
                  <a:schemeClr val="tx2"/>
                </a:solidFill>
              </a:rPr>
              <a:t> и запускает конвейер</a:t>
            </a:r>
            <a:r>
              <a:rPr lang="uk-UA" sz="1400">
                <a:solidFill>
                  <a:schemeClr val="tx2"/>
                </a:solidFill>
              </a:rPr>
              <a:t> </a:t>
            </a:r>
            <a:r>
              <a:rPr lang="ru-RU" sz="1400">
                <a:solidFill>
                  <a:schemeClr val="tx2"/>
                </a:solidFill>
              </a:rPr>
              <a:t>модулей </a:t>
            </a:r>
            <a:r>
              <a:rPr lang="en-US" sz="1400" b="1">
                <a:solidFill>
                  <a:schemeClr val="tx2"/>
                </a:solidFill>
              </a:rPr>
              <a:t>HTTP</a:t>
            </a:r>
            <a:r>
              <a:rPr lang="en-US" sz="1400">
                <a:solidFill>
                  <a:schemeClr val="tx2"/>
                </a:solidFill>
              </a:rPr>
              <a:t>.</a:t>
            </a:r>
            <a:r>
              <a:rPr lang="ru-RU" sz="1400">
                <a:solidFill>
                  <a:schemeClr val="tx2"/>
                </a:solidFill>
              </a:rPr>
              <a:t> Этот конвейер представляет собой </a:t>
            </a:r>
            <a:r>
              <a:rPr lang="ru-RU" sz="1400" i="1">
                <a:solidFill>
                  <a:schemeClr val="tx2"/>
                </a:solidFill>
              </a:rPr>
              <a:t>системные</a:t>
            </a:r>
            <a:r>
              <a:rPr lang="ru-RU" sz="1400">
                <a:solidFill>
                  <a:schemeClr val="tx2"/>
                </a:solidFill>
              </a:rPr>
              <a:t> и </a:t>
            </a:r>
            <a:r>
              <a:rPr lang="ru-RU" sz="1400" i="1">
                <a:solidFill>
                  <a:schemeClr val="tx2"/>
                </a:solidFill>
              </a:rPr>
              <a:t>пользовательские</a:t>
            </a:r>
            <a:r>
              <a:rPr lang="ru-RU" sz="1400">
                <a:solidFill>
                  <a:schemeClr val="tx2"/>
                </a:solidFill>
              </a:rPr>
              <a:t> классы среды </a:t>
            </a:r>
            <a:r>
              <a:rPr lang="en-US" sz="1400" b="1">
                <a:solidFill>
                  <a:schemeClr val="tx2"/>
                </a:solidFill>
              </a:rPr>
              <a:t>.NET Framework</a:t>
            </a:r>
            <a:r>
              <a:rPr lang="ru-RU" sz="1400">
                <a:solidFill>
                  <a:schemeClr val="tx2"/>
                </a:solidFill>
              </a:rPr>
              <a:t>. Он осуществляет </a:t>
            </a:r>
            <a:r>
              <a:rPr lang="ru-RU" sz="1400" i="1">
                <a:solidFill>
                  <a:schemeClr val="tx2"/>
                </a:solidFill>
              </a:rPr>
              <a:t>рендеринг</a:t>
            </a:r>
            <a:r>
              <a:rPr lang="ru-RU" sz="1400">
                <a:solidFill>
                  <a:schemeClr val="tx2"/>
                </a:solidFill>
              </a:rPr>
              <a:t> классов приложения (элементов управления), последовательно обрабатывая их, запрос клиента и формируя </a:t>
            </a:r>
            <a:r>
              <a:rPr lang="en-US" sz="1400">
                <a:solidFill>
                  <a:schemeClr val="tx2"/>
                </a:solidFill>
              </a:rPr>
              <a:t>HTML-</a:t>
            </a:r>
            <a:r>
              <a:rPr lang="ru-RU" sz="1400">
                <a:solidFill>
                  <a:schemeClr val="tx2"/>
                </a:solidFill>
              </a:rPr>
              <a:t>ответ.</a:t>
            </a:r>
          </a:p>
          <a:p>
            <a:pPr>
              <a:spcBef>
                <a:spcPct val="50000"/>
              </a:spcBef>
            </a:pPr>
            <a:r>
              <a:rPr lang="ru-RU" sz="1400">
                <a:solidFill>
                  <a:schemeClr val="tx2"/>
                </a:solidFill>
              </a:rPr>
              <a:t>       Системные модули </a:t>
            </a:r>
            <a:r>
              <a:rPr lang="en-US" sz="1400" b="1">
                <a:solidFill>
                  <a:schemeClr val="tx2"/>
                </a:solidFill>
              </a:rPr>
              <a:t>HTTP</a:t>
            </a:r>
            <a:r>
              <a:rPr lang="en-US" sz="1400">
                <a:solidFill>
                  <a:schemeClr val="tx2"/>
                </a:solidFill>
              </a:rPr>
              <a:t> </a:t>
            </a:r>
            <a:r>
              <a:rPr lang="ru-RU" sz="1400">
                <a:solidFill>
                  <a:schemeClr val="tx2"/>
                </a:solidFill>
              </a:rPr>
              <a:t>указаны в </a:t>
            </a:r>
            <a:r>
              <a:rPr lang="en-US" sz="1700" b="1">
                <a:solidFill>
                  <a:schemeClr val="tx2"/>
                </a:solidFill>
                <a:latin typeface="Times New Roman" pitchFamily="18" charset="0"/>
              </a:rPr>
              <a:t>C:\Windows\...\</a:t>
            </a:r>
            <a:r>
              <a:rPr lang="en-US" sz="1700" b="1">
                <a:solidFill>
                  <a:schemeClr val="tx2"/>
                </a:solidFill>
                <a:latin typeface="Times New Roman" pitchFamily="18" charset="0"/>
                <a:hlinkClick r:id="rId4"/>
              </a:rPr>
              <a:t>machine.config</a:t>
            </a:r>
            <a:r>
              <a:rPr lang="en-US" sz="1400">
                <a:solidFill>
                  <a:schemeClr val="tx2"/>
                </a:solidFill>
                <a:hlinkClick r:id="rId4"/>
              </a:rPr>
              <a:t> </a:t>
            </a:r>
            <a:r>
              <a:rPr lang="ru-RU" sz="1400">
                <a:solidFill>
                  <a:schemeClr val="tx2"/>
                </a:solidFill>
              </a:rPr>
              <a:t>(конфигурация сервера по умолчанию, для всех его </a:t>
            </a:r>
            <a:r>
              <a:rPr lang="en-US" sz="1400">
                <a:solidFill>
                  <a:schemeClr val="tx2"/>
                </a:solidFill>
              </a:rPr>
              <a:t>Web</a:t>
            </a:r>
            <a:r>
              <a:rPr lang="ru-RU" sz="1400">
                <a:solidFill>
                  <a:schemeClr val="tx2"/>
                </a:solidFill>
              </a:rPr>
              <a:t>-приложений). Они организуют аутентификацию, авторизацию, состояние сеанса, пред и пост обработку запроса, перехват системных событий и событий других модулей.</a:t>
            </a:r>
          </a:p>
          <a:p>
            <a:pPr>
              <a:spcBef>
                <a:spcPct val="50000"/>
              </a:spcBef>
            </a:pPr>
            <a:r>
              <a:rPr lang="ru-RU" sz="1400">
                <a:solidFill>
                  <a:schemeClr val="tx2"/>
                </a:solidFill>
              </a:rPr>
              <a:t>       Конфигурацию по умолчанию можно изменить для каждого </a:t>
            </a:r>
            <a:r>
              <a:rPr lang="en-US" sz="1400">
                <a:solidFill>
                  <a:schemeClr val="tx2"/>
                </a:solidFill>
              </a:rPr>
              <a:t>Web</a:t>
            </a:r>
            <a:r>
              <a:rPr lang="ru-RU" sz="1400">
                <a:solidFill>
                  <a:schemeClr val="tx2"/>
                </a:solidFill>
              </a:rPr>
              <a:t>-приложения файлами </a:t>
            </a:r>
            <a:r>
              <a:rPr lang="en-US" sz="1700" b="1">
                <a:solidFill>
                  <a:schemeClr val="tx2"/>
                </a:solidFill>
                <a:latin typeface="Times New Roman" pitchFamily="18" charset="0"/>
                <a:hlinkClick r:id="rId5"/>
              </a:rPr>
              <a:t>Web.config</a:t>
            </a:r>
            <a:r>
              <a:rPr lang="en-US" sz="1400">
                <a:solidFill>
                  <a:schemeClr val="tx2"/>
                </a:solidFill>
              </a:rPr>
              <a:t> – </a:t>
            </a:r>
            <a:r>
              <a:rPr lang="ru-RU" sz="1400">
                <a:solidFill>
                  <a:schemeClr val="tx2"/>
                </a:solidFill>
              </a:rPr>
              <a:t>в корне соответствующего приложения и в его папках.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72720" name="AutoShape 16"/>
          <p:cNvSpPr>
            <a:spLocks noChangeArrowheads="1"/>
          </p:cNvSpPr>
          <p:nvPr/>
        </p:nvSpPr>
        <p:spPr bwMode="auto">
          <a:xfrm>
            <a:off x="466725" y="1125538"/>
            <a:ext cx="1944688" cy="2736850"/>
          </a:xfrm>
          <a:prstGeom prst="cloudCallout">
            <a:avLst>
              <a:gd name="adj1" fmla="val 45593"/>
              <a:gd name="adj2" fmla="val -13111"/>
            </a:avLst>
          </a:prstGeom>
          <a:solidFill>
            <a:srgbClr val="DCF4F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  <a:p>
            <a:pPr algn="ctr"/>
            <a:endParaRPr lang="ru-RU" b="1">
              <a:solidFill>
                <a:srgbClr val="FF3300"/>
              </a:solidFill>
            </a:endParaRPr>
          </a:p>
          <a:p>
            <a:pPr algn="ctr"/>
            <a:r>
              <a:rPr lang="en-US" b="1">
                <a:solidFill>
                  <a:srgbClr val="FF3300"/>
                </a:solidFill>
              </a:rPr>
              <a:t>Internet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72721" name="Line 17"/>
          <p:cNvSpPr>
            <a:spLocks noChangeShapeType="1"/>
          </p:cNvSpPr>
          <p:nvPr/>
        </p:nvSpPr>
        <p:spPr bwMode="auto">
          <a:xfrm flipH="1" flipV="1">
            <a:off x="2555875" y="2133600"/>
            <a:ext cx="1079500" cy="1588"/>
          </a:xfrm>
          <a:prstGeom prst="line">
            <a:avLst/>
          </a:prstGeom>
          <a:noFill/>
          <a:ln w="57150">
            <a:solidFill>
              <a:srgbClr val="33EF33"/>
            </a:solidFill>
            <a:round/>
            <a:headEnd type="triangle" w="lg" len="med"/>
            <a:tailEnd type="non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722" name="Text Box 18"/>
          <p:cNvSpPr txBox="1">
            <a:spLocks noChangeArrowheads="1"/>
          </p:cNvSpPr>
          <p:nvPr/>
        </p:nvSpPr>
        <p:spPr bwMode="auto">
          <a:xfrm>
            <a:off x="2627313" y="1701800"/>
            <a:ext cx="1008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запрос</a:t>
            </a:r>
          </a:p>
        </p:txBody>
      </p:sp>
      <p:sp>
        <p:nvSpPr>
          <p:cNvPr id="72723" name="Line 19"/>
          <p:cNvSpPr>
            <a:spLocks noChangeShapeType="1"/>
          </p:cNvSpPr>
          <p:nvPr/>
        </p:nvSpPr>
        <p:spPr bwMode="auto">
          <a:xfrm>
            <a:off x="2555875" y="2493963"/>
            <a:ext cx="1079500" cy="0"/>
          </a:xfrm>
          <a:prstGeom prst="line">
            <a:avLst/>
          </a:prstGeom>
          <a:noFill/>
          <a:ln w="57150">
            <a:solidFill>
              <a:srgbClr val="33EF33"/>
            </a:solidFill>
            <a:round/>
            <a:headEnd type="triangle" w="lg" len="med"/>
            <a:tailEnd type="non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724" name="Text Box 20"/>
          <p:cNvSpPr txBox="1">
            <a:spLocks noChangeArrowheads="1"/>
          </p:cNvSpPr>
          <p:nvPr/>
        </p:nvSpPr>
        <p:spPr bwMode="auto">
          <a:xfrm>
            <a:off x="2700338" y="2565400"/>
            <a:ext cx="8636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400"/>
              <a:t>HTML</a:t>
            </a:r>
            <a:r>
              <a:rPr lang="ru-RU" sz="1400"/>
              <a:t>-ответ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ru-RU" sz="3600" smtClean="0"/>
              <a:t>Логика работы </a:t>
            </a:r>
            <a:r>
              <a:rPr lang="en-US" sz="3600" smtClean="0"/>
              <a:t>ASP.Net </a:t>
            </a:r>
            <a:r>
              <a:rPr lang="ru-RU" sz="3600" smtClean="0"/>
              <a:t>приложения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755650" y="1916113"/>
            <a:ext cx="1439863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Браузер</a:t>
            </a:r>
          </a:p>
        </p:txBody>
      </p:sp>
      <p:sp>
        <p:nvSpPr>
          <p:cNvPr id="73732" name="Line 4"/>
          <p:cNvSpPr>
            <a:spLocks noChangeShapeType="1"/>
          </p:cNvSpPr>
          <p:nvPr/>
        </p:nvSpPr>
        <p:spPr bwMode="auto">
          <a:xfrm>
            <a:off x="2195513" y="2060575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2555875" y="1760538"/>
            <a:ext cx="1295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Запрос </a:t>
            </a:r>
            <a:r>
              <a:rPr lang="en-US" sz="1600"/>
              <a:t>Page.aspx</a:t>
            </a:r>
            <a:endParaRPr lang="ru-RU" sz="1600"/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4427538" y="1844675"/>
            <a:ext cx="1511300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Web </a:t>
            </a:r>
            <a:r>
              <a:rPr lang="ru-RU"/>
              <a:t>сервер</a:t>
            </a:r>
          </a:p>
        </p:txBody>
      </p:sp>
      <p:sp>
        <p:nvSpPr>
          <p:cNvPr id="73735" name="Line 7"/>
          <p:cNvSpPr>
            <a:spLocks noChangeShapeType="1"/>
          </p:cNvSpPr>
          <p:nvPr/>
        </p:nvSpPr>
        <p:spPr bwMode="auto">
          <a:xfrm>
            <a:off x="5940425" y="2276475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6732588" y="1844675"/>
            <a:ext cx="1800225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600"/>
              <a:t>Рабочий процесс с </a:t>
            </a:r>
            <a:r>
              <a:rPr lang="en-US" sz="1600"/>
              <a:t>CLR</a:t>
            </a:r>
            <a:endParaRPr lang="ru-RU" sz="1600"/>
          </a:p>
        </p:txBody>
      </p:sp>
      <p:sp>
        <p:nvSpPr>
          <p:cNvPr id="73737" name="Line 9"/>
          <p:cNvSpPr>
            <a:spLocks noChangeShapeType="1"/>
          </p:cNvSpPr>
          <p:nvPr/>
        </p:nvSpPr>
        <p:spPr bwMode="auto">
          <a:xfrm>
            <a:off x="7451725" y="27082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3738" name="Rectangle 10"/>
          <p:cNvSpPr>
            <a:spLocks noChangeArrowheads="1"/>
          </p:cNvSpPr>
          <p:nvPr/>
        </p:nvSpPr>
        <p:spPr bwMode="auto">
          <a:xfrm>
            <a:off x="6732588" y="3284538"/>
            <a:ext cx="1871662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/>
              <a:t>Создание объектов </a:t>
            </a:r>
            <a:r>
              <a:rPr lang="en-US" sz="1400"/>
              <a:t>web </a:t>
            </a:r>
            <a:r>
              <a:rPr lang="ru-RU" sz="1400"/>
              <a:t>формы и инициирование событий</a:t>
            </a:r>
          </a:p>
        </p:txBody>
      </p:sp>
      <p:sp>
        <p:nvSpPr>
          <p:cNvPr id="73739" name="Line 11"/>
          <p:cNvSpPr>
            <a:spLocks noChangeShapeType="1"/>
          </p:cNvSpPr>
          <p:nvPr/>
        </p:nvSpPr>
        <p:spPr bwMode="auto">
          <a:xfrm>
            <a:off x="7524750" y="422116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3740" name="Rectangle 12"/>
          <p:cNvSpPr>
            <a:spLocks noChangeArrowheads="1"/>
          </p:cNvSpPr>
          <p:nvPr/>
        </p:nvSpPr>
        <p:spPr bwMode="auto">
          <a:xfrm>
            <a:off x="6872288" y="4868863"/>
            <a:ext cx="1731962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/>
              <a:t>Вызов обработчиков событий класса </a:t>
            </a:r>
            <a:r>
              <a:rPr lang="en-US" sz="1400"/>
              <a:t>Page </a:t>
            </a:r>
            <a:r>
              <a:rPr lang="ru-RU" sz="1400"/>
              <a:t>и ЭУ</a:t>
            </a:r>
          </a:p>
        </p:txBody>
      </p:sp>
      <p:sp>
        <p:nvSpPr>
          <p:cNvPr id="73741" name="Line 13"/>
          <p:cNvSpPr>
            <a:spLocks noChangeShapeType="1"/>
          </p:cNvSpPr>
          <p:nvPr/>
        </p:nvSpPr>
        <p:spPr bwMode="auto">
          <a:xfrm flipH="1">
            <a:off x="6156325" y="5229225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3742" name="Rectangle 14"/>
          <p:cNvSpPr>
            <a:spLocks noChangeArrowheads="1"/>
          </p:cNvSpPr>
          <p:nvPr/>
        </p:nvSpPr>
        <p:spPr bwMode="auto">
          <a:xfrm>
            <a:off x="4356100" y="4868863"/>
            <a:ext cx="1800225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/>
              <a:t>Вызов у всех ЭУ методы </a:t>
            </a:r>
            <a:r>
              <a:rPr lang="en-US" sz="1400"/>
              <a:t>Render </a:t>
            </a:r>
            <a:endParaRPr lang="ru-RU" sz="1400"/>
          </a:p>
        </p:txBody>
      </p:sp>
      <p:sp>
        <p:nvSpPr>
          <p:cNvPr id="73743" name="Line 15"/>
          <p:cNvSpPr>
            <a:spLocks noChangeShapeType="1"/>
          </p:cNvSpPr>
          <p:nvPr/>
        </p:nvSpPr>
        <p:spPr bwMode="auto">
          <a:xfrm flipV="1">
            <a:off x="5292725" y="42926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3744" name="Rectangle 16"/>
          <p:cNvSpPr>
            <a:spLocks noChangeArrowheads="1"/>
          </p:cNvSpPr>
          <p:nvPr/>
        </p:nvSpPr>
        <p:spPr bwMode="auto">
          <a:xfrm>
            <a:off x="4211638" y="3284538"/>
            <a:ext cx="2016125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/>
              <a:t>Передача </a:t>
            </a:r>
            <a:r>
              <a:rPr lang="en-US" sz="1400"/>
              <a:t>HTML </a:t>
            </a:r>
            <a:r>
              <a:rPr lang="ru-RU" sz="1400"/>
              <a:t>документа </a:t>
            </a:r>
            <a:r>
              <a:rPr lang="en-US" sz="1400"/>
              <a:t>Web </a:t>
            </a:r>
            <a:r>
              <a:rPr lang="ru-RU" sz="1400"/>
              <a:t>серверу, уничтожение всех объектов</a:t>
            </a:r>
          </a:p>
        </p:txBody>
      </p:sp>
      <p:sp>
        <p:nvSpPr>
          <p:cNvPr id="73745" name="Line 17"/>
          <p:cNvSpPr>
            <a:spLocks noChangeShapeType="1"/>
          </p:cNvSpPr>
          <p:nvPr/>
        </p:nvSpPr>
        <p:spPr bwMode="auto">
          <a:xfrm flipV="1">
            <a:off x="5292725" y="27082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3746" name="Line 18"/>
          <p:cNvSpPr>
            <a:spLocks noChangeShapeType="1"/>
          </p:cNvSpPr>
          <p:nvPr/>
        </p:nvSpPr>
        <p:spPr bwMode="auto">
          <a:xfrm flipH="1">
            <a:off x="2195513" y="2420938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3747" name="Text Box 19"/>
          <p:cNvSpPr txBox="1">
            <a:spLocks noChangeArrowheads="1"/>
          </p:cNvSpPr>
          <p:nvPr/>
        </p:nvSpPr>
        <p:spPr bwMode="auto">
          <a:xfrm>
            <a:off x="2411413" y="2387600"/>
            <a:ext cx="187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HTML </a:t>
            </a:r>
            <a:r>
              <a:rPr lang="ru-RU"/>
              <a:t>документ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Порядок обработки </a:t>
            </a:r>
            <a:r>
              <a:rPr lang="en-US" sz="4000" smtClean="0"/>
              <a:t>web-</a:t>
            </a:r>
            <a:r>
              <a:rPr lang="ru-RU" sz="4000" smtClean="0"/>
              <a:t>страниц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HTML </a:t>
            </a:r>
            <a:r>
              <a:rPr lang="ru-RU" sz="2400" smtClean="0"/>
              <a:t>код из файла </a:t>
            </a:r>
            <a:r>
              <a:rPr lang="en-US" sz="2400" smtClean="0"/>
              <a:t>aspx </a:t>
            </a:r>
            <a:r>
              <a:rPr lang="ru-RU" sz="2400" smtClean="0"/>
              <a:t>будет просто отправляться пользователю.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Серверные ЭУ файла </a:t>
            </a:r>
            <a:r>
              <a:rPr lang="en-US" sz="2400" smtClean="0"/>
              <a:t>aspx </a:t>
            </a:r>
            <a:r>
              <a:rPr lang="ru-RU" sz="2400" smtClean="0"/>
              <a:t>будут обрабатываются на сервере.</a:t>
            </a: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При первом запуске </a:t>
            </a:r>
            <a:r>
              <a:rPr lang="en-US" sz="2400" smtClean="0"/>
              <a:t>ASP.Net </a:t>
            </a:r>
            <a:r>
              <a:rPr lang="ru-RU" sz="2400" smtClean="0"/>
              <a:t>компонент компилирует </a:t>
            </a:r>
            <a:r>
              <a:rPr lang="en-US" sz="2400" smtClean="0"/>
              <a:t>Page </a:t>
            </a:r>
            <a:r>
              <a:rPr lang="ru-RU" sz="2400" smtClean="0"/>
              <a:t>класс, который является производным от класса System.Web.UI.Page.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Компилированный класс включает экземпляры всех серверных ЭУ, которые есть на странице и все методы описанные в файле с кодом.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Откомпилированный файл сохраняется в кэше (временной памяти) для последующего использования.</a:t>
            </a:r>
          </a:p>
          <a:p>
            <a:pPr eaLnBrk="1" hangingPunct="1">
              <a:lnSpc>
                <a:spcPct val="90000"/>
              </a:lnSpc>
            </a:pPr>
            <a:endParaRPr lang="ru-RU" sz="240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sz="3200" smtClean="0"/>
              <a:t>Автоматическая компиляция</a:t>
            </a:r>
            <a:endParaRPr lang="en-US" sz="3200" smtClean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424862" cy="5113337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</a:rPr>
              <a:t>После редактирования программного кода </a:t>
            </a:r>
            <a:r>
              <a:rPr lang="en-US" sz="2800" smtClean="0">
                <a:latin typeface="Times New Roman" pitchFamily="18" charset="0"/>
              </a:rPr>
              <a:t>web</a:t>
            </a:r>
            <a:r>
              <a:rPr lang="ru-RU" sz="2800" smtClean="0">
                <a:latin typeface="Times New Roman" pitchFamily="18" charset="0"/>
              </a:rPr>
              <a:t>  страниц</a:t>
            </a:r>
            <a:r>
              <a:rPr lang="en-US" sz="2800" smtClean="0">
                <a:latin typeface="Times New Roman" pitchFamily="18" charset="0"/>
              </a:rPr>
              <a:t> ASP.NET </a:t>
            </a:r>
            <a:r>
              <a:rPr lang="ru-RU" sz="2800" smtClean="0">
                <a:latin typeface="Times New Roman" pitchFamily="18" charset="0"/>
              </a:rPr>
              <a:t>автоматически компилирует кода в сборку (</a:t>
            </a:r>
            <a:r>
              <a:rPr lang="en-US" sz="2800" smtClean="0">
                <a:latin typeface="Times New Roman" pitchFamily="18" charset="0"/>
              </a:rPr>
              <a:t>assembly</a:t>
            </a:r>
            <a:r>
              <a:rPr lang="ru-RU" sz="2800" smtClean="0">
                <a:latin typeface="Times New Roman" pitchFamily="18" charset="0"/>
              </a:rPr>
              <a:t>)</a:t>
            </a:r>
            <a:endParaRPr lang="en-US" sz="2800" smtClean="0">
              <a:latin typeface="Times New Roman" pitchFamily="18" charset="0"/>
            </a:endParaRP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Откомпилированный код кэшируется в </a:t>
            </a:r>
            <a:r>
              <a:rPr lang="en-US" sz="2800" smtClean="0">
                <a:latin typeface="Times New Roman" pitchFamily="18" charset="0"/>
              </a:rPr>
              <a:t>CLR</a:t>
            </a:r>
            <a:r>
              <a:rPr lang="ru-RU" sz="2800" smtClean="0">
                <a:latin typeface="Times New Roman" pitchFamily="18" charset="0"/>
              </a:rPr>
              <a:t> </a:t>
            </a:r>
            <a:r>
              <a:rPr lang="en-US" sz="2800" smtClean="0">
                <a:latin typeface="Times New Roman" pitchFamily="18" charset="0"/>
              </a:rPr>
              <a:t>Assembly Cache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При последующем запросе страницы используется откомпилированная сборка</a:t>
            </a:r>
            <a:endParaRPr lang="en-US" sz="2800" smtClean="0">
              <a:latin typeface="Times New Roman" pitchFamily="18" charset="0"/>
            </a:endParaRP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При изменении текста страницы код перекомпилируется </a:t>
            </a:r>
            <a:endParaRPr lang="en-US" sz="2800" smtClean="0">
              <a:latin typeface="Times New Roman" pitchFamily="18" charset="0"/>
            </a:endParaRPr>
          </a:p>
          <a:p>
            <a:pPr lvl="1" eaLnBrk="1" hangingPunct="1"/>
            <a:r>
              <a:rPr lang="ru-RU" sz="2400" smtClean="0">
                <a:latin typeface="Times New Roman" pitchFamily="18" charset="0"/>
              </a:rPr>
              <a:t>Работает точно как </a:t>
            </a:r>
            <a:r>
              <a:rPr lang="en-US" sz="2400" smtClean="0">
                <a:latin typeface="Times New Roman" pitchFamily="18" charset="0"/>
              </a:rPr>
              <a:t>ASP: </a:t>
            </a:r>
            <a:r>
              <a:rPr lang="ru-RU" sz="2400" smtClean="0">
                <a:latin typeface="Times New Roman" pitchFamily="18" charset="0"/>
              </a:rPr>
              <a:t>измени</a:t>
            </a:r>
            <a:r>
              <a:rPr lang="en-US" sz="2400" smtClean="0">
                <a:latin typeface="Times New Roman" pitchFamily="18" charset="0"/>
              </a:rPr>
              <a:t>, </a:t>
            </a:r>
            <a:r>
              <a:rPr lang="ru-RU" sz="2400" smtClean="0">
                <a:latin typeface="Times New Roman" pitchFamily="18" charset="0"/>
              </a:rPr>
              <a:t>сохрани и запусти</a:t>
            </a:r>
            <a:endParaRPr lang="en-US" sz="24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Обработка первого запроса</a:t>
            </a:r>
          </a:p>
        </p:txBody>
      </p:sp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989138"/>
            <a:ext cx="752475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sz="3600" smtClean="0"/>
              <a:t>Обработка последующих запросов</a:t>
            </a:r>
          </a:p>
        </p:txBody>
      </p:sp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1196975"/>
            <a:ext cx="590550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sz="3600" smtClean="0"/>
              <a:t>Этапы обработки </a:t>
            </a:r>
            <a:r>
              <a:rPr lang="en-US" sz="3600" smtClean="0"/>
              <a:t>web</a:t>
            </a:r>
            <a:r>
              <a:rPr lang="ru-RU" sz="3600" smtClean="0"/>
              <a:t>-формы на сервере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На сервере обработка ASP.NET web форм выполняется в несколько этапов. На каждом этапе инициируются разные события. Это позволяет выполнить специфические действия в ходе процесса обработки и выполнять требуемые действия..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Основными этапами процесса обработки ASP.NET страницы являются: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Инициализация среды страницы 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Инициализация пользовательского кода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Проверка данных (Validation)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Обработка событий (Event handling)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Автоматическое связывание с данными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smtClean="0"/>
              <a:t>Очистка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ru-RU" sz="18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Эти этапы выполняются независимо для каждого web запроса.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smtClean="0"/>
              <a:t> Жизненный цикл страницы ASP.NET </a:t>
            </a:r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1557338"/>
            <a:ext cx="59055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ru-RU" sz="3200" smtClean="0"/>
              <a:t>1. Инициализация среды страницы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На этом этапе ASP.NET создает страницу (объект класса </a:t>
            </a:r>
            <a:r>
              <a:rPr lang="en-US" sz="2400" dirty="0" smtClean="0"/>
              <a:t>P</a:t>
            </a:r>
            <a:r>
              <a:rPr lang="ru-RU" sz="2400" dirty="0" err="1" smtClean="0"/>
              <a:t>age</a:t>
            </a:r>
            <a:r>
              <a:rPr lang="en-US" sz="2400" dirty="0" smtClean="0"/>
              <a:t>)</a:t>
            </a:r>
            <a:r>
              <a:rPr lang="ru-RU" sz="2400" dirty="0" smtClean="0"/>
              <a:t>. 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Создаются все Элементы Управления, которые были описаны в .</a:t>
            </a:r>
            <a:r>
              <a:rPr lang="ru-RU" sz="2400" dirty="0" err="1" smtClean="0"/>
              <a:t>aspx</a:t>
            </a:r>
            <a:r>
              <a:rPr lang="ru-RU" sz="2400" dirty="0" smtClean="0"/>
              <a:t> </a:t>
            </a:r>
            <a:r>
              <a:rPr lang="ru-RU" sz="2400" dirty="0" err="1" smtClean="0"/>
              <a:t>web</a:t>
            </a:r>
            <a:r>
              <a:rPr lang="ru-RU" sz="2400" dirty="0" smtClean="0"/>
              <a:t> странице. Кроме этого, если страница вызывается не первый раз (т.е. выполнен обратная отправка - </a:t>
            </a:r>
            <a:r>
              <a:rPr lang="ru-RU" sz="2400" dirty="0" err="1" smtClean="0"/>
              <a:t>postback</a:t>
            </a:r>
            <a:r>
              <a:rPr lang="ru-RU" sz="2400" dirty="0" smtClean="0"/>
              <a:t>), то ASP.NET выполняет </a:t>
            </a:r>
            <a:r>
              <a:rPr lang="ru-RU" sz="2400" dirty="0" err="1" smtClean="0"/>
              <a:t>десериализацию</a:t>
            </a:r>
            <a:r>
              <a:rPr lang="ru-RU" sz="2400" dirty="0" smtClean="0"/>
              <a:t> информации состояния (</a:t>
            </a:r>
            <a:r>
              <a:rPr lang="ru-RU" sz="2400" dirty="0" err="1" smtClean="0"/>
              <a:t>view</a:t>
            </a:r>
            <a:r>
              <a:rPr lang="ru-RU" sz="2400" dirty="0" smtClean="0"/>
              <a:t> </a:t>
            </a:r>
            <a:r>
              <a:rPr lang="ru-RU" sz="2400" dirty="0" err="1" smtClean="0"/>
              <a:t>state</a:t>
            </a:r>
            <a:r>
              <a:rPr lang="ru-RU" sz="2400" dirty="0" smtClean="0"/>
              <a:t>) и применяет ее ко всем ЭУ.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Инициируется событие </a:t>
            </a:r>
            <a:r>
              <a:rPr lang="ru-RU" sz="2400" dirty="0" err="1" smtClean="0">
                <a:solidFill>
                  <a:srgbClr val="0033CC"/>
                </a:solidFill>
              </a:rPr>
              <a:t>Page.Init</a:t>
            </a:r>
            <a:r>
              <a:rPr lang="ru-RU" sz="2400" dirty="0" smtClean="0"/>
              <a:t>. Однако это событие редко обрабатывается </a:t>
            </a:r>
            <a:r>
              <a:rPr lang="ru-RU" sz="2400" dirty="0" err="1" smtClean="0"/>
              <a:t>web</a:t>
            </a:r>
            <a:r>
              <a:rPr lang="ru-RU" sz="2400" dirty="0" smtClean="0"/>
              <a:t> страницей, так как еще слишком рано выполнять инициализацию страницы, в связи с тем, что еще не созданы объекты ЭУ и информация о состоянии формы (</a:t>
            </a:r>
            <a:r>
              <a:rPr lang="ru-RU" sz="2400" dirty="0" err="1" smtClean="0"/>
              <a:t>view</a:t>
            </a:r>
            <a:r>
              <a:rPr lang="ru-RU" sz="2400" dirty="0" smtClean="0"/>
              <a:t> </a:t>
            </a:r>
            <a:r>
              <a:rPr lang="ru-RU" sz="2400" dirty="0" err="1" smtClean="0"/>
              <a:t>state</a:t>
            </a:r>
            <a:r>
              <a:rPr lang="ru-RU" sz="2400" dirty="0" smtClean="0"/>
              <a:t>) еще не загружена.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3200" dirty="0" smtClean="0"/>
              <a:t>2. Инициализация пользовательского кода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569325" cy="56610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Инициируется событие </a:t>
            </a:r>
            <a:r>
              <a:rPr lang="ru-RU" sz="2000" dirty="0" err="1" smtClean="0">
                <a:solidFill>
                  <a:srgbClr val="0000FF"/>
                </a:solidFill>
              </a:rPr>
              <a:t>Page.Load</a:t>
            </a:r>
            <a:r>
              <a:rPr lang="ru-RU" sz="2000" dirty="0" smtClean="0"/>
              <a:t> и большинство страниц обрабатывают это событие для выполнения требуемого задания начального состояния (такого, как заполнения динамических текстов или конфигурирования ЭУ).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Событие </a:t>
            </a:r>
            <a:r>
              <a:rPr lang="ru-RU" sz="2000" dirty="0" err="1" smtClean="0">
                <a:solidFill>
                  <a:srgbClr val="0000FF"/>
                </a:solidFill>
              </a:rPr>
              <a:t>Page.Load</a:t>
            </a:r>
            <a:r>
              <a:rPr lang="ru-RU" sz="2000" dirty="0" smtClean="0"/>
              <a:t> возникает всегда (и при первом обращении и при обратных вызовах). Программа может просто определить какой вызов с помощью свойства страницы </a:t>
            </a:r>
            <a:r>
              <a:rPr lang="en-US" sz="2000" dirty="0" err="1" smtClean="0"/>
              <a:t>IsPostBack</a:t>
            </a:r>
            <a:r>
              <a:rPr lang="ru-RU" sz="2000" dirty="0" smtClean="0"/>
              <a:t> (если </a:t>
            </a:r>
            <a:r>
              <a:rPr lang="en-US" sz="2000" dirty="0" smtClean="0"/>
              <a:t>true – </a:t>
            </a:r>
            <a:r>
              <a:rPr lang="ru-RU" sz="2000" dirty="0" smtClean="0"/>
              <a:t>повторный, иначе первый)</a:t>
            </a:r>
            <a:r>
              <a:rPr lang="en-US" sz="20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При первом вызове (</a:t>
            </a:r>
            <a:r>
              <a:rPr lang="ru-RU" sz="2000" dirty="0" smtClean="0">
                <a:solidFill>
                  <a:srgbClr val="0000FF"/>
                </a:solidFill>
              </a:rPr>
              <a:t>!</a:t>
            </a:r>
            <a:r>
              <a:rPr lang="en-US" sz="2000" dirty="0" err="1" smtClean="0">
                <a:solidFill>
                  <a:srgbClr val="0000FF"/>
                </a:solidFill>
              </a:rPr>
              <a:t>IsPostBack</a:t>
            </a:r>
            <a:r>
              <a:rPr lang="ru-RU" sz="2000" dirty="0" smtClean="0">
                <a:solidFill>
                  <a:srgbClr val="0000FF"/>
                </a:solidFill>
              </a:rPr>
              <a:t> == </a:t>
            </a:r>
            <a:r>
              <a:rPr lang="en-US" sz="2000" dirty="0" smtClean="0">
                <a:solidFill>
                  <a:srgbClr val="0000FF"/>
                </a:solidFill>
              </a:rPr>
              <a:t>true</a:t>
            </a:r>
            <a:r>
              <a:rPr lang="ru-RU" sz="2000" dirty="0" smtClean="0"/>
              <a:t>) необходимо загрузить начальные данные из внешних источников. При повторных вызовах начальные данные берутся из состояния формы (</a:t>
            </a:r>
            <a:r>
              <a:rPr lang="ru-RU" sz="2000" dirty="0" err="1" smtClean="0"/>
              <a:t>view</a:t>
            </a:r>
            <a:r>
              <a:rPr lang="ru-RU" sz="2000" dirty="0" smtClean="0"/>
              <a:t> </a:t>
            </a:r>
            <a:r>
              <a:rPr lang="ru-RU" sz="2000" dirty="0" err="1" smtClean="0"/>
              <a:t>state</a:t>
            </a:r>
            <a:r>
              <a:rPr lang="ru-RU" sz="2000" dirty="0" smtClean="0"/>
              <a:t>) и применяются автоматически.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Пример: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/>
              <a:t>		</a:t>
            </a:r>
            <a:r>
              <a:rPr lang="ru-RU" sz="2000" dirty="0" err="1" smtClean="0">
                <a:solidFill>
                  <a:srgbClr val="0000FF"/>
                </a:solidFill>
              </a:rPr>
              <a:t>if</a:t>
            </a:r>
            <a:r>
              <a:rPr lang="ru-RU" sz="2000" dirty="0" smtClean="0">
                <a:solidFill>
                  <a:srgbClr val="0000FF"/>
                </a:solidFill>
              </a:rPr>
              <a:t> (!</a:t>
            </a:r>
            <a:r>
              <a:rPr lang="ru-RU" sz="2000" dirty="0" err="1" smtClean="0">
                <a:solidFill>
                  <a:srgbClr val="0000FF"/>
                </a:solidFill>
              </a:rPr>
              <a:t>IsPostBack</a:t>
            </a:r>
            <a:r>
              <a:rPr lang="ru-RU" sz="2000" dirty="0" smtClean="0">
                <a:solidFill>
                  <a:srgbClr val="0000FF"/>
                </a:solidFill>
              </a:rPr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		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		   // здесь можно инициализировать ЭУ в первый раз.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		    </a:t>
            </a:r>
            <a:r>
              <a:rPr lang="ru-RU" sz="2000" dirty="0" err="1" smtClean="0">
                <a:solidFill>
                  <a:srgbClr val="0000FF"/>
                </a:solidFill>
              </a:rPr>
              <a:t>FirstName.Text</a:t>
            </a:r>
            <a:r>
              <a:rPr lang="ru-RU" sz="2000" dirty="0" smtClean="0">
                <a:solidFill>
                  <a:srgbClr val="0000FF"/>
                </a:solidFill>
              </a:rPr>
              <a:t> = "</a:t>
            </a:r>
            <a:r>
              <a:rPr lang="ru-RU" sz="2000" dirty="0" err="1" smtClean="0">
                <a:solidFill>
                  <a:srgbClr val="0000FF"/>
                </a:solidFill>
              </a:rPr>
              <a:t>Enter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err="1" smtClean="0">
                <a:solidFill>
                  <a:srgbClr val="0000FF"/>
                </a:solidFill>
              </a:rPr>
              <a:t>your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err="1" smtClean="0">
                <a:solidFill>
                  <a:srgbClr val="0000FF"/>
                </a:solidFill>
              </a:rPr>
              <a:t>name</a:t>
            </a:r>
            <a:r>
              <a:rPr lang="ru-RU" sz="2000" dirty="0" smtClean="0">
                <a:solidFill>
                  <a:srgbClr val="0000FF"/>
                </a:solidFill>
              </a:rPr>
              <a:t> </a:t>
            </a:r>
            <a:r>
              <a:rPr lang="ru-RU" sz="2000" dirty="0" err="1" smtClean="0">
                <a:solidFill>
                  <a:srgbClr val="0000FF"/>
                </a:solidFill>
              </a:rPr>
              <a:t>here</a:t>
            </a:r>
            <a:r>
              <a:rPr lang="ru-RU" sz="2000" dirty="0" smtClean="0">
                <a:solidFill>
                  <a:srgbClr val="0000FF"/>
                </a:solidFill>
              </a:rPr>
              <a:t>";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		}</a:t>
            </a:r>
          </a:p>
          <a:p>
            <a:pPr eaLnBrk="1" hangingPunct="1">
              <a:lnSpc>
                <a:spcPct val="80000"/>
              </a:lnSpc>
            </a:pPr>
            <a:endParaRPr lang="ru-RU" sz="1600" dirty="0" smtClean="0"/>
          </a:p>
          <a:p>
            <a:pPr eaLnBrk="1" hangingPunct="1">
              <a:lnSpc>
                <a:spcPct val="80000"/>
              </a:lnSpc>
            </a:pPr>
            <a:endParaRPr lang="ru-RU" sz="1600" dirty="0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Следует помнить, что во </a:t>
            </a:r>
            <a:r>
              <a:rPr lang="ru-RU" sz="2400" dirty="0" err="1" smtClean="0"/>
              <a:t>view</a:t>
            </a:r>
            <a:r>
              <a:rPr lang="ru-RU" sz="2400" dirty="0" smtClean="0"/>
              <a:t> </a:t>
            </a:r>
            <a:r>
              <a:rPr lang="ru-RU" sz="2400" dirty="0" err="1" smtClean="0"/>
              <a:t>state</a:t>
            </a:r>
            <a:r>
              <a:rPr lang="ru-RU" sz="2400" dirty="0" smtClean="0"/>
              <a:t> сохраняются все измененные свойства, в том числе и заданные в обработчике события </a:t>
            </a:r>
            <a:r>
              <a:rPr lang="ru-RU" sz="2400" dirty="0" err="1" smtClean="0"/>
              <a:t>Page.Load</a:t>
            </a:r>
            <a:r>
              <a:rPr lang="ru-RU" sz="24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Для уменьшения размера состояния формы (</a:t>
            </a:r>
            <a:r>
              <a:rPr lang="ru-RU" sz="2400" dirty="0" err="1" smtClean="0"/>
              <a:t>view</a:t>
            </a:r>
            <a:r>
              <a:rPr lang="ru-RU" sz="2400" dirty="0" smtClean="0"/>
              <a:t> </a:t>
            </a:r>
            <a:r>
              <a:rPr lang="ru-RU" sz="2400" dirty="0" err="1" smtClean="0"/>
              <a:t>state</a:t>
            </a:r>
            <a:r>
              <a:rPr lang="ru-RU" sz="2400" dirty="0" smtClean="0"/>
              <a:t>) следует избегать инициализацию ЭУ в коде. Вместо этого лучше устанавливать свойства в атрибутах тега ЭУ. Заданные таким образом свойства не сохраняются в </a:t>
            </a:r>
            <a:r>
              <a:rPr lang="ru-RU" sz="2400" dirty="0" err="1" smtClean="0"/>
              <a:t>view</a:t>
            </a:r>
            <a:r>
              <a:rPr lang="ru-RU" sz="2400" dirty="0" smtClean="0"/>
              <a:t> </a:t>
            </a:r>
            <a:r>
              <a:rPr lang="ru-RU" sz="2400" dirty="0" err="1" smtClean="0"/>
              <a:t>state</a:t>
            </a:r>
            <a:r>
              <a:rPr lang="ru-RU" sz="2400" dirty="0" smtClean="0"/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Можно также отменить использование </a:t>
            </a:r>
            <a:r>
              <a:rPr lang="ru-RU" sz="2400" dirty="0" err="1" smtClean="0"/>
              <a:t>view</a:t>
            </a:r>
            <a:r>
              <a:rPr lang="ru-RU" sz="2400" dirty="0" smtClean="0"/>
              <a:t> </a:t>
            </a:r>
            <a:r>
              <a:rPr lang="ru-RU" sz="2400" dirty="0" err="1" smtClean="0"/>
              <a:t>state</a:t>
            </a:r>
            <a:r>
              <a:rPr lang="ru-RU" sz="2400" dirty="0" smtClean="0"/>
              <a:t> задав свойству </a:t>
            </a:r>
            <a:r>
              <a:rPr lang="ru-RU" sz="2400" dirty="0" err="1" smtClean="0"/>
              <a:t>EnableViewState</a:t>
            </a:r>
            <a:r>
              <a:rPr lang="ru-RU" sz="2400" dirty="0" smtClean="0"/>
              <a:t> значение </a:t>
            </a:r>
            <a:r>
              <a:rPr lang="ru-RU" sz="2400" dirty="0" err="1" smtClean="0"/>
              <a:t>false</a:t>
            </a:r>
            <a:r>
              <a:rPr lang="ru-RU" sz="2400" dirty="0" smtClean="0"/>
              <a:t> и инициализировать ЭУ каждый раз при обработке события </a:t>
            </a:r>
            <a:r>
              <a:rPr lang="ru-RU" sz="2400" dirty="0" err="1" smtClean="0"/>
              <a:t>Page.Load</a:t>
            </a:r>
            <a:r>
              <a:rPr lang="ru-RU" sz="2400" dirty="0" smtClean="0"/>
              <a:t> (как при первом вызове, так и при повторных вызовах).</a:t>
            </a:r>
            <a:endParaRPr lang="ru-RU" sz="1800" dirty="0" smtClean="0"/>
          </a:p>
          <a:p>
            <a:pPr eaLnBrk="1" hangingPunct="1">
              <a:lnSpc>
                <a:spcPct val="80000"/>
              </a:lnSpc>
            </a:pPr>
            <a:endParaRPr lang="ru-RU" sz="2400" dirty="0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3. Проверка данных (Validation)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ASP.NET включает элементы управления, выполняющие проверку введенных данных (валидаторы), которые могут автоматически проверять данные введенные пользователем в других ЭУ и показывать ошибки.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Специальный метод </a:t>
            </a:r>
            <a:r>
              <a:rPr lang="en-US" sz="2400" smtClean="0"/>
              <a:t>IsValid </a:t>
            </a:r>
            <a:r>
              <a:rPr lang="ru-RU" sz="2400" smtClean="0"/>
              <a:t>валидаторов вызываются до обработки любых других событий.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Валидаторы выполняются не в ответ на какие-либо события. Вместо этого достаточно вызвать метод Page.IsValid в любом обработчике события.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Далее будут подробно рассматриваться ЭУ для выполнения проверки (</a:t>
            </a:r>
            <a:r>
              <a:rPr lang="en-US" sz="2400" smtClean="0"/>
              <a:t>Validation Controls</a:t>
            </a:r>
            <a:r>
              <a:rPr lang="ru-RU" sz="2400" smtClean="0"/>
              <a:t>).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91513" cy="7778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smtClean="0"/>
              <a:t>4. Обработка событий</a:t>
            </a:r>
            <a:br>
              <a:rPr lang="ru-RU" sz="3200" smtClean="0"/>
            </a:br>
            <a:r>
              <a:rPr lang="ru-RU" sz="2800" smtClean="0"/>
              <a:t>(</a:t>
            </a:r>
            <a:r>
              <a:rPr lang="en-US" sz="2800" smtClean="0"/>
              <a:t>Event handling</a:t>
            </a:r>
            <a:r>
              <a:rPr lang="ru-RU" sz="2800" smtClean="0"/>
              <a:t>)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К началу данного этапа объект страницы (page) уже загружен и инициализирован.  Теперь ASP.NET будет инициировать все события, которые произошли после последнего повторного вызова.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В основном имеются события двух типов: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b="1" smtClean="0"/>
              <a:t>События требующие немедленного ответа</a:t>
            </a:r>
            <a:r>
              <a:rPr lang="ru-RU" sz="1800" smtClean="0"/>
              <a:t>: к ним относятся нажатие на submit button или щелчок других кнопок image region или ссылок (link) в сложных ЭУ (rich web control), которые запускают обратный вызов с помощью</a:t>
            </a:r>
            <a:r>
              <a:rPr lang="en-US" sz="1800" smtClean="0"/>
              <a:t> </a:t>
            </a:r>
            <a:r>
              <a:rPr lang="ru-RU" sz="1800" smtClean="0"/>
              <a:t> JavaScript функции __doPostBack().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b="1" smtClean="0"/>
              <a:t>События об изменениях</a:t>
            </a:r>
            <a:r>
              <a:rPr lang="ru-RU" sz="1800" smtClean="0"/>
              <a:t>: к ним относятся изменения выбора в списках  или текста в текстовых поялх. Эти события немедленно инициируют обратный вызов, если свойству AutoPostBack задано значение true. Иначе они записываются и обрабатываются при следующем обратном вызове.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Как можно увидеть, модель событий ASP.NET значительно отличается от обработки событий в обычной Windows среде. В Windows приложении, состояние формы хранится в ОП и приложение выполняется непрерывно. Это означает, что программа может реагировать на события немедленно. В ASP.NET все возникает на этапах обработки и в результате этого события иногда обрабатываются пакетом.</a:t>
            </a:r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endParaRPr lang="ru-RU" sz="4000" smtClean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5543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Например, если на странице расположена кнопка </a:t>
            </a:r>
            <a:r>
              <a:rPr lang="ru-RU" sz="1800" dirty="0" err="1" smtClean="0"/>
              <a:t>submit</a:t>
            </a:r>
            <a:r>
              <a:rPr lang="ru-RU" sz="1800" dirty="0" smtClean="0"/>
              <a:t> и </a:t>
            </a:r>
            <a:r>
              <a:rPr lang="ru-RU" sz="1800" dirty="0" err="1" smtClean="0"/>
              <a:t>text</a:t>
            </a:r>
            <a:r>
              <a:rPr lang="ru-RU" sz="1800" dirty="0" smtClean="0"/>
              <a:t> </a:t>
            </a:r>
            <a:r>
              <a:rPr lang="ru-RU" sz="1800" dirty="0" err="1" smtClean="0"/>
              <a:t>box</a:t>
            </a:r>
            <a:r>
              <a:rPr lang="ru-RU" sz="1800" dirty="0" smtClean="0"/>
              <a:t>, который не выполняет автоматически обратную отправку. И пользователь изменил текст в </a:t>
            </a:r>
            <a:r>
              <a:rPr lang="ru-RU" sz="1800" dirty="0" err="1" smtClean="0"/>
              <a:t>text</a:t>
            </a:r>
            <a:r>
              <a:rPr lang="ru-RU" sz="1800" dirty="0" smtClean="0"/>
              <a:t> </a:t>
            </a:r>
            <a:r>
              <a:rPr lang="ru-RU" sz="1800" dirty="0" err="1" smtClean="0"/>
              <a:t>box</a:t>
            </a:r>
            <a:r>
              <a:rPr lang="ru-RU" sz="1800" dirty="0" smtClean="0"/>
              <a:t> и нажал кнопку </a:t>
            </a:r>
            <a:r>
              <a:rPr lang="ru-RU" sz="1800" dirty="0" err="1" smtClean="0"/>
              <a:t>submit</a:t>
            </a:r>
            <a:r>
              <a:rPr lang="ru-RU" sz="1800" dirty="0" smtClean="0"/>
              <a:t>. Тогда на сервере ASP.NET будет инициировать следующие по порядку события: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600" dirty="0" err="1" smtClean="0">
                <a:solidFill>
                  <a:srgbClr val="0000FF"/>
                </a:solidFill>
              </a:rPr>
              <a:t>Page.Init</a:t>
            </a:r>
            <a:endParaRPr lang="ru-RU" sz="1600" dirty="0" smtClean="0">
              <a:solidFill>
                <a:srgbClr val="0000FF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1600" dirty="0" err="1" smtClean="0">
                <a:solidFill>
                  <a:srgbClr val="0000FF"/>
                </a:solidFill>
              </a:rPr>
              <a:t>Page.Load</a:t>
            </a:r>
            <a:endParaRPr lang="ru-RU" sz="1600" dirty="0" smtClean="0">
              <a:solidFill>
                <a:srgbClr val="0000FF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1600" dirty="0" err="1" smtClean="0">
                <a:solidFill>
                  <a:srgbClr val="0000FF"/>
                </a:solidFill>
              </a:rPr>
              <a:t>TextBox.TextChanged</a:t>
            </a:r>
            <a:endParaRPr lang="ru-RU" sz="1600" dirty="0" smtClean="0">
              <a:solidFill>
                <a:srgbClr val="0000FF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1600" dirty="0" err="1" smtClean="0">
                <a:solidFill>
                  <a:srgbClr val="0000FF"/>
                </a:solidFill>
              </a:rPr>
              <a:t>Button.Click</a:t>
            </a:r>
            <a:endParaRPr lang="ru-RU" sz="1600" dirty="0" smtClean="0">
              <a:solidFill>
                <a:srgbClr val="0000FF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1600" dirty="0" err="1" smtClean="0">
                <a:solidFill>
                  <a:srgbClr val="0000FF"/>
                </a:solidFill>
              </a:rPr>
              <a:t>Page.PreRender</a:t>
            </a:r>
            <a:endParaRPr lang="ru-RU" sz="1600" dirty="0" smtClean="0">
              <a:solidFill>
                <a:srgbClr val="0000FF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1600" dirty="0" err="1" smtClean="0">
                <a:solidFill>
                  <a:srgbClr val="0000FF"/>
                </a:solidFill>
              </a:rPr>
              <a:t>Page.Unload</a:t>
            </a: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Знание порядка этих событий является важным при создании ASP.NET приложений.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Существует положительное и отрицательное в данной управляемой событиями модели: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600" dirty="0" smtClean="0"/>
              <a:t>Положительное: такая, основанная на событиях модель предоставляет высокий уровень абстракции, что делает код свободным шаблонного кода поддержания состояния.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600" dirty="0" smtClean="0"/>
              <a:t>Отрицательное: легко забыть, что модель событий является просто имитацией. Это может привести к неверным предположениям (например, ожиданию сохранения значений полей класса) или к проектным решениям, которые не будут хорошо работать (например, хранение большого количества данных во </a:t>
            </a:r>
            <a:r>
              <a:rPr lang="ru-RU" sz="1600" dirty="0" err="1" smtClean="0"/>
              <a:t>view</a:t>
            </a:r>
            <a:r>
              <a:rPr lang="ru-RU" sz="1600" dirty="0" smtClean="0"/>
              <a:t> </a:t>
            </a:r>
            <a:r>
              <a:rPr lang="ru-RU" sz="1600" dirty="0" err="1" smtClean="0"/>
              <a:t>state</a:t>
            </a:r>
            <a:r>
              <a:rPr lang="ru-RU" sz="1600" dirty="0" smtClean="0"/>
              <a:t>).</a:t>
            </a:r>
          </a:p>
          <a:p>
            <a:pPr eaLnBrk="1" hangingPunct="1">
              <a:lnSpc>
                <a:spcPct val="80000"/>
              </a:lnSpc>
            </a:pPr>
            <a:endParaRPr lang="ru-RU" sz="1800" dirty="0" smtClean="0"/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sz="3600" smtClean="0"/>
              <a:t>7</a:t>
            </a:r>
            <a:r>
              <a:rPr lang="en-US" sz="3600" smtClean="0"/>
              <a:t>. </a:t>
            </a:r>
            <a:r>
              <a:rPr lang="ru-RU" sz="3600" smtClean="0"/>
              <a:t>Очистка</a:t>
            </a:r>
            <a:r>
              <a:rPr lang="en-US" sz="4000" b="1" smtClean="0"/>
              <a:t> </a:t>
            </a:r>
            <a:r>
              <a:rPr lang="en-US" sz="3200" smtClean="0"/>
              <a:t>(Cleaning)</a:t>
            </a:r>
            <a:endParaRPr lang="ru-RU" sz="3200" smtClean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В конце жизненного цикла страница формируется (выполняется рендеринг - rendered to)  HTML код.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После этого начинается реальная очистка и инициируется событие Page.Unload. В этот момент объекты страницы все еще доступны, но конечный HTML код уже сформирован и не может быть изменен.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.NET Framework имеет сервисы автоматической сборки мусора для освобождения памяти, связанной с объектами, ссылки на которые не хранятся.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Когда сборщик мусора удаляет объекты страницы, инициируется событие Page.Disposed.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Страница как контейнер ЭУ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Web </a:t>
            </a:r>
            <a:r>
              <a:rPr lang="ru-RU" sz="1800" smtClean="0"/>
              <a:t>страница содержит коллекцию </a:t>
            </a:r>
            <a:r>
              <a:rPr lang="en-US" sz="1800" smtClean="0"/>
              <a:t>Controls</a:t>
            </a:r>
            <a:r>
              <a:rPr lang="ru-RU" sz="1800" smtClean="0"/>
              <a:t>, в которую включены все ЭУ верхнего уровня, которые расположены на странице.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Если на странице расположены ЭУ контейнеры, которые содержат другие ЭУ, то они также имеют коллекцию </a:t>
            </a:r>
            <a:r>
              <a:rPr lang="en-US" sz="1800" smtClean="0"/>
              <a:t>Controls</a:t>
            </a:r>
            <a:r>
              <a:rPr lang="ru-RU" sz="1800" smtClean="0"/>
              <a:t>. </a:t>
            </a:r>
            <a:endParaRPr lang="en-US" sz="1800" smtClean="0"/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При выполнении рендеринга (формирования </a:t>
            </a:r>
            <a:r>
              <a:rPr lang="en-US" sz="1800" smtClean="0"/>
              <a:t>HTML </a:t>
            </a:r>
            <a:r>
              <a:rPr lang="ru-RU" sz="1800" smtClean="0"/>
              <a:t>кода) страница вызывает выполнение рендеринга у всех ЭУ, входящих в коллекцию </a:t>
            </a:r>
            <a:r>
              <a:rPr lang="en-US" sz="1800" smtClean="0"/>
              <a:t>Controls.</a:t>
            </a:r>
            <a:r>
              <a:rPr lang="ru-RU" sz="1800" smtClean="0"/>
              <a:t> В свою очередь эти ЭУ могут содержать другие дочерние ЭУ, которые также выполняют процесс рендеринга.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После того, как все ЭУ выполнят рендеринг (сформируют требуемый им </a:t>
            </a:r>
            <a:r>
              <a:rPr lang="en-US" sz="1800" smtClean="0"/>
              <a:t>HTML </a:t>
            </a:r>
            <a:r>
              <a:rPr lang="ru-RU" sz="1800" smtClean="0"/>
              <a:t>код), страница собирает сформированный код в один файл.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Данный процесс может показаться немного сложным, но имеет большую гибкость и возможности в создании сложных интерфейсов.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Когда ASP.NET первоначально создает страницу (в ответ на HTTP запрос) выполняется обработка .aspx файла.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Для каждого элемента страницы, у которого имеется атрибут «runat="server"», создается объект ЭУ, который добавляется в качестве к дочерним ЭУ данной страницы.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Все элементы управления добавляются к коллекции Page.Controls.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smtClean="0"/>
              <a:t>Класс </a:t>
            </a:r>
            <a:r>
              <a:rPr lang="en-US" sz="3600" smtClean="0"/>
              <a:t>Page</a:t>
            </a:r>
            <a:endParaRPr lang="ru-RU" sz="3600" smtClean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362950" cy="54721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Web </a:t>
            </a:r>
            <a:r>
              <a:rPr lang="ru-RU" sz="2000" dirty="0" smtClean="0"/>
              <a:t>страница также реализуется в виде объекта специального класса </a:t>
            </a:r>
            <a:r>
              <a:rPr lang="en-US" sz="2000" dirty="0" smtClean="0"/>
              <a:t>Page</a:t>
            </a:r>
            <a:r>
              <a:rPr lang="ru-RU" sz="2000" dirty="0" smtClean="0"/>
              <a:t>, из пространства имен </a:t>
            </a:r>
            <a:r>
              <a:rPr lang="ru-RU" sz="2000" dirty="0" err="1" smtClean="0"/>
              <a:t>System.Web.UI</a:t>
            </a:r>
            <a:r>
              <a:rPr lang="ru-RU" sz="20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Все классы </a:t>
            </a:r>
            <a:r>
              <a:rPr lang="ru-RU" sz="2000" dirty="0" err="1" smtClean="0"/>
              <a:t>code-behind</a:t>
            </a:r>
            <a:r>
              <a:rPr lang="ru-RU" sz="2000" dirty="0" smtClean="0"/>
              <a:t> явно наследуются от базового класса </a:t>
            </a:r>
            <a:r>
              <a:rPr lang="ru-RU" sz="2000" dirty="0" err="1" smtClean="0"/>
              <a:t>System.Web.UI.Page</a:t>
            </a:r>
            <a:r>
              <a:rPr lang="ru-RU" sz="2000" dirty="0" smtClean="0"/>
              <a:t>. Это означает, что каждая создаваемая </a:t>
            </a:r>
            <a:r>
              <a:rPr lang="ru-RU" sz="2000" dirty="0" err="1" smtClean="0"/>
              <a:t>web</a:t>
            </a:r>
            <a:r>
              <a:rPr lang="ru-RU" sz="2000" dirty="0" smtClean="0"/>
              <a:t> </a:t>
            </a:r>
            <a:r>
              <a:rPr lang="ru-RU" sz="2000" dirty="0" err="1" smtClean="0"/>
              <a:t>form</a:t>
            </a:r>
            <a:r>
              <a:rPr lang="ru-RU" sz="2000" dirty="0" smtClean="0"/>
              <a:t> имеет большое количество функциональности.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Наследование от класса </a:t>
            </a:r>
            <a:r>
              <a:rPr lang="ru-RU" sz="2000" dirty="0" err="1" smtClean="0"/>
              <a:t>Page</a:t>
            </a:r>
            <a:r>
              <a:rPr lang="ru-RU" sz="2000" dirty="0" smtClean="0"/>
              <a:t> предоставляет следующие очень полезные свойства 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dirty="0" err="1" smtClean="0"/>
              <a:t>Session</a:t>
            </a:r>
            <a:r>
              <a:rPr lang="ru-RU" sz="1800" dirty="0" smtClean="0"/>
              <a:t> (ссылка на объект класса </a:t>
            </a:r>
            <a:r>
              <a:rPr lang="en-US" sz="1800" dirty="0" smtClean="0"/>
              <a:t>Session</a:t>
            </a:r>
            <a:r>
              <a:rPr lang="ru-RU" sz="1800" dirty="0" smtClean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dirty="0" err="1" smtClean="0"/>
              <a:t>Application</a:t>
            </a:r>
            <a:r>
              <a:rPr lang="en-US" sz="1800" dirty="0" smtClean="0"/>
              <a:t> </a:t>
            </a:r>
            <a:r>
              <a:rPr lang="ru-RU" sz="1800" dirty="0" smtClean="0"/>
              <a:t>(ссылка на объект класса </a:t>
            </a:r>
            <a:r>
              <a:rPr lang="en-US" sz="1800" dirty="0" smtClean="0"/>
              <a:t>Application</a:t>
            </a:r>
            <a:r>
              <a:rPr lang="ru-RU" sz="1800" dirty="0" smtClean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dirty="0" err="1" smtClean="0"/>
              <a:t>Cache</a:t>
            </a:r>
            <a:r>
              <a:rPr lang="en-US" sz="1800" dirty="0" smtClean="0"/>
              <a:t> </a:t>
            </a:r>
            <a:r>
              <a:rPr lang="ru-RU" sz="1800" dirty="0" smtClean="0"/>
              <a:t>(ссылка на объект класса </a:t>
            </a:r>
            <a:r>
              <a:rPr lang="en-US" sz="1800" dirty="0" smtClean="0"/>
              <a:t>Cache</a:t>
            </a:r>
            <a:r>
              <a:rPr lang="ru-RU" sz="1800" dirty="0" smtClean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dirty="0" err="1" smtClean="0"/>
              <a:t>Request</a:t>
            </a:r>
            <a:r>
              <a:rPr lang="en-US" sz="1800" dirty="0" smtClean="0"/>
              <a:t> </a:t>
            </a:r>
            <a:endParaRPr lang="ru-RU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sz="1800" dirty="0" err="1" smtClean="0"/>
              <a:t>Response</a:t>
            </a:r>
            <a:endParaRPr lang="ru-RU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sz="1800" dirty="0" err="1" smtClean="0"/>
              <a:t>Server</a:t>
            </a:r>
            <a:endParaRPr lang="ru-RU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sz="1800" dirty="0" err="1" smtClean="0"/>
              <a:t>User</a:t>
            </a:r>
            <a:endParaRPr lang="ru-RU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sz="1800" dirty="0" err="1" smtClean="0"/>
              <a:t>Trace</a:t>
            </a:r>
            <a:endParaRPr lang="ru-RU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sz="1800" dirty="0" smtClean="0"/>
              <a:t>Метод </a:t>
            </a:r>
            <a:r>
              <a:rPr lang="ru-RU" sz="1800" dirty="0" err="1" smtClean="0"/>
              <a:t>FindControl</a:t>
            </a:r>
            <a:r>
              <a:rPr lang="ru-RU" sz="1800" dirty="0" smtClean="0"/>
              <a:t>() 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800" dirty="0" smtClean="0"/>
              <a:t>свойство </a:t>
            </a:r>
            <a:r>
              <a:rPr lang="ru-RU" sz="1800" dirty="0" err="1" smtClean="0"/>
              <a:t>IsPostBack</a:t>
            </a:r>
            <a:r>
              <a:rPr lang="ru-RU" sz="1800" dirty="0" smtClean="0"/>
              <a:t> </a:t>
            </a:r>
            <a:endParaRPr lang="en-US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Controls</a:t>
            </a:r>
            <a:endParaRPr lang="ru-RU" sz="1800" dirty="0" smtClean="0"/>
          </a:p>
          <a:p>
            <a:pPr eaLnBrk="1" hangingPunct="1">
              <a:lnSpc>
                <a:spcPct val="80000"/>
              </a:lnSpc>
            </a:pPr>
            <a:endParaRPr lang="ru-RU" sz="2000" b="1" dirty="0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26368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Поддержка состояния формы между ее вызовами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Поддержка состояния с помощью обратных отправок</a:t>
            </a:r>
            <a:endParaRPr lang="en-US" sz="2800" smtClean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28775"/>
            <a:ext cx="8497887" cy="4968875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</a:rPr>
              <a:t>По умолчанию</a:t>
            </a:r>
            <a:r>
              <a:rPr lang="en-US" sz="2800" smtClean="0">
                <a:latin typeface="Times New Roman" pitchFamily="18" charset="0"/>
              </a:rPr>
              <a:t>, ASP.NET </a:t>
            </a:r>
            <a:r>
              <a:rPr lang="ru-RU" sz="2800" smtClean="0">
                <a:latin typeface="Times New Roman" pitchFamily="18" charset="0"/>
              </a:rPr>
              <a:t>поддерживает состояние всех серверных эл.управления в ходе обратной отправки (</a:t>
            </a:r>
            <a:r>
              <a:rPr lang="en-US" sz="2800" smtClean="0">
                <a:latin typeface="Times New Roman" pitchFamily="18" charset="0"/>
              </a:rPr>
              <a:t>postback</a:t>
            </a:r>
            <a:r>
              <a:rPr lang="ru-RU" sz="2800" smtClean="0">
                <a:latin typeface="Times New Roman" pitchFamily="18" charset="0"/>
              </a:rPr>
              <a:t>).</a:t>
            </a:r>
            <a:endParaRPr lang="en-US" sz="2800" smtClean="0">
              <a:latin typeface="Times New Roman" pitchFamily="18" charset="0"/>
            </a:endParaRP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Можно использовать методы </a:t>
            </a:r>
            <a:r>
              <a:rPr lang="en-US" sz="2800" smtClean="0">
                <a:latin typeface="Times New Roman" pitchFamily="18" charset="0"/>
              </a:rPr>
              <a:t>method=</a:t>
            </a:r>
            <a:r>
              <a:rPr lang="en-US" sz="2800" b="1" smtClean="0">
                <a:latin typeface="Times New Roman" pitchFamily="18" charset="0"/>
              </a:rPr>
              <a:t>"</a:t>
            </a:r>
            <a:r>
              <a:rPr lang="en-US" sz="2800" smtClean="0">
                <a:latin typeface="Times New Roman" pitchFamily="18" charset="0"/>
              </a:rPr>
              <a:t>post</a:t>
            </a:r>
            <a:r>
              <a:rPr lang="en-US" sz="2800" b="1" smtClean="0">
                <a:latin typeface="Times New Roman" pitchFamily="18" charset="0"/>
              </a:rPr>
              <a:t>"</a:t>
            </a:r>
            <a:r>
              <a:rPr lang="en-US" sz="2800" smtClean="0">
                <a:latin typeface="Times New Roman" pitchFamily="18" charset="0"/>
              </a:rPr>
              <a:t> or method=</a:t>
            </a:r>
            <a:r>
              <a:rPr lang="en-US" sz="2800" b="1" smtClean="0">
                <a:latin typeface="Times New Roman" pitchFamily="18" charset="0"/>
              </a:rPr>
              <a:t>"</a:t>
            </a:r>
            <a:r>
              <a:rPr lang="en-US" sz="2800" smtClean="0">
                <a:latin typeface="Times New Roman" pitchFamily="18" charset="0"/>
              </a:rPr>
              <a:t>get</a:t>
            </a:r>
            <a:r>
              <a:rPr lang="en-US" sz="2800" b="1" smtClean="0">
                <a:latin typeface="Times New Roman" pitchFamily="18" charset="0"/>
              </a:rPr>
              <a:t>"</a:t>
            </a:r>
            <a:r>
              <a:rPr lang="ru-RU" sz="2800" b="1" smtClean="0">
                <a:latin typeface="Times New Roman" pitchFamily="18" charset="0"/>
              </a:rPr>
              <a:t>.</a:t>
            </a:r>
            <a:endParaRPr lang="en-US" sz="2800" smtClean="0">
              <a:latin typeface="Times New Roman" pitchFamily="18" charset="0"/>
            </a:endParaRP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Серверные эл. управления автоматически заполняются при обратной отправке (</a:t>
            </a:r>
            <a:r>
              <a:rPr lang="en-US" sz="2800" smtClean="0">
                <a:latin typeface="Times New Roman" pitchFamily="18" charset="0"/>
              </a:rPr>
              <a:t>postback</a:t>
            </a:r>
            <a:r>
              <a:rPr lang="ru-RU" sz="2800" smtClean="0">
                <a:latin typeface="Times New Roman" pitchFamily="18" charset="0"/>
              </a:rPr>
              <a:t>).</a:t>
            </a:r>
            <a:endParaRPr lang="en-US" sz="2800" smtClean="0">
              <a:latin typeface="Times New Roman" pitchFamily="18" charset="0"/>
            </a:endParaRP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Состояние элементов не хранится на сервере.</a:t>
            </a:r>
            <a:endParaRPr lang="en-US" sz="2800" smtClean="0">
              <a:latin typeface="Times New Roman" pitchFamily="18" charset="0"/>
            </a:endParaRP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Работает со всеми браузерами.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3200" smtClean="0"/>
              <a:t>Обратные отправки (</a:t>
            </a:r>
            <a:r>
              <a:rPr lang="en-US" sz="3200" smtClean="0"/>
              <a:t>Postbacks</a:t>
            </a:r>
            <a:r>
              <a:rPr lang="ru-RU" sz="3200" smtClean="0"/>
              <a:t>)</a:t>
            </a:r>
            <a:endParaRPr lang="en-US" sz="3200" smtClean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497887" cy="5472112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</a:rPr>
              <a:t>Обратная отправка (</a:t>
            </a:r>
            <a:r>
              <a:rPr lang="en-US" sz="2800" smtClean="0">
                <a:latin typeface="Times New Roman" pitchFamily="18" charset="0"/>
              </a:rPr>
              <a:t>postback</a:t>
            </a:r>
            <a:r>
              <a:rPr lang="ru-RU" sz="2800" smtClean="0">
                <a:latin typeface="Times New Roman" pitchFamily="18" charset="0"/>
              </a:rPr>
              <a:t>) возникает, когда страница генерирует </a:t>
            </a:r>
            <a:r>
              <a:rPr lang="en-US" sz="2800" smtClean="0">
                <a:latin typeface="Times New Roman" pitchFamily="18" charset="0"/>
              </a:rPr>
              <a:t>HTML </a:t>
            </a:r>
            <a:r>
              <a:rPr lang="ru-RU" sz="2800" smtClean="0">
                <a:latin typeface="Times New Roman" pitchFamily="18" charset="0"/>
              </a:rPr>
              <a:t>форму, значения которой отправляются назад, той же самой странице.</a:t>
            </a:r>
            <a:endParaRPr lang="en-US" sz="2800" smtClean="0">
              <a:latin typeface="Times New Roman" pitchFamily="18" charset="0"/>
            </a:endParaRP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Общепринятая технология для обработки данных формы.</a:t>
            </a:r>
            <a:endParaRPr lang="en-US" sz="2800" smtClean="0">
              <a:latin typeface="Times New Roman" pitchFamily="18" charset="0"/>
            </a:endParaRP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В</a:t>
            </a:r>
            <a:r>
              <a:rPr lang="en-US" sz="2800" smtClean="0">
                <a:latin typeface="Times New Roman" pitchFamily="18" charset="0"/>
              </a:rPr>
              <a:t> ASP </a:t>
            </a:r>
            <a:r>
              <a:rPr lang="ru-RU" sz="2800" smtClean="0">
                <a:latin typeface="Times New Roman" pitchFamily="18" charset="0"/>
              </a:rPr>
              <a:t>и других основанных на сервере технологиях, состояние страницы теряется при обратной отправке, если не писать специальный код для поддержки состояния.</a:t>
            </a:r>
            <a:endParaRPr lang="en-US" sz="2800" smtClean="0">
              <a:latin typeface="Times New Roman" pitchFamily="18" charset="0"/>
            </a:endParaRP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Это трудоемко</a:t>
            </a:r>
            <a:r>
              <a:rPr lang="en-US" sz="2800" smtClean="0">
                <a:latin typeface="Times New Roman" pitchFamily="18" charset="0"/>
              </a:rPr>
              <a:t>, </a:t>
            </a:r>
            <a:r>
              <a:rPr lang="ru-RU" sz="2800" smtClean="0">
                <a:latin typeface="Times New Roman" pitchFamily="18" charset="0"/>
              </a:rPr>
              <a:t>скучно и приводит к ошибкам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Поддержка состояния в скрытом поле </a:t>
            </a:r>
            <a:r>
              <a:rPr lang="en-US" sz="3200" smtClean="0"/>
              <a:t>ViewState</a:t>
            </a:r>
            <a:endParaRPr lang="ru-RU" sz="3200" smtClean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8488" cy="499745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Times New Roman" pitchFamily="18" charset="0"/>
              </a:rPr>
              <a:t>ASP.NET </a:t>
            </a:r>
            <a:r>
              <a:rPr lang="ru-RU" sz="2800" smtClean="0">
                <a:latin typeface="Times New Roman" pitchFamily="18" charset="0"/>
              </a:rPr>
              <a:t>использует скрытое поле </a:t>
            </a:r>
            <a:r>
              <a:rPr lang="en-US" sz="2800" smtClean="0">
                <a:latin typeface="Times New Roman" pitchFamily="18" charset="0"/>
              </a:rPr>
              <a:t>ViewState </a:t>
            </a:r>
            <a:r>
              <a:rPr lang="ru-RU" sz="2800" smtClean="0">
                <a:latin typeface="Times New Roman" pitchFamily="18" charset="0"/>
              </a:rPr>
              <a:t>для хранения свойств ЭУ. В это поле можно добавлять свои данные.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Можно в страницу добавить свое скрытые поля и хранить в них данные приложения.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Элементы </a:t>
            </a:r>
            <a:r>
              <a:rPr lang="en-US" sz="2800" smtClean="0">
                <a:latin typeface="Times New Roman" pitchFamily="18" charset="0"/>
              </a:rPr>
              <a:t>Cookies </a:t>
            </a:r>
            <a:r>
              <a:rPr lang="ru-RU" sz="2800" smtClean="0">
                <a:latin typeface="Times New Roman" pitchFamily="18" charset="0"/>
              </a:rPr>
              <a:t>хранят значения на компьютере пользователя и передаются вместе с запросом на страницы сервера. 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</a:rPr>
              <a:t>Строки запроса </a:t>
            </a:r>
            <a:r>
              <a:rPr lang="en-US" sz="2800" smtClean="0">
                <a:latin typeface="Times New Roman" pitchFamily="18" charset="0"/>
              </a:rPr>
              <a:t>Query strings </a:t>
            </a:r>
            <a:r>
              <a:rPr lang="ru-RU" sz="2800" smtClean="0">
                <a:latin typeface="Times New Roman" pitchFamily="18" charset="0"/>
              </a:rPr>
              <a:t>хранят значения в </a:t>
            </a:r>
            <a:r>
              <a:rPr lang="en-US" sz="2800" smtClean="0">
                <a:latin typeface="Times New Roman" pitchFamily="18" charset="0"/>
              </a:rPr>
              <a:t>URL </a:t>
            </a:r>
            <a:r>
              <a:rPr lang="ru-RU" sz="2800" smtClean="0">
                <a:latin typeface="Times New Roman" pitchFamily="18" charset="0"/>
              </a:rPr>
              <a:t>адресе, который виден пользователю.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sz="3600" smtClean="0"/>
              <a:t>Сохранение состояния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435975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&lt;html&gt;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&lt;head&gt;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  &lt;title&gt;Hello World Page&lt;/title&gt;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&lt;/head&gt;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&lt;body&gt;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&lt;form name="form1" method="post" action="WebForm1.aspx" id="form1"&gt;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  &lt;div&gt;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smtClean="0"/>
              <a:t>&lt;input type="hidden" name="__VIEWSTATE" id="__VIEWSTATE"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smtClean="0"/>
              <a:t>value="/wEPDwUKLTE2MjY5MTY1NQ9kFgICAw9kFgICAQ8PFgIeBFRleHQFDEhlbGxvIFdvcmxkIWRkZPsbiNOyNAufEt7OvNIbVYcGWHqf" /&gt;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  &lt;/div&gt;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  &lt;div&gt;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    &lt;input type="submit" name="Button1" value="Button" id="Button1" /&gt;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       &lt;span id="lbl"&gt;Hello, world&lt;/span&gt;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  &lt;/div&gt;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&lt;/form&gt;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&lt;/body&gt;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&lt;/html&gt;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4132</Words>
  <Application>Microsoft Office PowerPoint</Application>
  <PresentationFormat>Экран (4:3)</PresentationFormat>
  <Paragraphs>562</Paragraphs>
  <Slides>60</Slides>
  <Notes>56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Тема Office</vt:lpstr>
      <vt:lpstr>Лекция 3</vt:lpstr>
      <vt:lpstr>Приложения на стороне сервера (скрипты и классы объектов)</vt:lpstr>
      <vt:lpstr>Обзор платформы  Microsoft .Net</vt:lpstr>
      <vt:lpstr>Платформа .Net </vt:lpstr>
      <vt:lpstr>Пространства имен FCL  (FCL Namespaces)</vt:lpstr>
      <vt:lpstr>Понятие ASP.Net  Web приложения</vt:lpstr>
      <vt:lpstr>Приложения</vt:lpstr>
      <vt:lpstr>Слайд 8</vt:lpstr>
      <vt:lpstr>Слайд 9</vt:lpstr>
      <vt:lpstr>Модель Windows приложения</vt:lpstr>
      <vt:lpstr>Модель Web приложений</vt:lpstr>
      <vt:lpstr>Сравнение Windows и Web приложений</vt:lpstr>
      <vt:lpstr>Отличие web и windows приложений</vt:lpstr>
      <vt:lpstr>Сравнение моделей  Windows Forms и Web Forms</vt:lpstr>
      <vt:lpstr>Технология ASP.Net</vt:lpstr>
      <vt:lpstr>Цели создания ASP.NET</vt:lpstr>
      <vt:lpstr>Основные идеи ASP.Net</vt:lpstr>
      <vt:lpstr>Обзор технологии ASP.NET</vt:lpstr>
      <vt:lpstr>Семь важных фактов об технологии ASP.Net</vt:lpstr>
      <vt:lpstr>Версии ASP.Net</vt:lpstr>
      <vt:lpstr>Дополнение ASP.NET 3.5 </vt:lpstr>
      <vt:lpstr>Компоненты ASP.Net 3.5</vt:lpstr>
      <vt:lpstr>ASP.Net web приложение</vt:lpstr>
      <vt:lpstr>ASP.Net Web приложение</vt:lpstr>
      <vt:lpstr>Состав web приложения</vt:lpstr>
      <vt:lpstr>Типы web-проектов в  Visual Studio</vt:lpstr>
      <vt:lpstr>Отладочный web-сервер</vt:lpstr>
      <vt:lpstr>ASP.Net Web Forms (web формы)</vt:lpstr>
      <vt:lpstr>Web-формы  (ASP.Net страница, web-страницы)</vt:lpstr>
      <vt:lpstr>Программный код web-формы</vt:lpstr>
      <vt:lpstr>Программный код страницы (Code-behind)</vt:lpstr>
      <vt:lpstr>Описание web-формы</vt:lpstr>
      <vt:lpstr>Страница ASP.NET  (пример: HelloWorld.aspx)</vt:lpstr>
      <vt:lpstr>Простая страница Web-приложения </vt:lpstr>
      <vt:lpstr>Отображение страницы Web-приложения в браузере </vt:lpstr>
      <vt:lpstr>Программный код Web-страницы </vt:lpstr>
      <vt:lpstr>Описание web страницы  с программным кодом</vt:lpstr>
      <vt:lpstr>Порядок работы web-приложения</vt:lpstr>
      <vt:lpstr>Принцип действия ASP.NET</vt:lpstr>
      <vt:lpstr>Логика работы ASP.Net приложения</vt:lpstr>
      <vt:lpstr>Порядок обработки web-страниц</vt:lpstr>
      <vt:lpstr>Автоматическая компиляция</vt:lpstr>
      <vt:lpstr>Обработка первого запроса</vt:lpstr>
      <vt:lpstr>Обработка последующих запросов</vt:lpstr>
      <vt:lpstr>Этапы обработки web-формы на сервере</vt:lpstr>
      <vt:lpstr> Жизненный цикл страницы ASP.NET </vt:lpstr>
      <vt:lpstr>1. Инициализация среды страницы</vt:lpstr>
      <vt:lpstr>2. Инициализация пользовательского кода</vt:lpstr>
      <vt:lpstr>Слайд 49</vt:lpstr>
      <vt:lpstr>3. Проверка данных (Validation)</vt:lpstr>
      <vt:lpstr>4. Обработка событий (Event handling)</vt:lpstr>
      <vt:lpstr>Слайд 52</vt:lpstr>
      <vt:lpstr>7. Очистка (Cleaning)</vt:lpstr>
      <vt:lpstr>Страница как контейнер ЭУ</vt:lpstr>
      <vt:lpstr>Класс Page</vt:lpstr>
      <vt:lpstr>Поддержка состояния формы между ее вызовами</vt:lpstr>
      <vt:lpstr>Поддержка состояния с помощью обратных отправок</vt:lpstr>
      <vt:lpstr>Обратные отправки (Postbacks)</vt:lpstr>
      <vt:lpstr>Поддержка состояния в скрытом поле ViewState</vt:lpstr>
      <vt:lpstr>Сохранение состояния</vt:lpstr>
    </vt:vector>
  </TitlesOfParts>
  <LinksUpToDate>false</LinksUpToDate>
  <SharedDoc>false</SharedDoc>
  <HyperlinkBase>http://tpu.ru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ASP.NET Web Forms Introduction</dc:title>
  <dc:creator>Tuzovsky Anatoly Fedorovich</dc:creator>
  <dc:description>Tomsk Polytechnic University</dc:description>
  <cp:lastModifiedBy>Тузовский</cp:lastModifiedBy>
  <cp:revision>62</cp:revision>
  <dcterms:created xsi:type="dcterms:W3CDTF">2010-01-27T08:51:40Z</dcterms:created>
  <dcterms:modified xsi:type="dcterms:W3CDTF">2010-01-31T09:38:03Z</dcterms:modified>
</cp:coreProperties>
</file>