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171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AFAFF-7FB9-41AF-B5DB-B54FE443949A}" type="doc">
      <dgm:prSet loTypeId="urn:microsoft.com/office/officeart/2005/8/layout/matrix3" loCatId="matrix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ABBF6E5-FC26-454B-9FDD-13B3FEF4AD52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ЗА</a:t>
          </a:r>
          <a:endParaRPr lang="ru-RU" sz="2400" b="1" dirty="0">
            <a:solidFill>
              <a:schemeClr val="tx1"/>
            </a:solidFill>
          </a:endParaRPr>
        </a:p>
      </dgm:t>
    </dgm:pt>
    <dgm:pt modelId="{84348D15-C199-46A1-8353-868BB2DF67E2}" type="parTrans" cxnId="{F85038B5-C5BA-4851-B0F0-C8F10211CF94}">
      <dgm:prSet/>
      <dgm:spPr/>
      <dgm:t>
        <a:bodyPr/>
        <a:lstStyle/>
        <a:p>
          <a:endParaRPr lang="ru-RU"/>
        </a:p>
      </dgm:t>
    </dgm:pt>
    <dgm:pt modelId="{AF4A1CFF-497A-4E65-B445-6224A4CCF1E0}" type="sibTrans" cxnId="{F85038B5-C5BA-4851-B0F0-C8F10211CF94}">
      <dgm:prSet/>
      <dgm:spPr/>
      <dgm:t>
        <a:bodyPr/>
        <a:lstStyle/>
        <a:p>
          <a:endParaRPr lang="ru-RU"/>
        </a:p>
      </dgm:t>
    </dgm:pt>
    <dgm:pt modelId="{37452F41-05A0-4143-BAAC-83A5FE3D83F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Против</a:t>
          </a:r>
          <a:endParaRPr lang="ru-RU" sz="2400" b="1" dirty="0">
            <a:solidFill>
              <a:schemeClr val="tx1"/>
            </a:solidFill>
          </a:endParaRPr>
        </a:p>
      </dgm:t>
    </dgm:pt>
    <dgm:pt modelId="{820A050A-5FC8-4B61-952E-9562FE3D2F22}" type="parTrans" cxnId="{71CF01A7-C79F-4202-8223-C9D644C84A4C}">
      <dgm:prSet/>
      <dgm:spPr/>
      <dgm:t>
        <a:bodyPr/>
        <a:lstStyle/>
        <a:p>
          <a:endParaRPr lang="ru-RU"/>
        </a:p>
      </dgm:t>
    </dgm:pt>
    <dgm:pt modelId="{B73B546D-B3A9-465C-BFB2-47E7426A0027}" type="sibTrans" cxnId="{71CF01A7-C79F-4202-8223-C9D644C84A4C}">
      <dgm:prSet/>
      <dgm:spPr/>
      <dgm:t>
        <a:bodyPr/>
        <a:lstStyle/>
        <a:p>
          <a:endParaRPr lang="ru-RU"/>
        </a:p>
      </dgm:t>
    </dgm:pt>
    <dgm:pt modelId="{3519FA06-A35F-4F8B-885C-4860B5E3736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Воздержался</a:t>
          </a:r>
          <a:endParaRPr lang="ru-RU" sz="2400" b="1" dirty="0">
            <a:solidFill>
              <a:schemeClr val="tx1"/>
            </a:solidFill>
          </a:endParaRPr>
        </a:p>
      </dgm:t>
    </dgm:pt>
    <dgm:pt modelId="{3DE71AD2-EA08-4D4D-B188-8A99A2E03FC7}" type="parTrans" cxnId="{71CFA806-4076-4DF7-9185-ECF011EEF578}">
      <dgm:prSet/>
      <dgm:spPr/>
      <dgm:t>
        <a:bodyPr/>
        <a:lstStyle/>
        <a:p>
          <a:endParaRPr lang="ru-RU"/>
        </a:p>
      </dgm:t>
    </dgm:pt>
    <dgm:pt modelId="{F0F4392D-3D43-4D2B-870D-AD248C0E28D5}" type="sibTrans" cxnId="{71CFA806-4076-4DF7-9185-ECF011EEF578}">
      <dgm:prSet/>
      <dgm:spPr/>
      <dgm:t>
        <a:bodyPr/>
        <a:lstStyle/>
        <a:p>
          <a:endParaRPr lang="ru-RU"/>
        </a:p>
      </dgm:t>
    </dgm:pt>
    <dgm:pt modelId="{8D2E3307-1A67-40A8-907B-97CD4567E94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Недействительно</a:t>
          </a:r>
          <a:endParaRPr lang="ru-RU" sz="2400" b="1" dirty="0">
            <a:solidFill>
              <a:schemeClr val="tx1"/>
            </a:solidFill>
          </a:endParaRPr>
        </a:p>
      </dgm:t>
    </dgm:pt>
    <dgm:pt modelId="{8007EB70-6076-4F93-9B12-5D6A8528685B}" type="parTrans" cxnId="{C5C9FFE2-B19B-4D01-9312-05A27F24116E}">
      <dgm:prSet/>
      <dgm:spPr/>
      <dgm:t>
        <a:bodyPr/>
        <a:lstStyle/>
        <a:p>
          <a:endParaRPr lang="ru-RU"/>
        </a:p>
      </dgm:t>
    </dgm:pt>
    <dgm:pt modelId="{63011DBE-C458-432F-83C3-1D630463191B}" type="sibTrans" cxnId="{C5C9FFE2-B19B-4D01-9312-05A27F24116E}">
      <dgm:prSet/>
      <dgm:spPr/>
      <dgm:t>
        <a:bodyPr/>
        <a:lstStyle/>
        <a:p>
          <a:endParaRPr lang="ru-RU"/>
        </a:p>
      </dgm:t>
    </dgm:pt>
    <dgm:pt modelId="{5CCE6B86-2076-4EC0-88CF-27E61BCF32FE}" type="pres">
      <dgm:prSet presAssocID="{551AFAFF-7FB9-41AF-B5DB-B54FE443949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E742CE-1FF4-4200-9BC9-17B00FA6832F}" type="pres">
      <dgm:prSet presAssocID="{551AFAFF-7FB9-41AF-B5DB-B54FE443949A}" presName="diamond" presStyleLbl="bgShp" presStyleIdx="0" presStyleCnt="1"/>
      <dgm:spPr/>
    </dgm:pt>
    <dgm:pt modelId="{C9A630E6-4DDF-4C63-ADD1-E1D2C10D0A9D}" type="pres">
      <dgm:prSet presAssocID="{551AFAFF-7FB9-41AF-B5DB-B54FE443949A}" presName="quad1" presStyleLbl="node1" presStyleIdx="0" presStyleCnt="4" custLinFactNeighborX="3896" custLinFactNeighborY="-6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62911-FFAF-49DF-B4B5-E32B9D8FD9CF}" type="pres">
      <dgm:prSet presAssocID="{551AFAFF-7FB9-41AF-B5DB-B54FE443949A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B3F1B4-E10B-4659-AA91-9A32DD36941F}" type="pres">
      <dgm:prSet presAssocID="{551AFAFF-7FB9-41AF-B5DB-B54FE443949A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1DB0F-63F2-4DB1-BAD5-B5E808A109CA}" type="pres">
      <dgm:prSet presAssocID="{551AFAFF-7FB9-41AF-B5DB-B54FE443949A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C9FFE2-B19B-4D01-9312-05A27F24116E}" srcId="{551AFAFF-7FB9-41AF-B5DB-B54FE443949A}" destId="{8D2E3307-1A67-40A8-907B-97CD4567E949}" srcOrd="3" destOrd="0" parTransId="{8007EB70-6076-4F93-9B12-5D6A8528685B}" sibTransId="{63011DBE-C458-432F-83C3-1D630463191B}"/>
    <dgm:cxn modelId="{71CF01A7-C79F-4202-8223-C9D644C84A4C}" srcId="{551AFAFF-7FB9-41AF-B5DB-B54FE443949A}" destId="{37452F41-05A0-4143-BAAC-83A5FE3D83FB}" srcOrd="1" destOrd="0" parTransId="{820A050A-5FC8-4B61-952E-9562FE3D2F22}" sibTransId="{B73B546D-B3A9-465C-BFB2-47E7426A0027}"/>
    <dgm:cxn modelId="{C835E3FF-2454-46B2-874B-7D9C0295E22D}" type="presOf" srcId="{37452F41-05A0-4143-BAAC-83A5FE3D83FB}" destId="{FF962911-FFAF-49DF-B4B5-E32B9D8FD9CF}" srcOrd="0" destOrd="0" presId="urn:microsoft.com/office/officeart/2005/8/layout/matrix3"/>
    <dgm:cxn modelId="{5C282461-CCE0-4248-A706-80A15E780759}" type="presOf" srcId="{3519FA06-A35F-4F8B-885C-4860B5E37369}" destId="{2EB3F1B4-E10B-4659-AA91-9A32DD36941F}" srcOrd="0" destOrd="0" presId="urn:microsoft.com/office/officeart/2005/8/layout/matrix3"/>
    <dgm:cxn modelId="{F85038B5-C5BA-4851-B0F0-C8F10211CF94}" srcId="{551AFAFF-7FB9-41AF-B5DB-B54FE443949A}" destId="{AABBF6E5-FC26-454B-9FDD-13B3FEF4AD52}" srcOrd="0" destOrd="0" parTransId="{84348D15-C199-46A1-8353-868BB2DF67E2}" sibTransId="{AF4A1CFF-497A-4E65-B445-6224A4CCF1E0}"/>
    <dgm:cxn modelId="{C499A1F7-CEEA-472D-A8FB-7F8DD6AA7D95}" type="presOf" srcId="{551AFAFF-7FB9-41AF-B5DB-B54FE443949A}" destId="{5CCE6B86-2076-4EC0-88CF-27E61BCF32FE}" srcOrd="0" destOrd="0" presId="urn:microsoft.com/office/officeart/2005/8/layout/matrix3"/>
    <dgm:cxn modelId="{37FB8C10-C452-4916-9680-739DB272BDC0}" type="presOf" srcId="{8D2E3307-1A67-40A8-907B-97CD4567E949}" destId="{C8B1DB0F-63F2-4DB1-BAD5-B5E808A109CA}" srcOrd="0" destOrd="0" presId="urn:microsoft.com/office/officeart/2005/8/layout/matrix3"/>
    <dgm:cxn modelId="{4E2BB820-7551-4078-B5A5-68E4F1AFA400}" type="presOf" srcId="{AABBF6E5-FC26-454B-9FDD-13B3FEF4AD52}" destId="{C9A630E6-4DDF-4C63-ADD1-E1D2C10D0A9D}" srcOrd="0" destOrd="0" presId="urn:microsoft.com/office/officeart/2005/8/layout/matrix3"/>
    <dgm:cxn modelId="{71CFA806-4076-4DF7-9185-ECF011EEF578}" srcId="{551AFAFF-7FB9-41AF-B5DB-B54FE443949A}" destId="{3519FA06-A35F-4F8B-885C-4860B5E37369}" srcOrd="2" destOrd="0" parTransId="{3DE71AD2-EA08-4D4D-B188-8A99A2E03FC7}" sibTransId="{F0F4392D-3D43-4D2B-870D-AD248C0E28D5}"/>
    <dgm:cxn modelId="{B6BC0BF2-08D4-44D3-BA55-973C19DBF6C7}" type="presParOf" srcId="{5CCE6B86-2076-4EC0-88CF-27E61BCF32FE}" destId="{22E742CE-1FF4-4200-9BC9-17B00FA6832F}" srcOrd="0" destOrd="0" presId="urn:microsoft.com/office/officeart/2005/8/layout/matrix3"/>
    <dgm:cxn modelId="{6928CF74-ED7A-4934-B294-EFA4BE24AB17}" type="presParOf" srcId="{5CCE6B86-2076-4EC0-88CF-27E61BCF32FE}" destId="{C9A630E6-4DDF-4C63-ADD1-E1D2C10D0A9D}" srcOrd="1" destOrd="0" presId="urn:microsoft.com/office/officeart/2005/8/layout/matrix3"/>
    <dgm:cxn modelId="{6C088BD2-442B-4D4F-8F77-472D98ABD9FC}" type="presParOf" srcId="{5CCE6B86-2076-4EC0-88CF-27E61BCF32FE}" destId="{FF962911-FFAF-49DF-B4B5-E32B9D8FD9CF}" srcOrd="2" destOrd="0" presId="urn:microsoft.com/office/officeart/2005/8/layout/matrix3"/>
    <dgm:cxn modelId="{9E6677EE-E6C1-485B-973B-65CF9F40AF59}" type="presParOf" srcId="{5CCE6B86-2076-4EC0-88CF-27E61BCF32FE}" destId="{2EB3F1B4-E10B-4659-AA91-9A32DD36941F}" srcOrd="3" destOrd="0" presId="urn:microsoft.com/office/officeart/2005/8/layout/matrix3"/>
    <dgm:cxn modelId="{1D170396-4574-4652-8558-F94779D06564}" type="presParOf" srcId="{5CCE6B86-2076-4EC0-88CF-27E61BCF32FE}" destId="{C8B1DB0F-63F2-4DB1-BAD5-B5E808A109C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E742CE-1FF4-4200-9BC9-17B00FA6832F}">
      <dsp:nvSpPr>
        <dsp:cNvPr id="0" name=""/>
        <dsp:cNvSpPr/>
      </dsp:nvSpPr>
      <dsp:spPr>
        <a:xfrm>
          <a:off x="1360263" y="0"/>
          <a:ext cx="5128344" cy="5128344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A630E6-4DDF-4C63-ADD1-E1D2C10D0A9D}">
      <dsp:nvSpPr>
        <dsp:cNvPr id="0" name=""/>
        <dsp:cNvSpPr/>
      </dsp:nvSpPr>
      <dsp:spPr>
        <a:xfrm>
          <a:off x="1925378" y="474232"/>
          <a:ext cx="2000054" cy="200005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ЗА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925378" y="474232"/>
        <a:ext cx="2000054" cy="2000054"/>
      </dsp:txXfrm>
    </dsp:sp>
    <dsp:sp modelId="{FF962911-FFAF-49DF-B4B5-E32B9D8FD9CF}">
      <dsp:nvSpPr>
        <dsp:cNvPr id="0" name=""/>
        <dsp:cNvSpPr/>
      </dsp:nvSpPr>
      <dsp:spPr>
        <a:xfrm>
          <a:off x="4001361" y="487192"/>
          <a:ext cx="2000054" cy="2000054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Против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001361" y="487192"/>
        <a:ext cx="2000054" cy="2000054"/>
      </dsp:txXfrm>
    </dsp:sp>
    <dsp:sp modelId="{2EB3F1B4-E10B-4659-AA91-9A32DD36941F}">
      <dsp:nvSpPr>
        <dsp:cNvPr id="0" name=""/>
        <dsp:cNvSpPr/>
      </dsp:nvSpPr>
      <dsp:spPr>
        <a:xfrm>
          <a:off x="1847456" y="2641097"/>
          <a:ext cx="2000054" cy="2000054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Воздержался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47456" y="2641097"/>
        <a:ext cx="2000054" cy="2000054"/>
      </dsp:txXfrm>
    </dsp:sp>
    <dsp:sp modelId="{C8B1DB0F-63F2-4DB1-BAD5-B5E808A109CA}">
      <dsp:nvSpPr>
        <dsp:cNvPr id="0" name=""/>
        <dsp:cNvSpPr/>
      </dsp:nvSpPr>
      <dsp:spPr>
        <a:xfrm>
          <a:off x="4001361" y="2641097"/>
          <a:ext cx="2000054" cy="2000054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Недействительно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001361" y="2641097"/>
        <a:ext cx="2000054" cy="2000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8064896" cy="32403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Бюллетень для голосования на общем собрании. Виды голосования и порядок принятия решений общим собранием акционеров.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5517232"/>
            <a:ext cx="5176664" cy="130908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Выполнили 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Козликина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Юлия, Еремина Александра.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Группа:3а1б</a:t>
            </a:r>
          </a:p>
        </p:txBody>
      </p:sp>
      <p:pic>
        <p:nvPicPr>
          <p:cNvPr id="9218" name="Picture 2" descr="http://www.kaztransoil.kz/doc/ru/small/9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76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920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голосования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«Одна голосующая акция – один голос»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Кумулятивное голосование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Очное голосование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Заочное голосование</a:t>
            </a:r>
          </a:p>
        </p:txBody>
      </p:sp>
      <p:pic>
        <p:nvPicPr>
          <p:cNvPr id="7170" name="Picture 2" descr="http://deita.ru/upload/iblock/bfb/840834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965902"/>
            <a:ext cx="3989090" cy="24494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128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Бюллетень для голосования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70611581"/>
              </p:ext>
            </p:extLst>
          </p:nvPr>
        </p:nvGraphicFramePr>
        <p:xfrm>
          <a:off x="467544" y="1484784"/>
          <a:ext cx="8363272" cy="444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1636"/>
                <a:gridCol w="4181636"/>
              </a:tblGrid>
              <a:tr h="158417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Число акционеров-владельцев голосующих акций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Необходимость бюллетеня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362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100 и менее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Не обязателен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362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свыше 100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Обязателен</a:t>
                      </a:r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69837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1000 и более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Предварительная рассылка бюллетеней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2222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onumber.ru/byulleten/byulleten-dlya-golosovaniya-na-vneocherednom-obshchem-sobranii-aktsionerov-2/samp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3982042" cy="56886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43808" y="188640"/>
            <a:ext cx="3222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Пример бюллетеня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89302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Требования к бюллетеням: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3285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наименование и место нахождения общества;</a:t>
            </a:r>
          </a:p>
          <a:p>
            <a:r>
              <a:rPr lang="ru-RU" dirty="0" smtClean="0"/>
              <a:t>форма собрания (очное или заочное);</a:t>
            </a:r>
          </a:p>
          <a:p>
            <a:r>
              <a:rPr lang="ru-RU" dirty="0" smtClean="0"/>
              <a:t>дата, место, время собрания и/или адрес для направления бюллетеней;</a:t>
            </a:r>
          </a:p>
          <a:p>
            <a:r>
              <a:rPr lang="ru-RU" dirty="0" smtClean="0"/>
              <a:t>формулировка решений по каждому вопросу;</a:t>
            </a:r>
          </a:p>
          <a:p>
            <a:r>
              <a:rPr lang="ru-RU" dirty="0" smtClean="0"/>
              <a:t>варианты голосования;</a:t>
            </a:r>
          </a:p>
          <a:p>
            <a:r>
              <a:rPr lang="ru-RU" smtClean="0"/>
              <a:t>упоминание </a:t>
            </a:r>
            <a:r>
              <a:rPr lang="ru-RU" dirty="0" smtClean="0"/>
              <a:t>о том, что бюллетень должен быть подписан.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962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1125538"/>
            <a:ext cx="8604448" cy="55435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Кроме того, в бюллетене для возможности идентификации и удобства акционеров</a:t>
            </a:r>
          </a:p>
          <a:p>
            <a:r>
              <a:rPr lang="ru-RU" dirty="0" smtClean="0"/>
              <a:t>указываются фамилия, имя, отчество акционера, данные о числе голосов, а на обороте;</a:t>
            </a:r>
          </a:p>
          <a:p>
            <a:r>
              <a:rPr lang="ru-RU" dirty="0" smtClean="0"/>
              <a:t>бюллетеня размещаются разъяснения по порядку голосования, обеспечивающие правильное заполнение бюллетеня.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88990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Рассылка бюллетеней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Осуществляется не позднее, чем за 20 дней до собрания.</a:t>
            </a:r>
            <a:endParaRPr lang="ru-RU" dirty="0"/>
          </a:p>
        </p:txBody>
      </p:sp>
      <p:pic>
        <p:nvPicPr>
          <p:cNvPr id="1026" name="Picture 2" descr="http://softtorrent.ru/pic/5_softtorrent_ru_pick_86f7-86ea12851a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924944"/>
            <a:ext cx="3528392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Подведение итогов голосования:</a:t>
            </a: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755576" y="1397000"/>
          <a:ext cx="7848872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По итогам работы счетной комиссии составляется протокол об итогах голосования, в соответствии с данными которого составляется протокол собрания, официально закрепляющий решения по вопросам повестки дня общего собрания акционеров.</a:t>
            </a:r>
            <a:endParaRPr lang="ru-RU" dirty="0"/>
          </a:p>
        </p:txBody>
      </p:sp>
      <p:pic>
        <p:nvPicPr>
          <p:cNvPr id="22530" name="Picture 2" descr="http://xn--2111-43da1a8c.xn--p1ai/images/stories/11-articles/kak-zapolnit-apn/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573016"/>
            <a:ext cx="3963988" cy="297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emesmix.net/media/created/ejdt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76672"/>
            <a:ext cx="5715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398</TotalTime>
  <Words>207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Бюллетень для голосования на общем собрании. Виды голосования и порядок принятия решений общим собранием акционеров.</vt:lpstr>
      <vt:lpstr>Виды голосования</vt:lpstr>
      <vt:lpstr>Бюллетень для голосования</vt:lpstr>
      <vt:lpstr>Слайд 4</vt:lpstr>
      <vt:lpstr>Требования к бюллетеням:</vt:lpstr>
      <vt:lpstr>Слайд 6</vt:lpstr>
      <vt:lpstr>Рассылка бюллетеней</vt:lpstr>
      <vt:lpstr>Подведение итогов голосования: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Еремина</dc:creator>
  <cp:lastModifiedBy>Ноут</cp:lastModifiedBy>
  <cp:revision>50</cp:revision>
  <dcterms:created xsi:type="dcterms:W3CDTF">2015-03-18T13:36:55Z</dcterms:created>
  <dcterms:modified xsi:type="dcterms:W3CDTF">2015-03-19T14:36:38Z</dcterms:modified>
</cp:coreProperties>
</file>