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3" r:id="rId9"/>
    <p:sldId id="269" r:id="rId10"/>
    <p:sldId id="270" r:id="rId11"/>
    <p:sldId id="271" r:id="rId12"/>
    <p:sldId id="272" r:id="rId13"/>
    <p:sldId id="273" r:id="rId14"/>
    <p:sldId id="275" r:id="rId15"/>
    <p:sldId id="276" r:id="rId16"/>
    <p:sldId id="274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6" r:id="rId32"/>
    <p:sldId id="291" r:id="rId33"/>
    <p:sldId id="292" r:id="rId34"/>
    <p:sldId id="293" r:id="rId35"/>
    <p:sldId id="300" r:id="rId36"/>
    <p:sldId id="303" r:id="rId37"/>
    <p:sldId id="304" r:id="rId38"/>
    <p:sldId id="305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31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2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98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193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4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13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44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45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3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52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64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64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4CB5A-46E9-40A6-B5DA-7E02D0C25827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2C4A9-7F5B-40F7-BC55-65CC518CD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85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login.consultant.ru/link/?req=doc&amp;base=LAW&amp;n=441431&amp;date=21.09.2023&amp;dst=100020&amp;field=13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#Par98"/><Relationship Id="rId2" Type="http://schemas.openxmlformats.org/officeDocument/2006/relationships/hyperlink" Target="#Par67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#Par67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#Par695"/><Relationship Id="rId2" Type="http://schemas.openxmlformats.org/officeDocument/2006/relationships/hyperlink" Target="#Par426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#Par514"/><Relationship Id="rId2" Type="http://schemas.openxmlformats.org/officeDocument/2006/relationships/hyperlink" Target="#Par498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#Par67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#Par80"/><Relationship Id="rId2" Type="http://schemas.openxmlformats.org/officeDocument/2006/relationships/hyperlink" Target="#Par67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#Par67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#Par721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4855" y="457200"/>
            <a:ext cx="115027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Утвержден</a:t>
            </a:r>
          </a:p>
          <a:p>
            <a:pPr algn="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приказом Министерства просвещения</a:t>
            </a:r>
          </a:p>
          <a:p>
            <a:pPr algn="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Российской Федерации</a:t>
            </a:r>
          </a:p>
          <a:p>
            <a:pPr algn="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Федеральной службы по надзору</a:t>
            </a:r>
          </a:p>
          <a:p>
            <a:pPr algn="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сфере образования и науки</a:t>
            </a:r>
          </a:p>
          <a:p>
            <a:pPr algn="r"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 4 апреля 2023 г.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N 233/552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>
              <a:spcAft>
                <a:spcPts val="0"/>
              </a:spcAft>
            </a:pPr>
            <a:endParaRPr lang="ru-RU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ПОРЯДОК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ПРОВЕДЕНИЯ ГОСУДАРСТВЕННОЙ ИТОГОВОЙ АТТЕСТАЦИИ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ПО ОБРАЗОВАТЕЛЬНЫМ ПРОГРАММАМ СРЕДНЕГО ОБЩЕГО 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ОБРАЗОВАНИЯ</a:t>
            </a: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некоторые пункты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245485" y="221066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89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 4.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Лица, обучающиеся по образовательным программам среднего общего образования, являющиеся в текущем учебном году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победителями или призерами заключительного этапа всероссийской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олимпиады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школьников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членами сборных команд Российской Федерации, участвовавших в международных олимпиадах по общеобразовательным предметам и сформированных в порядке, устанавливаемом Министерством просвещения Российской Федерации &lt;2&gt;,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освобождаются от прохождения ГИА по учебному предмету, соответствующему профилю всероссийской олимпиады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школьников, международной олимпиады.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245486" y="221067"/>
            <a:ext cx="1860406" cy="124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091" y="365125"/>
            <a:ext cx="10314709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П.8.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 ГИА допускаются лица, не имеющие академической задолженности, в полном объеме выполнившие учебный план или индивидуальный учебный план (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годовые отметки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всем учебным предметам учебного плана 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каждый год обучения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образовательным программам среднего общего образования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ниже удовлетворительных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имеющие результат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"зачет"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итоговое сочинение 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245485" y="221066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6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П.9.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ГИА в форме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(или) ГВЭ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учебным предметам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"Русский язык" и "Математика"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(далее вместе -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обязательные учебные предметы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Экзамены в форме ЕГЭ по другим учебным предметам: "Биология", "География", "Иностранные языки" (английский, испанский, китайский, немецкий и французский), "Информатика", "История", "Литература", "Обществознание", "Физика", "Химия" (далее вместе -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учебные предметы по выбору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участники ГИА сдают на добровольной основе по своему выбору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предоставления результатов ЕГЭ при приеме на обучение по программам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программам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специалитета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8504" y="0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50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ЕГЭ по учебному предмету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"Математика"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проводится по двум уровням: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1) ЕГЭ, результаты которого признаются в качестве результатов ГИА (далее - ЕГЭ по математике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базового уровня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2) ЕГЭ, результаты которого признаются в качестве результатов ГИА, а также в качестве результатов вступительных испытаний по математике при приеме на обучение по программам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программам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специалитета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(далее - ЕГЭ по математике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профильного уровня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П.9. 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245485" y="221067"/>
            <a:ext cx="1832697" cy="146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9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0236" y="365126"/>
            <a:ext cx="8423564" cy="86100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П.12.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4108" y="1111827"/>
            <a:ext cx="9649691" cy="5413664"/>
          </a:xfrm>
        </p:spPr>
        <p:txBody>
          <a:bodyPr>
            <a:normAutofit fontScale="92500" lnSpcReduction="20000"/>
          </a:bodyPr>
          <a:lstStyle/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Заявления с указанием выбранных учебных предметов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уровня ЕГЭ по математике (базовый или профильный), а также сроков участия в экзаменах (далее - заявления об участии в экзаменах)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подаются до 1 февраля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включительно в образовательные организации, в которых указанные лица осваивают образовательные программы среднего общего образования</a:t>
            </a:r>
          </a:p>
          <a:p>
            <a:pPr indent="34290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Лица, указанные 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action="ppaction://hlinkfile" tooltip="7. ГИА проводится:"/>
              </a:rPr>
              <a:t>пункте 7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Порядка, вправе подать заявления об участии в экзаменах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1 февраля только при наличии у них уважительных причин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(болезни или иных обстоятельств),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подтвержденных документально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этом случае указанные лица подают в ГЭК заявления об участии в экзаменах, а также документы, подтверждающие отсутствие возможности подать заявления об участии в экзаменах в срок, установленный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action="ppaction://hlinkfile" tooltip="12. Заявления с указанием выбранных учебных предметов, уровня ЕГЭ по математике (базовый или профильный), форм (формы) ГИА (для лиц, указанных в подпункте 2 пункта 7 Порядка), языка, на котором планируется сдавать экзамены (в случае, установленном пунктом"/>
              </a:rPr>
              <a:t>абзацем первым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настоящего пункта. Указанные заявления подаются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позднее чем за две недели до начала соответствующего экзамена.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80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П.13.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94965"/>
            <a:ext cx="10515600" cy="4150417"/>
          </a:xfrm>
        </p:spPr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указанные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 tooltip="7. ГИА проводится:"/>
              </a:rPr>
              <a:t>пункте 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изменить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указанный в заявлениях об участии в экзаменах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ЕГЭ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математике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этом случае указанные лица подают в ГЭК соответствующие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 с указанием измененного уровня ЕГЭ по математике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заявления подаются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чем за две недели до начала соответствующего экзамена.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245485" y="221066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58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9018" y="365125"/>
            <a:ext cx="9164782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 Организация проведения ГИА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7636" y="1226126"/>
            <a:ext cx="10176164" cy="5548747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44.В целях содействия проведению экзаменов лицей: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подпись информирует участников ГИА и их родителей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представителей):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 сроках, местах и порядке подачи заявлений об участии в экзаменах,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 местах и сроках проведения экзаменов,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 порядке проведения экзаменов, в том числе об основаниях для удаления из ППЭ,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 процедуре досрочного завершения экзамена по объективным причинам,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правилах оформления экзаменационной работы,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 ведении в ППЭ и аудиториях видеозаписи, о порядке подачи и рассмотрения апелляций о нарушении Порядка и о несогласии с выставленными баллами,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 времени и месте ознакомления с результатами экзаменов, а также о результатах экзаменов, полученных участниками ГИА.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34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проведения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96292"/>
            <a:ext cx="10515600" cy="5153890"/>
          </a:xfrm>
        </p:spPr>
        <p:txBody>
          <a:bodyPr>
            <a:normAutofit fontScale="77500" lnSpcReduction="20000"/>
          </a:bodyPr>
          <a:lstStyle/>
          <a:p>
            <a:pPr indent="34290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447. Экзамены проводятся в досрочный, основной и дополнительный периоды. В каждом из периодов проведения экзаменов предусматриваются резервные сроки. </a:t>
            </a:r>
          </a:p>
          <a:p>
            <a:pPr indent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"</a:t>
            </a:r>
            <a:r>
              <a:rPr lang="ru-RU" u="sng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основном периоде</a:t>
            </a:r>
            <a:r>
              <a:rPr lang="ru-RU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проведения ЕГЭ также предусматриваются </a:t>
            </a:r>
            <a:r>
              <a:rPr lang="ru-RU" u="sng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дополнительные дни</a:t>
            </a:r>
            <a:r>
              <a:rPr lang="ru-RU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участников ГИА,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получивших в текущем году неудовлетворительные результаты</a:t>
            </a:r>
          </a:p>
          <a:p>
            <a:pPr indent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49. Участники экзаменов,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повторно допущенные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председателем ГЭК к сдаче экзаменов в текущем учебном году по соответствующим учебным предметам в случаях, установленных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 tooltip="55. По решению председателя ГЭК повторно допускаются к сдаче экзамена (экзаменов) в текущем учебном году по соответствующему учебному предмету (соответствующим учебным предметам) в резервные сроки соответствующего периода проведения экзаменов:"/>
              </a:rPr>
              <a:t>пунктами 55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 tooltip="93. При проведении ЕГЭ по учебным предметам (за исключением ЕГЭ по математике базового уровня) используется стобалльная система оценивания."/>
              </a:rPr>
              <a:t>93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Порядка, а также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экзаменов, у которых совпали сроки проведения экзаменов по отдельным учебным предметам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участвуют в экзаменах по соответствующим учебным предметам в резервные сроки соответствующего периода проведения экзаменов.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53.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Перерыв между проведением экзаменов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обязательным учебным предметам, проводимых в досрочный, основной и дополнительный периоды (за исключением проведения экзаменов в резервные сроки соответствующего периода проведения экзаменов), составляет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менее двух календарных дней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24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9519" y="244909"/>
            <a:ext cx="10515600" cy="6739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проведения ГИА в пункте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963" y="1205348"/>
            <a:ext cx="10515600" cy="565265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54.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продолжительность экзаменов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учебным предметам, устанавливаемую едиными расписаниями проведения ЕГЭ, ГВЭ,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включается время, выделенное на следующие подготовительные мероприятия: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1) настройка необходимых технических средств, используемых при проведении экзаменов;</a:t>
            </a:r>
          </a:p>
          <a:p>
            <a:pPr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2) инструктаж участников экзамена</a:t>
            </a:r>
          </a:p>
          <a:p>
            <a:pPr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3) печать экзаменационных материалов (за исключением печати дополнительных бланков ЕГЭ и дополнительных бланков ГВЭ (далее вместе - дополнительные бланки), выдаваемых участникам экзаменов во время проведения экзамена);</a:t>
            </a:r>
          </a:p>
          <a:p>
            <a:pPr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4) выдача участникам экзаменов экзаменационных материалов, черновиков (за исключением дополнительных бланков и черновиков, выдаваемых участникам экзаменов во время проведения экзамена);</a:t>
            </a:r>
          </a:p>
          <a:p>
            <a:pPr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5) заполнение участниками экзаменов регистрационных полей бланков ЕГЭ и бланков ГВЭ (далее вместе - бланки)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911927" cy="116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14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057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проведения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6182"/>
            <a:ext cx="10515600" cy="554181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55. По решению председателя ГЭК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допускаются к сдаче экзамена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(экзаменов) в текущем учебном году по соответствующему учебному предмету (соответствующим учебным предметам)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резервные сроки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соответствующего периода проведения экзаменов:</a:t>
            </a:r>
          </a:p>
          <a:p>
            <a:pPr marL="0" indent="0" algn="just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1) участники ГИА, получившие на ГИА неудовлетворительный результат по одному из обязательных учебных предметов;</a:t>
            </a:r>
          </a:p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участники экзаменов, не явившиеся на экзамен по уважительным причинам (болезнь или иные обстоятельства), подтвержденным документально;</a:t>
            </a:r>
          </a:p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3) участники экзаменов, не завершившие выполнение экзаменационной работы по уважительным причинам (болезнь или иные обстоятельства), подтвержденным документально;</a:t>
            </a:r>
          </a:p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4) участники экзаменов, апелляции которых о нарушении Порядка апелляционной комиссией были удовлетворены;</a:t>
            </a:r>
          </a:p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5) участники экзаменов, чьи результаты были аннулированы по решению председателя ГЭК в случае выявления фактов нарушений Порядка, совершенных лицами, указанными в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 tooltip="66. В день проведения экзамена в ППЭ присутствуют:"/>
              </a:rPr>
              <a:t>пунктах 66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 tooltip="67. В день проведения экзамена по решению Рособрнадзора в ППЭ присутствуют должностные лица Рособрнадзора, а также иные лица, определенные Рособрнадзором, а также должностные лица органа исполнительной власти субъекта Российской Федерации, осуществляющего"/>
              </a:rPr>
              <a:t>67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Порядка, или иными (в том числе неустановленными) лицами;</a:t>
            </a:r>
          </a:p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6) участники экзаменов, чьи результаты были аннулированы по решению председателя ГЭК в случае выявления фактов отсутствия, неисправного состояния, отключения средств видеонаблюдения во время проведения экзаменов.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953491" cy="131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39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9573"/>
            <a:ext cx="10515600" cy="743239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533399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Экзаменационные материалы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ЕГЭ доставляются в ППЭ посредством сети "Интернет" в электронном и зашифрованном виде.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59. ППЭ оборудуются стационарными и (или) переносными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металлоискателями.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62.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здании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(комплексе зданий), где расположен ППЭ, до входа в ППЭ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выделяются: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1) места для хранения личных вещей участников экзаменов, организаторов, медицинских работников, экзаменаторов-собеседников, ассистентов, аккредитованных представителей средств массовой информации;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помещение для представителей образовательных организаций, сопровождающих участников ГИА (далее - сопровождающие).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64. Аудитории оборудуются средствами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видеонаблюдения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трансляции проведения экзаменов в сети "Интернет" по согласованию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911927" cy="121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75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экзаменов в ППЭ осуществляется при наличии у них документов, удостоверяющих личность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(ПАСПОРТ)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при наличии их в списках распределения в данный ППЭ.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участника ГИА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удостоверяющего личность, при наличии его в списках распределения в данный ППЭ он допускается в ППЭ после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подтверждения его личности сопровождающим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сопровождающего должен быть паспорт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36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83716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	68.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участник экзамена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опоздал на экзамен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начало которого устанавливается едиными расписаниями проведения ЕГЭ, ГВЭ, он допускается в ППЭ к сдаче экзамена, при этом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окончания экзамена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зафиксированное на доске (информационном стенде) организаторами,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продлевается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проводимый организаторами в соответствии с Порядка,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проводится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исключением, когда в аудитории нет других участников экзаменов), о чем сообщается участнику экзамена.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53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99866"/>
          </a:xfrm>
        </p:spPr>
        <p:txBody>
          <a:bodyPr>
            <a:normAutofit fontScale="92500" lnSpcReduction="1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68. В случае проведения ЕГЭ по учебному предмету, спецификацией КИМ по которому предусмотрено прослушивание текста, записанного на аудионоситель,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допуск опоздавшего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участника экзамена в аудиторию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 время прослушивания соответствующей аудиозаписи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другими участниками экзамена, находящимися в данной аудитории,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осуществляется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(за исключением случаев, когда в аудитории нет других участников экзамена или когда участники экзамена в аудитории завершили прослушивание соответствующей аудиозаписи).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Персональное прослушивание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соответствующей аудиозаписи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опоздавшего участника экзамена не проводится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(за исключением случаев, когда в аудитории нет других участников экзамена). 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68. Участники экзаменов,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покинувшие ППЭ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день проведения экзамена, повторно в ППЭ в указанный день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допускаются.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8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13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заданий КИМ для проведения ЕГЭ по информатике, по иностранным языкам (в случае, когда спецификацией КИМ для проведения ЕГЭ по иностранным языкам предусмотрено выполнение заданий в устной форме) КИМ для проведения ЕГЭ представляются участникам экзаменов в электронном виде.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случае печати экзаменационных материалов в аудитории организаторы в присутствии участников экзаменов и общественных наблюдателей (при наличии) организуют печать экзаменационных материалов на бумажные носители при содействии технического специалиста, члена ГЭК.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43533" cy="18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39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3164"/>
            <a:ext cx="10515600" cy="512618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70. Участники экзаменов рассаживаются за рабочие места в соответствии с проведенным распределением.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рабочего места не допускается.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До начала экзамена организаторы проводят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экзаменов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 проведении ЕГЭ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выдают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 экзаменов бланки ЕГЭ, КИМ для проведения ЕГЭ (далее вместе - индивидуальный комплект экзаменационных материалов ЕГЭ), а также черновики (за исключением, когда спецификацией КИМ для проведения ЕГЭ предусмотрено выполнение заданий в устной форме).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Записи на КИМ и черновиках не обрабатываются и не проверяются.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случае обнаружения у участника экзамена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брака или некомплектности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индивидуального комплекта экзаменационных материалов ЕГЭ (индивидуального комплекта экзаменационных материалов ГВЭ) организаторы выдают такому участнику экзамена новый индивидуальный комплект экзаменационных материалов ЕГЭ (новый индивидуальный комплект экзаменационных материалов ГВЭ).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7421" y="113203"/>
            <a:ext cx="1943533" cy="129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55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7858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указанию организаторов участники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экзаменов заполняют регистрационные поля бланков.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проверяют правильность заполнения участниками экзаменов регистрационных полей бланков. По завершении заполнения регистрационных полей бланков всеми участниками экзаменов организаторы объявляют начало экзамена и время его окончания, фиксируют их на доске (информационном стенде), после чего участники экзаменов приступают к выполнению экзаменационной работы.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случае нехватки места в бланках для записи ответов на задания КИМ для проведения ЕГЭ с развернутым ответом по просьбе участника экзамена организатор выдает ему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 бланк ЕГЭ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номер выданного дополнительного бланка ЕГЭ организатор указывает в предыдущем бланке для записи ответов на задания КИМ для проведения ЕГЭ с развернутым ответом.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 мере необходимости участникам экзаменов выдаются дополнительные черновики (за исключением, когда спецификацией КИМ для проведения ЕГЭ предусмотрено выполнение заданий в устной форме). Участники экзаменов могут делать пометки в КИМ.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93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7858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экзаменов выполняют экзаменационную работу самостоятельно, без помощи посторонних лиц. Во время экзамена на рабочем столе участника экзамена помимо экзаменационных материалов находятся: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гелевая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капиллярная ручка с чернилами черного цвета;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документ, удостоверяющий личность;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3) средства обучения и воспитания 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4) лекарства (при необходимости);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5) продукты питания для дополнительного приема пищи (перекус), бутилированная питьевая вода при условии, что упаковка указанных продуктов питания и воды, а также их потребление не будут отвлекать других участников экзаменов от выполнения ими экзаменационной работы (при необходимости);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6) специальные технические средства (при необходимости);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7) черновики, выданные в ППЭ.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Иные личные вещи участники экзаменов оставляют в специально отведенном месте для хранения личных вещей участников экзаменов, расположенном до входа в ППЭ.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04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7858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72. Во время экзамена участники экзаменов не должны общаться друг с другом, не могут свободно перемещаться по аудитории и ППЭ.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Во время экзамена участники экзаменов могут выходить из аудитории и перемещаться по ППЭ в сопровождении одного из организаторов.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 выходе из аудитории участники экзаменов оставляют экзаменационные материалы и черновики на рабочем столе. Организатор проверяет комплектность оставленных участником экзамена экзаменационных материалов и черновиков, фиксирует время выхода указанного участника экзамена из аудитории и продолжительность отсутствия его в аудитории в соответствующей ведомости.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33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7858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проведения экзамена в ППЭ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участникам экзаменов - выполнять экзаменационную работу несамостоятельно, в том числе с помощью посторонних лиц,</a:t>
            </a:r>
          </a:p>
          <a:p>
            <a:pPr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общаться с другими участниками ГИА во время проведения экзамена в аудитории, </a:t>
            </a:r>
          </a:p>
          <a:p>
            <a:pPr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иметь при себе средства связи, фото-, аудио- и видеоаппаратуру, электронно-вычислительную технику, справочные материалы, письменные заметки и иные средства хранения и передачи информации (за исключением средств обучения и воспитания, разрешенных к использованию для выполнения заданий КИМ по соответствующим учебным предметам),</a:t>
            </a:r>
          </a:p>
          <a:p>
            <a:pPr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выносить из аудиторий и ППЭ черновики, экзаменационные материалы на бумажном и (или) электронном носителях, фотографировать экзаменационные материалы, черновики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84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4777"/>
            <a:ext cx="10515600" cy="84153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06311"/>
            <a:ext cx="11161889" cy="5278581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73. Лица, допустившие нарушение требований, установленных пунктом 72 Порядка, </a:t>
            </a:r>
            <a:r>
              <a:rPr lang="ru-RU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удаляются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ППЭ. Акт об удалении из ППЭ составляется в Штабе ППЭ в присутствии члена ГЭК, руководителя ППЭ, организатора, общественного наблюдателя (при наличии). Для этого организаторы, руководитель ППЭ или общественные наблюдатели приглашают члена ГЭК, который составляет акт об удалении из ППЭ и удаляет лиц, нарушивших Порядок, из ППЭ. </a:t>
            </a:r>
          </a:p>
          <a:p>
            <a:pPr marL="0" indent="0" algn="just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случае если участник экзамена по </a:t>
            </a:r>
            <a:r>
              <a:rPr lang="ru-RU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здоровья или другим объективным причинам не может завершить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экзаменационной работы, он досрочно покидает ППЭ. При этом организаторы сопровождают участника экзамена к медицинскому работнику и приглашают члена ГЭК. При согласии участника экзамена досрочно завершить экзамен член ГЭК и медицинский работник составляют акт о досрочном завершении экзамена по объективным причинам. Организатор ставит в соответствующем поле бланка регистрации участника экзамена, досрочно завершившего экзамен по объективным причинам, необходимую отметку. Акт о досрочном завершении экзамена по объективным причинам является документом, подтверждающим уважительность причины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незавершения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выполнения экзаменационной работы, и основанием для повторного допуска такого участника экзамена к сдаче экзамена по соответствующему учебному предмету в резервные сроки в соответствии с пунктом 55 Порядка.</a:t>
            </a:r>
          </a:p>
          <a:p>
            <a:pPr marL="0" indent="0" algn="just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Акты об удалении из ППЭ и о досрочном завершении экзамена по объективным причинам составляются в двух экземплярах. Первый экземпляр акта выдается лицу, нарушившему Порядок, или лицу, досрочно завершившему экзамен по объективным причинам, второй экземпляр в тот же день направляется в ГЭК для рассмотрения и последующего направления в РЦОИ (при проведении экзаменов за пределами территории Российской Федерации - в уполномоченную организацию) для учета при обработке экзаменационных работ.</a:t>
            </a:r>
          </a:p>
          <a:p>
            <a:pPr marL="0" indent="0" algn="just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995055" cy="122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69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785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СМ. Порядок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П.74. ЭКЗАМЕН  ПО ИНОСТРАННОМУ ЯЗЫКУ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П.76 ЭКЗАМЕН ПО ИНФОРМАТИКЕ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49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7858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77. За 30 минут и за 5 минут до окончания экзамена организаторы сообщают участникам экзаменов о скором завершении экзамена и напоминают о необходимости перенести ответы из черновиков и КИМ в бланки для записи ответов на задания КИМ для проведения ЕГЭ (бланк для записи ответов на задания КИМ для проведения ГВЭ), а также в дополнительные бланки (при необходимости).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экзаменов, досрочно завершившие выполнение экзаменационной работы, сдают экзаменационные материалы и черновики организаторам и покидают ППЭ, не дожидаясь завершения экзамена.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истечении времени экзамена организаторы объявляют об окончании экзамена и собирают экзаменационные материалы и черновики у участников экзаменов.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75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7858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Нарушении Порядка в отношении обучающегося:</a:t>
            </a:r>
            <a:endParaRPr lang="ru-RU" dirty="0"/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89. В случае если апелляционной комиссией была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участника экзамена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нарушении Порядка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председатель ГЭК принимает решение об аннулировании результата экзамена данного участника экзамена по соответствующему учебному предмету, а также о его допуске к экзамену по соответствующему учебному предмету в резервные сроки в соответствии с пунктом 55 Порядка. 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апелляционной комиссией была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удовлетворена апелляция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экзамена о несогласии с выставленными баллами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председатель ГЭК принимает решение об изменении его результата экзамена по соответствующему учебному предмету согласно результатам централизованной проверки, проведенной в соответствии с протоколом апелляционной комиссии.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71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7858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Нарушении Порядка обучающимся: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90. При установлении фактов нарушения Порядка участником экзамена председатель ГЭК принимает решение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аннулировании его результата экзамена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соответствующему учебному предмету и о повторном допуске такого участника экзамена к сдаче экзамена по соответствующему учебному предмету в сроки, установленные пунктами 94 и 96 Порядка.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 установлении фактов нарушения Порядка лицами, указанными в пунктах 66 и 67 Порядка, или иными (неустановленными) лицами, а также при установлении фактов отсутствия, неисправного состояния, отключения средств видеонаблюдения во время проведения экзамена председатель ГЭК принимает решение об аннулировании результатов экзамена по соответствующему учебному предмету участников экзамена, а также о повторном допуске участников экзамена к экзамену по соответствующему учебному предмету в соответствии с пунктом 55 Порядка.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95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результатов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06472"/>
            <a:ext cx="10515600" cy="42328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93. 	В случае если участник ГИА получил на ГИА по одному из обязательных учебных предметов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неудовлетворительный результат,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допускается повторно к ГИА по данному учебному предмету в текущем году в формах, установленных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 tooltip="7. ГИА проводится:"/>
              </a:rPr>
              <a:t>пунктом 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резервные сроки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соответствующего периода проведения экзаменов.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93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45529"/>
            <a:ext cx="10515600" cy="451904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94. По решению председателя ГЭК к ГИА в форме ЕГЭ </a:t>
            </a:r>
            <a:r>
              <a:rPr lang="ru-RU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русскому языку и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(или) </a:t>
            </a:r>
            <a:r>
              <a:rPr lang="ru-RU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математике базового уровня </a:t>
            </a:r>
            <a:r>
              <a:rPr lang="ru-RU" sz="3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дополнительный период, </a:t>
            </a:r>
            <a:r>
              <a:rPr lang="ru-RU" sz="3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не ранее 1 сентября </a:t>
            </a:r>
            <a:r>
              <a:rPr lang="ru-RU" sz="3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года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формах, установленных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 tooltip="7. ГИА проводится:"/>
              </a:rPr>
              <a:t>пунктом 7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Порядка, допускаются:</a:t>
            </a:r>
          </a:p>
          <a:p>
            <a:pPr marL="0" indent="0" algn="just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1) обучающиеся образовательных организаций и экстерны, </a:t>
            </a:r>
            <a:r>
              <a:rPr lang="ru-RU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допущенные к ГИА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текущем учебном году, но получившие допуск к ГИА в соответствии с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 tooltip="8. К экзаменам по отдельным учебным предметам, освоение которых завершилось ранее, допускаются обучающиеся X - XI (XII) классов, имеющие годовые отметки не ниже удовлетворительных по всем учебным предметам учебного плана за предпоследний год обучения."/>
              </a:rPr>
              <a:t>пунктом 8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 в сроки, исключающие возможность прохождения ГИА до завершения основного периода проведения ГИА в текущем году;</a:t>
            </a:r>
          </a:p>
          <a:p>
            <a:pPr marL="0" indent="0" algn="just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участники ГИА, </a:t>
            </a:r>
            <a:r>
              <a:rPr lang="ru-RU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прошедшие ГИА по обязательным учебным предметам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участники ГИА, чьи результаты ГИА по обязательным учебным предметам в текущем учебном году были аннулированы по решению председателя ГЭК в случае выявления фактов нарушения Порядка участниками ГИА;</a:t>
            </a:r>
          </a:p>
          <a:p>
            <a:pPr marL="0" indent="0" algn="just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3) участники ГИА, </a:t>
            </a:r>
            <a:r>
              <a:rPr lang="ru-RU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получившие на ГИА неудовлетворительные результаты более чем по одному обязательному учебному предмету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либо получившие повторно неудовлетворительный результат по одному из этих предметов на ГИА.</a:t>
            </a:r>
          </a:p>
          <a:p>
            <a:pPr marL="0" indent="0" algn="just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Заявления об участии в экзаменах в дополнительный период не позднее чем за две недели до начала указанного периода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40182" y="365125"/>
            <a:ext cx="8513618" cy="1325563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результатов ГИА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17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95. Участникам ГИА,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прошедшим ГИА по обязательным учебным предметам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участникам ГИА, чьи результаты ГИА по обязательным учебным предметам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дополнительном периоде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(или) резервные сроки дополнительного периода были аннулированы по решению председателя ГЭК в случае выявления фактов нарушения Порядка участниками ГИА, а также участникам ГИА, получившим на ГИА неудовлетворительные результаты более чем по одному обязательному учебному предмету, либо получившим повторно неудовлетворительный результат по одному из этих предметов на ГИА в резервные сроки дополнительного периода,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предоставляется право повторно пройти ГИА по соответствующему учебному предмету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(соответствующим учебным предметам)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следующем году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формах, установленных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 tooltip="7. ГИА проводится:"/>
              </a:rPr>
              <a:t>пунктом 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	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40182" y="365125"/>
            <a:ext cx="8513618" cy="1325563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результатов ГИА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59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564" y="2548957"/>
            <a:ext cx="10515600" cy="32240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96. Участникам ГИА, чьи результаты ЕГЭ по учебным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 по выбору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текущем году были аннулированы по решению председателя ГЭК в случае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выявления фактов нарушения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 Порядка, предоставляется право участия в ЕГЭ по учебным предметам по выбору, по которым было принято решение об аннулировании результатов,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ранее чем в следующем году.</a:t>
            </a:r>
          </a:p>
          <a:p>
            <a:pPr marL="0" indent="0" algn="just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40182" y="365125"/>
            <a:ext cx="8513618" cy="1325563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результатов ГИА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004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0401" y="990545"/>
            <a:ext cx="11465510" cy="5857785"/>
          </a:xfrm>
          <a:solidFill>
            <a:srgbClr val="FFFFCC"/>
          </a:solidFill>
        </p:spPr>
        <p:txBody>
          <a:bodyPr>
            <a:normAutofit fontScale="77500" lnSpcReduction="20000"/>
          </a:bodyPr>
          <a:lstStyle/>
          <a:p>
            <a:pPr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97. Участникам ГИА, получившим в текущем году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неудовлетворительные результаты ЕГЭ 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учебным предметам по выбору, предоставляется право участия в ЕГЭ по соответствующим учебным предметам не ранее чем в следующем году,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исключением случаев, установленных пунктом 97(1) Порядка.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"97(1). Участники ГИА вправе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дополнительные дни по своему желанию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раз пересдать ЕГЭ по одному учебному предмету по своему выбору из числа учебных предметов, сданных в текущем году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(году сдачи экзамена).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участник ГИА изъявил желание в дополнительные дни пересдать ЕГЭ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математике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сданный в текущем году (году сдачи экзамена) или сданный в X классе в случае, установленном абзацем первым пункта 8 Порядка, участник ГИА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изменить сданный уровень ЕГЭ по математике.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97(2). Участники ГИА, указанные в пункте 97(1) Порядка, подают в ГЭК заявления с указанием пересдаваемого учебного предмета ЕГЭ.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заявления подаются участниками ГИА не ранее шести рабочих дней и не позднее двух рабочих дней до дня экзамена, пересдаваемого в дополнительный день.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97(3). В случаях, установленных пунктом 97(1) Порядка,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предыдущий результат ЕГЭ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пересдаваемому учебному предмету, полученный участником ГИА в текущем году,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аннулируется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решением председателя ГЭК.".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56345" y="270108"/>
            <a:ext cx="9212239" cy="59021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результатов ГИА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(новое)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63773" y="-1"/>
            <a:ext cx="1992573" cy="72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363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090" y="1066801"/>
            <a:ext cx="11474128" cy="579119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98. Апелляционная комиссия принимает в письменной форме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экзаменов о нарушении Порядка и (или) о несогласии с выставленными баллами (далее вместе - апелляции).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100. Апелляционная комиссия не рассматривает апелляции по вопросам содержания и структуры заданий по учебным предметам, а также по вопросам, связанным с оцениванием результатов выполнения заданий КИМ с кратким ответом, с нарушением участником экзамена требований Порядка, с неправильным заполнением бланков и дополнительных бланков.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Апелляционная комиссия не рассматривает записи в черновиках и на КИМ в качестве материалов апелляции о несогласии с выставленными баллами.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102. При рассмотрении апелляции по желанию могут присутствовать участники экзаменов, подавшие апелляции (при предъявлении документов, удостоверяющих личность), и (или) родители (законные представители) участников экзаменов, не достигших возраста 18 лет (при предъявлении документов, удостоверяющих личность), или уполномоченные родителями (законными представителями) участников экзаменов, не достигших возраста 18 лет, или участниками экзаменов,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достигшими возраста 18 лет, лица (при предъявлении документов, удостоверяющих личность, и доверенности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61309" y="365125"/>
            <a:ext cx="9628909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IX. Прием и рассмотрение апелляций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759527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925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9763" y="1066801"/>
            <a:ext cx="10515600" cy="57911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61309" y="365125"/>
            <a:ext cx="9628909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IX. Прием и рассмотрение апелляций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759527" cy="762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0946" y="2184645"/>
            <a:ext cx="114022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105. Апелляцию о нарушении Порядка (за исключением случаев, установленных </a:t>
            </a:r>
            <a:r>
              <a:rPr lang="ru-RU" sz="20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 action="ppaction://hlinkfile" tooltip="100. Апелляционная комиссия не рассматривает апелляции по вопросам содержания и структуры заданий по учебным предметам, а также по вопросам, связанным с оцениванием результатов выполнения заданий КИМ с кратким ответом, с нарушением участником экзамена тре"/>
              </a:rPr>
              <a:t>пунктом 100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Порядка) участник экзамена подает в день проведения экзамена по соответствующему учебному предмету члену ГЭК, не покидая ППЭ.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0946" y="3276509"/>
            <a:ext cx="1091045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рассмотрении апелляции о нарушении Порядка апелляционная комиссия рассматривает апелляцию, заключение о результатах проверки и выносит одно из решений:</a:t>
            </a: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об отклонении апелляции;</a:t>
            </a: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об удовлетворении апелляции.</a:t>
            </a: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удовлетворении апелляции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нарушении Порядка результат экзамена, по процедуре которого участником экзамена была подана указанная апелляция, аннулируется и участнику экзамена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предоставляется возможность повторно сдать экзамен по соответствующему учебному предмету в резервные сроки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соответствующего периода проведения экзаменов или по решению председателя ГЭК в иной день, предусмотренный едиными расписаниями ЕГЭ, ГВЭ &lt;53&gt;.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7927" y="1291881"/>
            <a:ext cx="108134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Апелляционная комиссия рассматривает апелляцию о нарушении Порядка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течение двух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рабочих дней, следующих за днем ее поступления в апелляционную комиссию.</a:t>
            </a:r>
          </a:p>
        </p:txBody>
      </p:sp>
    </p:spTree>
    <p:extLst>
      <p:ext uri="{BB962C8B-B14F-4D97-AF65-F5344CB8AC3E}">
        <p14:creationId xmlns:p14="http://schemas.microsoft.com/office/powerpoint/2010/main" val="2641030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9763" y="1066801"/>
            <a:ext cx="10515600" cy="27847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61309" y="365125"/>
            <a:ext cx="9628909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IX. Прием и рассмотрение апелляций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759527" cy="762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3964" y="1274564"/>
            <a:ext cx="119980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109. По результатам рассмотрения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апелляции о несогласии с выставленными баллами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апелляционная комиссия принимает одно из решений:</a:t>
            </a: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об отклонении апелляции;</a:t>
            </a: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об удовлетворении апелляции.</a:t>
            </a: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удовлетворении апелляции количество ранее выставленных первичных баллов может измениться как в сторону увеличения, так и в сторону уменьшения либо не измениться в целом.</a:t>
            </a: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Апелляционная комиссия рассматривает апелляцию о несогласии с выставленными баллами в течение четырех рабочих дней, следующих за днем ее поступления в апелляционную комиссию.</a:t>
            </a:r>
          </a:p>
        </p:txBody>
      </p:sp>
    </p:spTree>
    <p:extLst>
      <p:ext uri="{BB962C8B-B14F-4D97-AF65-F5344CB8AC3E}">
        <p14:creationId xmlns:p14="http://schemas.microsoft.com/office/powerpoint/2010/main" val="3917860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5152" y="365126"/>
            <a:ext cx="9538647" cy="7403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ЕГЭ в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период </a:t>
            </a: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лицей при ТПУ г. Томска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251" y="1440873"/>
            <a:ext cx="11053549" cy="5219234"/>
          </a:xfrm>
        </p:spPr>
        <p:txBody>
          <a:bodyPr>
            <a:normAutofit fontScale="92500" lnSpcReduction="20000"/>
          </a:bodyPr>
          <a:lstStyle/>
          <a:p>
            <a:pPr indent="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23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мая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история, литература, химия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27 мая- математика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30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русский;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июня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(вторник) –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физика, общество;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июня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биология, англ. язык (письменно), география;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июня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информатика, англ. язык (устно)</a:t>
            </a:r>
          </a:p>
          <a:p>
            <a:pPr indent="342900" algn="just">
              <a:lnSpc>
                <a:spcPct val="150000"/>
              </a:lnSpc>
              <a:spcBef>
                <a:spcPts val="1200"/>
              </a:spcBef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18 июня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англ. язык (устно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 для тех, кто выбрал одновременно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англ.язык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+информатику.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95055" cy="14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621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691" y="542546"/>
            <a:ext cx="10515600" cy="19443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ЕГЭ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011" y="1139588"/>
            <a:ext cx="11688439" cy="554384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ЕГЭ по всем учебным предметам начинается в 10.00 по местному времени.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биологии, информатике, математике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профильного уровня, физике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</a:t>
            </a:r>
          </a:p>
          <a:p>
            <a:pPr marL="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часа 55 минут (235 минут);</a:t>
            </a: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обществознанию, русскому языку, химии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3 часа 30 минут (210 минут); </a:t>
            </a: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иностранным языкам (английский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испанский, немецкий, французский)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письменная </a:t>
            </a:r>
            <a:r>
              <a:rPr lang="ru-RU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часа 10 минут (190 минут); </a:t>
            </a: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иностранному языку (китайский) (письменная часть),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математике базового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</a:t>
            </a:r>
          </a:p>
          <a:p>
            <a:pPr marL="0" lv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часа (180 минут); </a:t>
            </a: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иностранным языкам (английский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испанский, немецкий, французский) 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устная </a:t>
            </a:r>
          </a:p>
          <a:p>
            <a:pPr marL="0" lv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— 17 минут;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15654" cy="11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986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Допускается использование участниками экзаменов следующих средств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 соответствующим учебным предметам:</a:t>
            </a:r>
            <a:b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887" y="1690688"/>
            <a:ext cx="11321935" cy="4969419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иностранным языкам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(английский, испанский, китайский, немецкий, французский) — технические средства, обеспечивающие воспроизведение аудиозаписей, содержащихся на электронных носителях, для выполнения заданий раздела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КИМ; компьютерная техника, не имеющая доступа к информационно-телекоммуникационной сети «Интернет»;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аудиогарнитура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выполнения заданий КИМ, предусматривающих устные ответы;</a:t>
            </a:r>
          </a:p>
          <a:p>
            <a:pPr marL="0" lv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информатике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компьютерная техника, не имеющая доступа к информационно-телекоммуникационной сети «Интернет», с установленным программным обеспечением, предоставляющим возможность работы с редакторами электронных таблиц, текстовыми редакторами, средами программирования;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биологии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непрограммируемый калькулятор, обеспечивающий выполнение арифметических вычислений (сложение, вычитание, умножение, деление, извлечение корня) и вычисление тригонометрических функций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ctg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arcsin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arccos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arctg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 этом не осуществляющий функции средства связи, хранилища базы данных и не имеющий доступа к сетям передачи данных (в том числе к информационно-телекоммуникационной сети «Интернет») (далее — непрограммируемый калькулятор);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0619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257" y="365125"/>
            <a:ext cx="11604567" cy="1325563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Допускается использование участниками экзаменов следующих </a:t>
            </a:r>
            <a:r>
              <a:rPr lang="ru-RU" sz="2800" b="1">
                <a:latin typeface="Times New Roman" panose="02020603050405020304" pitchFamily="18" charset="0"/>
                <a:ea typeface="Calibri" panose="020F0502020204030204" pitchFamily="34" charset="0"/>
              </a:rPr>
              <a:t>средств </a:t>
            </a:r>
            <a:r>
              <a:rPr lang="ru-RU" sz="2800" b="1" smtClean="0">
                <a:latin typeface="Times New Roman" panose="02020603050405020304" pitchFamily="18" charset="0"/>
                <a:ea typeface="Calibri" panose="020F0502020204030204" pitchFamily="34" charset="0"/>
              </a:rPr>
              <a:t>по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 соответствующим учебным предметам:</a:t>
            </a:r>
            <a:b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513" y="1825625"/>
            <a:ext cx="11222182" cy="435133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математике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линейка, не содержащая справочной информации (далее — линейка), для построения чертежей и рисунков;</a:t>
            </a:r>
            <a:b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физике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линейка для построения графиков и схем; непрограммируемый калькулятор;</a:t>
            </a:r>
            <a:b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химии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непрограммируемый калькулятор; Периодическая система химических элементов Д. И. Менделеева; таблица растворимости солей, кислот и оснований в воде; электрохимический ряд напряжений металлов.</a:t>
            </a:r>
            <a:b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день проведения ЕГЭ на средствах обучения и воспитания не допускается делать пометки, относящиеся к содержанию заданий КИМ по учебным предметам.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1202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2209</TotalTime>
  <Words>873</Words>
  <Application>Microsoft Office PowerPoint</Application>
  <PresentationFormat>Широкоэкранный</PresentationFormat>
  <Paragraphs>230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П. 4. </vt:lpstr>
      <vt:lpstr>П.8.</vt:lpstr>
      <vt:lpstr>П.9. </vt:lpstr>
      <vt:lpstr>П.9. </vt:lpstr>
      <vt:lpstr>П.12. </vt:lpstr>
      <vt:lpstr>П.13. </vt:lpstr>
      <vt:lpstr>IV. Организация проведения ГИА </vt:lpstr>
      <vt:lpstr>Организация проведения ГИА</vt:lpstr>
      <vt:lpstr>Организация проведения ГИА в пункте</vt:lpstr>
      <vt:lpstr>Организация проведения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V. Проведение ГИА</vt:lpstr>
      <vt:lpstr>VIII. Оценка результатов ГИА</vt:lpstr>
      <vt:lpstr>VIII. Оценка результатов ГИА</vt:lpstr>
      <vt:lpstr>VIII. Оценка результатов ГИА</vt:lpstr>
      <vt:lpstr>VIII. Оценка результатов ГИА</vt:lpstr>
      <vt:lpstr>VIII. Оценка результатов ГИА (новое)</vt:lpstr>
      <vt:lpstr>IX. Прием и рассмотрение апелляций</vt:lpstr>
      <vt:lpstr>IX. Прием и рассмотрение апелляций</vt:lpstr>
      <vt:lpstr>IX. Прием и рассмотрение апелляций</vt:lpstr>
      <vt:lpstr>Расписание ЕГЭ в 2025 г. в основной период  в МБОУ лицей при ТПУ г. Томска</vt:lpstr>
      <vt:lpstr>Продолжительность ЕГЭ </vt:lpstr>
      <vt:lpstr>Допускается использование участниками экзаменов следующих средств по соответствующим учебным предметам: </vt:lpstr>
      <vt:lpstr>Допускается использование участниками экзаменов следующих средств по соответствующим учебным предметам: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Херман Светлана Анатольевна</dc:creator>
  <cp:lastModifiedBy>Херман Светлана Анатольевна</cp:lastModifiedBy>
  <cp:revision>62</cp:revision>
  <dcterms:created xsi:type="dcterms:W3CDTF">2023-10-13T05:25:15Z</dcterms:created>
  <dcterms:modified xsi:type="dcterms:W3CDTF">2025-01-27T09:45:26Z</dcterms:modified>
</cp:coreProperties>
</file>