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0" r:id="rId1"/>
  </p:sldMasterIdLst>
  <p:notesMasterIdLst>
    <p:notesMasterId r:id="rId53"/>
  </p:notesMasterIdLst>
  <p:handoutMasterIdLst>
    <p:handoutMasterId r:id="rId54"/>
  </p:handoutMasterIdLst>
  <p:sldIdLst>
    <p:sldId id="719" r:id="rId2"/>
    <p:sldId id="835" r:id="rId3"/>
    <p:sldId id="836" r:id="rId4"/>
    <p:sldId id="882" r:id="rId5"/>
    <p:sldId id="742" r:id="rId6"/>
    <p:sldId id="817" r:id="rId7"/>
    <p:sldId id="743" r:id="rId8"/>
    <p:sldId id="843" r:id="rId9"/>
    <p:sldId id="744" r:id="rId10"/>
    <p:sldId id="780" r:id="rId11"/>
    <p:sldId id="844" r:id="rId12"/>
    <p:sldId id="746" r:id="rId13"/>
    <p:sldId id="745" r:id="rId14"/>
    <p:sldId id="820" r:id="rId15"/>
    <p:sldId id="749" r:id="rId16"/>
    <p:sldId id="825" r:id="rId17"/>
    <p:sldId id="845" r:id="rId18"/>
    <p:sldId id="831" r:id="rId19"/>
    <p:sldId id="854" r:id="rId20"/>
    <p:sldId id="819" r:id="rId21"/>
    <p:sldId id="753" r:id="rId22"/>
    <p:sldId id="883" r:id="rId23"/>
    <p:sldId id="818" r:id="rId24"/>
    <p:sldId id="826" r:id="rId25"/>
    <p:sldId id="823" r:id="rId26"/>
    <p:sldId id="802" r:id="rId27"/>
    <p:sldId id="846" r:id="rId28"/>
    <p:sldId id="884" r:id="rId29"/>
    <p:sldId id="855" r:id="rId30"/>
    <p:sldId id="856" r:id="rId31"/>
    <p:sldId id="857" r:id="rId32"/>
    <p:sldId id="859" r:id="rId33"/>
    <p:sldId id="860" r:id="rId34"/>
    <p:sldId id="865" r:id="rId35"/>
    <p:sldId id="867" r:id="rId36"/>
    <p:sldId id="868" r:id="rId37"/>
    <p:sldId id="869" r:id="rId38"/>
    <p:sldId id="870" r:id="rId39"/>
    <p:sldId id="878" r:id="rId40"/>
    <p:sldId id="872" r:id="rId41"/>
    <p:sldId id="873" r:id="rId42"/>
    <p:sldId id="874" r:id="rId43"/>
    <p:sldId id="875" r:id="rId44"/>
    <p:sldId id="876" r:id="rId45"/>
    <p:sldId id="821" r:id="rId46"/>
    <p:sldId id="877" r:id="rId47"/>
    <p:sldId id="866" r:id="rId48"/>
    <p:sldId id="881" r:id="rId49"/>
    <p:sldId id="880" r:id="rId50"/>
    <p:sldId id="792" r:id="rId51"/>
    <p:sldId id="741" r:id="rId52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2F5"/>
    <a:srgbClr val="000000"/>
    <a:srgbClr val="2D4F8C"/>
    <a:srgbClr val="008080"/>
    <a:srgbClr val="800000"/>
    <a:srgbClr val="00CC99"/>
    <a:srgbClr val="66FFFF"/>
    <a:srgbClr val="3F54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86" autoAdjust="0"/>
    <p:restoredTop sz="94660" autoAdjust="0"/>
  </p:normalViewPr>
  <p:slideViewPr>
    <p:cSldViewPr snapToGrid="0">
      <p:cViewPr>
        <p:scale>
          <a:sx n="95" d="100"/>
          <a:sy n="95" d="100"/>
        </p:scale>
        <p:origin x="-984" y="-168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150" y="-114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ng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82.png"/><Relationship Id="rId7" Type="http://schemas.openxmlformats.org/officeDocument/2006/relationships/image" Target="../media/image86.wmf"/><Relationship Id="rId2" Type="http://schemas.openxmlformats.org/officeDocument/2006/relationships/image" Target="../media/image81.png"/><Relationship Id="rId1" Type="http://schemas.openxmlformats.org/officeDocument/2006/relationships/image" Target="../media/image80.png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image" Target="../media/image9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199" y="0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0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947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0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199" y="9370947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fld id="{267B9303-1993-4F3A-ACF8-94156EA76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146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199" y="0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39775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262" y="4687052"/>
            <a:ext cx="5389240" cy="443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0947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199" y="9370947"/>
            <a:ext cx="2917992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fld id="{2CE049B9-4D2D-4132-BFAE-CEFA8E91F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69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55AD578-1D7D-4E4C-9A38-71276F64F87F}" type="slidenum">
              <a:rPr lang="ru-RU" altLang="ru-RU" smtClean="0"/>
              <a:pPr eaLnBrk="1" hangingPunct="1"/>
              <a:t>1</a:t>
            </a:fld>
            <a:endParaRPr lang="ru-RU" altLang="ru-R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6820BB9-0466-410E-B875-CD91A7A31B41}" type="slidenum">
              <a:rPr lang="ru-RU" altLang="ru-RU" smtClean="0"/>
              <a:pPr eaLnBrk="1" hangingPunct="1"/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6E660F-4A49-4F67-843F-EC5A459BBF23}" type="slidenum">
              <a:rPr lang="ru-RU" altLang="ru-RU" smtClean="0"/>
              <a:pPr eaLnBrk="1" hangingPunct="1"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17B468-E3C0-4537-AECB-1E3ED7D5888E}" type="slidenum">
              <a:rPr lang="ru-RU" altLang="ru-RU" smtClean="0"/>
              <a:pPr eaLnBrk="1" hangingPunct="1"/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00911CA-2DFA-40F5-8C7A-7F99478FDF38}" type="slidenum">
              <a:rPr lang="ru-RU" altLang="ru-RU" smtClean="0"/>
              <a:pPr eaLnBrk="1" hangingPunct="1"/>
              <a:t>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A836C2-A429-4E88-8E78-CF07E3DB4D64}" type="slidenum">
              <a:rPr lang="ru-RU" altLang="ru-RU" smtClean="0"/>
              <a:pPr eaLnBrk="1" hangingPunct="1"/>
              <a:t>10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02BC71-F290-41CE-B346-BA28EA5B2F6D}" type="slidenum">
              <a:rPr lang="ru-RU" altLang="ru-RU" smtClean="0"/>
              <a:pPr eaLnBrk="1" hangingPunct="1"/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E0E84E4-5597-408A-BB7A-AF62790DFA15}" type="slidenum">
              <a:rPr lang="ru-RU" altLang="ru-RU" smtClean="0"/>
              <a:pPr eaLnBrk="1" hangingPunct="1"/>
              <a:t>13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6E660F-4A49-4F67-843F-EC5A459BBF23}" type="slidenum">
              <a:rPr lang="ru-RU" altLang="ru-RU" smtClean="0"/>
              <a:pPr eaLnBrk="1" hangingPunct="1"/>
              <a:t>14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7E2F1F-32C0-4719-B68F-6AA9EB357389}" type="slidenum">
              <a:rPr lang="ru-RU" altLang="ru-RU" smtClean="0"/>
              <a:pPr eaLnBrk="1" hangingPunct="1"/>
              <a:t>15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D8C25FE-EFDE-4A23-91ED-CE2C84DD7B17}" type="slidenum">
              <a:rPr lang="ru-RU" altLang="ru-RU" smtClean="0"/>
              <a:pPr eaLnBrk="1" hangingPunct="1"/>
              <a:t>16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D8C25FE-EFDE-4A23-91ED-CE2C84DD7B17}" type="slidenum">
              <a:rPr lang="ru-RU" altLang="ru-RU" smtClean="0"/>
              <a:pPr eaLnBrk="1" hangingPunct="1"/>
              <a:t>20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5795E9-4329-432B-B09B-DC3A07FDE83F}" type="slidenum">
              <a:rPr lang="ru-RU" altLang="ru-RU" smtClean="0"/>
              <a:pPr eaLnBrk="1" hangingPunct="1"/>
              <a:t>21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5795E9-4329-432B-B09B-DC3A07FDE83F}" type="slidenum">
              <a:rPr lang="ru-RU" altLang="ru-RU" smtClean="0"/>
              <a:pPr eaLnBrk="1" hangingPunct="1"/>
              <a:t>22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6E660F-4A49-4F67-843F-EC5A459BBF23}" type="slidenum">
              <a:rPr lang="ru-RU" altLang="ru-RU" smtClean="0"/>
              <a:pPr eaLnBrk="1" hangingPunct="1"/>
              <a:t>23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6E660F-4A49-4F67-843F-EC5A459BBF23}" type="slidenum">
              <a:rPr lang="ru-RU" altLang="ru-RU" smtClean="0"/>
              <a:pPr eaLnBrk="1" hangingPunct="1"/>
              <a:t>24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D8C25FE-EFDE-4A23-91ED-CE2C84DD7B17}" type="slidenum">
              <a:rPr lang="ru-RU" altLang="ru-RU" smtClean="0"/>
              <a:pPr eaLnBrk="1" hangingPunct="1"/>
              <a:t>25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3C4A5C-F59C-4FEA-BFB7-A5E9D1F1431E}" type="slidenum">
              <a:rPr lang="ru-RU" altLang="ru-RU" smtClean="0"/>
              <a:pPr eaLnBrk="1" hangingPunct="1"/>
              <a:t>26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6C5E69-62A1-49BA-B8AC-29ACE3BC6BB0}" type="slidenum">
              <a:rPr lang="ru-RU" altLang="ru-RU" smtClean="0"/>
              <a:pPr eaLnBrk="1" hangingPunct="1"/>
              <a:t>28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6C5E69-62A1-49BA-B8AC-29ACE3BC6BB0}" type="slidenum">
              <a:rPr lang="ru-RU" altLang="ru-RU" smtClean="0"/>
              <a:pPr eaLnBrk="1" hangingPunct="1"/>
              <a:t>45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AFF3154-29A8-4110-B989-B77CC2E5C0CB}" type="slidenum">
              <a:rPr lang="ru-RU" altLang="ru-RU" smtClean="0"/>
              <a:pPr eaLnBrk="1" hangingPunct="1"/>
              <a:t>51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152400" y="3048000"/>
            <a:ext cx="6400800" cy="1524000"/>
          </a:xfrm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</a:t>
            </a:r>
            <a:br>
              <a:rPr lang="en-US"/>
            </a:br>
            <a:r>
              <a:rPr lang="en-US"/>
              <a:t>TITLE STYLE</a:t>
            </a:r>
          </a:p>
        </p:txBody>
      </p:sp>
    </p:spTree>
    <p:extLst>
      <p:ext uri="{BB962C8B-B14F-4D97-AF65-F5344CB8AC3E}">
        <p14:creationId xmlns:p14="http://schemas.microsoft.com/office/powerpoint/2010/main" val="90564055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CBA2A-5D2E-43BC-82A1-5102445E8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7483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B4B0D-53B2-43D4-B58F-E06B3A102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4562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19088" y="1076325"/>
            <a:ext cx="4106862" cy="2065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8350" y="1076325"/>
            <a:ext cx="4108450" cy="2065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A93DC-3426-4EC1-81A1-9B6FE4BD5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3851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99BE8-AF1D-4DBE-8A95-2EC78E48B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9264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93925-476F-4BF0-AFB8-5E510B94A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3176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13973-45AB-49D6-9127-CF440C89F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0844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EC65A-8939-4579-B31A-A832A58D6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7791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0C181-7FB3-4587-80C0-00975C436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1164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F9A2-A37C-4729-AA2B-E284B80ED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4247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9588" y="69850"/>
            <a:ext cx="2179637" cy="30718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19088" y="69850"/>
            <a:ext cx="6388100" cy="30718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F5957-6FDC-492F-A82B-82228F89A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0600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625" y="69850"/>
            <a:ext cx="8229600" cy="457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19088" y="1076325"/>
            <a:ext cx="4106862" cy="2065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578350" y="1076325"/>
            <a:ext cx="4108450" cy="20653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46932-2EDA-4D73-9D16-F363A1693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2180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809625" y="6985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076325"/>
            <a:ext cx="8367712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485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613525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5F5F5F"/>
                </a:solidFill>
                <a:effectLst/>
                <a:latin typeface="+mj-lt"/>
              </a:defRPr>
            </a:lvl1pPr>
          </a:lstStyle>
          <a:p>
            <a:pPr>
              <a:defRPr/>
            </a:pPr>
            <a:fld id="{2621D195-35D4-4235-B3EB-2F66FEAC5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000" b="1">
          <a:solidFill>
            <a:srgbClr val="D9E2F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82500"/>
        </a:buClr>
        <a:buFont typeface="Wingdings" pitchFamily="2" charset="2"/>
        <a:buChar char="l"/>
        <a:defRPr>
          <a:solidFill>
            <a:srgbClr val="3F547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82500"/>
        </a:buClr>
        <a:buSzPct val="80000"/>
        <a:buFont typeface="Times New Roman" pitchFamily="18" charset="0"/>
        <a:buChar char="►"/>
        <a:defRPr sz="1600" b="1">
          <a:solidFill>
            <a:srgbClr val="282E3A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82500"/>
        </a:buClr>
        <a:buSzPct val="110000"/>
        <a:buFont typeface="Wingdings" pitchFamily="2" charset="2"/>
        <a:buChar char="§"/>
        <a:defRPr sz="1600">
          <a:solidFill>
            <a:srgbClr val="282E3A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82500"/>
        </a:buClr>
        <a:buFont typeface="Wingdings" pitchFamily="2" charset="2"/>
        <a:buChar char="w"/>
        <a:defRPr sz="1400">
          <a:solidFill>
            <a:srgbClr val="282E3A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82500"/>
        </a:buClr>
        <a:buFont typeface="Arial" charset="0"/>
        <a:buChar char="»"/>
        <a:defRPr sz="1200">
          <a:solidFill>
            <a:srgbClr val="282E3A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82500"/>
        </a:buClr>
        <a:buFont typeface="Arial" charset="0"/>
        <a:buChar char="»"/>
        <a:defRPr sz="1200">
          <a:solidFill>
            <a:srgbClr val="282E3A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82500"/>
        </a:buClr>
        <a:buFont typeface="Arial" charset="0"/>
        <a:buChar char="»"/>
        <a:defRPr sz="1200">
          <a:solidFill>
            <a:srgbClr val="282E3A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82500"/>
        </a:buClr>
        <a:buFont typeface="Arial" charset="0"/>
        <a:buChar char="»"/>
        <a:defRPr sz="1200">
          <a:solidFill>
            <a:srgbClr val="282E3A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82500"/>
        </a:buClr>
        <a:buFont typeface="Arial" charset="0"/>
        <a:buChar char="»"/>
        <a:defRPr sz="1200">
          <a:solidFill>
            <a:srgbClr val="282E3A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77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7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8.png"/><Relationship Id="rId4" Type="http://schemas.openxmlformats.org/officeDocument/2006/relationships/oleObject" Target="../embeddings/oleObject14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8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84.wmf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6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81.png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85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91.wmf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5.jpeg"/><Relationship Id="rId11" Type="http://schemas.openxmlformats.org/officeDocument/2006/relationships/image" Target="../media/image90.png"/><Relationship Id="rId5" Type="http://schemas.openxmlformats.org/officeDocument/2006/relationships/image" Target="../media/image94.jpeg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93.jpeg"/><Relationship Id="rId9" Type="http://schemas.openxmlformats.org/officeDocument/2006/relationships/image" Target="../media/image98.jpeg"/><Relationship Id="rId14" Type="http://schemas.openxmlformats.org/officeDocument/2006/relationships/image" Target="../media/image9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316334" y="5171834"/>
            <a:ext cx="6400800" cy="112395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EXPLOSIVE ELECTRON EMISSION: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PHYSICS AND TECHNOLOGY</a:t>
            </a:r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160338" y="212725"/>
            <a:ext cx="349726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International Congress </a:t>
            </a:r>
          </a:p>
          <a:p>
            <a:pPr>
              <a:defRPr/>
            </a:pPr>
            <a:r>
              <a:rPr lang="en-US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ENERGY FLUXES and RADIATION EFFECTS, </a:t>
            </a:r>
          </a:p>
          <a:p>
            <a:pPr>
              <a:defRPr/>
            </a:pPr>
            <a:r>
              <a:rPr lang="en-US" sz="1400" dirty="0" smtClean="0">
                <a:solidFill>
                  <a:srgbClr val="002060"/>
                </a:solidFill>
                <a:latin typeface="Impact" panose="020B0806030902050204" pitchFamily="34" charset="0"/>
              </a:rPr>
              <a:t>Tomsk, Russia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</a:rPr>
              <a:t>,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</a:rPr>
              <a:t>September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</a:rPr>
              <a:t>16-22, 2018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1819275" y="3657600"/>
            <a:ext cx="1570038" cy="314325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1" name="TextBox 9"/>
          <p:cNvSpPr txBox="1">
            <a:spLocks noChangeArrowheads="1"/>
          </p:cNvSpPr>
          <p:nvPr/>
        </p:nvSpPr>
        <p:spPr bwMode="auto">
          <a:xfrm>
            <a:off x="89999" y="4165390"/>
            <a:ext cx="4619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Academician Gennady A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.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Mesyats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EXPLOSIVE ELECTRON EMISSION:</a:t>
            </a:r>
            <a:r>
              <a:rPr lang="ru-RU" sz="1800" dirty="0">
                <a:effectLst>
                  <a:outerShdw blurRad="38100" dist="38100" dir="2700000" algn="tl">
                    <a:srgbClr val="C0C0C0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1800" dirty="0">
                <a:effectLst>
                  <a:outerShdw blurRad="38100" dist="38100" dir="2700000" algn="tl">
                    <a:srgbClr val="C0C0C0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PHYSICS AND TECHNOLOGY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645" y="918060"/>
            <a:ext cx="3594357" cy="2379858"/>
          </a:xfrm>
          <a:prstGeom prst="rect">
            <a:avLst/>
          </a:prstGeom>
          <a:ln w="28575" cap="rnd" cmpd="thinThick">
            <a:solidFill>
              <a:srgbClr val="0070C0"/>
            </a:solidFill>
            <a:rou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918059"/>
            <a:ext cx="3102260" cy="2376411"/>
          </a:xfrm>
          <a:prstGeom prst="rect">
            <a:avLst/>
          </a:prstGeom>
          <a:ln w="28575" cap="rnd" cmpd="thinThick">
            <a:solidFill>
              <a:srgbClr val="0070C0"/>
            </a:solidFill>
            <a:prstDash val="solid"/>
            <a:round/>
          </a:ln>
        </p:spPr>
      </p:pic>
      <p:pic>
        <p:nvPicPr>
          <p:cNvPr id="24578" name="Picture 2" descr="C:\Users\Diana\Desktop\Image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3849770"/>
            <a:ext cx="3211222" cy="2117907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C:\Users\Diana\Desktop\13_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720" y="3849770"/>
            <a:ext cx="3454205" cy="2164289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8506" y="3393043"/>
            <a:ext cx="4207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P. N. </a:t>
            </a:r>
            <a:r>
              <a:rPr lang="en-US" sz="1400" b="1" dirty="0" err="1">
                <a:solidFill>
                  <a:srgbClr val="002060"/>
                </a:solidFill>
              </a:rPr>
              <a:t>Lebedev</a:t>
            </a:r>
            <a:r>
              <a:rPr lang="en-US" sz="1400" b="1" dirty="0">
                <a:solidFill>
                  <a:srgbClr val="002060"/>
                </a:solidFill>
              </a:rPr>
              <a:t> Physical Institute, RAS (Moscow)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7645" y="3425309"/>
            <a:ext cx="3594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Tomsk Polytechnic University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7719" y="6063636"/>
            <a:ext cx="3454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Institute of </a:t>
            </a:r>
            <a:r>
              <a:rPr lang="en-US" sz="1400" b="1" dirty="0" err="1" smtClean="0">
                <a:solidFill>
                  <a:srgbClr val="002060"/>
                </a:solidFill>
              </a:rPr>
              <a:t>Electrophysics</a:t>
            </a:r>
            <a:r>
              <a:rPr lang="en-US" sz="1400" b="1" dirty="0">
                <a:solidFill>
                  <a:srgbClr val="002060"/>
                </a:solidFill>
              </a:rPr>
              <a:t>, </a:t>
            </a:r>
            <a:endParaRPr lang="en-US" sz="14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UB</a:t>
            </a:r>
            <a:r>
              <a:rPr lang="en-US" sz="1400" b="1" dirty="0">
                <a:solidFill>
                  <a:srgbClr val="002060"/>
                </a:solidFill>
              </a:rPr>
              <a:t>, RAN (Yekaterinburg)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0325" y="6063636"/>
            <a:ext cx="3491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Institute of High Current Electronics, </a:t>
            </a:r>
            <a:endParaRPr lang="en-US" sz="14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SB</a:t>
            </a:r>
            <a:r>
              <a:rPr lang="en-US" sz="1400" b="1" dirty="0">
                <a:solidFill>
                  <a:srgbClr val="002060"/>
                </a:solidFill>
              </a:rPr>
              <a:t>, RAN (Tomsk)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7268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>
            <a:grpSpLocks/>
          </p:cNvGrpSpPr>
          <p:nvPr/>
        </p:nvGrpSpPr>
        <p:grpSpPr bwMode="auto">
          <a:xfrm rot="10800000">
            <a:off x="620161" y="742383"/>
            <a:ext cx="8144423" cy="1134041"/>
            <a:chOff x="2975" y="434"/>
            <a:chExt cx="1441" cy="3693"/>
          </a:xfrm>
        </p:grpSpPr>
        <p:sp>
          <p:nvSpPr>
            <p:cNvPr id="10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7" name="Rectangle 4"/>
          <p:cNvSpPr>
            <a:spLocks noChangeArrowheads="1"/>
          </p:cNvSpPr>
          <p:nvPr/>
        </p:nvSpPr>
        <p:spPr bwMode="auto">
          <a:xfrm rot="5400000">
            <a:off x="3453749" y="1068526"/>
            <a:ext cx="2497654" cy="7938302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gray">
          <a:xfrm rot="16200000">
            <a:off x="3886894" y="-1094681"/>
            <a:ext cx="1570237" cy="7858123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42951" y="801571"/>
            <a:ext cx="77914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</a:rPr>
              <a:t>50 years since </a:t>
            </a:r>
            <a:r>
              <a:rPr lang="en-US" sz="2000" b="1" dirty="0" smtClean="0">
                <a:solidFill>
                  <a:srgbClr val="002060"/>
                </a:solidFill>
              </a:rPr>
              <a:t>the </a:t>
            </a:r>
            <a:r>
              <a:rPr lang="en-US" sz="2000" b="1" dirty="0">
                <a:solidFill>
                  <a:srgbClr val="002060"/>
                </a:solidFill>
              </a:rPr>
              <a:t>discovery of the phenomenon of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</a:rPr>
              <a:t>explosive </a:t>
            </a:r>
            <a:r>
              <a:rPr lang="en-US" sz="2000" b="1" dirty="0">
                <a:solidFill>
                  <a:srgbClr val="002060"/>
                </a:solidFill>
              </a:rPr>
              <a:t>electron emission at Tomsk Polytechnic Institute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3426" y="2095500"/>
            <a:ext cx="7867650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</a:rPr>
              <a:t>1. June </a:t>
            </a:r>
            <a:r>
              <a:rPr lang="en-US" sz="2000" b="1" dirty="0">
                <a:solidFill>
                  <a:srgbClr val="002060"/>
                </a:solidFill>
              </a:rPr>
              <a:t>15, 1966: G. A. </a:t>
            </a:r>
            <a:r>
              <a:rPr lang="en-US" sz="2000" b="1" dirty="0" err="1">
                <a:solidFill>
                  <a:srgbClr val="002060"/>
                </a:solidFill>
              </a:rPr>
              <a:t>Mesyats</a:t>
            </a:r>
            <a:r>
              <a:rPr lang="en-US" sz="2000" b="1" dirty="0">
                <a:solidFill>
                  <a:srgbClr val="002060"/>
                </a:solidFill>
              </a:rPr>
              <a:t> submitted his doctoral thesis on </a:t>
            </a:r>
            <a:r>
              <a:rPr lang="en-US" sz="2000" b="1" i="1" dirty="0" smtClean="0">
                <a:solidFill>
                  <a:srgbClr val="002060"/>
                </a:solidFill>
              </a:rPr>
              <a:t>Investigations </a:t>
            </a:r>
            <a:r>
              <a:rPr lang="en-US" sz="2000" b="1" i="1" dirty="0">
                <a:solidFill>
                  <a:srgbClr val="002060"/>
                </a:solidFill>
              </a:rPr>
              <a:t>on the generation of nanosecond high-power pulses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to </a:t>
            </a:r>
            <a:r>
              <a:rPr lang="en-US" sz="2000" b="1" dirty="0">
                <a:solidFill>
                  <a:srgbClr val="002060"/>
                </a:solidFill>
              </a:rPr>
              <a:t>the Scientific Council of TPU.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2951" y="3788847"/>
            <a:ext cx="7858126" cy="2343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</a:rPr>
              <a:t>2. July </a:t>
            </a:r>
            <a:r>
              <a:rPr lang="en-US" sz="2000" b="1" dirty="0">
                <a:solidFill>
                  <a:srgbClr val="002060"/>
                </a:solidFill>
              </a:rPr>
              <a:t>2, 1966: The paper entitled “</a:t>
            </a:r>
            <a:r>
              <a:rPr lang="en-US" sz="2000" b="1" dirty="0" err="1">
                <a:solidFill>
                  <a:srgbClr val="002060"/>
                </a:solidFill>
              </a:rPr>
              <a:t>Electrooptical</a:t>
            </a:r>
            <a:r>
              <a:rPr lang="en-US" sz="2000" b="1" dirty="0">
                <a:solidFill>
                  <a:srgbClr val="002060"/>
                </a:solidFill>
              </a:rPr>
              <a:t> observations of </a:t>
            </a:r>
            <a:r>
              <a:rPr lang="en-US" sz="2000" b="1" dirty="0" smtClean="0">
                <a:solidFill>
                  <a:srgbClr val="002060"/>
                </a:solidFill>
              </a:rPr>
              <a:t>the </a:t>
            </a:r>
            <a:r>
              <a:rPr lang="en-US" sz="2000" b="1" dirty="0">
                <a:solidFill>
                  <a:srgbClr val="002060"/>
                </a:solidFill>
              </a:rPr>
              <a:t>initiation and development of the breakdown of </a:t>
            </a:r>
            <a:r>
              <a:rPr lang="en-US" sz="2000" b="1" dirty="0" smtClean="0">
                <a:solidFill>
                  <a:srgbClr val="002060"/>
                </a:solidFill>
              </a:rPr>
              <a:t>a </a:t>
            </a:r>
            <a:r>
              <a:rPr lang="en-US" sz="2000" b="1" dirty="0">
                <a:solidFill>
                  <a:srgbClr val="002060"/>
                </a:solidFill>
              </a:rPr>
              <a:t>short vacuum gap” was submitted to the editorial office of </a:t>
            </a:r>
            <a:r>
              <a:rPr lang="en-US" sz="2000" b="1" i="1" dirty="0" err="1" smtClean="0">
                <a:solidFill>
                  <a:srgbClr val="002060"/>
                </a:solidFill>
              </a:rPr>
              <a:t>Zhurnal</a:t>
            </a:r>
            <a:r>
              <a:rPr lang="en-US" sz="2000" b="1" i="1" dirty="0" smtClean="0">
                <a:solidFill>
                  <a:srgbClr val="002060"/>
                </a:solidFill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</a:rPr>
              <a:t>Tekhnicheskoi</a:t>
            </a:r>
            <a:r>
              <a:rPr lang="en-US" sz="2000" b="1" i="1" dirty="0">
                <a:solidFill>
                  <a:srgbClr val="002060"/>
                </a:solidFill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</a:rPr>
              <a:t>Fiziki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(</a:t>
            </a:r>
            <a:r>
              <a:rPr lang="en-US" sz="2000" b="1" dirty="0">
                <a:solidFill>
                  <a:srgbClr val="002060"/>
                </a:solidFill>
              </a:rPr>
              <a:t>published in </a:t>
            </a:r>
            <a:r>
              <a:rPr lang="en-US" sz="2000" b="1" i="1" dirty="0" err="1">
                <a:solidFill>
                  <a:srgbClr val="002060"/>
                </a:solidFill>
              </a:rPr>
              <a:t>Zh</a:t>
            </a:r>
            <a:r>
              <a:rPr lang="en-US" sz="2000" b="1" i="1" dirty="0">
                <a:solidFill>
                  <a:srgbClr val="002060"/>
                </a:solidFill>
              </a:rPr>
              <a:t>. </a:t>
            </a:r>
            <a:r>
              <a:rPr lang="en-US" sz="2000" b="1" i="1" dirty="0" err="1">
                <a:solidFill>
                  <a:srgbClr val="002060"/>
                </a:solidFill>
              </a:rPr>
              <a:t>Tekh</a:t>
            </a:r>
            <a:r>
              <a:rPr lang="ru-RU" sz="2000" b="1" i="1" dirty="0">
                <a:solidFill>
                  <a:srgbClr val="002060"/>
                </a:solidFill>
              </a:rPr>
              <a:t>. </a:t>
            </a:r>
            <a:r>
              <a:rPr lang="en-US" sz="2000" b="1" i="1" dirty="0" err="1">
                <a:solidFill>
                  <a:srgbClr val="002060"/>
                </a:solidFill>
              </a:rPr>
              <a:t>Fiz</a:t>
            </a:r>
            <a:r>
              <a:rPr lang="ru-RU" sz="2000" b="1" dirty="0">
                <a:solidFill>
                  <a:srgbClr val="002060"/>
                </a:solidFill>
              </a:rPr>
              <a:t>., 1967, </a:t>
            </a:r>
            <a:r>
              <a:rPr lang="en-US" sz="2000" b="1" dirty="0" err="1">
                <a:solidFill>
                  <a:srgbClr val="002060"/>
                </a:solidFill>
              </a:rPr>
              <a:t>vol</a:t>
            </a:r>
            <a:r>
              <a:rPr lang="ru-RU" sz="2000" b="1" dirty="0">
                <a:solidFill>
                  <a:srgbClr val="002060"/>
                </a:solidFill>
              </a:rPr>
              <a:t>. 37, </a:t>
            </a:r>
            <a:r>
              <a:rPr lang="en-US" sz="2000" b="1" dirty="0">
                <a:solidFill>
                  <a:srgbClr val="002060"/>
                </a:solidFill>
              </a:rPr>
              <a:t>No</a:t>
            </a:r>
            <a:r>
              <a:rPr lang="ru-RU" sz="2000" b="1" dirty="0">
                <a:solidFill>
                  <a:srgbClr val="002060"/>
                </a:solidFill>
              </a:rPr>
              <a:t>. 12, </a:t>
            </a:r>
            <a:r>
              <a:rPr lang="en-US" sz="2000" b="1" dirty="0">
                <a:solidFill>
                  <a:srgbClr val="002060"/>
                </a:solidFill>
              </a:rPr>
              <a:t>pp</a:t>
            </a:r>
            <a:r>
              <a:rPr lang="ru-RU" sz="2000" b="1" dirty="0">
                <a:solidFill>
                  <a:srgbClr val="002060"/>
                </a:solidFill>
              </a:rPr>
              <a:t>. 2206</a:t>
            </a:r>
            <a:r>
              <a:rPr lang="en-US" sz="2000" b="1" dirty="0">
                <a:solidFill>
                  <a:srgbClr val="002060"/>
                </a:solidFill>
              </a:rPr>
              <a:t>–</a:t>
            </a:r>
            <a:r>
              <a:rPr lang="ru-RU" sz="2000" b="1" dirty="0" smtClean="0">
                <a:solidFill>
                  <a:srgbClr val="002060"/>
                </a:solidFill>
              </a:rPr>
              <a:t>2208</a:t>
            </a:r>
            <a:r>
              <a:rPr lang="en-US" sz="2000" b="1" dirty="0" smtClean="0">
                <a:solidFill>
                  <a:srgbClr val="002060"/>
                </a:solidFill>
              </a:rPr>
              <a:t>)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64158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/>
          <p:cNvGrpSpPr>
            <a:grpSpLocks/>
          </p:cNvGrpSpPr>
          <p:nvPr/>
        </p:nvGrpSpPr>
        <p:grpSpPr bwMode="auto">
          <a:xfrm rot="10800000">
            <a:off x="2081209" y="742383"/>
            <a:ext cx="5395913" cy="1174778"/>
            <a:chOff x="2975" y="434"/>
            <a:chExt cx="1441" cy="3693"/>
          </a:xfrm>
        </p:grpSpPr>
        <p:sp>
          <p:nvSpPr>
            <p:cNvPr id="12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3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650" y="1885295"/>
            <a:ext cx="3230756" cy="4528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06079" y="697782"/>
            <a:ext cx="55499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G. A. </a:t>
            </a:r>
            <a:r>
              <a:rPr lang="en-US" sz="2400" b="1" dirty="0" err="1">
                <a:solidFill>
                  <a:srgbClr val="002060"/>
                </a:solidFill>
              </a:rPr>
              <a:t>Mesyats</a:t>
            </a:r>
            <a:r>
              <a:rPr lang="en-US" sz="2400" b="1" dirty="0">
                <a:solidFill>
                  <a:srgbClr val="002060"/>
                </a:solidFill>
              </a:rPr>
              <a:t>, 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</a:rPr>
              <a:t>Investigations on the Generation of 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</a:rPr>
              <a:t>Nanosecond </a:t>
            </a:r>
            <a:r>
              <a:rPr lang="en-US" sz="2400" b="1">
                <a:solidFill>
                  <a:srgbClr val="002060"/>
                </a:solidFill>
              </a:rPr>
              <a:t>High-Power </a:t>
            </a:r>
            <a:r>
              <a:rPr lang="en-US" sz="2400" b="1" smtClean="0">
                <a:solidFill>
                  <a:srgbClr val="002060"/>
                </a:solidFill>
              </a:rPr>
              <a:t>Pulses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91887174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2"/>
          <p:cNvSpPr>
            <a:spLocks noChangeArrowheads="1"/>
          </p:cNvSpPr>
          <p:nvPr/>
        </p:nvSpPr>
        <p:spPr bwMode="gray">
          <a:xfrm rot="16200000">
            <a:off x="598872" y="3832609"/>
            <a:ext cx="2001070" cy="2655887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328738" y="73025"/>
            <a:ext cx="7720012" cy="547688"/>
          </a:xfrm>
        </p:spPr>
        <p:txBody>
          <a:bodyPr/>
          <a:lstStyle/>
          <a:p>
            <a:pPr algn="ctr">
              <a:defRPr/>
            </a:pPr>
            <a:r>
              <a:rPr lang="en-US" sz="1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PHENOMENOLOGY OF EXPLOSIVE ELECTRON EMISSION</a:t>
            </a:r>
            <a:endParaRPr lang="ru-RU" sz="18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31" name="Picture 2" descr="FIG09_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898525"/>
            <a:ext cx="5805488" cy="557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4"/>
          <p:cNvSpPr>
            <a:spLocks noChangeArrowheads="1"/>
          </p:cNvSpPr>
          <p:nvPr/>
        </p:nvSpPr>
        <p:spPr bwMode="auto">
          <a:xfrm rot="5400000">
            <a:off x="170657" y="1080294"/>
            <a:ext cx="2773362" cy="2628900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33" name="Rectangle 3"/>
          <p:cNvSpPr txBox="1">
            <a:spLocks noChangeArrowheads="1"/>
          </p:cNvSpPr>
          <p:nvPr/>
        </p:nvSpPr>
        <p:spPr bwMode="auto">
          <a:xfrm>
            <a:off x="271463" y="1101725"/>
            <a:ext cx="2655887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2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982500"/>
              </a:buClr>
              <a:buFont typeface="Wingdings" pitchFamily="2" charset="2"/>
              <a:buNone/>
            </a:pPr>
            <a:r>
              <a:rPr lang="en-US" altLang="ru-RU" sz="1600" b="1" dirty="0">
                <a:solidFill>
                  <a:srgbClr val="002060"/>
                </a:solidFill>
              </a:rPr>
              <a:t>Typical photos </a:t>
            </a:r>
            <a:br>
              <a:rPr lang="en-US" altLang="ru-RU" sz="1600" b="1" dirty="0">
                <a:solidFill>
                  <a:srgbClr val="002060"/>
                </a:solidFill>
              </a:rPr>
            </a:br>
            <a:r>
              <a:rPr lang="en-US" altLang="ru-RU" sz="1600" b="1" dirty="0">
                <a:solidFill>
                  <a:srgbClr val="002060"/>
                </a:solidFill>
              </a:rPr>
              <a:t>of the</a:t>
            </a:r>
            <a:r>
              <a:rPr lang="ru-RU" altLang="ru-RU" sz="1600" b="1" dirty="0">
                <a:solidFill>
                  <a:srgbClr val="002060"/>
                </a:solidFill>
              </a:rPr>
              <a:t> </a:t>
            </a:r>
            <a:r>
              <a:rPr lang="en-US" altLang="ru-RU" sz="1600" b="1" dirty="0">
                <a:solidFill>
                  <a:srgbClr val="002060"/>
                </a:solidFill>
              </a:rPr>
              <a:t>luminescence in a vacuum gap taken at different stages of </a:t>
            </a:r>
            <a:r>
              <a:rPr lang="en-US" altLang="ru-RU" sz="1600" b="1" dirty="0" smtClean="0">
                <a:solidFill>
                  <a:srgbClr val="002060"/>
                </a:solidFill>
              </a:rPr>
              <a:t>breakdown</a:t>
            </a:r>
            <a:endParaRPr lang="en-US" altLang="ru-RU" sz="1600" b="1" dirty="0">
              <a:solidFill>
                <a:srgbClr val="002060"/>
              </a:solidFill>
            </a:endParaRPr>
          </a:p>
          <a:p>
            <a:pPr algn="ctr">
              <a:buClr>
                <a:srgbClr val="982500"/>
              </a:buClr>
              <a:buFont typeface="Wingdings" pitchFamily="2" charset="2"/>
              <a:buNone/>
            </a:pPr>
            <a:endParaRPr lang="en-US" altLang="ru-RU" sz="1600" b="1" dirty="0">
              <a:solidFill>
                <a:srgbClr val="002060"/>
              </a:solidFill>
            </a:endParaRPr>
          </a:p>
          <a:p>
            <a:pPr algn="ctr">
              <a:buClr>
                <a:srgbClr val="982500"/>
              </a:buClr>
              <a:buFont typeface="Wingdings" pitchFamily="2" charset="2"/>
              <a:buNone/>
            </a:pPr>
            <a:r>
              <a:rPr lang="en-US" altLang="ru-RU" sz="1600" b="1" dirty="0">
                <a:solidFill>
                  <a:srgbClr val="002060"/>
                </a:solidFill>
              </a:rPr>
              <a:t>G. A. </a:t>
            </a:r>
            <a:r>
              <a:rPr lang="en-US" altLang="ru-RU" sz="1600" b="1" dirty="0" err="1">
                <a:solidFill>
                  <a:srgbClr val="002060"/>
                </a:solidFill>
              </a:rPr>
              <a:t>Mesyats</a:t>
            </a:r>
            <a:r>
              <a:rPr lang="en-US" altLang="ru-RU" sz="1600" b="1" dirty="0">
                <a:solidFill>
                  <a:srgbClr val="002060"/>
                </a:solidFill>
              </a:rPr>
              <a:t> and </a:t>
            </a:r>
            <a:br>
              <a:rPr lang="en-US" altLang="ru-RU" sz="1600" b="1" dirty="0">
                <a:solidFill>
                  <a:srgbClr val="002060"/>
                </a:solidFill>
              </a:rPr>
            </a:br>
            <a:r>
              <a:rPr lang="en-US" altLang="ru-RU" sz="1600" b="1" dirty="0">
                <a:solidFill>
                  <a:srgbClr val="002060"/>
                </a:solidFill>
              </a:rPr>
              <a:t>D. I. </a:t>
            </a:r>
            <a:r>
              <a:rPr lang="en-US" altLang="ru-RU" sz="1600" b="1" dirty="0" err="1">
                <a:solidFill>
                  <a:srgbClr val="002060"/>
                </a:solidFill>
              </a:rPr>
              <a:t>Proskurovsky</a:t>
            </a:r>
            <a:r>
              <a:rPr lang="en-US" altLang="ru-RU" sz="1600" b="1" dirty="0">
                <a:solidFill>
                  <a:srgbClr val="002060"/>
                </a:solidFill>
              </a:rPr>
              <a:t> </a:t>
            </a:r>
            <a:r>
              <a:rPr lang="en-US" altLang="ru-RU" sz="1600" b="1" i="1" dirty="0">
                <a:solidFill>
                  <a:srgbClr val="002060"/>
                </a:solidFill>
              </a:rPr>
              <a:t>Pulsed Electrical Discharge in Vacuum </a:t>
            </a:r>
            <a:r>
              <a:rPr lang="en-US" altLang="ru-RU" sz="1600" b="1" dirty="0">
                <a:solidFill>
                  <a:srgbClr val="002060"/>
                </a:solidFill>
              </a:rPr>
              <a:t>1989 (Berlin: Springer </a:t>
            </a:r>
            <a:r>
              <a:rPr lang="en-US" altLang="ru-RU" sz="1600" b="1" dirty="0" err="1">
                <a:solidFill>
                  <a:srgbClr val="002060"/>
                </a:solidFill>
              </a:rPr>
              <a:t>Verlag</a:t>
            </a:r>
            <a:r>
              <a:rPr lang="en-US" altLang="ru-RU" sz="1600" b="1" dirty="0">
                <a:solidFill>
                  <a:srgbClr val="002060"/>
                </a:solidFill>
              </a:rPr>
              <a:t>)</a:t>
            </a:r>
            <a:r>
              <a:rPr lang="ru-RU" altLang="ru-RU" sz="1600" b="1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493713" y="4249738"/>
          <a:ext cx="1939925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Формула" r:id="rId5" imgW="1930400" imgH="1676400" progId="Equation.3">
                  <p:embed/>
                </p:oleObj>
              </mc:Choice>
              <mc:Fallback>
                <p:oleObj name="Формула" r:id="rId5" imgW="1930400" imgH="1676400" progId="Equation.3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4249738"/>
                        <a:ext cx="1939925" cy="167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17DB3">
                                <a:alpha val="2588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5471A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FEAAC1-1C01-4F1A-B282-99FB369C959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2"/>
          <p:cNvGrpSpPr>
            <a:grpSpLocks/>
          </p:cNvGrpSpPr>
          <p:nvPr/>
        </p:nvGrpSpPr>
        <p:grpSpPr bwMode="auto">
          <a:xfrm rot="10800000">
            <a:off x="5229224" y="4964110"/>
            <a:ext cx="3171198" cy="1135029"/>
            <a:chOff x="2975" y="434"/>
            <a:chExt cx="1441" cy="3693"/>
          </a:xfrm>
        </p:grpSpPr>
        <p:sp>
          <p:nvSpPr>
            <p:cNvPr id="18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24578" name="Group 2"/>
          <p:cNvGrpSpPr>
            <a:grpSpLocks/>
          </p:cNvGrpSpPr>
          <p:nvPr/>
        </p:nvGrpSpPr>
        <p:grpSpPr bwMode="auto">
          <a:xfrm rot="10800000">
            <a:off x="577850" y="4964110"/>
            <a:ext cx="3371152" cy="1135029"/>
            <a:chOff x="2975" y="434"/>
            <a:chExt cx="1441" cy="3693"/>
          </a:xfrm>
        </p:grpSpPr>
        <p:sp>
          <p:nvSpPr>
            <p:cNvPr id="24585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4586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15" name="Заголовок 5"/>
          <p:cNvSpPr>
            <a:spLocks noGrp="1"/>
          </p:cNvSpPr>
          <p:nvPr>
            <p:ph type="title"/>
          </p:nvPr>
        </p:nvSpPr>
        <p:spPr>
          <a:xfrm>
            <a:off x="857839" y="69850"/>
            <a:ext cx="8181386" cy="457200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BREAKDOWN DEVELOPMENT</a:t>
            </a:r>
            <a:endParaRPr lang="ru-RU" dirty="0" smtClean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AC974E-4FDE-43CA-8F01-6376ED845CD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39139"/>
            <a:ext cx="9144000" cy="35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5"/>
          <p:cNvSpPr txBox="1">
            <a:spLocks noChangeArrowheads="1"/>
          </p:cNvSpPr>
          <p:nvPr/>
        </p:nvSpPr>
        <p:spPr bwMode="auto">
          <a:xfrm>
            <a:off x="323850" y="5013325"/>
            <a:ext cx="3816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2060"/>
                </a:solidFill>
              </a:rPr>
              <a:t>Streak picture of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the </a:t>
            </a:r>
            <a:r>
              <a:rPr lang="en-US" sz="2000" b="1" dirty="0">
                <a:solidFill>
                  <a:srgbClr val="002060"/>
                </a:solidFill>
              </a:rPr>
              <a:t>cathode </a:t>
            </a:r>
            <a:r>
              <a:rPr lang="en-US" altLang="ru-RU" sz="2000" b="1" dirty="0">
                <a:solidFill>
                  <a:srgbClr val="002060"/>
                </a:solidFill>
              </a:rPr>
              <a:t>glow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4932363" y="5013325"/>
            <a:ext cx="3816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2060"/>
                </a:solidFill>
              </a:rPr>
              <a:t>Streak picture of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the </a:t>
            </a:r>
            <a:r>
              <a:rPr lang="en-US" sz="2000" b="1" dirty="0">
                <a:solidFill>
                  <a:srgbClr val="002060"/>
                </a:solidFill>
              </a:rPr>
              <a:t>anode </a:t>
            </a:r>
            <a:r>
              <a:rPr lang="en-US" altLang="ru-RU" sz="2000" b="1" dirty="0">
                <a:solidFill>
                  <a:srgbClr val="002060"/>
                </a:solidFill>
              </a:rPr>
              <a:t>glow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11163" y="4480859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[ns]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3912824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"/>
          <p:cNvSpPr>
            <a:spLocks noChangeArrowheads="1"/>
          </p:cNvSpPr>
          <p:nvPr/>
        </p:nvSpPr>
        <p:spPr bwMode="auto">
          <a:xfrm rot="5400000">
            <a:off x="4077099" y="1684739"/>
            <a:ext cx="1184276" cy="8454223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1412875" y="868363"/>
            <a:ext cx="6272213" cy="44513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09625" y="88900"/>
            <a:ext cx="8229600" cy="4572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EMISSION CENTERS  </a:t>
            </a:r>
            <a:r>
              <a:rPr lang="ru-RU" dirty="0" smtClean="0"/>
              <a:t> </a:t>
            </a:r>
          </a:p>
        </p:txBody>
      </p:sp>
      <p:grpSp>
        <p:nvGrpSpPr>
          <p:cNvPr id="16391" name="Группа 23"/>
          <p:cNvGrpSpPr>
            <a:grpSpLocks/>
          </p:cNvGrpSpPr>
          <p:nvPr/>
        </p:nvGrpSpPr>
        <p:grpSpPr bwMode="auto">
          <a:xfrm>
            <a:off x="1857375" y="842963"/>
            <a:ext cx="5457825" cy="4308906"/>
            <a:chOff x="1547813" y="759411"/>
            <a:chExt cx="5761037" cy="4548850"/>
          </a:xfrm>
        </p:grpSpPr>
        <p:pic>
          <p:nvPicPr>
            <p:cNvPr id="17416" name="Picture 37" descr="FIG01_01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547813" y="759411"/>
              <a:ext cx="5761037" cy="4464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5" name="TextBox 14"/>
            <p:cNvSpPr txBox="1">
              <a:spLocks noChangeArrowheads="1"/>
            </p:cNvSpPr>
            <p:nvPr/>
          </p:nvSpPr>
          <p:spPr bwMode="auto">
            <a:xfrm>
              <a:off x="4154052" y="2156691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b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396" name="TextBox 15"/>
            <p:cNvSpPr txBox="1">
              <a:spLocks noChangeArrowheads="1"/>
            </p:cNvSpPr>
            <p:nvPr/>
          </p:nvSpPr>
          <p:spPr bwMode="auto">
            <a:xfrm>
              <a:off x="6220688" y="2156691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c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397" name="TextBox 16"/>
            <p:cNvSpPr txBox="1">
              <a:spLocks noChangeArrowheads="1"/>
            </p:cNvSpPr>
            <p:nvPr/>
          </p:nvSpPr>
          <p:spPr bwMode="auto">
            <a:xfrm>
              <a:off x="4154052" y="3634511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e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398" name="TextBox 17"/>
            <p:cNvSpPr txBox="1">
              <a:spLocks noChangeArrowheads="1"/>
            </p:cNvSpPr>
            <p:nvPr/>
          </p:nvSpPr>
          <p:spPr bwMode="auto">
            <a:xfrm>
              <a:off x="6220688" y="3634511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f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399" name="TextBox 18"/>
            <p:cNvSpPr txBox="1">
              <a:spLocks noChangeArrowheads="1"/>
            </p:cNvSpPr>
            <p:nvPr/>
          </p:nvSpPr>
          <p:spPr bwMode="auto">
            <a:xfrm>
              <a:off x="2424544" y="4918363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g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400" name="TextBox 19"/>
            <p:cNvSpPr txBox="1">
              <a:spLocks noChangeArrowheads="1"/>
            </p:cNvSpPr>
            <p:nvPr/>
          </p:nvSpPr>
          <p:spPr bwMode="auto">
            <a:xfrm>
              <a:off x="2424544" y="2156691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a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401" name="TextBox 20"/>
            <p:cNvSpPr txBox="1">
              <a:spLocks noChangeArrowheads="1"/>
            </p:cNvSpPr>
            <p:nvPr/>
          </p:nvSpPr>
          <p:spPr bwMode="auto">
            <a:xfrm>
              <a:off x="2424544" y="3634511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d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402" name="TextBox 21"/>
            <p:cNvSpPr txBox="1">
              <a:spLocks noChangeArrowheads="1"/>
            </p:cNvSpPr>
            <p:nvPr/>
          </p:nvSpPr>
          <p:spPr bwMode="auto">
            <a:xfrm>
              <a:off x="6269434" y="4918363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 err="1">
                  <a:solidFill>
                    <a:srgbClr val="002060"/>
                  </a:solidFill>
                </a:rPr>
                <a:t>i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16403" name="TextBox 22"/>
            <p:cNvSpPr txBox="1">
              <a:spLocks noChangeArrowheads="1"/>
            </p:cNvSpPr>
            <p:nvPr/>
          </p:nvSpPr>
          <p:spPr bwMode="auto">
            <a:xfrm>
              <a:off x="4154052" y="4918363"/>
              <a:ext cx="304800" cy="389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b="1" dirty="0">
                  <a:solidFill>
                    <a:srgbClr val="002060"/>
                  </a:solidFill>
                </a:rPr>
                <a:t>h</a:t>
              </a:r>
              <a:endParaRPr lang="ru-RU" altLang="ru-RU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8198" name="Text Box 35"/>
          <p:cNvSpPr txBox="1">
            <a:spLocks noChangeArrowheads="1"/>
          </p:cNvSpPr>
          <p:nvPr/>
        </p:nvSpPr>
        <p:spPr bwMode="auto">
          <a:xfrm>
            <a:off x="369888" y="5303838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 err="1">
                <a:solidFill>
                  <a:srgbClr val="002060"/>
                </a:solidFill>
              </a:rPr>
              <a:t>Microprotrusions</a:t>
            </a:r>
            <a:r>
              <a:rPr lang="ru-RU" b="1" dirty="0">
                <a:solidFill>
                  <a:srgbClr val="002060"/>
                </a:solidFill>
              </a:rPr>
              <a:t> (</a:t>
            </a:r>
            <a:r>
              <a:rPr lang="en-US" b="1" dirty="0">
                <a:solidFill>
                  <a:srgbClr val="002060"/>
                </a:solidFill>
              </a:rPr>
              <a:t>a</a:t>
            </a:r>
            <a:r>
              <a:rPr lang="ru-RU" b="1" dirty="0">
                <a:solidFill>
                  <a:srgbClr val="002060"/>
                </a:solidFill>
              </a:rPr>
              <a:t>); </a:t>
            </a:r>
            <a:r>
              <a:rPr lang="en-US" b="1" dirty="0">
                <a:solidFill>
                  <a:srgbClr val="002060"/>
                </a:solidFill>
              </a:rPr>
              <a:t>dielectric inclusions</a:t>
            </a:r>
            <a:r>
              <a:rPr lang="ru-RU" b="1" dirty="0">
                <a:solidFill>
                  <a:srgbClr val="002060"/>
                </a:solidFill>
              </a:rPr>
              <a:t> (</a:t>
            </a:r>
            <a:r>
              <a:rPr lang="en-US" b="1" dirty="0">
                <a:solidFill>
                  <a:srgbClr val="002060"/>
                </a:solidFill>
              </a:rPr>
              <a:t>b</a:t>
            </a:r>
            <a:r>
              <a:rPr lang="ru-RU" b="1" dirty="0">
                <a:solidFill>
                  <a:srgbClr val="002060"/>
                </a:solidFill>
              </a:rPr>
              <a:t>); </a:t>
            </a:r>
            <a:r>
              <a:rPr lang="en-US" b="1" dirty="0">
                <a:solidFill>
                  <a:srgbClr val="002060"/>
                </a:solidFill>
              </a:rPr>
              <a:t>oxide and other inorganic dielectric films</a:t>
            </a:r>
            <a:r>
              <a:rPr lang="ru-RU" b="1" dirty="0">
                <a:solidFill>
                  <a:srgbClr val="002060"/>
                </a:solidFill>
              </a:rPr>
              <a:t> (</a:t>
            </a:r>
            <a:r>
              <a:rPr lang="en-US" b="1" dirty="0">
                <a:solidFill>
                  <a:srgbClr val="002060"/>
                </a:solidFill>
              </a:rPr>
              <a:t>c</a:t>
            </a:r>
            <a:r>
              <a:rPr lang="ru-RU" b="1" dirty="0">
                <a:solidFill>
                  <a:srgbClr val="002060"/>
                </a:solidFill>
              </a:rPr>
              <a:t>); </a:t>
            </a:r>
            <a:r>
              <a:rPr lang="en-US" b="1" dirty="0">
                <a:solidFill>
                  <a:srgbClr val="002060"/>
                </a:solidFill>
              </a:rPr>
              <a:t>adsorbed gas layers</a:t>
            </a:r>
            <a:r>
              <a:rPr lang="ru-RU" b="1" dirty="0">
                <a:solidFill>
                  <a:srgbClr val="002060"/>
                </a:solidFill>
              </a:rPr>
              <a:t> (</a:t>
            </a:r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ru-RU" b="1" dirty="0">
                <a:solidFill>
                  <a:srgbClr val="002060"/>
                </a:solidFill>
              </a:rPr>
              <a:t>); </a:t>
            </a:r>
            <a:r>
              <a:rPr lang="en-US" b="1" dirty="0">
                <a:solidFill>
                  <a:srgbClr val="002060"/>
                </a:solidFill>
              </a:rPr>
              <a:t>grain boundaries emerged at the surface (e</a:t>
            </a:r>
            <a:r>
              <a:rPr lang="ru-RU" b="1" dirty="0">
                <a:solidFill>
                  <a:srgbClr val="002060"/>
                </a:solidFill>
              </a:rPr>
              <a:t>); </a:t>
            </a:r>
            <a:r>
              <a:rPr lang="en-US" b="1" dirty="0" err="1">
                <a:solidFill>
                  <a:srgbClr val="002060"/>
                </a:solidFill>
              </a:rPr>
              <a:t>microparticles</a:t>
            </a:r>
            <a:r>
              <a:rPr lang="ru-RU" b="1" dirty="0">
                <a:solidFill>
                  <a:srgbClr val="002060"/>
                </a:solidFill>
              </a:rPr>
              <a:t> (</a:t>
            </a:r>
            <a:r>
              <a:rPr lang="en-US" b="1" dirty="0">
                <a:solidFill>
                  <a:srgbClr val="002060"/>
                </a:solidFill>
              </a:rPr>
              <a:t>f</a:t>
            </a:r>
            <a:r>
              <a:rPr lang="ru-RU" b="1" dirty="0">
                <a:solidFill>
                  <a:srgbClr val="002060"/>
                </a:solidFill>
              </a:rPr>
              <a:t>); </a:t>
            </a:r>
            <a:r>
              <a:rPr lang="en-US" b="1" dirty="0">
                <a:solidFill>
                  <a:srgbClr val="002060"/>
                </a:solidFill>
              </a:rPr>
              <a:t>oil vapor cracking products (g)</a:t>
            </a:r>
            <a:r>
              <a:rPr lang="ru-RU" b="1" dirty="0">
                <a:solidFill>
                  <a:srgbClr val="002060"/>
                </a:solidFill>
              </a:rPr>
              <a:t>; </a:t>
            </a:r>
            <a:r>
              <a:rPr lang="en-US" b="1" dirty="0">
                <a:solidFill>
                  <a:srgbClr val="002060"/>
                </a:solidFill>
              </a:rPr>
              <a:t>edges of craters formed upon breakdowns</a:t>
            </a:r>
            <a:r>
              <a:rPr lang="ru-RU" b="1" dirty="0">
                <a:solidFill>
                  <a:srgbClr val="002060"/>
                </a:solidFill>
              </a:rPr>
              <a:t> (</a:t>
            </a:r>
            <a:r>
              <a:rPr lang="en-US" b="1" dirty="0">
                <a:solidFill>
                  <a:srgbClr val="002060"/>
                </a:solidFill>
              </a:rPr>
              <a:t>h</a:t>
            </a:r>
            <a:r>
              <a:rPr lang="ru-RU" b="1" dirty="0">
                <a:solidFill>
                  <a:srgbClr val="002060"/>
                </a:solidFill>
              </a:rPr>
              <a:t>); </a:t>
            </a:r>
            <a:r>
              <a:rPr lang="en-US" b="1" dirty="0">
                <a:solidFill>
                  <a:srgbClr val="002060"/>
                </a:solidFill>
              </a:rPr>
              <a:t>pores and cracks</a:t>
            </a:r>
            <a:r>
              <a:rPr lang="ru-RU" b="1" dirty="0">
                <a:solidFill>
                  <a:srgbClr val="002060"/>
                </a:solidFill>
              </a:rPr>
              <a:t> (</a:t>
            </a:r>
            <a:r>
              <a:rPr lang="en-US" b="1" dirty="0" err="1">
                <a:solidFill>
                  <a:srgbClr val="002060"/>
                </a:solidFill>
              </a:rPr>
              <a:t>i</a:t>
            </a:r>
            <a:r>
              <a:rPr lang="ru-RU" b="1" dirty="0">
                <a:solidFill>
                  <a:srgbClr val="002060"/>
                </a:solidFill>
              </a:rPr>
              <a:t>)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368-5F3A-4C45-AB3B-2EFA864EE14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cap="all" dirty="0" err="1"/>
              <a:t>Microirregularities</a:t>
            </a:r>
            <a:r>
              <a:rPr lang="en-US" cap="all" dirty="0"/>
              <a:t> on electrode surfaces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gray">
          <a:xfrm rot="16200000">
            <a:off x="3908769" y="1895932"/>
            <a:ext cx="1507334" cy="6611815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pic>
        <p:nvPicPr>
          <p:cNvPr id="9" name="Содержимое 3" descr="Mesyats02_02.t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0590" y="1267251"/>
            <a:ext cx="3851275" cy="3027362"/>
          </a:xfrm>
          <a:prstGeom prst="rect">
            <a:avLst/>
          </a:prstGeom>
          <a:ln w="28575" cap="rnd" cmpd="thinThick">
            <a:solidFill>
              <a:srgbClr val="0070C0"/>
            </a:solidFill>
            <a:round/>
            <a:headEnd/>
            <a:tailEnd/>
          </a:ln>
        </p:spPr>
      </p:pic>
      <p:pic>
        <p:nvPicPr>
          <p:cNvPr id="10" name="Рисунок 4" descr="Figs_Mesyats2_1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2" y="1623839"/>
            <a:ext cx="4248150" cy="2254250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84425" y="4906374"/>
            <a:ext cx="435189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3200" b="1" i="1" dirty="0">
                <a:solidFill>
                  <a:srgbClr val="002060"/>
                </a:solidFill>
                <a:cs typeface="Times New Roman" pitchFamily="18" charset="0"/>
              </a:rPr>
              <a:t>j</a:t>
            </a:r>
            <a:r>
              <a:rPr lang="ru-RU" sz="3200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3200" b="1" i="1" dirty="0">
                <a:solidFill>
                  <a:srgbClr val="002060"/>
                </a:solidFill>
                <a:cs typeface="Times New Roman" pitchFamily="18" charset="0"/>
              </a:rPr>
              <a:t>=</a:t>
            </a:r>
            <a:r>
              <a:rPr lang="ru-RU" sz="3200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3200" b="1" i="1" dirty="0">
                <a:solidFill>
                  <a:srgbClr val="002060"/>
                </a:solidFill>
                <a:cs typeface="Times New Roman" pitchFamily="18" charset="0"/>
              </a:rPr>
              <a:t>AE</a:t>
            </a:r>
            <a:r>
              <a:rPr lang="ru-RU" sz="3200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3200" b="1" baseline="30000" dirty="0">
                <a:solidFill>
                  <a:srgbClr val="002060"/>
                </a:solidFill>
                <a:cs typeface="Times New Roman" pitchFamily="18" charset="0"/>
              </a:rPr>
              <a:t>2</a:t>
            </a:r>
            <a:r>
              <a:rPr lang="en-US" sz="3200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Times New Roman" pitchFamily="18" charset="0"/>
              </a:rPr>
              <a:t>exp</a:t>
            </a:r>
            <a:r>
              <a:rPr lang="ru-RU" sz="3200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cs typeface="Times New Roman" pitchFamily="18" charset="0"/>
              </a:rPr>
              <a:t>(</a:t>
            </a:r>
            <a:r>
              <a:rPr lang="en-US" sz="3200" b="1" i="1" dirty="0">
                <a:solidFill>
                  <a:srgbClr val="002060"/>
                </a:solidFill>
                <a:cs typeface="Times New Roman" pitchFamily="18" charset="0"/>
              </a:rPr>
              <a:t>-B/E</a:t>
            </a:r>
            <a:r>
              <a:rPr lang="en-US" sz="3200" b="1" dirty="0">
                <a:solidFill>
                  <a:srgbClr val="002060"/>
                </a:solidFill>
                <a:cs typeface="Times New Roman" pitchFamily="18" charset="0"/>
              </a:rPr>
              <a:t>)</a:t>
            </a:r>
            <a:endParaRPr lang="ru-RU" sz="3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8999820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6" name="Group 2"/>
          <p:cNvGrpSpPr>
            <a:grpSpLocks/>
          </p:cNvGrpSpPr>
          <p:nvPr/>
        </p:nvGrpSpPr>
        <p:grpSpPr bwMode="auto">
          <a:xfrm rot="10800000">
            <a:off x="757238" y="1284288"/>
            <a:ext cx="7989887" cy="1384300"/>
            <a:chOff x="2975" y="434"/>
            <a:chExt cx="1441" cy="3693"/>
          </a:xfrm>
        </p:grpSpPr>
        <p:sp>
          <p:nvSpPr>
            <p:cNvPr id="2076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77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30" name="AutoShape 2"/>
          <p:cNvSpPr>
            <a:spLocks noChangeArrowheads="1"/>
          </p:cNvSpPr>
          <p:nvPr/>
        </p:nvSpPr>
        <p:spPr bwMode="gray">
          <a:xfrm rot="16200000">
            <a:off x="1333643" y="3857765"/>
            <a:ext cx="2782886" cy="2757209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FIELD EMISSION</a:t>
            </a:r>
            <a:endParaRPr lang="ru-RU" dirty="0" smtClean="0"/>
          </a:p>
        </p:txBody>
      </p:sp>
      <p:sp>
        <p:nvSpPr>
          <p:cNvPr id="7" name="Text Box 35"/>
          <p:cNvSpPr txBox="1">
            <a:spLocks noChangeArrowheads="1"/>
          </p:cNvSpPr>
          <p:nvPr/>
        </p:nvSpPr>
        <p:spPr bwMode="auto">
          <a:xfrm>
            <a:off x="4859338" y="4060825"/>
            <a:ext cx="3868737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360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/>
                <a:cs typeface="Arial"/>
              </a:rPr>
              <a:t>–</a:t>
            </a:r>
            <a:r>
              <a:rPr lang="en-US" sz="20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Elipsoid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360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/>
                <a:cs typeface="Arial"/>
              </a:rPr>
              <a:t>–</a:t>
            </a:r>
            <a:r>
              <a:rPr lang="en-US" sz="20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000" b="1" dirty="0">
                <a:solidFill>
                  <a:srgbClr val="002060"/>
                </a:solidFill>
              </a:rPr>
              <a:t>Cylinder with a spherical tip</a:t>
            </a:r>
            <a:endParaRPr lang="ru-RU" sz="2000" b="1" dirty="0">
              <a:solidFill>
                <a:srgbClr val="002060"/>
              </a:solidFill>
            </a:endParaRPr>
          </a:p>
          <a:p>
            <a:pPr>
              <a:spcBef>
                <a:spcPts val="360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–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 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Cone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with a spherical tip</a:t>
            </a:r>
            <a:b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(cone angle </a:t>
            </a:r>
            <a:r>
              <a:rPr lang="el-GR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θ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~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–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10</a:t>
            </a:r>
            <a:r>
              <a:rPr lang="en-US" sz="2000" b="1" dirty="0">
                <a:solidFill>
                  <a:srgbClr val="002060"/>
                </a:solidFill>
                <a:latin typeface="Arial"/>
                <a:cs typeface="Arial"/>
                <a:sym typeface="Symbol"/>
              </a:rPr>
              <a:t>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01725" y="1368425"/>
          <a:ext cx="739775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" name="Формула" r:id="rId4" imgW="3060700" imgH="482600" progId="Equation.3">
                  <p:embed/>
                </p:oleObj>
              </mc:Choice>
              <mc:Fallback>
                <p:oleObj name="Формула" r:id="rId4" imgW="3060700" imgH="482600" progId="Equation.3">
                  <p:embed/>
                  <p:pic>
                    <p:nvPicPr>
                      <p:cNvPr id="0" name="Picture 8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1368425"/>
                        <a:ext cx="7397750" cy="1166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0" y="889000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FOWLER-NORDHEIM FORMULAS</a:t>
            </a:r>
          </a:p>
        </p:txBody>
      </p:sp>
      <p:sp>
        <p:nvSpPr>
          <p:cNvPr id="2063" name="Text Box 35"/>
          <p:cNvSpPr txBox="1">
            <a:spLocks noChangeArrowheads="1"/>
          </p:cNvSpPr>
          <p:nvPr/>
        </p:nvSpPr>
        <p:spPr bwMode="auto">
          <a:xfrm>
            <a:off x="1579563" y="3382963"/>
            <a:ext cx="7564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b="1">
                <a:solidFill>
                  <a:srgbClr val="A50021"/>
                </a:solidFill>
              </a:rPr>
              <a:t>Factor of electric field enhancement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951038" y="3922713"/>
          <a:ext cx="1497012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" name="Формула" r:id="rId6" imgW="660400" imgH="1206500" progId="Equation.3">
                  <p:embed/>
                </p:oleObj>
              </mc:Choice>
              <mc:Fallback>
                <p:oleObj name="Формула" r:id="rId6" imgW="660400" imgH="1206500" progId="Equation.3">
                  <p:embed/>
                  <p:pic>
                    <p:nvPicPr>
                      <p:cNvPr id="0" name="Picture 8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3922713"/>
                        <a:ext cx="1497012" cy="244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Дуга 13"/>
          <p:cNvSpPr/>
          <p:nvPr/>
        </p:nvSpPr>
        <p:spPr>
          <a:xfrm>
            <a:off x="4070350" y="3844925"/>
            <a:ext cx="431800" cy="1512888"/>
          </a:xfrm>
          <a:prstGeom prst="arc">
            <a:avLst>
              <a:gd name="adj1" fmla="val 10768457"/>
              <a:gd name="adj2" fmla="val 0"/>
            </a:avLst>
          </a:prstGeom>
          <a:noFill/>
          <a:ln w="38100">
            <a:solidFill>
              <a:srgbClr val="008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6253163" y="3252788"/>
          <a:ext cx="1735137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" name="Equation" r:id="rId8" imgW="609600" imgH="228600" progId="">
                  <p:embed/>
                </p:oleObj>
              </mc:Choice>
              <mc:Fallback>
                <p:oleObj name="Equation" r:id="rId8" imgW="609600" imgH="228600" progId="">
                  <p:embed/>
                  <p:pic>
                    <p:nvPicPr>
                      <p:cNvPr id="0" name="Picture 8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163" y="3252788"/>
                        <a:ext cx="1735137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1092200" y="2755900"/>
          <a:ext cx="273050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" name="Формула" r:id="rId10" imgW="1320800" imgH="228600" progId="Equation.3">
                  <p:embed/>
                </p:oleObj>
              </mc:Choice>
              <mc:Fallback>
                <p:oleObj name="Формула" r:id="rId10" imgW="1320800" imgH="228600" progId="Equation.3">
                  <p:embed/>
                  <p:pic>
                    <p:nvPicPr>
                      <p:cNvPr id="0" name="Picture 8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755900"/>
                        <a:ext cx="273050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4232275" y="2743200"/>
          <a:ext cx="139223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" name="Формула" r:id="rId12" imgW="672808" imgH="228501" progId="Equation.3">
                  <p:embed/>
                </p:oleObj>
              </mc:Choice>
              <mc:Fallback>
                <p:oleObj name="Формула" r:id="rId12" imgW="672808" imgH="228501" progId="Equation.3">
                  <p:embed/>
                  <p:pic>
                    <p:nvPicPr>
                      <p:cNvPr id="0" name="Picture 8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2275" y="2743200"/>
                        <a:ext cx="1392238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5943600" y="2743200"/>
          <a:ext cx="2652713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" name="Формула" r:id="rId14" imgW="1282700" imgH="228600" progId="Equation.3">
                  <p:embed/>
                </p:oleObj>
              </mc:Choice>
              <mc:Fallback>
                <p:oleObj name="Формула" r:id="rId14" imgW="1282700" imgH="228600" progId="Equation.3">
                  <p:embed/>
                  <p:pic>
                    <p:nvPicPr>
                      <p:cNvPr id="0" name="Picture 8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743200"/>
                        <a:ext cx="2652713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Прямая соединительная линия 19"/>
          <p:cNvCxnSpPr/>
          <p:nvPr/>
        </p:nvCxnSpPr>
        <p:spPr bwMode="auto">
          <a:xfrm rot="5400000">
            <a:off x="4009231" y="6184107"/>
            <a:ext cx="598487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6" name="Группа 40"/>
          <p:cNvGrpSpPr>
            <a:grpSpLocks/>
          </p:cNvGrpSpPr>
          <p:nvPr/>
        </p:nvGrpSpPr>
        <p:grpSpPr bwMode="auto">
          <a:xfrm>
            <a:off x="4103688" y="5678488"/>
            <a:ext cx="409575" cy="804862"/>
            <a:chOff x="2771800" y="4841672"/>
            <a:chExt cx="936104" cy="1837627"/>
          </a:xfrm>
        </p:grpSpPr>
        <p:sp>
          <p:nvSpPr>
            <p:cNvPr id="22" name="Дуга 13"/>
            <p:cNvSpPr>
              <a:spLocks noChangeAspect="1"/>
            </p:cNvSpPr>
            <p:nvPr/>
          </p:nvSpPr>
          <p:spPr>
            <a:xfrm>
              <a:off x="2771800" y="4841672"/>
              <a:ext cx="936104" cy="935124"/>
            </a:xfrm>
            <a:prstGeom prst="arc">
              <a:avLst>
                <a:gd name="adj1" fmla="val 6095131"/>
                <a:gd name="adj2" fmla="val 4677181"/>
              </a:avLst>
            </a:prstGeom>
            <a:noFill/>
            <a:ln w="38100">
              <a:solidFill>
                <a:srgbClr val="008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2949586" y="5769547"/>
              <a:ext cx="195929" cy="909752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 flipH="1" flipV="1">
              <a:off x="3337816" y="5765922"/>
              <a:ext cx="188672" cy="913377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7" name="Группа 45"/>
          <p:cNvGrpSpPr>
            <a:grpSpLocks noChangeAspect="1"/>
          </p:cNvGrpSpPr>
          <p:nvPr/>
        </p:nvGrpSpPr>
        <p:grpSpPr bwMode="auto">
          <a:xfrm>
            <a:off x="4127500" y="4759325"/>
            <a:ext cx="341313" cy="795338"/>
            <a:chOff x="2771800" y="4843533"/>
            <a:chExt cx="936104" cy="1825827"/>
          </a:xfrm>
        </p:grpSpPr>
        <p:sp>
          <p:nvSpPr>
            <p:cNvPr id="26" name="Дуга 25"/>
            <p:cNvSpPr>
              <a:spLocks noChangeAspect="1"/>
            </p:cNvSpPr>
            <p:nvPr/>
          </p:nvSpPr>
          <p:spPr>
            <a:xfrm>
              <a:off x="2771800" y="4843533"/>
              <a:ext cx="936104" cy="1067800"/>
            </a:xfrm>
            <a:prstGeom prst="arc">
              <a:avLst>
                <a:gd name="adj1" fmla="val 10778333"/>
                <a:gd name="adj2" fmla="val 0"/>
              </a:avLst>
            </a:prstGeom>
            <a:noFill/>
            <a:ln w="38100">
              <a:solidFill>
                <a:srgbClr val="008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2070" name="Группа 44"/>
            <p:cNvGrpSpPr>
              <a:grpSpLocks/>
            </p:cNvGrpSpPr>
            <p:nvPr/>
          </p:nvGrpSpPr>
          <p:grpSpPr bwMode="auto">
            <a:xfrm>
              <a:off x="2771801" y="5310011"/>
              <a:ext cx="936104" cy="1359350"/>
              <a:chOff x="2771801" y="4903580"/>
              <a:chExt cx="936104" cy="1369297"/>
            </a:xfrm>
          </p:grpSpPr>
          <p:cxnSp>
            <p:nvCxnSpPr>
              <p:cNvPr id="28" name="Прямая соединительная линия 27"/>
              <p:cNvCxnSpPr/>
              <p:nvPr/>
            </p:nvCxnSpPr>
            <p:spPr>
              <a:xfrm rot="5400000">
                <a:off x="2087154" y="5588227"/>
                <a:ext cx="1369295" cy="0"/>
              </a:xfrm>
              <a:prstGeom prst="line">
                <a:avLst/>
              </a:prstGeom>
              <a:ln w="38100">
                <a:solidFill>
                  <a:srgbClr val="008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 rot="5400000">
                <a:off x="3023258" y="5588227"/>
                <a:ext cx="1369295" cy="0"/>
              </a:xfrm>
              <a:prstGeom prst="line">
                <a:avLst/>
              </a:prstGeom>
              <a:ln w="38100">
                <a:solidFill>
                  <a:srgbClr val="008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Номер слайда 3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4AF2D6-F24E-4D72-9214-9829E335993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2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угольник 86"/>
          <p:cNvSpPr/>
          <p:nvPr/>
        </p:nvSpPr>
        <p:spPr bwMode="auto">
          <a:xfrm>
            <a:off x="1303338" y="896938"/>
            <a:ext cx="7369175" cy="32496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577850" y="1847850"/>
            <a:ext cx="8027146" cy="3306763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4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1800" dirty="0" smtClean="0"/>
              <a:t>FIELD EMISSION – </a:t>
            </a:r>
            <a:br>
              <a:rPr lang="en-US" sz="1800" dirty="0" smtClean="0"/>
            </a:br>
            <a:r>
              <a:rPr lang="en-US" sz="1800" dirty="0" smtClean="0"/>
              <a:t>EXPLOSIVE ELECTRON EMISSION TRANSITION</a:t>
            </a:r>
            <a:endParaRPr lang="en-GB" sz="1800" dirty="0" smtClean="0"/>
          </a:p>
        </p:txBody>
      </p:sp>
      <p:grpSp>
        <p:nvGrpSpPr>
          <p:cNvPr id="17415" name="Группа 29"/>
          <p:cNvGrpSpPr>
            <a:grpSpLocks/>
          </p:cNvGrpSpPr>
          <p:nvPr/>
        </p:nvGrpSpPr>
        <p:grpSpPr bwMode="auto">
          <a:xfrm>
            <a:off x="825267" y="1959089"/>
            <a:ext cx="7608279" cy="3078049"/>
            <a:chOff x="1139345" y="1230840"/>
            <a:chExt cx="7035928" cy="2799111"/>
          </a:xfrm>
        </p:grpSpPr>
        <p:sp>
          <p:nvSpPr>
            <p:cNvPr id="62" name="Text Box 35"/>
            <p:cNvSpPr txBox="1">
              <a:spLocks noChangeArrowheads="1"/>
            </p:cNvSpPr>
            <p:nvPr/>
          </p:nvSpPr>
          <p:spPr bwMode="auto">
            <a:xfrm>
              <a:off x="3553977" y="1361031"/>
              <a:ext cx="3557652" cy="336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Field  Emission </a:t>
              </a:r>
            </a:p>
          </p:txBody>
        </p:sp>
        <p:sp>
          <p:nvSpPr>
            <p:cNvPr id="63" name="Text Box 16"/>
            <p:cNvSpPr txBox="1">
              <a:spLocks noChangeArrowheads="1"/>
            </p:cNvSpPr>
            <p:nvPr/>
          </p:nvSpPr>
          <p:spPr bwMode="auto">
            <a:xfrm>
              <a:off x="2320466" y="1230840"/>
              <a:ext cx="1362100" cy="523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rgbClr val="00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9.</a:t>
              </a:r>
              <a:r>
                <a:rPr lang="ru-RU" sz="2800" b="1" dirty="0">
                  <a:solidFill>
                    <a:srgbClr val="00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23</a:t>
              </a:r>
              <a:r>
                <a:rPr lang="en-US" sz="2800" b="1" dirty="0">
                  <a:solidFill>
                    <a:srgbClr val="00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kV</a:t>
              </a:r>
              <a:endParaRPr lang="ru-RU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Text Box 17"/>
            <p:cNvSpPr txBox="1">
              <a:spLocks noChangeArrowheads="1"/>
            </p:cNvSpPr>
            <p:nvPr/>
          </p:nvSpPr>
          <p:spPr bwMode="auto">
            <a:xfrm>
              <a:off x="2317291" y="2786783"/>
              <a:ext cx="1362100" cy="523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9.</a:t>
              </a:r>
              <a:r>
                <a:rPr lang="ru-RU" sz="28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83</a:t>
              </a:r>
              <a:r>
                <a:rPr lang="en-US" sz="28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kV</a:t>
              </a:r>
              <a:endParaRPr lang="ru-RU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21" name="Text Box 20"/>
            <p:cNvSpPr txBox="1">
              <a:spLocks noChangeArrowheads="1"/>
            </p:cNvSpPr>
            <p:nvPr/>
          </p:nvSpPr>
          <p:spPr bwMode="auto">
            <a:xfrm>
              <a:off x="1252736" y="2504301"/>
              <a:ext cx="97334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2800" b="1"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altLang="ru-RU" sz="2800" b="1">
                  <a:latin typeface="Times New Roman" pitchFamily="18" charset="0"/>
                  <a:cs typeface="Times New Roman" pitchFamily="18" charset="0"/>
                </a:rPr>
                <a:t> ns</a:t>
              </a:r>
              <a:endParaRPr lang="ru-RU" altLang="ru-RU" sz="28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22" name="Text Box 23"/>
            <p:cNvSpPr txBox="1">
              <a:spLocks noChangeArrowheads="1"/>
            </p:cNvSpPr>
            <p:nvPr/>
          </p:nvSpPr>
          <p:spPr bwMode="auto">
            <a:xfrm>
              <a:off x="4812931" y="3506731"/>
              <a:ext cx="70884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2800" b="1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ru-RU" sz="2800" b="1" baseline="-25000">
                  <a:latin typeface="Times New Roman" pitchFamily="18" charset="0"/>
                  <a:cs typeface="Times New Roman" pitchFamily="18" charset="0"/>
                </a:rPr>
                <a:t>expl</a:t>
              </a:r>
              <a:endParaRPr lang="ru-RU" altLang="ru-RU" sz="2800" b="1" baseline="-25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23" name="Text Box 24"/>
            <p:cNvSpPr txBox="1">
              <a:spLocks noChangeArrowheads="1"/>
            </p:cNvSpPr>
            <p:nvPr/>
          </p:nvSpPr>
          <p:spPr bwMode="auto">
            <a:xfrm>
              <a:off x="1251282" y="1762674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2000">
                  <a:solidFill>
                    <a:srgbClr val="0000CC"/>
                  </a:solidFill>
                </a:rPr>
                <a:t>0</a:t>
              </a:r>
              <a:endParaRPr lang="ru-RU" altLang="ru-RU" sz="2000" baseline="-25000">
                <a:solidFill>
                  <a:srgbClr val="0000CC"/>
                </a:solidFill>
              </a:endParaRPr>
            </a:p>
          </p:txBody>
        </p:sp>
        <p:sp>
          <p:nvSpPr>
            <p:cNvPr id="17424" name="Text Box 25"/>
            <p:cNvSpPr txBox="1">
              <a:spLocks noChangeArrowheads="1"/>
            </p:cNvSpPr>
            <p:nvPr/>
          </p:nvSpPr>
          <p:spPr bwMode="auto">
            <a:xfrm>
              <a:off x="1251282" y="3340804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2000">
                  <a:solidFill>
                    <a:srgbClr val="0000CC"/>
                  </a:solidFill>
                </a:rPr>
                <a:t>0</a:t>
              </a:r>
              <a:endParaRPr lang="ru-RU" altLang="ru-RU" sz="2000" baseline="-25000">
                <a:solidFill>
                  <a:srgbClr val="0000CC"/>
                </a:solidFill>
              </a:endParaRPr>
            </a:p>
          </p:txBody>
        </p:sp>
        <p:sp>
          <p:nvSpPr>
            <p:cNvPr id="69" name="Text Box 35"/>
            <p:cNvSpPr txBox="1">
              <a:spLocks noChangeArrowheads="1"/>
            </p:cNvSpPr>
            <p:nvPr/>
          </p:nvSpPr>
          <p:spPr bwMode="auto">
            <a:xfrm>
              <a:off x="4063573" y="2293010"/>
              <a:ext cx="2268579" cy="101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n-US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Explosive Electron Emission Pulse</a:t>
              </a:r>
            </a:p>
          </p:txBody>
        </p:sp>
        <p:sp>
          <p:nvSpPr>
            <p:cNvPr id="17426" name="Line 8"/>
            <p:cNvSpPr>
              <a:spLocks noChangeAspect="1" noChangeShapeType="1"/>
            </p:cNvSpPr>
            <p:nvPr/>
          </p:nvSpPr>
          <p:spPr bwMode="auto">
            <a:xfrm flipV="1">
              <a:off x="1619543" y="1951290"/>
              <a:ext cx="651387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27" name="Freeform 14"/>
            <p:cNvSpPr>
              <a:spLocks/>
            </p:cNvSpPr>
            <p:nvPr/>
          </p:nvSpPr>
          <p:spPr bwMode="auto">
            <a:xfrm flipV="1">
              <a:off x="1555812" y="1762674"/>
              <a:ext cx="6500599" cy="131696"/>
            </a:xfrm>
            <a:custGeom>
              <a:avLst/>
              <a:gdLst>
                <a:gd name="T0" fmla="*/ 0 w 4896"/>
                <a:gd name="T1" fmla="*/ 2147483647 h 118"/>
                <a:gd name="T2" fmla="*/ 2147483647 w 4896"/>
                <a:gd name="T3" fmla="*/ 2147483647 h 118"/>
                <a:gd name="T4" fmla="*/ 2147483647 w 4896"/>
                <a:gd name="T5" fmla="*/ 2147483647 h 118"/>
                <a:gd name="T6" fmla="*/ 2147483647 w 4896"/>
                <a:gd name="T7" fmla="*/ 2147483647 h 118"/>
                <a:gd name="T8" fmla="*/ 2147483647 w 4896"/>
                <a:gd name="T9" fmla="*/ 2147483647 h 118"/>
                <a:gd name="T10" fmla="*/ 2147483647 w 4896"/>
                <a:gd name="T11" fmla="*/ 2147483647 h 118"/>
                <a:gd name="T12" fmla="*/ 2147483647 w 4896"/>
                <a:gd name="T13" fmla="*/ 0 h 1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96"/>
                <a:gd name="T22" fmla="*/ 0 h 118"/>
                <a:gd name="T23" fmla="*/ 4896 w 4896"/>
                <a:gd name="T24" fmla="*/ 118 h 1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96" h="118">
                  <a:moveTo>
                    <a:pt x="0" y="96"/>
                  </a:moveTo>
                  <a:cubicBezTo>
                    <a:pt x="54" y="99"/>
                    <a:pt x="111" y="115"/>
                    <a:pt x="326" y="114"/>
                  </a:cubicBezTo>
                  <a:cubicBezTo>
                    <a:pt x="541" y="113"/>
                    <a:pt x="809" y="95"/>
                    <a:pt x="1291" y="92"/>
                  </a:cubicBezTo>
                  <a:cubicBezTo>
                    <a:pt x="1773" y="89"/>
                    <a:pt x="2840" y="94"/>
                    <a:pt x="3216" y="96"/>
                  </a:cubicBezTo>
                  <a:cubicBezTo>
                    <a:pt x="3592" y="98"/>
                    <a:pt x="3446" y="118"/>
                    <a:pt x="3550" y="107"/>
                  </a:cubicBezTo>
                  <a:cubicBezTo>
                    <a:pt x="3654" y="96"/>
                    <a:pt x="3618" y="50"/>
                    <a:pt x="3842" y="32"/>
                  </a:cubicBezTo>
                  <a:cubicBezTo>
                    <a:pt x="4066" y="14"/>
                    <a:pt x="4677" y="7"/>
                    <a:pt x="4896" y="0"/>
                  </a:cubicBezTo>
                </a:path>
              </a:pathLst>
            </a:custGeom>
            <a:noFill/>
            <a:ln w="635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28" name="Line 9"/>
            <p:cNvSpPr>
              <a:spLocks noChangeAspect="1" noChangeShapeType="1"/>
            </p:cNvSpPr>
            <p:nvPr/>
          </p:nvSpPr>
          <p:spPr bwMode="auto">
            <a:xfrm flipV="1">
              <a:off x="1635973" y="3556506"/>
              <a:ext cx="6514073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29" name="Freeform 15"/>
            <p:cNvSpPr>
              <a:spLocks/>
            </p:cNvSpPr>
            <p:nvPr/>
          </p:nvSpPr>
          <p:spPr bwMode="auto">
            <a:xfrm flipV="1">
              <a:off x="1610745" y="2216408"/>
              <a:ext cx="6564528" cy="1188347"/>
            </a:xfrm>
            <a:custGeom>
              <a:avLst/>
              <a:gdLst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w 10000"/>
                <a:gd name="T11" fmla="*/ 0 h 10000"/>
                <a:gd name="T12" fmla="*/ 0 w 10000"/>
                <a:gd name="T13" fmla="*/ 0 h 10000"/>
                <a:gd name="T14" fmla="*/ 0 w 10000"/>
                <a:gd name="T15" fmla="*/ 0 h 10000"/>
                <a:gd name="T16" fmla="*/ 0 w 10000"/>
                <a:gd name="T17" fmla="*/ 0 h 10000"/>
                <a:gd name="T18" fmla="*/ 0 w 10000"/>
                <a:gd name="T19" fmla="*/ 0 h 10000"/>
                <a:gd name="T20" fmla="*/ 0 w 10000"/>
                <a:gd name="T21" fmla="*/ 0 h 10000"/>
                <a:gd name="T22" fmla="*/ 0 w 10000"/>
                <a:gd name="T23" fmla="*/ 0 h 1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000"/>
                <a:gd name="T37" fmla="*/ 0 h 10000"/>
                <a:gd name="T38" fmla="*/ 10000 w 10000"/>
                <a:gd name="T39" fmla="*/ 10000 h 100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000" h="10000">
                  <a:moveTo>
                    <a:pt x="0" y="535"/>
                  </a:moveTo>
                  <a:cubicBezTo>
                    <a:pt x="291" y="347"/>
                    <a:pt x="583" y="160"/>
                    <a:pt x="971" y="85"/>
                  </a:cubicBezTo>
                  <a:cubicBezTo>
                    <a:pt x="1359" y="9"/>
                    <a:pt x="1942" y="85"/>
                    <a:pt x="2330" y="85"/>
                  </a:cubicBezTo>
                  <a:cubicBezTo>
                    <a:pt x="2718" y="85"/>
                    <a:pt x="2913" y="9"/>
                    <a:pt x="3301" y="85"/>
                  </a:cubicBezTo>
                  <a:cubicBezTo>
                    <a:pt x="3689" y="160"/>
                    <a:pt x="4113" y="718"/>
                    <a:pt x="4660" y="535"/>
                  </a:cubicBezTo>
                  <a:cubicBezTo>
                    <a:pt x="5283" y="676"/>
                    <a:pt x="6523" y="516"/>
                    <a:pt x="7039" y="939"/>
                  </a:cubicBezTo>
                  <a:cubicBezTo>
                    <a:pt x="7435" y="3352"/>
                    <a:pt x="7447" y="8732"/>
                    <a:pt x="7670" y="10000"/>
                  </a:cubicBezTo>
                  <a:cubicBezTo>
                    <a:pt x="7765" y="9014"/>
                    <a:pt x="7718" y="2563"/>
                    <a:pt x="7864" y="986"/>
                  </a:cubicBezTo>
                  <a:cubicBezTo>
                    <a:pt x="8127" y="169"/>
                    <a:pt x="8277" y="601"/>
                    <a:pt x="8552" y="451"/>
                  </a:cubicBezTo>
                  <a:cubicBezTo>
                    <a:pt x="8827" y="300"/>
                    <a:pt x="9310" y="0"/>
                    <a:pt x="9515" y="85"/>
                  </a:cubicBezTo>
                  <a:cubicBezTo>
                    <a:pt x="9719" y="169"/>
                    <a:pt x="9597" y="892"/>
                    <a:pt x="9778" y="939"/>
                  </a:cubicBezTo>
                  <a:cubicBezTo>
                    <a:pt x="9958" y="986"/>
                    <a:pt x="9953" y="263"/>
                    <a:pt x="10000" y="85"/>
                  </a:cubicBezTo>
                </a:path>
              </a:pathLst>
            </a:custGeom>
            <a:noFill/>
            <a:ln w="635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0" name="Line 18"/>
            <p:cNvSpPr>
              <a:spLocks noChangeShapeType="1"/>
            </p:cNvSpPr>
            <p:nvPr/>
          </p:nvSpPr>
          <p:spPr bwMode="auto">
            <a:xfrm>
              <a:off x="1470796" y="3034266"/>
              <a:ext cx="62780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1" name="Line 19"/>
            <p:cNvSpPr>
              <a:spLocks noChangeShapeType="1"/>
            </p:cNvSpPr>
            <p:nvPr/>
          </p:nvSpPr>
          <p:spPr bwMode="auto">
            <a:xfrm>
              <a:off x="7253842" y="2430086"/>
              <a:ext cx="0" cy="8230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2" name="Text Box 21"/>
            <p:cNvSpPr txBox="1">
              <a:spLocks noChangeArrowheads="1"/>
            </p:cNvSpPr>
            <p:nvPr/>
          </p:nvSpPr>
          <p:spPr bwMode="auto">
            <a:xfrm>
              <a:off x="7253867" y="2601556"/>
              <a:ext cx="6938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2800" b="1">
                  <a:latin typeface="Times New Roman" pitchFamily="18" charset="0"/>
                  <a:cs typeface="Times New Roman" pitchFamily="18" charset="0"/>
                </a:rPr>
                <a:t>1 A</a:t>
              </a:r>
              <a:endParaRPr lang="ru-RU" altLang="ru-RU" sz="28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33" name="Line 22"/>
            <p:cNvSpPr>
              <a:spLocks noChangeShapeType="1"/>
            </p:cNvSpPr>
            <p:nvPr/>
          </p:nvSpPr>
          <p:spPr bwMode="auto">
            <a:xfrm>
              <a:off x="4059201" y="3629948"/>
              <a:ext cx="213455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77" name="Прямая соединительная линия 76"/>
            <p:cNvCxnSpPr/>
            <p:nvPr/>
          </p:nvCxnSpPr>
          <p:spPr bwMode="auto">
            <a:xfrm rot="5400000" flipH="1" flipV="1">
              <a:off x="3764292" y="3556023"/>
              <a:ext cx="5985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 bwMode="auto">
            <a:xfrm rot="5400000" flipH="1" flipV="1">
              <a:off x="5897931" y="3556023"/>
              <a:ext cx="5985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 Box 17"/>
            <p:cNvSpPr txBox="1">
              <a:spLocks noChangeArrowheads="1"/>
            </p:cNvSpPr>
            <p:nvPr/>
          </p:nvSpPr>
          <p:spPr bwMode="auto">
            <a:xfrm>
              <a:off x="2612572" y="2026277"/>
              <a:ext cx="1271611" cy="522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ru-RU" b="1" dirty="0" smtClean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+600</a:t>
              </a:r>
              <a:r>
                <a:rPr lang="en-US" b="1" dirty="0" smtClean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V</a:t>
              </a:r>
              <a:endParaRPr lang="ru-RU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7437" name="Line 29"/>
            <p:cNvSpPr>
              <a:spLocks noChangeShapeType="1"/>
            </p:cNvSpPr>
            <p:nvPr/>
          </p:nvSpPr>
          <p:spPr bwMode="auto">
            <a:xfrm>
              <a:off x="2683011" y="2047263"/>
              <a:ext cx="0" cy="705548"/>
            </a:xfrm>
            <a:prstGeom prst="line">
              <a:avLst/>
            </a:prstGeom>
            <a:noFill/>
            <a:ln w="38100" cmpd="dbl">
              <a:solidFill>
                <a:srgbClr val="800080"/>
              </a:solidFill>
              <a:prstDash val="sysDot"/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8" name="Line 19"/>
            <p:cNvSpPr>
              <a:spLocks noChangeShapeType="1"/>
            </p:cNvSpPr>
            <p:nvPr/>
          </p:nvSpPr>
          <p:spPr bwMode="auto">
            <a:xfrm>
              <a:off x="1139345" y="1292308"/>
              <a:ext cx="0" cy="5304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9" name="Text Box 21"/>
            <p:cNvSpPr txBox="1">
              <a:spLocks noChangeArrowheads="1"/>
            </p:cNvSpPr>
            <p:nvPr/>
          </p:nvSpPr>
          <p:spPr bwMode="auto">
            <a:xfrm>
              <a:off x="1217847" y="1284291"/>
              <a:ext cx="6639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2800" b="1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altLang="ru-RU" sz="2800" b="1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altLang="ru-RU" sz="2800" b="1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ru-RU" sz="2800" b="1">
                  <a:latin typeface="Times New Roman" pitchFamily="18" charset="0"/>
                  <a:cs typeface="Times New Roman" pitchFamily="18" charset="0"/>
                </a:rPr>
                <a:t>)</a:t>
              </a:r>
              <a:endParaRPr lang="ru-RU" altLang="ru-RU" sz="2800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Номер слайда 3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C9F85-32D1-4229-8EA0-0C6D6A5545D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800" dirty="0"/>
              <a:t>FIELD EMISSION – </a:t>
            </a:r>
            <a:br>
              <a:rPr lang="en-US" sz="1800" dirty="0"/>
            </a:br>
            <a:r>
              <a:rPr lang="en-US" sz="1800" dirty="0"/>
              <a:t>EXPLOSIVE ELECTRON EMISSION TRANSITION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8802" y="3871913"/>
            <a:ext cx="7626395" cy="2201862"/>
          </a:xfrm>
          <a:prstGeom prst="rect">
            <a:avLst/>
          </a:prstGeom>
          <a:noFill/>
          <a:ln w="28575" cap="rnd" cmpd="thinThick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32" descr="рис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3638"/>
            <a:ext cx="9144000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4642" y="393515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C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0137" y="3922989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A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56101" y="385397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d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3914486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 rot="10800000">
            <a:off x="1804986" y="5658243"/>
            <a:ext cx="6594618" cy="717158"/>
            <a:chOff x="2975" y="434"/>
            <a:chExt cx="1441" cy="3693"/>
          </a:xfrm>
        </p:grpSpPr>
        <p:sp>
          <p:nvSpPr>
            <p:cNvPr id="18451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8452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FIELD EMITTER EXPLOSION</a:t>
            </a:r>
            <a:endParaRPr lang="ru-RU" dirty="0" smtClean="0"/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 rot="10800000" flipV="1">
            <a:off x="1968594" y="5727700"/>
            <a:ext cx="6142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</a:rPr>
              <a:t>Breakdown delay time measured from the application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of a voltage pulse to the explosion of the emitter</a:t>
            </a:r>
            <a:endParaRPr lang="en-US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C64EEB-9918-4044-95E6-96D86026C0A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8674" name="Picture 2" descr="C:\Users\Diana\Desktop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6" y="934618"/>
            <a:ext cx="5754688" cy="453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ELECTRICAL EXPLOSION</a:t>
            </a:r>
            <a:endParaRPr lang="ru-RU" dirty="0" smtClean="0"/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947738" y="862013"/>
            <a:ext cx="74676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 transfer a material from one energy state to another, </a:t>
            </a:r>
            <a:br>
              <a:rPr kumimoji="1"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kumimoji="1"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certain current action is required: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494088" y="1439863"/>
          <a:ext cx="2181225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4" name="Формула" r:id="rId4" imgW="761669" imgH="393529" progId="Equation.3">
                  <p:embed/>
                </p:oleObj>
              </mc:Choice>
              <mc:Fallback>
                <p:oleObj name="Формула" r:id="rId4" imgW="761669" imgH="393529" progId="Equation.3">
                  <p:embed/>
                  <p:pic>
                    <p:nvPicPr>
                      <p:cNvPr id="0" name="Picture 5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88" y="1439863"/>
                        <a:ext cx="2181225" cy="1128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582863" y="3209925"/>
          <a:ext cx="4003675" cy="142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" name="Формула" r:id="rId6" imgW="1396394" imgH="495085" progId="Equation.3">
                  <p:embed/>
                </p:oleObj>
              </mc:Choice>
              <mc:Fallback>
                <p:oleObj name="Формула" r:id="rId6" imgW="1396394" imgH="495085" progId="Equation.3">
                  <p:embed/>
                  <p:pic>
                    <p:nvPicPr>
                      <p:cNvPr id="0" name="Picture 5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2863" y="3209925"/>
                        <a:ext cx="4003675" cy="1420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758063"/>
              </p:ext>
            </p:extLst>
          </p:nvPr>
        </p:nvGraphicFramePr>
        <p:xfrm>
          <a:off x="2076450" y="5346700"/>
          <a:ext cx="22923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6" name="Формула" r:id="rId8" imgW="799753" imgH="431613" progId="Equation.3">
                  <p:embed/>
                </p:oleObj>
              </mc:Choice>
              <mc:Fallback>
                <p:oleObj name="Формула" r:id="rId8" imgW="799753" imgH="431613" progId="Equation.3">
                  <p:embed/>
                  <p:pic>
                    <p:nvPicPr>
                      <p:cNvPr id="0" name="Picture 5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5346700"/>
                        <a:ext cx="2292350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947738" y="2887663"/>
            <a:ext cx="7962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 the conditions of adiabatic heating  </a:t>
            </a:r>
            <a:r>
              <a:rPr kumimoji="1" lang="el-GR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</a:t>
            </a: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 = </a:t>
            </a:r>
            <a:r>
              <a:rPr kumimoji="1" lang="el-GR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</a:t>
            </a:r>
            <a:r>
              <a:rPr kumimoji="1" lang="ru-RU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(</a:t>
            </a:r>
            <a:r>
              <a:rPr kumimoji="1" lang="en-US" sz="20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w</a:t>
            </a: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), </a:t>
            </a:r>
            <a:r>
              <a:rPr kumimoji="1" lang="el-GR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ρ</a:t>
            </a: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 = </a:t>
            </a:r>
            <a:r>
              <a:rPr kumimoji="1" lang="el-GR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ρ</a:t>
            </a: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(</a:t>
            </a:r>
            <a:r>
              <a:rPr kumimoji="1" lang="en-US" sz="20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w</a:t>
            </a: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)</a:t>
            </a: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1" name="Text Box 35"/>
          <p:cNvSpPr txBox="1">
            <a:spLocks noChangeArrowheads="1"/>
          </p:cNvSpPr>
          <p:nvPr/>
        </p:nvSpPr>
        <p:spPr bwMode="auto">
          <a:xfrm>
            <a:off x="947738" y="5057775"/>
            <a:ext cx="8001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 </a:t>
            </a:r>
            <a:r>
              <a:rPr kumimoji="1"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c </a:t>
            </a:r>
            <a:r>
              <a:rPr kumimoji="1"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 const, </a:t>
            </a:r>
            <a:r>
              <a:rPr kumimoji="1" lang="el-G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</a:t>
            </a:r>
            <a:r>
              <a:rPr kumimoji="1"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 </a:t>
            </a:r>
            <a:r>
              <a:rPr kumimoji="1"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=</a:t>
            </a:r>
            <a:r>
              <a:rPr kumimoji="1"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 </a:t>
            </a:r>
            <a:r>
              <a:rPr kumimoji="1" lang="el-G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</a:t>
            </a:r>
            <a:r>
              <a:rPr kumimoji="1" lang="en-US" sz="20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0</a:t>
            </a:r>
            <a:r>
              <a:rPr kumimoji="1"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T</a:t>
            </a:r>
          </a:p>
          <a:p>
            <a:pPr>
              <a:defRPr/>
            </a:pPr>
            <a:endParaRPr kumimoji="1" lang="en-US" sz="2000" b="1" i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</a:endParaRPr>
          </a:p>
          <a:p>
            <a:pPr>
              <a:defRPr/>
            </a:pPr>
            <a:r>
              <a:rPr kumimoji="1"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					   </a:t>
            </a:r>
            <a:endParaRPr kumimoji="1" lang="en-US" sz="2000" b="1" i="1" dirty="0">
              <a:solidFill>
                <a:schemeClr val="accent4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947738" y="2438400"/>
            <a:ext cx="793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where</a:t>
            </a:r>
            <a:r>
              <a:rPr kumimoji="1"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l-GR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</a:t>
            </a:r>
            <a:r>
              <a:rPr kumimoji="1"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</a:t>
            </a:r>
            <a:r>
              <a:rPr kumimoji="1"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resistivity</a:t>
            </a:r>
            <a:r>
              <a:rPr kumimoji="1"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kumimoji="1" lang="el-GR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ρ</a:t>
            </a:r>
            <a:r>
              <a:rPr kumimoji="1"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</a:t>
            </a:r>
            <a:r>
              <a:rPr kumimoji="1"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mass density</a:t>
            </a:r>
            <a:r>
              <a:rPr kumimoji="1"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kumimoji="1" lang="en-US" sz="2000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w </a:t>
            </a:r>
            <a:r>
              <a:rPr kumimoji="1"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kumimoji="1"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input energy density.</a:t>
            </a:r>
          </a:p>
        </p:txBody>
      </p:sp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947738" y="4511675"/>
            <a:ext cx="7762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where</a:t>
            </a:r>
            <a:r>
              <a:rPr kumimoji="1" lang="ru-RU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sz="20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h</a:t>
            </a:r>
            <a:r>
              <a:rPr kumimoji="1"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specific action of current.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C361EA-56C9-4781-AE15-680A629B23A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093037"/>
              </p:ext>
            </p:extLst>
          </p:nvPr>
        </p:nvGraphicFramePr>
        <p:xfrm>
          <a:off x="4948238" y="5403850"/>
          <a:ext cx="30861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7" name="Формула" r:id="rId10" imgW="1129810" imgH="393529" progId="Equation.3">
                  <p:embed/>
                </p:oleObj>
              </mc:Choice>
              <mc:Fallback>
                <p:oleObj name="Формула" r:id="rId10" imgW="1129810" imgH="393529" progId="Equation.3">
                  <p:embed/>
                  <p:pic>
                    <p:nvPicPr>
                      <p:cNvPr id="0" name="Picture 5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8238" y="5403850"/>
                        <a:ext cx="3086100" cy="107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 rot="5400000">
            <a:off x="4472039" y="2273967"/>
            <a:ext cx="995254" cy="6977060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582" name="Text Box 35"/>
          <p:cNvSpPr txBox="1">
            <a:spLocks noChangeArrowheads="1"/>
          </p:cNvSpPr>
          <p:nvPr/>
        </p:nvSpPr>
        <p:spPr bwMode="auto">
          <a:xfrm>
            <a:off x="1348033" y="5388547"/>
            <a:ext cx="72519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Current density </a:t>
            </a:r>
            <a:r>
              <a:rPr lang="en-US" sz="2000" b="1" i="1" dirty="0">
                <a:solidFill>
                  <a:srgbClr val="C00000"/>
                </a:solidFill>
              </a:rPr>
              <a:t>j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and </a:t>
            </a:r>
            <a:r>
              <a:rPr lang="en-US" sz="2000" b="1" dirty="0" err="1" smtClean="0">
                <a:solidFill>
                  <a:srgbClr val="002060"/>
                </a:solidFill>
              </a:rPr>
              <a:t>micropoint</a:t>
            </a:r>
            <a:r>
              <a:rPr lang="en-US" sz="2000" b="1" dirty="0" smtClean="0">
                <a:solidFill>
                  <a:srgbClr val="002060"/>
                </a:solidFill>
              </a:rPr>
              <a:t> explosion delay time </a:t>
            </a:r>
            <a:r>
              <a:rPr lang="en-US" sz="2000" b="1" i="1" dirty="0" smtClean="0">
                <a:solidFill>
                  <a:srgbClr val="C00000"/>
                </a:solidFill>
              </a:rPr>
              <a:t>t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>
                <a:solidFill>
                  <a:srgbClr val="002060"/>
                </a:solidFill>
              </a:rPr>
              <a:t>versus </a:t>
            </a:r>
            <a:r>
              <a:rPr lang="en-US" sz="2000" b="1" dirty="0" smtClean="0">
                <a:solidFill>
                  <a:srgbClr val="002060"/>
                </a:solidFill>
              </a:rPr>
              <a:t>electric field </a:t>
            </a:r>
            <a:r>
              <a:rPr lang="en-US" sz="2000" b="1" i="1" dirty="0" smtClean="0">
                <a:solidFill>
                  <a:srgbClr val="C00000"/>
                </a:solidFill>
              </a:rPr>
              <a:t>E</a:t>
            </a:r>
            <a:endParaRPr kumimoji="1" lang="ru-RU" altLang="ru-RU" sz="2000" b="1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AC974E-4FDE-43CA-8F01-6376ED845CD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114" y="833473"/>
            <a:ext cx="6326071" cy="4431396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5194294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ECTON PARAMETERS</a:t>
            </a:r>
            <a:endParaRPr lang="ru-RU" dirty="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00D2BB-609A-4F74-B49C-59108FA1777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grpSp>
        <p:nvGrpSpPr>
          <p:cNvPr id="19462" name="Группа 19"/>
          <p:cNvGrpSpPr>
            <a:grpSpLocks/>
          </p:cNvGrpSpPr>
          <p:nvPr/>
        </p:nvGrpSpPr>
        <p:grpSpPr bwMode="auto">
          <a:xfrm>
            <a:off x="2274888" y="836613"/>
            <a:ext cx="6205537" cy="5637212"/>
            <a:chOff x="2329077" y="837293"/>
            <a:chExt cx="6205322" cy="5636534"/>
          </a:xfrm>
        </p:grpSpPr>
        <p:pic>
          <p:nvPicPr>
            <p:cNvPr id="19463" name="Picture 2" descr="Figs_Mesyats5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9077" y="954090"/>
              <a:ext cx="5184775" cy="5519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Text Box 35"/>
            <p:cNvSpPr txBox="1">
              <a:spLocks noChangeArrowheads="1"/>
            </p:cNvSpPr>
            <p:nvPr/>
          </p:nvSpPr>
          <p:spPr bwMode="auto">
            <a:xfrm>
              <a:off x="4738232" y="837293"/>
              <a:ext cx="3796167" cy="40011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kumimoji="1" lang="en-US" altLang="ru-RU" sz="2000" b="1">
                  <a:solidFill>
                    <a:schemeClr val="bg1"/>
                  </a:solidFill>
                </a:rPr>
                <a:t>Emission &amp; evaporation</a:t>
              </a:r>
              <a:r>
                <a:rPr kumimoji="1" lang="en-US" altLang="ru-RU" sz="2000" b="1">
                  <a:solidFill>
                    <a:srgbClr val="660033"/>
                  </a:solidFill>
                </a:rPr>
                <a:t> </a:t>
              </a:r>
              <a:r>
                <a:rPr kumimoji="1" lang="en-US" altLang="ru-RU" sz="2000" b="1">
                  <a:solidFill>
                    <a:schemeClr val="bg1"/>
                  </a:solidFill>
                </a:rPr>
                <a:t>zone</a:t>
              </a:r>
              <a:endParaRPr kumimoji="1" lang="ru-RU" altLang="ru-RU" sz="2000" b="1">
                <a:solidFill>
                  <a:schemeClr val="bg1"/>
                </a:solidFill>
              </a:endParaRPr>
            </a:p>
          </p:txBody>
        </p:sp>
        <p:sp>
          <p:nvSpPr>
            <p:cNvPr id="19465" name="Text Box 35"/>
            <p:cNvSpPr txBox="1">
              <a:spLocks noChangeArrowheads="1"/>
            </p:cNvSpPr>
            <p:nvPr/>
          </p:nvSpPr>
          <p:spPr bwMode="auto">
            <a:xfrm>
              <a:off x="4470400" y="1724252"/>
              <a:ext cx="1810657" cy="40005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kumimoji="1" lang="en-US" altLang="ru-RU" sz="2000" b="1">
                  <a:solidFill>
                    <a:schemeClr val="bg1"/>
                  </a:solidFill>
                </a:rPr>
                <a:t>Liquid phase</a:t>
              </a:r>
              <a:endParaRPr kumimoji="1" lang="ru-RU" altLang="ru-RU" sz="2000" b="1">
                <a:solidFill>
                  <a:schemeClr val="bg1"/>
                </a:solidFill>
              </a:endParaRPr>
            </a:p>
          </p:txBody>
        </p:sp>
        <p:sp>
          <p:nvSpPr>
            <p:cNvPr id="19466" name="Text Box 35"/>
            <p:cNvSpPr txBox="1">
              <a:spLocks noChangeArrowheads="1"/>
            </p:cNvSpPr>
            <p:nvPr/>
          </p:nvSpPr>
          <p:spPr bwMode="auto">
            <a:xfrm>
              <a:off x="4796291" y="2465388"/>
              <a:ext cx="1655762" cy="40005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kumimoji="1" lang="en-US" altLang="ru-RU" sz="2000" b="1" dirty="0">
                  <a:solidFill>
                    <a:schemeClr val="bg1"/>
                  </a:solidFill>
                </a:rPr>
                <a:t>Solid phase</a:t>
              </a:r>
              <a:endParaRPr kumimoji="1" lang="ru-RU" altLang="ru-RU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467" name="Text Box 35"/>
            <p:cNvSpPr txBox="1">
              <a:spLocks noChangeArrowheads="1"/>
            </p:cNvSpPr>
            <p:nvPr/>
          </p:nvSpPr>
          <p:spPr bwMode="auto">
            <a:xfrm>
              <a:off x="4095974" y="3613150"/>
              <a:ext cx="3796167" cy="40011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kumimoji="1" lang="en-US" altLang="ru-RU" sz="2000" b="1">
                  <a:solidFill>
                    <a:schemeClr val="bg1"/>
                  </a:solidFill>
                </a:rPr>
                <a:t>Emission &amp; evaporation</a:t>
              </a:r>
              <a:r>
                <a:rPr kumimoji="1" lang="en-US" altLang="ru-RU" sz="2000" b="1">
                  <a:solidFill>
                    <a:srgbClr val="660033"/>
                  </a:solidFill>
                </a:rPr>
                <a:t> </a:t>
              </a:r>
              <a:r>
                <a:rPr kumimoji="1" lang="en-US" altLang="ru-RU" sz="2000" b="1">
                  <a:solidFill>
                    <a:schemeClr val="bg1"/>
                  </a:solidFill>
                </a:rPr>
                <a:t>zone</a:t>
              </a:r>
              <a:endParaRPr kumimoji="1" lang="ru-RU" altLang="ru-RU" sz="2000" b="1">
                <a:solidFill>
                  <a:schemeClr val="bg1"/>
                </a:solidFill>
              </a:endParaRPr>
            </a:p>
          </p:txBody>
        </p:sp>
        <p:sp>
          <p:nvSpPr>
            <p:cNvPr id="19468" name="Text Box 35"/>
            <p:cNvSpPr txBox="1">
              <a:spLocks noChangeArrowheads="1"/>
            </p:cNvSpPr>
            <p:nvPr/>
          </p:nvSpPr>
          <p:spPr bwMode="auto">
            <a:xfrm>
              <a:off x="5852913" y="4979081"/>
              <a:ext cx="1810657" cy="40005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kumimoji="1" lang="en-US" altLang="ru-RU" sz="2000" b="1">
                  <a:solidFill>
                    <a:schemeClr val="bg1"/>
                  </a:solidFill>
                </a:rPr>
                <a:t>Liquid phase</a:t>
              </a:r>
              <a:endParaRPr kumimoji="1" lang="ru-RU" altLang="ru-RU" sz="2000" b="1">
                <a:solidFill>
                  <a:schemeClr val="bg1"/>
                </a:solidFill>
              </a:endParaRPr>
            </a:p>
          </p:txBody>
        </p:sp>
        <p:sp>
          <p:nvSpPr>
            <p:cNvPr id="19469" name="Text Box 35"/>
            <p:cNvSpPr txBox="1">
              <a:spLocks noChangeArrowheads="1"/>
            </p:cNvSpPr>
            <p:nvPr/>
          </p:nvSpPr>
          <p:spPr bwMode="auto">
            <a:xfrm>
              <a:off x="5133748" y="5720217"/>
              <a:ext cx="1655762" cy="40005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kumimoji="1" lang="en-US" altLang="ru-RU" sz="2000" b="1">
                  <a:solidFill>
                    <a:schemeClr val="bg1"/>
                  </a:solidFill>
                </a:rPr>
                <a:t>Solid phase</a:t>
              </a:r>
              <a:endParaRPr kumimoji="1" lang="ru-RU" altLang="ru-RU" sz="2000" b="1">
                <a:solidFill>
                  <a:schemeClr val="bg1"/>
                </a:solidFill>
              </a:endParaRPr>
            </a:p>
          </p:txBody>
        </p:sp>
        <p:sp>
          <p:nvSpPr>
            <p:cNvPr id="19470" name="TextBox 14"/>
            <p:cNvSpPr txBox="1">
              <a:spLocks noChangeArrowheads="1"/>
            </p:cNvSpPr>
            <p:nvPr/>
          </p:nvSpPr>
          <p:spPr bwMode="auto">
            <a:xfrm>
              <a:off x="2721432" y="3733800"/>
              <a:ext cx="555172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2000" i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ru-RU" altLang="ru-RU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4146701" y="2535714"/>
              <a:ext cx="207956" cy="12063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4191149" y="5884936"/>
              <a:ext cx="206368" cy="119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473" name="TextBox 15"/>
            <p:cNvSpPr txBox="1">
              <a:spLocks noChangeArrowheads="1"/>
            </p:cNvSpPr>
            <p:nvPr/>
          </p:nvSpPr>
          <p:spPr bwMode="auto">
            <a:xfrm>
              <a:off x="4101197" y="2434590"/>
              <a:ext cx="283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1400" i="1">
                  <a:latin typeface="Times New Roman" pitchFamily="18" charset="0"/>
                  <a:cs typeface="Times New Roman" pitchFamily="18" charset="0"/>
                </a:rPr>
                <a:t>p</a:t>
              </a:r>
              <a:endParaRPr lang="ru-RU" altLang="ru-RU" sz="14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74" name="TextBox 18"/>
            <p:cNvSpPr txBox="1">
              <a:spLocks noChangeArrowheads="1"/>
            </p:cNvSpPr>
            <p:nvPr/>
          </p:nvSpPr>
          <p:spPr bwMode="auto">
            <a:xfrm>
              <a:off x="4143107" y="5772150"/>
              <a:ext cx="283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1400" i="1">
                  <a:latin typeface="Times New Roman" pitchFamily="18" charset="0"/>
                  <a:cs typeface="Times New Roman" pitchFamily="18" charset="0"/>
                </a:rPr>
                <a:t>p</a:t>
              </a:r>
              <a:endParaRPr lang="ru-RU" altLang="ru-RU" sz="1400" i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 bwMode="auto">
          <a:xfrm>
            <a:off x="263952" y="820897"/>
            <a:ext cx="8323868" cy="5634036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413A0-13F7-438C-8D10-678B41DF3EC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6" y="941502"/>
            <a:ext cx="2601567" cy="25779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4886" y="941504"/>
            <a:ext cx="991408" cy="369332"/>
          </a:xfrm>
          <a:prstGeom prst="rect">
            <a:avLst/>
          </a:prstGeom>
          <a:ln cap="rnd" cmpd="dbl">
            <a:bevel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20 </a:t>
            </a:r>
            <a:r>
              <a:rPr lang="en-US" dirty="0" smtClean="0"/>
              <a:t>ns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41" y="941504"/>
            <a:ext cx="2497889" cy="25575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3007" y="941502"/>
            <a:ext cx="991408" cy="369332"/>
          </a:xfrm>
          <a:prstGeom prst="rect">
            <a:avLst/>
          </a:prstGeom>
          <a:ln cap="rnd" cmpd="dbl">
            <a:bevel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r>
              <a:rPr lang="ru-RU" dirty="0" smtClean="0"/>
              <a:t>0 </a:t>
            </a:r>
            <a:r>
              <a:rPr lang="en-US" dirty="0" smtClean="0"/>
              <a:t>ns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00" y="941502"/>
            <a:ext cx="2572901" cy="25575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906200" y="941504"/>
            <a:ext cx="1140645" cy="369332"/>
          </a:xfrm>
          <a:prstGeom prst="rect">
            <a:avLst/>
          </a:prstGeom>
          <a:ln cap="rnd" cmpd="dbl">
            <a:bevel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r>
              <a:rPr lang="ru-RU" dirty="0" smtClean="0"/>
              <a:t>0 </a:t>
            </a:r>
            <a:r>
              <a:rPr lang="en-US" dirty="0" smtClean="0"/>
              <a:t>ns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29" y="3704087"/>
            <a:ext cx="2609324" cy="26173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4886" y="3695352"/>
            <a:ext cx="1084547" cy="369332"/>
          </a:xfrm>
          <a:prstGeom prst="rect">
            <a:avLst/>
          </a:prstGeom>
          <a:ln cap="rnd" cmpd="dbl">
            <a:bevel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300</a:t>
            </a:r>
            <a:r>
              <a:rPr lang="ru-RU" dirty="0" smtClean="0"/>
              <a:t> </a:t>
            </a:r>
            <a:r>
              <a:rPr lang="en-US" dirty="0" smtClean="0"/>
              <a:t>ns</a:t>
            </a:r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41" y="3677045"/>
            <a:ext cx="2497889" cy="26443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163007" y="3677045"/>
            <a:ext cx="1204338" cy="369332"/>
          </a:xfrm>
          <a:prstGeom prst="rect">
            <a:avLst/>
          </a:prstGeom>
          <a:ln cap="rnd" cmpd="dbl">
            <a:bevel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1300</a:t>
            </a:r>
            <a:r>
              <a:rPr lang="ru-RU" dirty="0" smtClean="0"/>
              <a:t> </a:t>
            </a:r>
            <a:r>
              <a:rPr lang="en-US" dirty="0" smtClean="0"/>
              <a:t>ns</a:t>
            </a:r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99" y="3706015"/>
            <a:ext cx="2572901" cy="26284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902395" y="3710101"/>
            <a:ext cx="1231499" cy="369332"/>
          </a:xfrm>
          <a:prstGeom prst="rect">
            <a:avLst/>
          </a:prstGeom>
          <a:ln cap="rnd" cmpd="dbl">
            <a:bevel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500</a:t>
            </a:r>
            <a:r>
              <a:rPr lang="ru-RU" dirty="0" smtClean="0"/>
              <a:t>0 </a:t>
            </a:r>
            <a:r>
              <a:rPr lang="en-US" dirty="0" smtClean="0"/>
              <a:t>ns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346129" y="3086866"/>
            <a:ext cx="6158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2060"/>
                </a:solidFill>
              </a:rPr>
              <a:t>5 </a:t>
            </a:r>
            <a:r>
              <a:rPr lang="el-GR" sz="1500" dirty="0" smtClean="0">
                <a:solidFill>
                  <a:srgbClr val="002060"/>
                </a:solidFill>
              </a:rPr>
              <a:t>μ</a:t>
            </a:r>
            <a:r>
              <a:rPr lang="en-US" sz="1500" dirty="0" smtClean="0">
                <a:solidFill>
                  <a:srgbClr val="002060"/>
                </a:solidFill>
              </a:rPr>
              <a:t>m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40400" y="3049532"/>
            <a:ext cx="6158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2060"/>
                </a:solidFill>
              </a:rPr>
              <a:t>5 </a:t>
            </a:r>
            <a:r>
              <a:rPr lang="el-GR" sz="1500" dirty="0" smtClean="0">
                <a:solidFill>
                  <a:srgbClr val="002060"/>
                </a:solidFill>
              </a:rPr>
              <a:t>μ</a:t>
            </a:r>
            <a:r>
              <a:rPr lang="en-US" sz="1500" dirty="0" smtClean="0">
                <a:solidFill>
                  <a:srgbClr val="002060"/>
                </a:solidFill>
              </a:rPr>
              <a:t>m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63226" y="3119916"/>
            <a:ext cx="6158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2060"/>
                </a:solidFill>
              </a:rPr>
              <a:t>5 </a:t>
            </a:r>
            <a:r>
              <a:rPr lang="el-GR" sz="1500" dirty="0" smtClean="0">
                <a:solidFill>
                  <a:srgbClr val="002060"/>
                </a:solidFill>
              </a:rPr>
              <a:t>μ</a:t>
            </a:r>
            <a:r>
              <a:rPr lang="en-US" sz="1500" dirty="0" smtClean="0">
                <a:solidFill>
                  <a:srgbClr val="002060"/>
                </a:solidFill>
              </a:rPr>
              <a:t>m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84425" y="5871653"/>
            <a:ext cx="6158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2060"/>
                </a:solidFill>
              </a:rPr>
              <a:t>2</a:t>
            </a:r>
            <a:r>
              <a:rPr lang="en-US" sz="1500" dirty="0" smtClean="0">
                <a:solidFill>
                  <a:srgbClr val="002060"/>
                </a:solidFill>
              </a:rPr>
              <a:t> </a:t>
            </a:r>
            <a:r>
              <a:rPr lang="el-GR" sz="1500" dirty="0" smtClean="0">
                <a:solidFill>
                  <a:srgbClr val="002060"/>
                </a:solidFill>
              </a:rPr>
              <a:t>μ</a:t>
            </a:r>
            <a:r>
              <a:rPr lang="en-US" sz="1500" dirty="0" smtClean="0">
                <a:solidFill>
                  <a:srgbClr val="002060"/>
                </a:solidFill>
              </a:rPr>
              <a:t>m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24944" y="5871653"/>
            <a:ext cx="6158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2060"/>
                </a:solidFill>
              </a:rPr>
              <a:t>2 </a:t>
            </a:r>
            <a:r>
              <a:rPr lang="el-GR" sz="1500" dirty="0" smtClean="0">
                <a:solidFill>
                  <a:srgbClr val="002060"/>
                </a:solidFill>
              </a:rPr>
              <a:t>μ</a:t>
            </a:r>
            <a:r>
              <a:rPr lang="en-US" sz="1500" dirty="0" smtClean="0">
                <a:solidFill>
                  <a:srgbClr val="002060"/>
                </a:solidFill>
              </a:rPr>
              <a:t>m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63227" y="5954878"/>
            <a:ext cx="6158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2060"/>
                </a:solidFill>
              </a:rPr>
              <a:t>5 </a:t>
            </a:r>
            <a:r>
              <a:rPr lang="el-GR" sz="1500" dirty="0" smtClean="0">
                <a:solidFill>
                  <a:srgbClr val="002060"/>
                </a:solidFill>
              </a:rPr>
              <a:t>μ</a:t>
            </a:r>
            <a:r>
              <a:rPr lang="en-US" sz="1500" dirty="0" smtClean="0">
                <a:solidFill>
                  <a:srgbClr val="002060"/>
                </a:solidFill>
              </a:rPr>
              <a:t>m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9597292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363" y="991637"/>
            <a:ext cx="8167687" cy="52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2"/>
          <p:cNvGrpSpPr>
            <a:grpSpLocks/>
          </p:cNvGrpSpPr>
          <p:nvPr/>
        </p:nvGrpSpPr>
        <p:grpSpPr bwMode="auto">
          <a:xfrm rot="10800000">
            <a:off x="6191249" y="5891831"/>
            <a:ext cx="2212976" cy="518047"/>
            <a:chOff x="2975" y="434"/>
            <a:chExt cx="1441" cy="3693"/>
          </a:xfrm>
        </p:grpSpPr>
        <p:sp>
          <p:nvSpPr>
            <p:cNvPr id="24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5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all" dirty="0"/>
              <a:t>Dimensions of droplets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13" name="Text Box 35"/>
          <p:cNvSpPr txBox="1">
            <a:spLocks noChangeArrowheads="1"/>
          </p:cNvSpPr>
          <p:nvPr/>
        </p:nvSpPr>
        <p:spPr bwMode="auto">
          <a:xfrm>
            <a:off x="2138363" y="2997200"/>
            <a:ext cx="31289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i="1" dirty="0" err="1" smtClean="0">
                <a:solidFill>
                  <a:srgbClr val="008000"/>
                </a:solidFill>
                <a:latin typeface="+mj-lt"/>
              </a:rPr>
              <a:t>t</a:t>
            </a:r>
            <a:r>
              <a:rPr lang="en-US" sz="2500" baseline="-25000" dirty="0" err="1" smtClean="0">
                <a:solidFill>
                  <a:srgbClr val="008000"/>
                </a:solidFill>
                <a:latin typeface="+mj-lt"/>
              </a:rPr>
              <a:t>p</a:t>
            </a:r>
            <a:r>
              <a:rPr lang="ru-RU" sz="2500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lang="ru-RU" sz="2500" dirty="0">
                <a:solidFill>
                  <a:srgbClr val="008000"/>
                </a:solidFill>
                <a:latin typeface="+mj-lt"/>
              </a:rPr>
              <a:t>= </a:t>
            </a:r>
            <a:r>
              <a:rPr lang="en-US" sz="2500" dirty="0" smtClean="0">
                <a:solidFill>
                  <a:srgbClr val="008000"/>
                </a:solidFill>
                <a:latin typeface="+mj-lt"/>
              </a:rPr>
              <a:t>35ns</a:t>
            </a:r>
            <a:endParaRPr lang="en-US" sz="25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1633538" y="1628775"/>
            <a:ext cx="255666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i="1" dirty="0" err="1" smtClean="0">
                <a:solidFill>
                  <a:srgbClr val="7030A0"/>
                </a:solidFill>
                <a:latin typeface="+mj-lt"/>
              </a:rPr>
              <a:t>t</a:t>
            </a:r>
            <a:r>
              <a:rPr lang="en-US" sz="2500" baseline="-25000" dirty="0" err="1" smtClean="0">
                <a:solidFill>
                  <a:srgbClr val="7030A0"/>
                </a:solidFill>
                <a:latin typeface="+mj-lt"/>
              </a:rPr>
              <a:t>p</a:t>
            </a:r>
            <a:r>
              <a:rPr lang="ru-RU" sz="2500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500" dirty="0">
                <a:solidFill>
                  <a:srgbClr val="7030A0"/>
                </a:solidFill>
                <a:latin typeface="+mj-lt"/>
              </a:rPr>
              <a:t>= </a:t>
            </a:r>
            <a:r>
              <a:rPr lang="ru-RU" sz="2500" dirty="0" smtClean="0">
                <a:solidFill>
                  <a:srgbClr val="7030A0"/>
                </a:solidFill>
                <a:latin typeface="+mj-lt"/>
              </a:rPr>
              <a:t>10</a:t>
            </a:r>
            <a:r>
              <a:rPr lang="en-US" sz="2500" dirty="0" smtClean="0">
                <a:solidFill>
                  <a:srgbClr val="7030A0"/>
                </a:solidFill>
                <a:latin typeface="+mj-lt"/>
              </a:rPr>
              <a:t>ns</a:t>
            </a:r>
            <a:endParaRPr lang="en-US" sz="25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5" name="Text Box 35"/>
          <p:cNvSpPr txBox="1">
            <a:spLocks noChangeArrowheads="1"/>
          </p:cNvSpPr>
          <p:nvPr/>
        </p:nvSpPr>
        <p:spPr bwMode="auto">
          <a:xfrm>
            <a:off x="2713038" y="3716338"/>
            <a:ext cx="287813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i="1" dirty="0" err="1" smtClean="0">
                <a:solidFill>
                  <a:srgbClr val="FF0000"/>
                </a:solidFill>
                <a:latin typeface="+mj-lt"/>
              </a:rPr>
              <a:t>t</a:t>
            </a:r>
            <a:r>
              <a:rPr lang="en-US" sz="2500" baseline="-25000" dirty="0" err="1" smtClean="0">
                <a:solidFill>
                  <a:srgbClr val="FF0000"/>
                </a:solidFill>
                <a:latin typeface="+mj-lt"/>
              </a:rPr>
              <a:t>p</a:t>
            </a:r>
            <a:r>
              <a:rPr lang="ru-RU" sz="25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500" dirty="0">
                <a:solidFill>
                  <a:srgbClr val="FF0000"/>
                </a:solidFill>
                <a:latin typeface="+mj-lt"/>
              </a:rPr>
              <a:t>= </a:t>
            </a:r>
            <a:r>
              <a:rPr lang="en-US" sz="2500" dirty="0" smtClean="0">
                <a:solidFill>
                  <a:srgbClr val="FF0000"/>
                </a:solidFill>
                <a:latin typeface="+mj-lt"/>
              </a:rPr>
              <a:t>50ns</a:t>
            </a:r>
            <a:endParaRPr lang="en-US" sz="25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3217863" y="4365625"/>
            <a:ext cx="297338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i="1" dirty="0" err="1" smtClean="0">
                <a:solidFill>
                  <a:schemeClr val="accent2"/>
                </a:solidFill>
                <a:latin typeface="+mj-lt"/>
              </a:rPr>
              <a:t>t</a:t>
            </a:r>
            <a:r>
              <a:rPr lang="en-US" sz="2500" baseline="-25000" dirty="0" err="1" smtClean="0">
                <a:solidFill>
                  <a:schemeClr val="accent2"/>
                </a:solidFill>
                <a:latin typeface="+mj-lt"/>
              </a:rPr>
              <a:t>p</a:t>
            </a:r>
            <a:r>
              <a:rPr lang="ru-RU" sz="2500" dirty="0" smtClean="0">
                <a:solidFill>
                  <a:schemeClr val="accent2"/>
                </a:solidFill>
                <a:latin typeface="+mj-lt"/>
              </a:rPr>
              <a:t> </a:t>
            </a:r>
            <a:r>
              <a:rPr lang="ru-RU" sz="2500" dirty="0">
                <a:solidFill>
                  <a:schemeClr val="accent2"/>
                </a:solidFill>
                <a:latin typeface="+mj-lt"/>
              </a:rPr>
              <a:t>= </a:t>
            </a:r>
            <a:r>
              <a:rPr lang="en-US" sz="2500" dirty="0" smtClean="0">
                <a:solidFill>
                  <a:schemeClr val="accent2"/>
                </a:solidFill>
                <a:latin typeface="+mj-lt"/>
              </a:rPr>
              <a:t>100ns</a:t>
            </a:r>
            <a:endParaRPr lang="en-US" sz="25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7" name="Text Box 35"/>
          <p:cNvSpPr txBox="1">
            <a:spLocks noChangeArrowheads="1"/>
          </p:cNvSpPr>
          <p:nvPr/>
        </p:nvSpPr>
        <p:spPr bwMode="auto">
          <a:xfrm>
            <a:off x="4441824" y="4868863"/>
            <a:ext cx="26447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i="1" dirty="0" err="1" smtClean="0">
                <a:solidFill>
                  <a:srgbClr val="FF6600"/>
                </a:solidFill>
                <a:latin typeface="+mj-lt"/>
              </a:rPr>
              <a:t>t</a:t>
            </a:r>
            <a:r>
              <a:rPr lang="en-US" sz="2500" baseline="-25000" dirty="0" err="1" smtClean="0">
                <a:solidFill>
                  <a:srgbClr val="FF6600"/>
                </a:solidFill>
                <a:latin typeface="+mj-lt"/>
              </a:rPr>
              <a:t>p</a:t>
            </a:r>
            <a:r>
              <a:rPr lang="ru-RU" sz="2500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ru-RU" sz="2500" dirty="0">
                <a:solidFill>
                  <a:srgbClr val="FF6600"/>
                </a:solidFill>
                <a:latin typeface="+mj-lt"/>
              </a:rPr>
              <a:t>= </a:t>
            </a:r>
            <a:r>
              <a:rPr lang="en-US" sz="2500" dirty="0" smtClean="0">
                <a:solidFill>
                  <a:srgbClr val="FF6600"/>
                </a:solidFill>
                <a:latin typeface="+mj-lt"/>
              </a:rPr>
              <a:t>300ns</a:t>
            </a:r>
            <a:endParaRPr lang="en-US" sz="25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18" name="Полилиния 15"/>
          <p:cNvSpPr>
            <a:spLocks/>
          </p:cNvSpPr>
          <p:nvPr/>
        </p:nvSpPr>
        <p:spPr bwMode="auto">
          <a:xfrm>
            <a:off x="1212850" y="1323975"/>
            <a:ext cx="2162175" cy="4219575"/>
          </a:xfrm>
          <a:custGeom>
            <a:avLst/>
            <a:gdLst>
              <a:gd name="T0" fmla="*/ 0 w 2162175"/>
              <a:gd name="T1" fmla="*/ 0 h 4219575"/>
              <a:gd name="T2" fmla="*/ 390525 w 2162175"/>
              <a:gd name="T3" fmla="*/ 3352810 h 4219575"/>
              <a:gd name="T4" fmla="*/ 2162175 w 2162175"/>
              <a:gd name="T5" fmla="*/ 4219575 h 4219575"/>
              <a:gd name="T6" fmla="*/ 0 60000 65536"/>
              <a:gd name="T7" fmla="*/ 0 60000 65536"/>
              <a:gd name="T8" fmla="*/ 0 60000 65536"/>
              <a:gd name="T9" fmla="*/ 0 w 2162175"/>
              <a:gd name="T10" fmla="*/ 0 h 4219575"/>
              <a:gd name="T11" fmla="*/ 2162175 w 2162175"/>
              <a:gd name="T12" fmla="*/ 4219575 h 42195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2175" h="4219575">
                <a:moveTo>
                  <a:pt x="0" y="0"/>
                </a:moveTo>
                <a:cubicBezTo>
                  <a:pt x="93860" y="1265312"/>
                  <a:pt x="150515" y="2616399"/>
                  <a:pt x="390525" y="3352800"/>
                </a:cubicBezTo>
                <a:cubicBezTo>
                  <a:pt x="750887" y="4056062"/>
                  <a:pt x="1246956" y="4198044"/>
                  <a:pt x="2162175" y="4219575"/>
                </a:cubicBezTo>
              </a:path>
            </a:pathLst>
          </a:custGeom>
          <a:noFill/>
          <a:ln w="50800" cap="flat" cmpd="sng" algn="ctr">
            <a:solidFill>
              <a:srgbClr val="7030A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19" name="Полилиния 12"/>
          <p:cNvSpPr>
            <a:spLocks/>
          </p:cNvSpPr>
          <p:nvPr/>
        </p:nvSpPr>
        <p:spPr bwMode="auto">
          <a:xfrm>
            <a:off x="1203325" y="3130550"/>
            <a:ext cx="3409950" cy="2401888"/>
          </a:xfrm>
          <a:custGeom>
            <a:avLst/>
            <a:gdLst>
              <a:gd name="T0" fmla="*/ 0 w 2148"/>
              <a:gd name="T1" fmla="*/ 2147483647 h 1513"/>
              <a:gd name="T2" fmla="*/ 2147483647 w 2148"/>
              <a:gd name="T3" fmla="*/ 0 h 1513"/>
              <a:gd name="T4" fmla="*/ 2147483647 w 2148"/>
              <a:gd name="T5" fmla="*/ 2147483647 h 1513"/>
              <a:gd name="T6" fmla="*/ 2147483647 w 2148"/>
              <a:gd name="T7" fmla="*/ 2147483647 h 1513"/>
              <a:gd name="T8" fmla="*/ 2147483647 w 2148"/>
              <a:gd name="T9" fmla="*/ 2147483647 h 15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48"/>
              <a:gd name="T16" fmla="*/ 0 h 1513"/>
              <a:gd name="T17" fmla="*/ 2148 w 2148"/>
              <a:gd name="T18" fmla="*/ 1513 h 15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48" h="1513">
                <a:moveTo>
                  <a:pt x="0" y="331"/>
                </a:moveTo>
                <a:cubicBezTo>
                  <a:pt x="79" y="155"/>
                  <a:pt x="173" y="37"/>
                  <a:pt x="271" y="0"/>
                </a:cubicBezTo>
                <a:cubicBezTo>
                  <a:pt x="297" y="95"/>
                  <a:pt x="299" y="244"/>
                  <a:pt x="420" y="463"/>
                </a:cubicBezTo>
                <a:cubicBezTo>
                  <a:pt x="541" y="682"/>
                  <a:pt x="723" y="1193"/>
                  <a:pt x="997" y="1315"/>
                </a:cubicBezTo>
                <a:cubicBezTo>
                  <a:pt x="1271" y="1437"/>
                  <a:pt x="1710" y="1505"/>
                  <a:pt x="2148" y="1513"/>
                </a:cubicBezTo>
              </a:path>
            </a:pathLst>
          </a:custGeom>
          <a:noFill/>
          <a:ln w="50800" cap="flat" cmpd="sng" algn="ctr">
            <a:solidFill>
              <a:srgbClr val="00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20" name="Полилиния 13"/>
          <p:cNvSpPr>
            <a:spLocks/>
          </p:cNvSpPr>
          <p:nvPr/>
        </p:nvSpPr>
        <p:spPr bwMode="auto">
          <a:xfrm>
            <a:off x="1165225" y="3838575"/>
            <a:ext cx="7016750" cy="1647825"/>
          </a:xfrm>
          <a:custGeom>
            <a:avLst/>
            <a:gdLst>
              <a:gd name="T0" fmla="*/ 0 w 4420"/>
              <a:gd name="T1" fmla="*/ 2147483647 h 1038"/>
              <a:gd name="T2" fmla="*/ 2147483647 w 4420"/>
              <a:gd name="T3" fmla="*/ 0 h 1038"/>
              <a:gd name="T4" fmla="*/ 2147483647 w 4420"/>
              <a:gd name="T5" fmla="*/ 2147483647 h 1038"/>
              <a:gd name="T6" fmla="*/ 2147483647 w 4420"/>
              <a:gd name="T7" fmla="*/ 2147483647 h 1038"/>
              <a:gd name="T8" fmla="*/ 0 60000 65536"/>
              <a:gd name="T9" fmla="*/ 0 60000 65536"/>
              <a:gd name="T10" fmla="*/ 0 60000 65536"/>
              <a:gd name="T11" fmla="*/ 0 60000 65536"/>
              <a:gd name="T12" fmla="*/ 0 w 4420"/>
              <a:gd name="T13" fmla="*/ 0 h 1038"/>
              <a:gd name="T14" fmla="*/ 4420 w 4420"/>
              <a:gd name="T15" fmla="*/ 1038 h 10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20" h="1038">
                <a:moveTo>
                  <a:pt x="0" y="330"/>
                </a:moveTo>
                <a:cubicBezTo>
                  <a:pt x="231" y="141"/>
                  <a:pt x="440" y="73"/>
                  <a:pt x="612" y="0"/>
                </a:cubicBezTo>
                <a:cubicBezTo>
                  <a:pt x="680" y="163"/>
                  <a:pt x="767" y="538"/>
                  <a:pt x="942" y="701"/>
                </a:cubicBezTo>
                <a:cubicBezTo>
                  <a:pt x="1117" y="864"/>
                  <a:pt x="1080" y="922"/>
                  <a:pt x="1660" y="978"/>
                </a:cubicBezTo>
                <a:cubicBezTo>
                  <a:pt x="2240" y="1034"/>
                  <a:pt x="3845" y="1026"/>
                  <a:pt x="4420" y="1038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21" name="Полилиния 14"/>
          <p:cNvSpPr>
            <a:spLocks/>
          </p:cNvSpPr>
          <p:nvPr/>
        </p:nvSpPr>
        <p:spPr bwMode="auto">
          <a:xfrm>
            <a:off x="1355725" y="3800475"/>
            <a:ext cx="7048500" cy="1701800"/>
          </a:xfrm>
          <a:custGeom>
            <a:avLst/>
            <a:gdLst>
              <a:gd name="T0" fmla="*/ 0 w 7048500"/>
              <a:gd name="T1" fmla="*/ 705055 h 1701701"/>
              <a:gd name="T2" fmla="*/ 600075 w 7048500"/>
              <a:gd name="T3" fmla="*/ 0 h 1701701"/>
              <a:gd name="T4" fmla="*/ 1733550 w 7048500"/>
              <a:gd name="T5" fmla="*/ 1352945 h 1701701"/>
              <a:gd name="T6" fmla="*/ 7048500 w 7048500"/>
              <a:gd name="T7" fmla="*/ 1619720 h 1701701"/>
              <a:gd name="T8" fmla="*/ 0 60000 65536"/>
              <a:gd name="T9" fmla="*/ 0 60000 65536"/>
              <a:gd name="T10" fmla="*/ 0 60000 65536"/>
              <a:gd name="T11" fmla="*/ 0 60000 65536"/>
              <a:gd name="T12" fmla="*/ 0 w 7048500"/>
              <a:gd name="T13" fmla="*/ 0 h 1701701"/>
              <a:gd name="T14" fmla="*/ 7048500 w 7048500"/>
              <a:gd name="T15" fmla="*/ 1701701 h 170170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048500" h="1701701">
                <a:moveTo>
                  <a:pt x="0" y="704850"/>
                </a:moveTo>
                <a:cubicBezTo>
                  <a:pt x="221828" y="336178"/>
                  <a:pt x="370929" y="304676"/>
                  <a:pt x="600075" y="0"/>
                </a:cubicBezTo>
                <a:cubicBezTo>
                  <a:pt x="799405" y="248171"/>
                  <a:pt x="1032892" y="809154"/>
                  <a:pt x="1733550" y="1352550"/>
                </a:cubicBezTo>
                <a:cubicBezTo>
                  <a:pt x="2319461" y="1701701"/>
                  <a:pt x="4928393" y="1620837"/>
                  <a:pt x="7048500" y="161925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22" name="Полилиния 16"/>
          <p:cNvSpPr>
            <a:spLocks/>
          </p:cNvSpPr>
          <p:nvPr/>
        </p:nvSpPr>
        <p:spPr bwMode="auto">
          <a:xfrm>
            <a:off x="1231900" y="3376613"/>
            <a:ext cx="7210425" cy="2025650"/>
          </a:xfrm>
          <a:custGeom>
            <a:avLst/>
            <a:gdLst>
              <a:gd name="T0" fmla="*/ 0 w 7210425"/>
              <a:gd name="T1" fmla="*/ 409025 h 2026196"/>
              <a:gd name="T2" fmla="*/ 381000 w 7210425"/>
              <a:gd name="T3" fmla="*/ 0 h 2026196"/>
              <a:gd name="T4" fmla="*/ 962025 w 7210425"/>
              <a:gd name="T5" fmla="*/ 1284145 h 2026196"/>
              <a:gd name="T6" fmla="*/ 2417837 w 7210425"/>
              <a:gd name="T7" fmla="*/ 1907736 h 2026196"/>
              <a:gd name="T8" fmla="*/ 7210425 w 7210425"/>
              <a:gd name="T9" fmla="*/ 1978532 h 20261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10425"/>
              <a:gd name="T16" fmla="*/ 0 h 2026196"/>
              <a:gd name="T17" fmla="*/ 7210425 w 7210425"/>
              <a:gd name="T18" fmla="*/ 2026196 h 20261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10425" h="2026196">
                <a:moveTo>
                  <a:pt x="0" y="409575"/>
                </a:moveTo>
                <a:cubicBezTo>
                  <a:pt x="168200" y="193104"/>
                  <a:pt x="153566" y="146174"/>
                  <a:pt x="381000" y="0"/>
                </a:cubicBezTo>
                <a:cubicBezTo>
                  <a:pt x="541337" y="146050"/>
                  <a:pt x="436388" y="467246"/>
                  <a:pt x="962025" y="1285875"/>
                </a:cubicBezTo>
                <a:cubicBezTo>
                  <a:pt x="1322387" y="1595437"/>
                  <a:pt x="1376437" y="1794421"/>
                  <a:pt x="2417837" y="1910308"/>
                </a:cubicBezTo>
                <a:cubicBezTo>
                  <a:pt x="3459237" y="2026196"/>
                  <a:pt x="6432550" y="1960563"/>
                  <a:pt x="7210425" y="1981200"/>
                </a:cubicBezTo>
              </a:path>
            </a:pathLst>
          </a:custGeom>
          <a:noFill/>
          <a:ln w="50800" cap="flat" cmpd="sng" algn="ctr">
            <a:solidFill>
              <a:srgbClr val="FFC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10196" y="5922609"/>
            <a:ext cx="4354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Droplet </a:t>
            </a:r>
            <a:r>
              <a:rPr lang="en-US" sz="2000" b="1" dirty="0" smtClean="0">
                <a:solidFill>
                  <a:srgbClr val="002060"/>
                </a:solidFill>
              </a:rPr>
              <a:t>diameter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5225" y="5891832"/>
            <a:ext cx="7239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2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dirty="0"/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405042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992060"/>
            <a:ext cx="6553200" cy="532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2"/>
          <p:cNvGrpSpPr>
            <a:grpSpLocks/>
          </p:cNvGrpSpPr>
          <p:nvPr/>
        </p:nvGrpSpPr>
        <p:grpSpPr bwMode="auto">
          <a:xfrm rot="10800000">
            <a:off x="7127974" y="5972648"/>
            <a:ext cx="1642067" cy="400110"/>
            <a:chOff x="2975" y="434"/>
            <a:chExt cx="1441" cy="3693"/>
          </a:xfrm>
        </p:grpSpPr>
        <p:sp>
          <p:nvSpPr>
            <p:cNvPr id="19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all" dirty="0"/>
              <a:t>Removed mass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3721100" y="4648200"/>
            <a:ext cx="7747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9900"/>
                </a:solidFill>
                <a:latin typeface="+mj-lt"/>
              </a:rPr>
              <a:t>Mo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6629400" y="4876800"/>
            <a:ext cx="7747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9900"/>
                </a:solidFill>
                <a:latin typeface="+mj-lt"/>
              </a:rPr>
              <a:t>Mo</a:t>
            </a: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6692900" y="3276600"/>
            <a:ext cx="7747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9900"/>
                </a:solidFill>
                <a:latin typeface="+mj-lt"/>
              </a:rPr>
              <a:t>Mo</a:t>
            </a: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6692900" y="2270125"/>
            <a:ext cx="7747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9900"/>
                </a:solidFill>
                <a:latin typeface="+mj-lt"/>
              </a:rPr>
              <a:t>Mo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4648200" y="3336925"/>
            <a:ext cx="7747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2060"/>
                </a:solidFill>
                <a:latin typeface="+mj-lt"/>
              </a:rPr>
              <a:t>W</a:t>
            </a:r>
          </a:p>
        </p:txBody>
      </p:sp>
      <p:sp>
        <p:nvSpPr>
          <p:cNvPr id="13" name="Text Box 35"/>
          <p:cNvSpPr txBox="1">
            <a:spLocks noChangeArrowheads="1"/>
          </p:cNvSpPr>
          <p:nvPr/>
        </p:nvSpPr>
        <p:spPr bwMode="auto">
          <a:xfrm>
            <a:off x="4771292" y="4402051"/>
            <a:ext cx="7747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2060"/>
                </a:solidFill>
                <a:latin typeface="+mj-lt"/>
              </a:rPr>
              <a:t>W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3124200" y="3440113"/>
            <a:ext cx="304800" cy="838200"/>
          </a:xfrm>
          <a:prstGeom prst="ellipse">
            <a:avLst/>
          </a:prstGeom>
          <a:noFill/>
          <a:ln w="38100" cmpd="dbl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" name="Text Box 35"/>
          <p:cNvSpPr txBox="1">
            <a:spLocks noChangeArrowheads="1"/>
          </p:cNvSpPr>
          <p:nvPr/>
        </p:nvSpPr>
        <p:spPr bwMode="auto">
          <a:xfrm>
            <a:off x="2819400" y="4267200"/>
            <a:ext cx="7747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500" dirty="0" smtClean="0">
                <a:solidFill>
                  <a:srgbClr val="FF0000"/>
                </a:solidFill>
                <a:latin typeface="+mj-lt"/>
              </a:rPr>
              <a:t>5ns</a:t>
            </a:r>
            <a:endParaRPr lang="en-US" sz="25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3352800" y="1524000"/>
            <a:ext cx="1066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500" dirty="0" smtClean="0">
                <a:solidFill>
                  <a:srgbClr val="FF0000"/>
                </a:solidFill>
                <a:latin typeface="+mj-lt"/>
              </a:rPr>
              <a:t>80</a:t>
            </a:r>
            <a:r>
              <a:rPr lang="en-US" sz="2500" dirty="0" smtClean="0">
                <a:solidFill>
                  <a:srgbClr val="FF0000"/>
                </a:solidFill>
                <a:latin typeface="+mj-lt"/>
              </a:rPr>
              <a:t>ns</a:t>
            </a:r>
            <a:endParaRPr lang="en-US" sz="25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Text Box 35"/>
          <p:cNvSpPr txBox="1">
            <a:spLocks noChangeArrowheads="1"/>
          </p:cNvSpPr>
          <p:nvPr/>
        </p:nvSpPr>
        <p:spPr bwMode="auto">
          <a:xfrm>
            <a:off x="3219450" y="2506662"/>
            <a:ext cx="10779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500" dirty="0" smtClean="0">
                <a:solidFill>
                  <a:srgbClr val="FF0000"/>
                </a:solidFill>
                <a:latin typeface="+mj-lt"/>
              </a:rPr>
              <a:t>40</a:t>
            </a:r>
            <a:r>
              <a:rPr lang="en-US" sz="2500" dirty="0" smtClean="0">
                <a:solidFill>
                  <a:srgbClr val="FF0000"/>
                </a:solidFill>
                <a:latin typeface="+mj-lt"/>
              </a:rPr>
              <a:t>ns</a:t>
            </a:r>
            <a:endParaRPr lang="en-US" sz="25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0250" y="5972648"/>
            <a:ext cx="1737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Cone </a:t>
            </a:r>
            <a:r>
              <a:rPr lang="en-US" sz="2000" b="1" dirty="0" smtClean="0">
                <a:solidFill>
                  <a:srgbClr val="002060"/>
                </a:solidFill>
              </a:rPr>
              <a:t>angle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5400" y="2588089"/>
            <a:ext cx="553998" cy="6862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104608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1310" y="892826"/>
            <a:ext cx="5768975" cy="548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2"/>
          <p:cNvGrpSpPr>
            <a:grpSpLocks/>
          </p:cNvGrpSpPr>
          <p:nvPr/>
        </p:nvGrpSpPr>
        <p:grpSpPr bwMode="auto">
          <a:xfrm rot="10800000">
            <a:off x="6923995" y="5975374"/>
            <a:ext cx="1809749" cy="431920"/>
            <a:chOff x="2975" y="434"/>
            <a:chExt cx="1441" cy="3693"/>
          </a:xfrm>
        </p:grpSpPr>
        <p:sp>
          <p:nvSpPr>
            <p:cNvPr id="12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3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Breakdown </a:t>
            </a:r>
            <a:r>
              <a:rPr lang="en-US" dirty="0" smtClean="0"/>
              <a:t>development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2770386" y="1546804"/>
            <a:ext cx="3816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2060"/>
                </a:solidFill>
              </a:rPr>
              <a:t>Gap closure time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4495797" y="4110608"/>
            <a:ext cx="27368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2060"/>
                </a:solidFill>
              </a:rPr>
              <a:t>X-ray pulse duration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 rot="-2640000">
            <a:off x="2322513" y="3449787"/>
            <a:ext cx="3419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d/t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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2.5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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10</a:t>
            </a:r>
            <a:r>
              <a:rPr lang="ru-RU" sz="2400" i="1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6</a:t>
            </a:r>
            <a:r>
              <a:rPr lang="en-US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cm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/</a:t>
            </a:r>
            <a:r>
              <a:rPr lang="en-US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s</a:t>
            </a:r>
            <a:endParaRPr lang="en-US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3996" y="6007184"/>
            <a:ext cx="1809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Gap spacing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81137" y="2822474"/>
            <a:ext cx="553998" cy="6862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8561" y="5975374"/>
            <a:ext cx="855464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3807488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1241425" y="815975"/>
            <a:ext cx="7467600" cy="57261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413A0-13F7-438C-8D10-678B41DF3EC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809625" y="69850"/>
            <a:ext cx="8229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REGENERATION OF EXPLOSIVE EMISSION </a:t>
            </a:r>
            <a:r>
              <a:rPr lang="en-US" dirty="0" smtClean="0"/>
              <a:t>CENTERS</a:t>
            </a:r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1313688"/>
            <a:ext cx="8430768" cy="423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12144" y="2614352"/>
            <a:ext cx="880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2060"/>
                </a:solidFill>
              </a:rPr>
              <a:t>t,</a:t>
            </a:r>
            <a:r>
              <a:rPr lang="en-US" sz="2000" b="1" dirty="0" smtClean="0">
                <a:solidFill>
                  <a:srgbClr val="002060"/>
                </a:solidFill>
              </a:rPr>
              <a:t> [ns]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506" y="5169846"/>
            <a:ext cx="880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2060"/>
                </a:solidFill>
              </a:rPr>
              <a:t>t,</a:t>
            </a:r>
            <a:r>
              <a:rPr lang="en-US" sz="2000" b="1" dirty="0" smtClean="0">
                <a:solidFill>
                  <a:srgbClr val="002060"/>
                </a:solidFill>
              </a:rPr>
              <a:t> [</a:t>
            </a:r>
            <a:r>
              <a:rPr lang="en-US" sz="2000" b="1" dirty="0" err="1" smtClean="0">
                <a:solidFill>
                  <a:srgbClr val="002060"/>
                </a:solidFill>
              </a:rPr>
              <a:t>ps</a:t>
            </a:r>
            <a:r>
              <a:rPr lang="en-US" sz="2000" b="1" dirty="0" smtClean="0">
                <a:solidFill>
                  <a:srgbClr val="002060"/>
                </a:solidFill>
              </a:rPr>
              <a:t>]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92038" y="2814407"/>
            <a:ext cx="461665" cy="233653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Cathode “polishing”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2943" y="2781919"/>
            <a:ext cx="537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Regeneration of emission centers on a cathode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838849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1800" dirty="0" smtClean="0">
                <a:cs typeface="Times New Roman" pitchFamily="18" charset="0"/>
              </a:rPr>
              <a:t>STRUCTURE OF VACUUM ARC CATHODE SPOT </a:t>
            </a:r>
            <a:endParaRPr lang="en-GB" sz="1800" dirty="0" smtClean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D0B10F-F3D6-4D8B-A34A-B6638E387ED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28675" name="Picture 3" descr="C:\Users\Diana\Desktop\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524" y="1015494"/>
            <a:ext cx="6708270" cy="4984077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164628" y="5368301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 </a:t>
            </a:r>
            <a:r>
              <a:rPr lang="el-GR" sz="2000" dirty="0" smtClean="0">
                <a:solidFill>
                  <a:schemeClr val="accent2">
                    <a:lumMod val="50000"/>
                  </a:schemeClr>
                </a:solidFill>
              </a:rPr>
              <a:t>μ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endParaRPr lang="ru-RU" sz="20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/>
          <p:cNvSpPr>
            <a:spLocks noChangeArrowheads="1"/>
          </p:cNvSpPr>
          <p:nvPr/>
        </p:nvSpPr>
        <p:spPr bwMode="gray">
          <a:xfrm rot="16200000">
            <a:off x="4398016" y="1761174"/>
            <a:ext cx="1426371" cy="7741755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1800" dirty="0" smtClean="0">
                <a:cs typeface="Times New Roman" pitchFamily="18" charset="0"/>
              </a:rPr>
              <a:t>STRUCTURE OF VACUUM ARC CATHODE SPOT </a:t>
            </a:r>
            <a:endParaRPr lang="en-GB" sz="1800" dirty="0" smtClean="0"/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854075" y="5005388"/>
            <a:ext cx="7966075" cy="1339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  <a:defRPr/>
            </a:pP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Arc trace of cathode spot of first type (a) and second type (b).</a:t>
            </a:r>
            <a:br>
              <a:rPr lang="en-US" b="1" dirty="0">
                <a:solidFill>
                  <a:srgbClr val="002060"/>
                </a:solidFill>
                <a:cs typeface="Times New Roman" pitchFamily="18" charset="0"/>
              </a:rPr>
            </a:b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gold cathode, current 5 A (</a:t>
            </a:r>
            <a:r>
              <a:rPr lang="en-US" b="1" i="1" dirty="0">
                <a:solidFill>
                  <a:srgbClr val="002060"/>
                </a:solidFill>
                <a:cs typeface="Times New Roman" pitchFamily="18" charset="0"/>
              </a:rPr>
              <a:t>a</a:t>
            </a: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); </a:t>
            </a:r>
            <a:br>
              <a:rPr lang="en-US" b="1" dirty="0">
                <a:solidFill>
                  <a:srgbClr val="002060"/>
                </a:solidFill>
                <a:cs typeface="Times New Roman" pitchFamily="18" charset="0"/>
              </a:rPr>
            </a:b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tungsten cathode, current 23 A, operation time 1.3 µs (</a:t>
            </a:r>
            <a:r>
              <a:rPr lang="en-US" b="1" i="1" dirty="0">
                <a:solidFill>
                  <a:srgbClr val="002060"/>
                </a:solidFill>
                <a:cs typeface="Times New Roman" pitchFamily="18" charset="0"/>
              </a:rPr>
              <a:t>b</a:t>
            </a:r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).</a:t>
            </a:r>
            <a:endParaRPr lang="en-US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M.B. </a:t>
            </a:r>
            <a:r>
              <a:rPr lang="en-US" b="1" dirty="0" err="1">
                <a:solidFill>
                  <a:srgbClr val="002060"/>
                </a:solidFill>
                <a:cs typeface="Times New Roman" pitchFamily="18" charset="0"/>
              </a:rPr>
              <a:t>Bochkarev</a:t>
            </a: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, A.M. </a:t>
            </a:r>
            <a:r>
              <a:rPr lang="en-US" b="1" dirty="0" err="1">
                <a:solidFill>
                  <a:srgbClr val="002060"/>
                </a:solidFill>
                <a:cs typeface="Times New Roman" pitchFamily="18" charset="0"/>
              </a:rPr>
              <a:t>Murzakaev</a:t>
            </a: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,  </a:t>
            </a:r>
            <a:r>
              <a:rPr lang="en-US" b="1" i="1" dirty="0">
                <a:solidFill>
                  <a:srgbClr val="002060"/>
                </a:solidFill>
                <a:cs typeface="Times New Roman" pitchFamily="18" charset="0"/>
              </a:rPr>
              <a:t>Proc. </a:t>
            </a:r>
            <a:r>
              <a:rPr lang="en-US" b="1" i="1" dirty="0" err="1">
                <a:solidFill>
                  <a:srgbClr val="002060"/>
                </a:solidFill>
                <a:cs typeface="Times New Roman" pitchFamily="18" charset="0"/>
              </a:rPr>
              <a:t>XVIIIth</a:t>
            </a:r>
            <a:r>
              <a:rPr lang="en-US" b="1" i="1" dirty="0">
                <a:solidFill>
                  <a:srgbClr val="002060"/>
                </a:solidFill>
                <a:cs typeface="Times New Roman" pitchFamily="18" charset="0"/>
              </a:rPr>
              <a:t> ISDEIV</a:t>
            </a:r>
            <a:r>
              <a:rPr lang="ru-RU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244</a:t>
            </a: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(1988)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2535" name="Picture 4" descr="Figure_1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744662"/>
            <a:ext cx="3962400" cy="2255837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5" descr="Figure_1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230313"/>
            <a:ext cx="4021882" cy="3284537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D0B10F-F3D6-4D8B-A34A-B6638E387ED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2796643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4"/>
          <p:cNvSpPr>
            <a:spLocks noChangeArrowheads="1"/>
          </p:cNvSpPr>
          <p:nvPr/>
        </p:nvSpPr>
        <p:spPr bwMode="auto">
          <a:xfrm rot="5400000">
            <a:off x="4042011" y="2238258"/>
            <a:ext cx="944023" cy="7389748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MOTION OF A CATHODE </a:t>
            </a:r>
            <a:r>
              <a:rPr lang="en-US" dirty="0" smtClean="0"/>
              <a:t>SPOT</a:t>
            </a:r>
            <a:endParaRPr lang="ru-RU" dirty="0" smtClean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AC974E-4FDE-43CA-8F01-6376ED845CD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3859" y="903827"/>
            <a:ext cx="4496545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6" y="903827"/>
            <a:ext cx="4496545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4643438" y="4386999"/>
            <a:ext cx="39243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ru-RU" sz="25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urrent</a:t>
            </a:r>
            <a:r>
              <a:rPr lang="en-US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r>
              <a:rPr lang="ru-RU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45</a:t>
            </a:r>
            <a:r>
              <a:rPr lang="en-US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</a:p>
          <a:p>
            <a:r>
              <a:rPr lang="en-US" altLang="ru-RU" sz="25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ru-RU" sz="2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number of spots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 flipH="1" flipV="1">
            <a:off x="50008" y="1793874"/>
            <a:ext cx="1195387" cy="1397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>
            <a:off x="6780859" y="1321134"/>
            <a:ext cx="1152525" cy="828675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олилиния 18"/>
          <p:cNvSpPr/>
          <p:nvPr/>
        </p:nvSpPr>
        <p:spPr>
          <a:xfrm>
            <a:off x="7739063" y="3171825"/>
            <a:ext cx="1235075" cy="1508125"/>
          </a:xfrm>
          <a:custGeom>
            <a:avLst/>
            <a:gdLst>
              <a:gd name="connsiteX0" fmla="*/ 0 w 1236134"/>
              <a:gd name="connsiteY0" fmla="*/ 1507066 h 1507066"/>
              <a:gd name="connsiteX1" fmla="*/ 914400 w 1236134"/>
              <a:gd name="connsiteY1" fmla="*/ 838200 h 1507066"/>
              <a:gd name="connsiteX2" fmla="*/ 1236134 w 1236134"/>
              <a:gd name="connsiteY2" fmla="*/ 0 h 1507066"/>
              <a:gd name="connsiteX0" fmla="*/ 0 w 1236134"/>
              <a:gd name="connsiteY0" fmla="*/ 1507066 h 1507066"/>
              <a:gd name="connsiteX1" fmla="*/ 865915 w 1236134"/>
              <a:gd name="connsiteY1" fmla="*/ 957477 h 1507066"/>
              <a:gd name="connsiteX2" fmla="*/ 1236134 w 1236134"/>
              <a:gd name="connsiteY2" fmla="*/ 0 h 150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6134" h="1507066">
                <a:moveTo>
                  <a:pt x="0" y="1507066"/>
                </a:moveTo>
                <a:cubicBezTo>
                  <a:pt x="354189" y="1298222"/>
                  <a:pt x="659893" y="1208655"/>
                  <a:pt x="865915" y="957477"/>
                </a:cubicBezTo>
                <a:cubicBezTo>
                  <a:pt x="1071937" y="706299"/>
                  <a:pt x="1178278" y="293511"/>
                  <a:pt x="1236134" y="0"/>
                </a:cubicBezTo>
              </a:path>
            </a:pathLst>
          </a:custGeom>
          <a:ln w="38100">
            <a:solidFill>
              <a:srgbClr val="33CC33"/>
            </a:solidFill>
            <a:prstDash val="lg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7099006" y="4340962"/>
            <a:ext cx="5048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ru-RU" sz="2500" b="1" i="1" dirty="0">
                <a:solidFill>
                  <a:srgbClr val="33CC33"/>
                </a:solidFill>
                <a:latin typeface="Arial" charset="0"/>
              </a:rPr>
              <a:t>B</a:t>
            </a:r>
          </a:p>
        </p:txBody>
      </p:sp>
      <p:sp>
        <p:nvSpPr>
          <p:cNvPr id="21" name="Полилиния 20"/>
          <p:cNvSpPr/>
          <p:nvPr/>
        </p:nvSpPr>
        <p:spPr>
          <a:xfrm flipV="1">
            <a:off x="323850" y="4504474"/>
            <a:ext cx="4032250" cy="73025"/>
          </a:xfrm>
          <a:custGeom>
            <a:avLst/>
            <a:gdLst>
              <a:gd name="connsiteX0" fmla="*/ 0 w 1236134"/>
              <a:gd name="connsiteY0" fmla="*/ 1507066 h 1507066"/>
              <a:gd name="connsiteX1" fmla="*/ 914400 w 1236134"/>
              <a:gd name="connsiteY1" fmla="*/ 838200 h 1507066"/>
              <a:gd name="connsiteX2" fmla="*/ 1236134 w 1236134"/>
              <a:gd name="connsiteY2" fmla="*/ 0 h 1507066"/>
              <a:gd name="connsiteX0" fmla="*/ 0 w 1236134"/>
              <a:gd name="connsiteY0" fmla="*/ 1507066 h 1507066"/>
              <a:gd name="connsiteX1" fmla="*/ 865915 w 1236134"/>
              <a:gd name="connsiteY1" fmla="*/ 957477 h 1507066"/>
              <a:gd name="connsiteX2" fmla="*/ 1236134 w 1236134"/>
              <a:gd name="connsiteY2" fmla="*/ 0 h 1507066"/>
              <a:gd name="connsiteX0" fmla="*/ 921952 w 1931883"/>
              <a:gd name="connsiteY0" fmla="*/ 608745 h 608745"/>
              <a:gd name="connsiteX1" fmla="*/ 1787867 w 1931883"/>
              <a:gd name="connsiteY1" fmla="*/ 59156 h 608745"/>
              <a:gd name="connsiteX2" fmla="*/ 57856 w 1931883"/>
              <a:gd name="connsiteY2" fmla="*/ 253807 h 608745"/>
              <a:gd name="connsiteX0" fmla="*/ 921952 w 2722456"/>
              <a:gd name="connsiteY0" fmla="*/ 573592 h 573592"/>
              <a:gd name="connsiteX1" fmla="*/ 2578137 w 2722456"/>
              <a:gd name="connsiteY1" fmla="*/ 362670 h 573592"/>
              <a:gd name="connsiteX2" fmla="*/ 1787867 w 2722456"/>
              <a:gd name="connsiteY2" fmla="*/ 24003 h 573592"/>
              <a:gd name="connsiteX3" fmla="*/ 57856 w 2722456"/>
              <a:gd name="connsiteY3" fmla="*/ 218654 h 573592"/>
              <a:gd name="connsiteX0" fmla="*/ 2578137 w 2722456"/>
              <a:gd name="connsiteY0" fmla="*/ 362670 h 512165"/>
              <a:gd name="connsiteX1" fmla="*/ 1787867 w 2722456"/>
              <a:gd name="connsiteY1" fmla="*/ 24003 h 512165"/>
              <a:gd name="connsiteX2" fmla="*/ 57856 w 2722456"/>
              <a:gd name="connsiteY2" fmla="*/ 218654 h 512165"/>
              <a:gd name="connsiteX0" fmla="*/ 790270 w 934589"/>
              <a:gd name="connsiteY0" fmla="*/ 338667 h 338667"/>
              <a:gd name="connsiteX1" fmla="*/ 0 w 934589"/>
              <a:gd name="connsiteY1" fmla="*/ 0 h 338667"/>
              <a:gd name="connsiteX0" fmla="*/ 2520281 w 2664600"/>
              <a:gd name="connsiteY0" fmla="*/ 91598 h 91598"/>
              <a:gd name="connsiteX1" fmla="*/ 0 w 2664600"/>
              <a:gd name="connsiteY1" fmla="*/ 19590 h 91598"/>
              <a:gd name="connsiteX0" fmla="*/ 2520281 w 2520281"/>
              <a:gd name="connsiteY0" fmla="*/ 98990 h 98990"/>
              <a:gd name="connsiteX1" fmla="*/ 1368152 w 2520281"/>
              <a:gd name="connsiteY1" fmla="*/ 26981 h 98990"/>
              <a:gd name="connsiteX2" fmla="*/ 0 w 2520281"/>
              <a:gd name="connsiteY2" fmla="*/ 26982 h 98990"/>
              <a:gd name="connsiteX0" fmla="*/ 1368152 w 2476680"/>
              <a:gd name="connsiteY0" fmla="*/ 26981 h 50985"/>
              <a:gd name="connsiteX1" fmla="*/ 0 w 2476680"/>
              <a:gd name="connsiteY1" fmla="*/ 26982 h 50985"/>
              <a:gd name="connsiteX0" fmla="*/ 1368152 w 3017224"/>
              <a:gd name="connsiteY0" fmla="*/ 0 h 432049"/>
              <a:gd name="connsiteX1" fmla="*/ 1944217 w 3017224"/>
              <a:gd name="connsiteY1" fmla="*/ 432049 h 432049"/>
              <a:gd name="connsiteX2" fmla="*/ 0 w 3017224"/>
              <a:gd name="connsiteY2" fmla="*/ 1 h 432049"/>
              <a:gd name="connsiteX0" fmla="*/ 1368152 w 1368152"/>
              <a:gd name="connsiteY0" fmla="*/ 0 h 1"/>
              <a:gd name="connsiteX1" fmla="*/ 0 w 1368152"/>
              <a:gd name="connsiteY1" fmla="*/ 1 h 1"/>
              <a:gd name="connsiteX0" fmla="*/ 21579 w 21579"/>
              <a:gd name="connsiteY0" fmla="*/ 0 h 10000"/>
              <a:gd name="connsiteX1" fmla="*/ 0 w 21579"/>
              <a:gd name="connsiteY1" fmla="*/ 10000 h 10000"/>
              <a:gd name="connsiteX0" fmla="*/ 21579 w 21579"/>
              <a:gd name="connsiteY0" fmla="*/ 1440160000 h 1440170000"/>
              <a:gd name="connsiteX1" fmla="*/ 12105 w 21579"/>
              <a:gd name="connsiteY1" fmla="*/ 0 h 1440170000"/>
              <a:gd name="connsiteX2" fmla="*/ 0 w 21579"/>
              <a:gd name="connsiteY2" fmla="*/ 1440170000 h 1440170000"/>
              <a:gd name="connsiteX0" fmla="*/ 21579 w 21579"/>
              <a:gd name="connsiteY0" fmla="*/ 2147483647 h 2147483647"/>
              <a:gd name="connsiteX1" fmla="*/ 12105 w 21579"/>
              <a:gd name="connsiteY1" fmla="*/ 960110000 h 2147483647"/>
              <a:gd name="connsiteX2" fmla="*/ 12105 w 21579"/>
              <a:gd name="connsiteY2" fmla="*/ 240030000 h 2147483647"/>
              <a:gd name="connsiteX3" fmla="*/ 0 w 21579"/>
              <a:gd name="connsiteY3" fmla="*/ 2147483647 h 2147483647"/>
              <a:gd name="connsiteX0" fmla="*/ 21579 w 21579"/>
              <a:gd name="connsiteY0" fmla="*/ 1907449823 h 1907449823"/>
              <a:gd name="connsiteX1" fmla="*/ 12105 w 21579"/>
              <a:gd name="connsiteY1" fmla="*/ -3824 h 1907449823"/>
              <a:gd name="connsiteX2" fmla="*/ 0 w 21579"/>
              <a:gd name="connsiteY2" fmla="*/ 1907449823 h 1907449823"/>
              <a:gd name="connsiteX0" fmla="*/ 21579 w 21579"/>
              <a:gd name="connsiteY0" fmla="*/ 2147483647 h 2147483647"/>
              <a:gd name="connsiteX1" fmla="*/ 12632 w 21579"/>
              <a:gd name="connsiteY1" fmla="*/ 317906813 h 2147483647"/>
              <a:gd name="connsiteX2" fmla="*/ 12105 w 21579"/>
              <a:gd name="connsiteY2" fmla="*/ 1631669690 h 2147483647"/>
              <a:gd name="connsiteX3" fmla="*/ 0 w 21579"/>
              <a:gd name="connsiteY3" fmla="*/ 2147483647 h 2147483647"/>
              <a:gd name="connsiteX0" fmla="*/ 21579 w 21579"/>
              <a:gd name="connsiteY0" fmla="*/ 1829574375 h 1829574375"/>
              <a:gd name="connsiteX1" fmla="*/ 12632 w 21579"/>
              <a:gd name="connsiteY1" fmla="*/ -2459 h 1829574375"/>
              <a:gd name="connsiteX2" fmla="*/ 0 w 21579"/>
              <a:gd name="connsiteY2" fmla="*/ 1829574375 h 1829574375"/>
              <a:gd name="connsiteX0" fmla="*/ 21579 w 21579"/>
              <a:gd name="connsiteY0" fmla="*/ 0 h 0"/>
              <a:gd name="connsiteX1" fmla="*/ 0 w 2157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579">
                <a:moveTo>
                  <a:pt x="21579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33CC33"/>
            </a:solidFill>
            <a:prstDash val="lg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3851275" y="3867886"/>
            <a:ext cx="5048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ru-RU" sz="2500" b="1" i="1">
                <a:solidFill>
                  <a:srgbClr val="33CC33"/>
                </a:solidFill>
                <a:latin typeface="Arial" charset="0"/>
              </a:rPr>
              <a:t>B</a:t>
            </a:r>
          </a:p>
        </p:txBody>
      </p:sp>
      <p:sp>
        <p:nvSpPr>
          <p:cNvPr id="23" name="Line 15"/>
          <p:cNvSpPr>
            <a:spLocks noChangeShapeType="1"/>
          </p:cNvSpPr>
          <p:nvPr/>
        </p:nvSpPr>
        <p:spPr bwMode="auto">
          <a:xfrm flipH="1">
            <a:off x="6400800" y="2149810"/>
            <a:ext cx="381000" cy="762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7919972" y="2265363"/>
            <a:ext cx="288925" cy="549275"/>
          </a:xfrm>
          <a:custGeom>
            <a:avLst/>
            <a:gdLst>
              <a:gd name="T0" fmla="*/ 2147483647 w 182"/>
              <a:gd name="T1" fmla="*/ 0 h 346"/>
              <a:gd name="T2" fmla="*/ 0 w 182"/>
              <a:gd name="T3" fmla="*/ 2147483647 h 346"/>
              <a:gd name="T4" fmla="*/ 0 60000 65536"/>
              <a:gd name="T5" fmla="*/ 0 60000 65536"/>
              <a:gd name="T6" fmla="*/ 0 w 182"/>
              <a:gd name="T7" fmla="*/ 0 h 346"/>
              <a:gd name="T8" fmla="*/ 182 w 182"/>
              <a:gd name="T9" fmla="*/ 346 h 34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2" h="346">
                <a:moveTo>
                  <a:pt x="182" y="0"/>
                </a:moveTo>
                <a:lnTo>
                  <a:pt x="0" y="346"/>
                </a:lnTo>
              </a:path>
            </a:pathLst>
          </a:custGeom>
          <a:noFill/>
          <a:ln w="38100">
            <a:solidFill>
              <a:srgbClr val="FF66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Freeform 17"/>
          <p:cNvSpPr>
            <a:spLocks/>
          </p:cNvSpPr>
          <p:nvPr/>
        </p:nvSpPr>
        <p:spPr bwMode="auto">
          <a:xfrm>
            <a:off x="5387974" y="1108321"/>
            <a:ext cx="288925" cy="549275"/>
          </a:xfrm>
          <a:custGeom>
            <a:avLst/>
            <a:gdLst>
              <a:gd name="T0" fmla="*/ 2147483647 w 182"/>
              <a:gd name="T1" fmla="*/ 0 h 346"/>
              <a:gd name="T2" fmla="*/ 0 w 182"/>
              <a:gd name="T3" fmla="*/ 2147483647 h 346"/>
              <a:gd name="T4" fmla="*/ 0 60000 65536"/>
              <a:gd name="T5" fmla="*/ 0 60000 65536"/>
              <a:gd name="T6" fmla="*/ 0 w 182"/>
              <a:gd name="T7" fmla="*/ 0 h 346"/>
              <a:gd name="T8" fmla="*/ 182 w 182"/>
              <a:gd name="T9" fmla="*/ 346 h 34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2" h="346">
                <a:moveTo>
                  <a:pt x="182" y="0"/>
                </a:moveTo>
                <a:lnTo>
                  <a:pt x="0" y="346"/>
                </a:lnTo>
              </a:path>
            </a:pathLst>
          </a:custGeom>
          <a:noFill/>
          <a:ln w="38100">
            <a:solidFill>
              <a:srgbClr val="FF66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Text Box 35"/>
          <p:cNvSpPr txBox="1">
            <a:spLocks noChangeArrowheads="1"/>
          </p:cNvSpPr>
          <p:nvPr/>
        </p:nvSpPr>
        <p:spPr bwMode="auto">
          <a:xfrm>
            <a:off x="0" y="5733077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Retrograde (“anti-Ampere”) direction of motion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46662" y="4805593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</a:t>
            </a:r>
            <a:r>
              <a:rPr lang="en-US" sz="2000" dirty="0" smtClean="0"/>
              <a:t> </a:t>
            </a:r>
            <a:r>
              <a:rPr lang="el-GR" sz="2000" dirty="0" smtClean="0">
                <a:solidFill>
                  <a:schemeClr val="accent2">
                    <a:lumMod val="50000"/>
                  </a:schemeClr>
                </a:solidFill>
              </a:rPr>
              <a:t>μ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endParaRPr lang="ru-RU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8029575" y="4827508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25 </a:t>
            </a:r>
            <a:r>
              <a:rPr lang="el-GR" sz="2000" dirty="0" smtClean="0">
                <a:solidFill>
                  <a:schemeClr val="accent2">
                    <a:lumMod val="50000"/>
                  </a:schemeClr>
                </a:solidFill>
              </a:rPr>
              <a:t>μ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endParaRPr lang="ru-RU" sz="2000" dirty="0"/>
          </a:p>
        </p:txBody>
      </p:sp>
      <p:sp>
        <p:nvSpPr>
          <p:cNvPr id="29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3182503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"/>
          <p:cNvGrpSpPr>
            <a:grpSpLocks/>
          </p:cNvGrpSpPr>
          <p:nvPr/>
        </p:nvGrpSpPr>
        <p:grpSpPr bwMode="auto">
          <a:xfrm rot="10800000">
            <a:off x="1481136" y="4838698"/>
            <a:ext cx="6958013" cy="1390649"/>
            <a:chOff x="2975" y="434"/>
            <a:chExt cx="1441" cy="3693"/>
          </a:xfrm>
        </p:grpSpPr>
        <p:sp>
          <p:nvSpPr>
            <p:cNvPr id="18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 dirty="0"/>
            </a:p>
          </p:txBody>
        </p:sp>
      </p:grpSp>
      <p:sp>
        <p:nvSpPr>
          <p:cNvPr id="24582" name="Text Box 35"/>
          <p:cNvSpPr txBox="1">
            <a:spLocks noChangeArrowheads="1"/>
          </p:cNvSpPr>
          <p:nvPr/>
        </p:nvSpPr>
        <p:spPr bwMode="auto">
          <a:xfrm>
            <a:off x="836826" y="5062538"/>
            <a:ext cx="813749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002060"/>
                </a:solidFill>
              </a:rPr>
              <a:t>Micrograph of the trace of a cathode spot and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a </a:t>
            </a:r>
            <a:r>
              <a:rPr lang="en-US" sz="2000" b="1" dirty="0">
                <a:solidFill>
                  <a:srgbClr val="002060"/>
                </a:solidFill>
              </a:rPr>
              <a:t>streak picture of the spot light (left to right)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for </a:t>
            </a:r>
            <a:r>
              <a:rPr lang="en-US" sz="2000" b="1" dirty="0">
                <a:solidFill>
                  <a:srgbClr val="002060"/>
                </a:solidFill>
              </a:rPr>
              <a:t>a 4-A arc</a:t>
            </a:r>
            <a:endParaRPr kumimoji="1" lang="ru-RU" altLang="ru-RU" sz="20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AC974E-4FDE-43CA-8F01-6376ED845CD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575" y="1278831"/>
            <a:ext cx="7637341" cy="316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898600" y="1900032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 ns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241910" y="3910236"/>
            <a:ext cx="760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10 </a:t>
            </a:r>
            <a:r>
              <a:rPr lang="el-GR" sz="1600" dirty="0" smtClean="0">
                <a:solidFill>
                  <a:schemeClr val="bg1"/>
                </a:solidFill>
              </a:rPr>
              <a:t>μ</a:t>
            </a:r>
            <a:r>
              <a:rPr lang="en-US" sz="1600" dirty="0" smtClean="0">
                <a:solidFill>
                  <a:schemeClr val="bg1"/>
                </a:solidFill>
              </a:rPr>
              <a:t>m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6826" y="1232220"/>
            <a:ext cx="430887" cy="66781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600" dirty="0" smtClean="0"/>
              <a:t>20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</a:rPr>
              <a:t>μ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endParaRPr lang="ru-RU" sz="16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567690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725105" y="1008668"/>
            <a:ext cx="6381947" cy="5231876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413A0-13F7-438C-8D10-678B41DF3EC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1481137" y="1008668"/>
            <a:ext cx="6889865" cy="5231876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2" descr="30000x_1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2032830" y="1310013"/>
            <a:ext cx="5786478" cy="4629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Заголовок 5"/>
          <p:cNvSpPr>
            <a:spLocks noGrp="1"/>
          </p:cNvSpPr>
          <p:nvPr>
            <p:ph type="title"/>
          </p:nvPr>
        </p:nvSpPr>
        <p:spPr>
          <a:xfrm>
            <a:off x="813916" y="69850"/>
            <a:ext cx="8330083" cy="457200"/>
          </a:xfrm>
        </p:spPr>
        <p:txBody>
          <a:bodyPr/>
          <a:lstStyle/>
          <a:p>
            <a:pPr algn="ctr"/>
            <a:r>
              <a:rPr lang="en-US" sz="1800" cap="all" dirty="0"/>
              <a:t>Fragment of a cathode spot </a:t>
            </a:r>
            <a:r>
              <a:rPr lang="en-US" sz="1800" cap="all" dirty="0" smtClean="0"/>
              <a:t/>
            </a:r>
            <a:br>
              <a:rPr lang="en-US" sz="1800" cap="all" dirty="0" smtClean="0"/>
            </a:br>
            <a:r>
              <a:rPr lang="en-US" sz="1800" cap="all" dirty="0" smtClean="0"/>
              <a:t>on </a:t>
            </a:r>
            <a:r>
              <a:rPr lang="en-US" sz="1800" cap="all" dirty="0"/>
              <a:t>a tungsten cathode</a:t>
            </a:r>
            <a:endParaRPr lang="ru-RU" sz="1800" cap="all" dirty="0" smtClean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737671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2" descr="FIG18_06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87" y="1270372"/>
            <a:ext cx="7223195" cy="498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76694" y="69850"/>
            <a:ext cx="8267306" cy="457200"/>
          </a:xfrm>
        </p:spPr>
        <p:txBody>
          <a:bodyPr/>
          <a:lstStyle/>
          <a:p>
            <a:pPr algn="ctr">
              <a:defRPr/>
            </a:pPr>
            <a:r>
              <a:rPr lang="en-US" altLang="ru-RU" sz="1900" cap="all" dirty="0"/>
              <a:t>Voltage </a:t>
            </a:r>
            <a:r>
              <a:rPr lang="en-US" altLang="ru-RU" sz="1900" cap="all" dirty="0" smtClean="0"/>
              <a:t>Fluctuations in </a:t>
            </a:r>
            <a:r>
              <a:rPr lang="en-US" altLang="ru-RU" sz="1900" cap="all" dirty="0"/>
              <a:t>a short </a:t>
            </a:r>
            <a:r>
              <a:rPr lang="en-US" altLang="ru-RU" sz="1900" cap="all" dirty="0" smtClean="0"/>
              <a:t>arc</a:t>
            </a:r>
            <a:endParaRPr lang="ru-RU" sz="1900" cap="all" dirty="0" smtClean="0"/>
          </a:p>
        </p:txBody>
      </p:sp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6441618" y="5860293"/>
            <a:ext cx="97790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b="1" dirty="0">
                <a:solidFill>
                  <a:srgbClr val="002060"/>
                </a:solidFill>
              </a:rPr>
              <a:t>100 ns</a:t>
            </a:r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27655" name="TextBox 8"/>
          <p:cNvSpPr txBox="1">
            <a:spLocks noChangeArrowheads="1"/>
          </p:cNvSpPr>
          <p:nvPr/>
        </p:nvSpPr>
        <p:spPr bwMode="auto">
          <a:xfrm>
            <a:off x="7871381" y="1539939"/>
            <a:ext cx="78581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b="1" dirty="0">
                <a:solidFill>
                  <a:srgbClr val="002060"/>
                </a:solidFill>
              </a:rPr>
              <a:t>15 V</a:t>
            </a:r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6AAA9A-E7ED-4D15-87F4-FAAB6C696A6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639338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/>
          <p:cNvSpPr>
            <a:spLocks noChangeArrowheads="1"/>
          </p:cNvSpPr>
          <p:nvPr/>
        </p:nvSpPr>
        <p:spPr bwMode="gray">
          <a:xfrm rot="16200000">
            <a:off x="2342945" y="-68663"/>
            <a:ext cx="5268567" cy="7228229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849" y="69850"/>
            <a:ext cx="7953375" cy="457200"/>
          </a:xfrm>
        </p:spPr>
        <p:txBody>
          <a:bodyPr/>
          <a:lstStyle/>
          <a:p>
            <a:pPr algn="ctr"/>
            <a:r>
              <a:rPr lang="en-US" sz="1800" cap="all" dirty="0" err="1"/>
              <a:t>Ectons</a:t>
            </a:r>
            <a:r>
              <a:rPr lang="en-US" sz="1800" cap="all" dirty="0"/>
              <a:t> in the physics of electrical discharges 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384425" y="1214043"/>
            <a:ext cx="5670616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Vacuum breakdown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Vacuum spark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Vacuum arc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Processes in electric contacts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Deviations from </a:t>
            </a:r>
            <a:r>
              <a:rPr lang="en-US" sz="2200" b="1" dirty="0" err="1">
                <a:solidFill>
                  <a:srgbClr val="002060"/>
                </a:solidFill>
              </a:rPr>
              <a:t>Paschen</a:t>
            </a:r>
            <a:r>
              <a:rPr lang="ru-RU" sz="2200" b="1" dirty="0">
                <a:solidFill>
                  <a:srgbClr val="002060"/>
                </a:solidFill>
              </a:rPr>
              <a:t>’</a:t>
            </a:r>
            <a:r>
              <a:rPr lang="en-US" sz="2200" b="1" dirty="0">
                <a:solidFill>
                  <a:srgbClr val="002060"/>
                </a:solidFill>
              </a:rPr>
              <a:t>s curve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Glow</a:t>
            </a:r>
            <a:r>
              <a:rPr lang="ru-RU" sz="2200" b="1" dirty="0">
                <a:solidFill>
                  <a:srgbClr val="002060"/>
                </a:solidFill>
              </a:rPr>
              <a:t>-</a:t>
            </a:r>
            <a:r>
              <a:rPr lang="en-US" sz="2200" b="1" dirty="0">
                <a:solidFill>
                  <a:srgbClr val="002060"/>
                </a:solidFill>
              </a:rPr>
              <a:t>to</a:t>
            </a:r>
            <a:r>
              <a:rPr lang="ru-RU" sz="2200" b="1" dirty="0">
                <a:solidFill>
                  <a:srgbClr val="002060"/>
                </a:solidFill>
              </a:rPr>
              <a:t>-</a:t>
            </a:r>
            <a:r>
              <a:rPr lang="en-US" sz="2200" b="1" dirty="0">
                <a:solidFill>
                  <a:srgbClr val="002060"/>
                </a:solidFill>
              </a:rPr>
              <a:t>arc transition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Unipolar arcs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Dielectric flashover</a:t>
            </a:r>
            <a:endParaRPr lang="ru-RU" sz="22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</a:rPr>
              <a:t>Runaway electrons in gas discharges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2067760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Группа 19"/>
          <p:cNvGrpSpPr>
            <a:grpSpLocks/>
          </p:cNvGrpSpPr>
          <p:nvPr/>
        </p:nvGrpSpPr>
        <p:grpSpPr bwMode="auto">
          <a:xfrm>
            <a:off x="4905375" y="2497138"/>
            <a:ext cx="4184650" cy="3979862"/>
            <a:chOff x="4427538" y="2373313"/>
            <a:chExt cx="4716462" cy="4484687"/>
          </a:xfrm>
        </p:grpSpPr>
        <p:pic>
          <p:nvPicPr>
            <p:cNvPr id="3278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538" y="2373313"/>
              <a:ext cx="4716462" cy="4484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7" name="Oval 18"/>
            <p:cNvSpPr>
              <a:spLocks noChangeArrowheads="1"/>
            </p:cNvSpPr>
            <p:nvPr/>
          </p:nvSpPr>
          <p:spPr bwMode="auto">
            <a:xfrm>
              <a:off x="6889750" y="4437063"/>
              <a:ext cx="533400" cy="5334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 sz="25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2788" name="Text Box 19"/>
            <p:cNvSpPr txBox="1">
              <a:spLocks noChangeArrowheads="1"/>
            </p:cNvSpPr>
            <p:nvPr/>
          </p:nvSpPr>
          <p:spPr bwMode="auto">
            <a:xfrm>
              <a:off x="6300788" y="4894263"/>
              <a:ext cx="1879600" cy="45720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ru-RU" sz="2500" b="1" i="1">
                  <a:solidFill>
                    <a:srgbClr val="FF0000"/>
                  </a:solidFill>
                </a:rPr>
                <a:t>Laser spot</a:t>
              </a:r>
              <a:endParaRPr lang="ru-RU" altLang="ru-RU" sz="2500" b="1" i="1">
                <a:solidFill>
                  <a:srgbClr val="FF0000"/>
                </a:solidFill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 bwMode="auto">
          <a:xfrm>
            <a:off x="6046788" y="6361113"/>
            <a:ext cx="3043237" cy="10636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4724400" y="2527300"/>
            <a:ext cx="492125" cy="38322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5226050" y="2449513"/>
            <a:ext cx="3854450" cy="873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8983663" y="2546350"/>
            <a:ext cx="95250" cy="38322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206375" y="849313"/>
            <a:ext cx="4594225" cy="299402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PROMPT IGNITION OF A UNIPOLAR ARC </a:t>
            </a:r>
            <a:endParaRPr lang="ru-RU" dirty="0" smtClean="0"/>
          </a:p>
        </p:txBody>
      </p:sp>
      <p:sp>
        <p:nvSpPr>
          <p:cNvPr id="32779" name="Text Box 2"/>
          <p:cNvSpPr txBox="1">
            <a:spLocks noChangeArrowheads="1"/>
          </p:cNvSpPr>
          <p:nvPr/>
        </p:nvSpPr>
        <p:spPr bwMode="auto">
          <a:xfrm>
            <a:off x="5359400" y="953295"/>
            <a:ext cx="29505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en-US" altLang="ru-RU" sz="2000" b="1" dirty="0">
                <a:solidFill>
                  <a:srgbClr val="002060"/>
                </a:solidFill>
                <a:cs typeface="Arial" charset="0"/>
              </a:rPr>
              <a:t>S </a:t>
            </a:r>
            <a:r>
              <a:rPr lang="en-US" altLang="ru-RU" sz="2000" b="1" dirty="0" err="1">
                <a:solidFill>
                  <a:srgbClr val="002060"/>
                </a:solidFill>
                <a:cs typeface="Arial" charset="0"/>
              </a:rPr>
              <a:t>Kajita</a:t>
            </a:r>
            <a:r>
              <a:rPr lang="en-US" altLang="ru-RU" sz="2000" b="1" dirty="0">
                <a:solidFill>
                  <a:srgbClr val="002060"/>
                </a:solidFill>
                <a:cs typeface="Arial" charset="0"/>
              </a:rPr>
              <a:t> et al. </a:t>
            </a:r>
            <a:br>
              <a:rPr lang="en-US" altLang="ru-RU" sz="2000" b="1" dirty="0">
                <a:solidFill>
                  <a:srgbClr val="002060"/>
                </a:solidFill>
                <a:cs typeface="Arial" charset="0"/>
              </a:rPr>
            </a:br>
            <a:r>
              <a:rPr lang="en-US" altLang="ru-RU" sz="2000" b="1" i="1" dirty="0" err="1">
                <a:solidFill>
                  <a:srgbClr val="002060"/>
                </a:solidFill>
                <a:cs typeface="Arial" charset="0"/>
              </a:rPr>
              <a:t>Nucl</a:t>
            </a:r>
            <a:r>
              <a:rPr lang="en-US" altLang="ru-RU" sz="2000" b="1" i="1" dirty="0">
                <a:solidFill>
                  <a:srgbClr val="002060"/>
                </a:solidFill>
                <a:cs typeface="Arial" charset="0"/>
              </a:rPr>
              <a:t>. Fusion</a:t>
            </a:r>
            <a:r>
              <a:rPr lang="en-US" altLang="ru-RU" sz="2000" b="1" dirty="0">
                <a:solidFill>
                  <a:srgbClr val="002060"/>
                </a:solidFill>
                <a:cs typeface="Arial" charset="0"/>
              </a:rPr>
              <a:t> 2009 49 032002, Phys. Lett. A 2009 373 4273.</a:t>
            </a:r>
            <a:endParaRPr lang="ru-RU" altLang="ru-RU" sz="2000" b="1" dirty="0">
              <a:solidFill>
                <a:srgbClr val="002060"/>
              </a:solidFill>
              <a:cs typeface="Arial" charset="0"/>
            </a:endParaRPr>
          </a:p>
        </p:txBody>
      </p:sp>
      <p:pic>
        <p:nvPicPr>
          <p:cNvPr id="327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884238"/>
            <a:ext cx="4298950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4019550"/>
            <a:ext cx="4491037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25"/>
          <p:cNvSpPr/>
          <p:nvPr/>
        </p:nvSpPr>
        <p:spPr bwMode="auto">
          <a:xfrm>
            <a:off x="206375" y="3962400"/>
            <a:ext cx="4594225" cy="2427288"/>
          </a:xfrm>
          <a:prstGeom prst="rect">
            <a:avLst/>
          </a:prstGeom>
          <a:noFill/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5214938" y="2536825"/>
            <a:ext cx="3765550" cy="3821113"/>
          </a:xfrm>
          <a:prstGeom prst="rect">
            <a:avLst/>
          </a:prstGeom>
          <a:noFill/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84" name="Rectangle 9"/>
          <p:cNvSpPr>
            <a:spLocks noChangeArrowheads="1"/>
          </p:cNvSpPr>
          <p:nvPr/>
        </p:nvSpPr>
        <p:spPr bwMode="auto">
          <a:xfrm rot="5400000">
            <a:off x="1444626" y="425450"/>
            <a:ext cx="2590800" cy="3635375"/>
          </a:xfrm>
          <a:prstGeom prst="rect">
            <a:avLst/>
          </a:prstGeom>
          <a:gradFill rotWithShape="1">
            <a:gsLst>
              <a:gs pos="0">
                <a:srgbClr val="B6E6D8">
                  <a:alpha val="25000"/>
                </a:srgbClr>
              </a:gs>
              <a:gs pos="100000">
                <a:srgbClr val="B0DED0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C6C0BC-3B87-42CC-A389-B7CAECB877B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 rot="5400000">
            <a:off x="5855599" y="72912"/>
            <a:ext cx="1643063" cy="3265716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9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7910617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 rot="10800000">
            <a:off x="1104899" y="885822"/>
            <a:ext cx="7410449" cy="5210177"/>
            <a:chOff x="2975" y="434"/>
            <a:chExt cx="1441" cy="3693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914525" y="1161050"/>
            <a:ext cx="5895975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</a:rPr>
              <a:t>Electron beam generators designed to produce high</a:t>
            </a:r>
            <a:r>
              <a:rPr lang="ru-RU" sz="3200" b="1" dirty="0">
                <a:solidFill>
                  <a:srgbClr val="002060"/>
                </a:solidFill>
              </a:rPr>
              <a:t>-</a:t>
            </a:r>
            <a:r>
              <a:rPr lang="en-US" sz="3200" b="1" dirty="0">
                <a:solidFill>
                  <a:srgbClr val="002060"/>
                </a:solidFill>
              </a:rPr>
              <a:t>power 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rgbClr val="002060"/>
                </a:solidFill>
              </a:rPr>
              <a:t>x</a:t>
            </a:r>
            <a:r>
              <a:rPr lang="ru-RU" sz="3200" b="1" dirty="0">
                <a:solidFill>
                  <a:srgbClr val="002060"/>
                </a:solidFill>
              </a:rPr>
              <a:t>-</a:t>
            </a:r>
            <a:r>
              <a:rPr lang="en-US" sz="3200" b="1" dirty="0">
                <a:solidFill>
                  <a:srgbClr val="002060"/>
                </a:solidFill>
              </a:rPr>
              <a:t>ray</a:t>
            </a:r>
            <a:r>
              <a:rPr lang="ru-RU" sz="3200" b="1" dirty="0">
                <a:solidFill>
                  <a:srgbClr val="002060"/>
                </a:solidFill>
              </a:rPr>
              <a:t>, </a:t>
            </a:r>
            <a:r>
              <a:rPr lang="en-US" sz="3200" b="1" dirty="0">
                <a:solidFill>
                  <a:srgbClr val="002060"/>
                </a:solidFill>
              </a:rPr>
              <a:t>microwave</a:t>
            </a:r>
            <a:r>
              <a:rPr lang="ru-RU" sz="3200" b="1" dirty="0">
                <a:solidFill>
                  <a:srgbClr val="002060"/>
                </a:solidFill>
              </a:rPr>
              <a:t>, </a:t>
            </a:r>
            <a:r>
              <a:rPr lang="en-US" sz="3200" b="1" dirty="0">
                <a:solidFill>
                  <a:srgbClr val="002060"/>
                </a:solidFill>
              </a:rPr>
              <a:t>and pulsed </a:t>
            </a:r>
            <a:r>
              <a:rPr lang="en-US" sz="3200" b="1" dirty="0" smtClean="0">
                <a:solidFill>
                  <a:srgbClr val="002060"/>
                </a:solidFill>
              </a:rPr>
              <a:t>lasers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9489470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ChangeArrowheads="1"/>
          </p:cNvSpPr>
          <p:nvPr/>
        </p:nvSpPr>
        <p:spPr bwMode="auto">
          <a:xfrm rot="5400000">
            <a:off x="5911266" y="3127434"/>
            <a:ext cx="1952622" cy="4199272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800" dirty="0"/>
              <a:t>SINUS: REPETITIVELY PULSED HIGH-CURRENT ELECTRON ACCELERATORS (1970s–1980s)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7" name="Picture 13" descr="СИНУС-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7" y="970984"/>
            <a:ext cx="4681537" cy="3279775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СИНУС-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4" y="2999809"/>
            <a:ext cx="4392613" cy="3155950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878053" y="4682559"/>
            <a:ext cx="401904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The accelerators were used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to </a:t>
            </a:r>
            <a:r>
              <a:rPr lang="en-US" sz="2000" b="1" dirty="0">
                <a:solidFill>
                  <a:srgbClr val="002060"/>
                </a:solidFill>
              </a:rPr>
              <a:t>produce high-power cm/mm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microwave </a:t>
            </a:r>
            <a:r>
              <a:rPr lang="en-US" sz="2000" b="1" dirty="0">
                <a:solidFill>
                  <a:srgbClr val="002060"/>
                </a:solidFill>
              </a:rPr>
              <a:t>pulses </a:t>
            </a:r>
            <a:endParaRPr lang="ru-RU" sz="200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9874" y="1075759"/>
            <a:ext cx="382668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SINUS-4, </a:t>
            </a:r>
            <a:r>
              <a:rPr lang="en-US" b="1" dirty="0" smtClean="0">
                <a:solidFill>
                  <a:srgbClr val="002060"/>
                </a:solidFill>
              </a:rPr>
              <a:t>SINUS-5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Electron energy 370–420 </a:t>
            </a:r>
            <a:r>
              <a:rPr lang="en-US" b="1" dirty="0" err="1">
                <a:solidFill>
                  <a:srgbClr val="002060"/>
                </a:solidFill>
              </a:rPr>
              <a:t>keV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Beam current 2.5 kA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Pulse duration 25 ns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Pulse repetition rate up to 100 </a:t>
            </a:r>
            <a:r>
              <a:rPr lang="en-US" b="1" dirty="0" smtClean="0">
                <a:solidFill>
                  <a:srgbClr val="002060"/>
                </a:solidFill>
              </a:rPr>
              <a:t>Hz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926979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/>
          <p:cNvSpPr>
            <a:spLocks noChangeArrowheads="1"/>
          </p:cNvSpPr>
          <p:nvPr/>
        </p:nvSpPr>
        <p:spPr bwMode="gray">
          <a:xfrm rot="16200000">
            <a:off x="4459299" y="1674491"/>
            <a:ext cx="5229228" cy="3898921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2075" y="69850"/>
            <a:ext cx="7677150" cy="457200"/>
          </a:xfrm>
        </p:spPr>
        <p:txBody>
          <a:bodyPr/>
          <a:lstStyle/>
          <a:p>
            <a:pPr algn="ctr"/>
            <a:r>
              <a:rPr lang="en-US" sz="1800" dirty="0"/>
              <a:t>SINUS-7: REPETITIVELY PULSED HIGH-CURRENT ELECTRON ACCELERATOR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7" name="Picture 8" descr="IMGP34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7" b="2483"/>
          <a:stretch>
            <a:fillRect/>
          </a:stretch>
        </p:blipFill>
        <p:spPr bwMode="auto">
          <a:xfrm>
            <a:off x="234155" y="895385"/>
            <a:ext cx="4960938" cy="5475287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1832716" y="5519429"/>
            <a:ext cx="1584424" cy="719137"/>
          </a:xfrm>
          <a:prstGeom prst="wedgeRoundRectCallout">
            <a:avLst>
              <a:gd name="adj1" fmla="val 93742"/>
              <a:gd name="adj2" fmla="val -96872"/>
              <a:gd name="adj3" fmla="val 16667"/>
            </a:avLst>
          </a:prstGeom>
          <a:solidFill>
            <a:schemeClr val="folHlink">
              <a:alpha val="50000"/>
            </a:scheme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D9E2F5"/>
                </a:solidFill>
              </a:rPr>
              <a:t>Microwave radiating horn</a:t>
            </a:r>
            <a:endParaRPr lang="ru-RU" altLang="ru-RU" sz="1600" b="1" dirty="0">
              <a:solidFill>
                <a:srgbClr val="D9E2F5"/>
              </a:solidFill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234155" y="2584485"/>
            <a:ext cx="1577380" cy="706396"/>
          </a:xfrm>
          <a:prstGeom prst="wedgeRoundRectCallout">
            <a:avLst>
              <a:gd name="adj1" fmla="val -1287"/>
              <a:gd name="adj2" fmla="val -131993"/>
              <a:gd name="adj3" fmla="val 16667"/>
            </a:avLst>
          </a:prstGeom>
          <a:solidFill>
            <a:schemeClr val="folHlink">
              <a:alpha val="50000"/>
            </a:scheme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D9E2F5"/>
                </a:solidFill>
              </a:rPr>
              <a:t>Pulse-forming line</a:t>
            </a:r>
            <a:endParaRPr lang="ru-RU" altLang="ru-RU" sz="1600" b="1" dirty="0">
              <a:solidFill>
                <a:srgbClr val="D9E2F5"/>
              </a:solidFill>
            </a:endParaRPr>
          </a:p>
        </p:txBody>
      </p:sp>
      <p:sp>
        <p:nvSpPr>
          <p:cNvPr id="10" name="AutoShape 14"/>
          <p:cNvSpPr>
            <a:spLocks noChangeArrowheads="1"/>
          </p:cNvSpPr>
          <p:nvPr/>
        </p:nvSpPr>
        <p:spPr bwMode="auto">
          <a:xfrm>
            <a:off x="1866901" y="1011906"/>
            <a:ext cx="3257550" cy="435893"/>
          </a:xfrm>
          <a:prstGeom prst="wedgeRoundRectCallout">
            <a:avLst>
              <a:gd name="adj1" fmla="val -57581"/>
              <a:gd name="adj2" fmla="val 47147"/>
              <a:gd name="adj3" fmla="val 16667"/>
            </a:avLst>
          </a:prstGeom>
          <a:solidFill>
            <a:schemeClr val="folHlink">
              <a:alpha val="50000"/>
            </a:scheme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D9E2F5"/>
                </a:solidFill>
              </a:rPr>
              <a:t>Spark gap gas </a:t>
            </a:r>
            <a:r>
              <a:rPr lang="en-US" sz="1600" b="1" dirty="0" smtClean="0">
                <a:solidFill>
                  <a:srgbClr val="D9E2F5"/>
                </a:solidFill>
              </a:rPr>
              <a:t>flow system</a:t>
            </a:r>
            <a:endParaRPr lang="ru-RU" altLang="ru-RU" sz="1600" b="1" dirty="0">
              <a:solidFill>
                <a:srgbClr val="D9E2F5"/>
              </a:solidFill>
            </a:endParaRP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2624928" y="1750270"/>
            <a:ext cx="2152587" cy="458753"/>
          </a:xfrm>
          <a:prstGeom prst="wedgeRoundRectCallout">
            <a:avLst>
              <a:gd name="adj1" fmla="val -91488"/>
              <a:gd name="adj2" fmla="val 86313"/>
              <a:gd name="adj3" fmla="val 16667"/>
            </a:avLst>
          </a:prstGeom>
          <a:solidFill>
            <a:schemeClr val="folHlink">
              <a:alpha val="50000"/>
            </a:scheme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D9E2F5"/>
                </a:solidFill>
              </a:rPr>
              <a:t>Transmission line</a:t>
            </a:r>
            <a:endParaRPr lang="ru-RU" altLang="ru-RU" sz="1600" b="1" dirty="0">
              <a:solidFill>
                <a:srgbClr val="D9E2F5"/>
              </a:solidFill>
            </a:endParaRPr>
          </a:p>
        </p:txBody>
      </p:sp>
      <p:sp>
        <p:nvSpPr>
          <p:cNvPr id="12" name="AutoShape 16"/>
          <p:cNvSpPr>
            <a:spLocks noChangeArrowheads="1"/>
          </p:cNvSpPr>
          <p:nvPr/>
        </p:nvSpPr>
        <p:spPr bwMode="auto">
          <a:xfrm>
            <a:off x="3417140" y="3406451"/>
            <a:ext cx="1690711" cy="977255"/>
          </a:xfrm>
          <a:prstGeom prst="wedgeRoundRectCallout">
            <a:avLst>
              <a:gd name="adj1" fmla="val -84827"/>
              <a:gd name="adj2" fmla="val -26588"/>
              <a:gd name="adj3" fmla="val 16667"/>
            </a:avLst>
          </a:prstGeom>
          <a:solidFill>
            <a:schemeClr val="folHlink">
              <a:alpha val="50000"/>
            </a:scheme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D9E2F5"/>
                </a:solidFill>
              </a:rPr>
              <a:t>Solenoid and Microwave oscillator</a:t>
            </a:r>
            <a:endParaRPr lang="ru-RU" altLang="ru-RU" sz="1600" b="1" dirty="0">
              <a:solidFill>
                <a:srgbClr val="D9E2F5"/>
              </a:solidFill>
            </a:endParaRPr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auto">
          <a:xfrm>
            <a:off x="3488530" y="2366996"/>
            <a:ext cx="1425575" cy="650875"/>
          </a:xfrm>
          <a:prstGeom prst="wedgeRoundRectCallout">
            <a:avLst>
              <a:gd name="adj1" fmla="val -102129"/>
              <a:gd name="adj2" fmla="val 109291"/>
              <a:gd name="adj3" fmla="val 16667"/>
            </a:avLst>
          </a:prstGeom>
          <a:solidFill>
            <a:schemeClr val="folHlink">
              <a:alpha val="50000"/>
            </a:scheme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D9E2F5"/>
                </a:solidFill>
              </a:rPr>
              <a:t>Vacuum diode</a:t>
            </a:r>
            <a:endParaRPr lang="ru-RU" altLang="ru-RU" sz="1600" b="1" dirty="0">
              <a:solidFill>
                <a:srgbClr val="D9E2F5"/>
              </a:solidFill>
            </a:endParaRPr>
          </a:p>
        </p:txBody>
      </p:sp>
      <p:sp>
        <p:nvSpPr>
          <p:cNvPr id="14" name="AutoShape 18"/>
          <p:cNvSpPr>
            <a:spLocks noChangeArrowheads="1"/>
          </p:cNvSpPr>
          <p:nvPr/>
        </p:nvSpPr>
        <p:spPr bwMode="auto">
          <a:xfrm>
            <a:off x="459579" y="4268136"/>
            <a:ext cx="1790478" cy="648369"/>
          </a:xfrm>
          <a:prstGeom prst="wedgeRoundRectCallout">
            <a:avLst>
              <a:gd name="adj1" fmla="val 22490"/>
              <a:gd name="adj2" fmla="val -184300"/>
              <a:gd name="adj3" fmla="val 16667"/>
            </a:avLst>
          </a:prstGeom>
          <a:solidFill>
            <a:schemeClr val="folHlink">
              <a:alpha val="50000"/>
            </a:scheme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D9E2F5"/>
                </a:solidFill>
              </a:rPr>
              <a:t>Vacuum pumping system</a:t>
            </a:r>
            <a:endParaRPr lang="ru-RU" altLang="ru-RU" sz="1600" b="1" dirty="0">
              <a:solidFill>
                <a:srgbClr val="D9E2F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7311" y="1414152"/>
            <a:ext cx="382668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Energy storage capacity 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up </a:t>
            </a:r>
            <a:r>
              <a:rPr lang="en-US" b="1" dirty="0">
                <a:solidFill>
                  <a:srgbClr val="002060"/>
                </a:solidFill>
              </a:rPr>
              <a:t>to 2 kJ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Electron energy up to 2 MeV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Beam current up to 20 kA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duration 50 ns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repetition rate up to 100 Hz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 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The accelerator is being actively 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used </a:t>
            </a:r>
            <a:r>
              <a:rPr lang="en-US" b="1" dirty="0">
                <a:solidFill>
                  <a:srgbClr val="002060"/>
                </a:solidFill>
              </a:rPr>
              <a:t>in experiments on 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the </a:t>
            </a:r>
            <a:r>
              <a:rPr lang="en-US" b="1" dirty="0">
                <a:solidFill>
                  <a:srgbClr val="002060"/>
                </a:solidFill>
              </a:rPr>
              <a:t>generation of gigawatt 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microwave </a:t>
            </a:r>
            <a:r>
              <a:rPr lang="en-US" b="1" dirty="0">
                <a:solidFill>
                  <a:srgbClr val="002060"/>
                </a:solidFill>
              </a:rPr>
              <a:t>pulses 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 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Cm/</a:t>
            </a:r>
            <a:r>
              <a:rPr lang="en-US" b="1" dirty="0" err="1">
                <a:solidFill>
                  <a:srgbClr val="002060"/>
                </a:solidFill>
              </a:rPr>
              <a:t>dm</a:t>
            </a:r>
            <a:r>
              <a:rPr lang="en-US" b="1" dirty="0">
                <a:solidFill>
                  <a:srgbClr val="002060"/>
                </a:solidFill>
              </a:rPr>
              <a:t> microwave pulse 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power </a:t>
            </a:r>
            <a:r>
              <a:rPr lang="en-US" b="1" dirty="0">
                <a:solidFill>
                  <a:srgbClr val="002060"/>
                </a:solidFill>
              </a:rPr>
              <a:t>up to 5–6 </a:t>
            </a:r>
            <a:r>
              <a:rPr lang="en-US" b="1" dirty="0" smtClean="0">
                <a:solidFill>
                  <a:srgbClr val="002060"/>
                </a:solidFill>
              </a:rPr>
              <a:t>GW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926979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 rot="5400000">
            <a:off x="5351463" y="-315913"/>
            <a:ext cx="1884362" cy="4576763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799" y="69850"/>
            <a:ext cx="7972425" cy="457200"/>
          </a:xfrm>
        </p:spPr>
        <p:txBody>
          <a:bodyPr/>
          <a:lstStyle/>
          <a:p>
            <a:pPr algn="ctr"/>
            <a:r>
              <a:rPr lang="en-US" sz="1800" cap="all" dirty="0"/>
              <a:t>Magnetically insulated diodes of microwave </a:t>
            </a:r>
            <a:r>
              <a:rPr lang="en-US" sz="1800" cap="all" dirty="0" smtClean="0"/>
              <a:t>oscillators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688035"/>
              </p:ext>
            </p:extLst>
          </p:nvPr>
        </p:nvGraphicFramePr>
        <p:xfrm>
          <a:off x="4060718" y="3116122"/>
          <a:ext cx="4540357" cy="3316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6" name="Image" r:id="rId3" imgW="11995764" imgH="8768090" progId="">
                  <p:embed/>
                </p:oleObj>
              </mc:Choice>
              <mc:Fallback>
                <p:oleObj name="Image" r:id="rId3" imgW="11995764" imgH="8768090" progId="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0718" y="3116122"/>
                        <a:ext cx="4540357" cy="3316329"/>
                      </a:xfrm>
                      <a:prstGeom prst="rect">
                        <a:avLst/>
                      </a:prstGeom>
                      <a:noFill/>
                      <a:ln w="28575" cap="rnd" cmpd="thinThick">
                        <a:solidFill>
                          <a:srgbClr val="0070C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37" y="1098451"/>
            <a:ext cx="3543098" cy="5334000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38625" y="1098451"/>
            <a:ext cx="4172937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Experimental pulse radar prototype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based </a:t>
            </a:r>
            <a:r>
              <a:rPr lang="en-US" b="1" dirty="0">
                <a:solidFill>
                  <a:srgbClr val="002060"/>
                </a:solidFill>
              </a:rPr>
              <a:t>on a 10-GHz relativistic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microwave oscillator </a:t>
            </a:r>
            <a:r>
              <a:rPr lang="en-US" b="1" dirty="0">
                <a:solidFill>
                  <a:srgbClr val="002060"/>
                </a:solidFill>
              </a:rPr>
              <a:t>with a stable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explosive-emission </a:t>
            </a:r>
            <a:r>
              <a:rPr lang="en-US" b="1" dirty="0">
                <a:solidFill>
                  <a:srgbClr val="002060"/>
                </a:solidFill>
              </a:rPr>
              <a:t>electron injector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926979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GAMMA: ELECTRON ACCELERATOR (1980s)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057" y="3515006"/>
            <a:ext cx="3879630" cy="2847694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фото _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6" b="17810"/>
          <a:stretch>
            <a:fillRect/>
          </a:stretch>
        </p:blipFill>
        <p:spPr bwMode="auto">
          <a:xfrm>
            <a:off x="3674008" y="873163"/>
            <a:ext cx="5326062" cy="3994150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599197" y="1815811"/>
            <a:ext cx="503238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>
            <a:spAutoFit/>
          </a:bodyPr>
          <a:lstStyle/>
          <a:p>
            <a:pPr algn="l"/>
            <a:r>
              <a:rPr lang="ru-RU" altLang="ru-RU" b="1" i="1" dirty="0">
                <a:solidFill>
                  <a:srgbClr val="7030A0"/>
                </a:solidFill>
              </a:rPr>
              <a:t>9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373465" y="2498725"/>
            <a:ext cx="503237" cy="371513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>
            <a:spAutoFit/>
          </a:bodyPr>
          <a:lstStyle/>
          <a:p>
            <a:pPr algn="l"/>
            <a:r>
              <a:rPr lang="ru-RU" altLang="ru-RU" b="1" i="1" dirty="0">
                <a:solidFill>
                  <a:srgbClr val="7030A0"/>
                </a:solidFill>
              </a:rPr>
              <a:t>8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389938" y="2762250"/>
            <a:ext cx="503237" cy="371513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>
            <a:spAutoFit/>
          </a:bodyPr>
          <a:lstStyle/>
          <a:p>
            <a:pPr algn="l"/>
            <a:r>
              <a:rPr lang="ru-RU" altLang="ru-RU" b="1" i="1" dirty="0">
                <a:solidFill>
                  <a:srgbClr val="7030A0"/>
                </a:solidFill>
              </a:rPr>
              <a:t>12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164288" y="963097"/>
            <a:ext cx="503238" cy="371513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>
            <a:spAutoFit/>
          </a:bodyPr>
          <a:lstStyle/>
          <a:p>
            <a:pPr algn="l"/>
            <a:r>
              <a:rPr lang="ru-RU" altLang="ru-RU" b="1" i="1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019925" y="4076700"/>
            <a:ext cx="1873250" cy="586957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Output section of the accelerator</a:t>
            </a:r>
            <a:endParaRPr lang="ru-RU" altLang="ru-RU" sz="1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968" y="873163"/>
            <a:ext cx="358752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The electron accelerator is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based </a:t>
            </a:r>
            <a:r>
              <a:rPr lang="en-US" b="1" dirty="0">
                <a:solidFill>
                  <a:srgbClr val="002060"/>
                </a:solidFill>
              </a:rPr>
              <a:t>on a Marx generator.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Electron energy up to 2.2 </a:t>
            </a:r>
            <a:r>
              <a:rPr lang="en-US" b="1" dirty="0" smtClean="0">
                <a:solidFill>
                  <a:srgbClr val="002060"/>
                </a:solidFill>
              </a:rPr>
              <a:t>MeV. 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Beam current 30–100 </a:t>
            </a:r>
            <a:r>
              <a:rPr lang="en-US" b="1" dirty="0" smtClean="0">
                <a:solidFill>
                  <a:srgbClr val="002060"/>
                </a:solidFill>
              </a:rPr>
              <a:t>kA.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Pulse duration </a:t>
            </a:r>
            <a:r>
              <a:rPr lang="ru-RU" b="1" dirty="0">
                <a:solidFill>
                  <a:srgbClr val="002060"/>
                </a:solidFill>
              </a:rPr>
              <a:t>1–15 µ</a:t>
            </a:r>
            <a:r>
              <a:rPr lang="en-US" b="1" dirty="0" smtClean="0">
                <a:solidFill>
                  <a:srgbClr val="002060"/>
                </a:solidFill>
              </a:rPr>
              <a:t>s.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The electron accelerator was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used </a:t>
            </a:r>
            <a:r>
              <a:rPr lang="en-US" b="1" dirty="0">
                <a:solidFill>
                  <a:srgbClr val="002060"/>
                </a:solidFill>
              </a:rPr>
              <a:t>in experiments on the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generation </a:t>
            </a:r>
            <a:r>
              <a:rPr lang="en-US" b="1" dirty="0">
                <a:solidFill>
                  <a:srgbClr val="002060"/>
                </a:solidFill>
              </a:rPr>
              <a:t>of </a:t>
            </a:r>
            <a:r>
              <a:rPr lang="en-US" b="1" dirty="0" err="1">
                <a:solidFill>
                  <a:srgbClr val="002060"/>
                </a:solidFill>
              </a:rPr>
              <a:t>multigigawatt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microwave </a:t>
            </a:r>
            <a:r>
              <a:rPr lang="en-US" b="1" dirty="0">
                <a:solidFill>
                  <a:srgbClr val="002060"/>
                </a:solidFill>
              </a:rPr>
              <a:t>pulses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gray">
          <a:xfrm rot="16200000">
            <a:off x="5804209" y="3281138"/>
            <a:ext cx="1538147" cy="4853577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139559" y="4957903"/>
            <a:ext cx="49662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Schematic diagram of the GAMMA accelerator: 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en-US" sz="1600" b="1" dirty="0">
                <a:solidFill>
                  <a:srgbClr val="002060"/>
                </a:solidFill>
              </a:rPr>
              <a:t>1 – Marx generator, 2 – transmission line,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3 </a:t>
            </a:r>
            <a:r>
              <a:rPr lang="en-US" sz="1600" b="1" dirty="0">
                <a:solidFill>
                  <a:srgbClr val="002060"/>
                </a:solidFill>
              </a:rPr>
              <a:t>– chopping spark gap, 4 – vacuum insulator,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5 </a:t>
            </a:r>
            <a:r>
              <a:rPr lang="en-US" sz="1600" b="1" dirty="0">
                <a:solidFill>
                  <a:srgbClr val="002060"/>
                </a:solidFill>
              </a:rPr>
              <a:t>– cathode holder, 6 – vacuum chamber,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7 </a:t>
            </a:r>
            <a:r>
              <a:rPr lang="en-US" sz="1600" b="1" dirty="0">
                <a:solidFill>
                  <a:srgbClr val="002060"/>
                </a:solidFill>
              </a:rPr>
              <a:t>– drift tube, 8 – solenoid, 9 – collector,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10 </a:t>
            </a:r>
            <a:r>
              <a:rPr lang="en-US" sz="1600" b="1" dirty="0">
                <a:solidFill>
                  <a:srgbClr val="002060"/>
                </a:solidFill>
              </a:rPr>
              <a:t>– voltage probe, 11 – current probe, </a:t>
            </a:r>
            <a:r>
              <a:rPr lang="en-US" sz="1600" b="1" dirty="0" smtClean="0">
                <a:solidFill>
                  <a:srgbClr val="002060"/>
                </a:solidFill>
              </a:rPr>
              <a:t>12 </a:t>
            </a:r>
            <a:r>
              <a:rPr lang="en-US" sz="1600" b="1" dirty="0">
                <a:solidFill>
                  <a:srgbClr val="002060"/>
                </a:solidFill>
              </a:rPr>
              <a:t>– </a:t>
            </a:r>
            <a:r>
              <a:rPr lang="en-US" sz="1600" b="1" dirty="0" smtClean="0">
                <a:solidFill>
                  <a:srgbClr val="002060"/>
                </a:solidFill>
              </a:rPr>
              <a:t>case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926979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/>
          <p:cNvGrpSpPr>
            <a:grpSpLocks/>
          </p:cNvGrpSpPr>
          <p:nvPr/>
        </p:nvGrpSpPr>
        <p:grpSpPr bwMode="auto">
          <a:xfrm rot="10800000">
            <a:off x="130629" y="5365771"/>
            <a:ext cx="9083708" cy="864203"/>
            <a:chOff x="2975" y="434"/>
            <a:chExt cx="1441" cy="3693"/>
          </a:xfrm>
        </p:grpSpPr>
        <p:sp>
          <p:nvSpPr>
            <p:cNvPr id="9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600" cap="all" dirty="0"/>
              <a:t>Microwave oscillator based on the SINUS 1200/50 high-current electron accelerator (delivered to </a:t>
            </a:r>
            <a:r>
              <a:rPr lang="en-US" sz="1600" cap="all" dirty="0" smtClean="0"/>
              <a:t>China)</a:t>
            </a:r>
            <a:endParaRPr lang="ru-RU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7" name="Picture 3" descr="Outer View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" t="7855" r="5206"/>
          <a:stretch>
            <a:fillRect/>
          </a:stretch>
        </p:blipFill>
        <p:spPr bwMode="auto">
          <a:xfrm>
            <a:off x="1691659" y="809650"/>
            <a:ext cx="5735637" cy="4432300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8137" y="5407075"/>
            <a:ext cx="87299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Beam current up to 20 kA, electron energy up to 1.7 MeV, pulse duration 55 ns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Peak radiation power up to 5 GW (1.6 GW at 100 Hz pulse repetition rate)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926979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 rot="5400000">
            <a:off x="4264015" y="3141622"/>
            <a:ext cx="796840" cy="5727560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25" y="69850"/>
            <a:ext cx="7886700" cy="457200"/>
          </a:xfrm>
        </p:spPr>
        <p:txBody>
          <a:bodyPr/>
          <a:lstStyle/>
          <a:p>
            <a:pPr algn="ctr"/>
            <a:r>
              <a:rPr lang="en-US" sz="1800" cap="all" dirty="0"/>
              <a:t>SINUS-90: Repetitively pulsed high-voltage generator (delivered to France)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7" name="Picture 2" descr="07240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 b="7886"/>
          <a:stretch>
            <a:fillRect/>
          </a:stretch>
        </p:blipFill>
        <p:spPr bwMode="auto">
          <a:xfrm>
            <a:off x="920079" y="965199"/>
            <a:ext cx="7558088" cy="4492625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1170731" y="3521482"/>
            <a:ext cx="1876586" cy="899764"/>
          </a:xfrm>
          <a:prstGeom prst="wedgeRoundRectCallout">
            <a:avLst>
              <a:gd name="adj1" fmla="val 97789"/>
              <a:gd name="adj2" fmla="val -232470"/>
              <a:gd name="adj3" fmla="val 16667"/>
            </a:avLst>
          </a:prstGeom>
          <a:solidFill>
            <a:srgbClr val="F8F8F8">
              <a:alpha val="50000"/>
            </a:srgb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Repetitive pulsed power supply</a:t>
            </a:r>
            <a:endParaRPr lang="ru-RU" altLang="ru-RU" sz="1600" b="1" dirty="0">
              <a:solidFill>
                <a:srgbClr val="002060"/>
              </a:solidFill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342330" y="4816225"/>
            <a:ext cx="2313012" cy="433388"/>
          </a:xfrm>
          <a:prstGeom prst="wedgeRoundRectCallout">
            <a:avLst>
              <a:gd name="adj1" fmla="val 40605"/>
              <a:gd name="adj2" fmla="val -436098"/>
              <a:gd name="adj3" fmla="val 16667"/>
            </a:avLst>
          </a:prstGeom>
          <a:solidFill>
            <a:srgbClr val="F8F8F8">
              <a:alpha val="50000"/>
            </a:srgb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Pulse-forming line</a:t>
            </a:r>
            <a:endParaRPr lang="ru-RU" altLang="ru-RU" sz="1600" b="1" dirty="0">
              <a:solidFill>
                <a:srgbClr val="002060"/>
              </a:solidFill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703476" y="1127099"/>
            <a:ext cx="1819548" cy="612403"/>
          </a:xfrm>
          <a:prstGeom prst="wedgeRoundRectCallout">
            <a:avLst>
              <a:gd name="adj1" fmla="val 5366"/>
              <a:gd name="adj2" fmla="val 255902"/>
              <a:gd name="adj3" fmla="val 16667"/>
            </a:avLst>
          </a:prstGeom>
          <a:solidFill>
            <a:srgbClr val="F8F8F8">
              <a:alpha val="50000"/>
            </a:srgb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Gas</a:t>
            </a:r>
            <a:r>
              <a:rPr lang="ru-RU" sz="1600" b="1" dirty="0">
                <a:solidFill>
                  <a:srgbClr val="002060"/>
                </a:solidFill>
              </a:rPr>
              <a:t>-</a:t>
            </a:r>
            <a:r>
              <a:rPr lang="en-US" sz="1600" b="1" dirty="0">
                <a:solidFill>
                  <a:srgbClr val="002060"/>
                </a:solidFill>
              </a:rPr>
              <a:t>flow spark gap</a:t>
            </a:r>
            <a:endParaRPr lang="ru-RU" altLang="ru-RU" sz="1600" b="1" dirty="0">
              <a:solidFill>
                <a:srgbClr val="002060"/>
              </a:solidFill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6636666" y="2772444"/>
            <a:ext cx="1592263" cy="347662"/>
          </a:xfrm>
          <a:prstGeom prst="wedgeRoundRectCallout">
            <a:avLst>
              <a:gd name="adj1" fmla="val 8793"/>
              <a:gd name="adj2" fmla="val 286814"/>
              <a:gd name="adj3" fmla="val 16667"/>
            </a:avLst>
          </a:prstGeom>
          <a:solidFill>
            <a:srgbClr val="F8F8F8">
              <a:alpha val="50000"/>
            </a:srgbClr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/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Load</a:t>
            </a:r>
            <a:endParaRPr lang="ru-RU" altLang="ru-RU" sz="1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0330" y="5519172"/>
            <a:ext cx="755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Electron energy 450 </a:t>
            </a:r>
            <a:r>
              <a:rPr lang="en-US" b="1" dirty="0" err="1">
                <a:solidFill>
                  <a:srgbClr val="002060"/>
                </a:solidFill>
              </a:rPr>
              <a:t>keV</a:t>
            </a:r>
            <a:r>
              <a:rPr lang="en-US" b="1" dirty="0">
                <a:solidFill>
                  <a:srgbClr val="002060"/>
                </a:solidFill>
              </a:rPr>
              <a:t>, beam current 7.5 </a:t>
            </a:r>
            <a:r>
              <a:rPr lang="en-US" b="1" dirty="0" smtClean="0">
                <a:solidFill>
                  <a:srgbClr val="002060"/>
                </a:solidFill>
              </a:rPr>
              <a:t>kA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Pulse </a:t>
            </a:r>
            <a:r>
              <a:rPr lang="en-US" b="1" dirty="0">
                <a:solidFill>
                  <a:srgbClr val="002060"/>
                </a:solidFill>
              </a:rPr>
              <a:t>duration 100 ns, pulse repetition rate 200 </a:t>
            </a:r>
            <a:r>
              <a:rPr lang="en-US" b="1" dirty="0" smtClean="0">
                <a:solidFill>
                  <a:srgbClr val="002060"/>
                </a:solidFill>
              </a:rPr>
              <a:t>Hz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636931858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/>
          <p:cNvSpPr>
            <a:spLocks noChangeArrowheads="1"/>
          </p:cNvSpPr>
          <p:nvPr/>
        </p:nvSpPr>
        <p:spPr bwMode="gray">
          <a:xfrm rot="16200000">
            <a:off x="4664789" y="-381936"/>
            <a:ext cx="1719426" cy="4171951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500" dirty="0"/>
              <a:t>Participation of the Institute of High Current Electronics, SB, RAN in the SYRINX international project (France, Russia, USA, Israel, </a:t>
            </a:r>
            <a:r>
              <a:rPr lang="en-US" sz="1500" dirty="0" smtClean="0"/>
              <a:t>1995)</a:t>
            </a:r>
            <a:endParaRPr lang="ru-RU" sz="15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7" name="Picture 3" descr="mar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62" y="844327"/>
            <a:ext cx="3360738" cy="5543550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LT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3754328"/>
            <a:ext cx="3735387" cy="2648784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95725" y="844327"/>
            <a:ext cx="33329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The 10-stage Marx generator: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charge </a:t>
            </a:r>
            <a:r>
              <a:rPr lang="en-US" sz="1600" b="1" dirty="0">
                <a:solidFill>
                  <a:srgbClr val="002060"/>
                </a:solidFill>
              </a:rPr>
              <a:t>voltage 90 kV,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energy </a:t>
            </a:r>
            <a:r>
              <a:rPr lang="en-US" sz="1600" b="1" dirty="0">
                <a:solidFill>
                  <a:srgbClr val="002060"/>
                </a:solidFill>
              </a:rPr>
              <a:t>storage capacity 160 kJ,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current </a:t>
            </a:r>
            <a:r>
              <a:rPr lang="en-US" sz="1600" b="1" dirty="0">
                <a:solidFill>
                  <a:srgbClr val="002060"/>
                </a:solidFill>
              </a:rPr>
              <a:t>rise time 700 ns,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response </a:t>
            </a:r>
            <a:r>
              <a:rPr lang="en-US" sz="1600" b="1" dirty="0">
                <a:solidFill>
                  <a:srgbClr val="002060"/>
                </a:solidFill>
              </a:rPr>
              <a:t>time jitter 3 </a:t>
            </a:r>
            <a:r>
              <a:rPr lang="en-US" sz="1600" b="1" dirty="0" smtClean="0">
                <a:solidFill>
                  <a:srgbClr val="002060"/>
                </a:solidFill>
              </a:rPr>
              <a:t>ns.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en-US" sz="1600" b="1" dirty="0">
                <a:solidFill>
                  <a:srgbClr val="002060"/>
                </a:solidFill>
              </a:rPr>
              <a:t>Load: plasma opening switch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66181" y="2563753"/>
            <a:ext cx="34371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2060"/>
                </a:solidFill>
              </a:rPr>
              <a:t>Line pulse transformer modules: </a:t>
            </a:r>
            <a:endParaRPr lang="ru-RU" sz="1600" b="1" dirty="0">
              <a:solidFill>
                <a:srgbClr val="002060"/>
              </a:solidFill>
            </a:endParaRPr>
          </a:p>
          <a:p>
            <a:pPr algn="r"/>
            <a:r>
              <a:rPr lang="en-US" sz="1600" b="1" dirty="0" smtClean="0">
                <a:solidFill>
                  <a:srgbClr val="002060"/>
                </a:solidFill>
              </a:rPr>
              <a:t>voltage </a:t>
            </a:r>
            <a:r>
              <a:rPr lang="en-US" sz="1600" b="1" dirty="0">
                <a:solidFill>
                  <a:srgbClr val="002060"/>
                </a:solidFill>
              </a:rPr>
              <a:t>90 kV, </a:t>
            </a:r>
            <a:r>
              <a:rPr lang="en-US" sz="1600" b="1" dirty="0" smtClean="0">
                <a:solidFill>
                  <a:srgbClr val="002060"/>
                </a:solidFill>
              </a:rPr>
              <a:t>current </a:t>
            </a:r>
            <a:r>
              <a:rPr lang="en-US" sz="1600" b="1" dirty="0">
                <a:solidFill>
                  <a:srgbClr val="002060"/>
                </a:solidFill>
              </a:rPr>
              <a:t>1 </a:t>
            </a:r>
            <a:r>
              <a:rPr lang="ru-RU" sz="1600" b="1" dirty="0">
                <a:solidFill>
                  <a:srgbClr val="002060"/>
                </a:solidFill>
              </a:rPr>
              <a:t>МА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r"/>
            <a:r>
              <a:rPr lang="en-US" sz="1600" b="1" dirty="0" smtClean="0">
                <a:solidFill>
                  <a:srgbClr val="002060"/>
                </a:solidFill>
              </a:rPr>
              <a:t>energy </a:t>
            </a:r>
            <a:r>
              <a:rPr lang="en-US" sz="1600" b="1" dirty="0">
                <a:solidFill>
                  <a:srgbClr val="002060"/>
                </a:solidFill>
              </a:rPr>
              <a:t>storage capacity 32 kJ,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r"/>
            <a:r>
              <a:rPr lang="en-US" sz="1600" b="1" dirty="0" smtClean="0">
                <a:solidFill>
                  <a:srgbClr val="002060"/>
                </a:solidFill>
              </a:rPr>
              <a:t>current </a:t>
            </a:r>
            <a:r>
              <a:rPr lang="en-US" sz="1600" b="1" dirty="0">
                <a:solidFill>
                  <a:srgbClr val="002060"/>
                </a:solidFill>
              </a:rPr>
              <a:t>rise time 1 µs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7092579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2"/>
          <p:cNvGrpSpPr>
            <a:grpSpLocks/>
          </p:cNvGrpSpPr>
          <p:nvPr/>
        </p:nvGrpSpPr>
        <p:grpSpPr bwMode="auto">
          <a:xfrm rot="10800000">
            <a:off x="7353299" y="4162425"/>
            <a:ext cx="1814175" cy="2308324"/>
            <a:chOff x="2975" y="434"/>
            <a:chExt cx="1441" cy="3693"/>
          </a:xfrm>
        </p:grpSpPr>
        <p:sp>
          <p:nvSpPr>
            <p:cNvPr id="20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1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16" name="Group 2"/>
          <p:cNvGrpSpPr>
            <a:grpSpLocks/>
          </p:cNvGrpSpPr>
          <p:nvPr/>
        </p:nvGrpSpPr>
        <p:grpSpPr bwMode="auto">
          <a:xfrm rot="10800000">
            <a:off x="171450" y="5284796"/>
            <a:ext cx="1463629" cy="837189"/>
            <a:chOff x="2975" y="434"/>
            <a:chExt cx="1441" cy="3693"/>
          </a:xfrm>
        </p:grpSpPr>
        <p:sp>
          <p:nvSpPr>
            <p:cNvPr id="17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8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15" name="AutoShape 2"/>
          <p:cNvSpPr>
            <a:spLocks noChangeArrowheads="1"/>
          </p:cNvSpPr>
          <p:nvPr/>
        </p:nvSpPr>
        <p:spPr bwMode="gray">
          <a:xfrm rot="16200000">
            <a:off x="2617753" y="3735353"/>
            <a:ext cx="1592331" cy="4106862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 rot="5400000">
            <a:off x="1773505" y="-779727"/>
            <a:ext cx="1396468" cy="4600577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800" dirty="0"/>
              <a:t>High-power </a:t>
            </a:r>
            <a:r>
              <a:rPr lang="en-US" sz="1800" dirty="0" err="1"/>
              <a:t>XeCl</a:t>
            </a:r>
            <a:r>
              <a:rPr lang="en-US" sz="1800" dirty="0"/>
              <a:t> (308 nm) laser system producing 0.5 kJ of energy per pulse (2004)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1041401"/>
            <a:ext cx="4259263" cy="2967037"/>
          </a:xfrm>
          <a:prstGeom prst="rect">
            <a:avLst/>
          </a:prstGeom>
          <a:solidFill>
            <a:schemeClr val="bg1"/>
          </a:solidFill>
          <a:ln w="38100" cap="rnd" cmpd="thinThick">
            <a:solidFill>
              <a:srgbClr val="0070C0"/>
            </a:solidFill>
            <a:round/>
            <a:headEnd/>
            <a:tailEnd/>
          </a:ln>
        </p:spPr>
      </p:pic>
      <p:pic>
        <p:nvPicPr>
          <p:cNvPr id="8" name="Picture 9" descr="Фотон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" t="13982" r="4376" b="8888"/>
          <a:stretch>
            <a:fillRect/>
          </a:stretch>
        </p:blipFill>
        <p:spPr bwMode="auto">
          <a:xfrm>
            <a:off x="47960" y="2524919"/>
            <a:ext cx="2235200" cy="2644775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Photo-Ph3+Pult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4" t="8282" b="25815"/>
          <a:stretch>
            <a:fillRect/>
          </a:stretch>
        </p:blipFill>
        <p:spPr bwMode="auto">
          <a:xfrm>
            <a:off x="1928813" y="2663757"/>
            <a:ext cx="2774950" cy="2328862"/>
          </a:xfrm>
          <a:prstGeom prst="rect">
            <a:avLst/>
          </a:prstGeom>
          <a:noFill/>
          <a:ln w="38100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PCDV008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" r="8102"/>
          <a:stretch>
            <a:fillRect/>
          </a:stretch>
        </p:blipFill>
        <p:spPr bwMode="auto">
          <a:xfrm>
            <a:off x="4619502" y="3571083"/>
            <a:ext cx="2659062" cy="2265362"/>
          </a:xfrm>
          <a:prstGeom prst="rect">
            <a:avLst/>
          </a:prstGeom>
          <a:noFill/>
          <a:ln w="38100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914" y="895354"/>
            <a:ext cx="42947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2060"/>
                </a:solidFill>
              </a:rPr>
              <a:t>PHOTON-5 (final amplifier)</a:t>
            </a:r>
            <a:endParaRPr lang="ru-RU" sz="1600" b="1" dirty="0">
              <a:solidFill>
                <a:srgbClr val="002060"/>
              </a:solidFill>
            </a:endParaRPr>
          </a:p>
          <a:p>
            <a:pPr algn="r"/>
            <a:r>
              <a:rPr lang="en-US" sz="1600" b="1" dirty="0">
                <a:solidFill>
                  <a:srgbClr val="002060"/>
                </a:solidFill>
              </a:rPr>
              <a:t>Energy per pulse: 500 J in free oscillation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r"/>
            <a:r>
              <a:rPr lang="en-US" sz="1600" b="1" dirty="0" smtClean="0">
                <a:solidFill>
                  <a:srgbClr val="002060"/>
                </a:solidFill>
              </a:rPr>
              <a:t>mode </a:t>
            </a:r>
            <a:r>
              <a:rPr lang="en-US" sz="1600" b="1" dirty="0">
                <a:solidFill>
                  <a:srgbClr val="002060"/>
                </a:solidFill>
              </a:rPr>
              <a:t>and 250 J in amplification mode.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r"/>
            <a:r>
              <a:rPr lang="en-US" sz="1600" b="1" dirty="0" smtClean="0">
                <a:solidFill>
                  <a:srgbClr val="002060"/>
                </a:solidFill>
              </a:rPr>
              <a:t>The </a:t>
            </a:r>
            <a:r>
              <a:rPr lang="en-US" sz="1600" b="1" dirty="0">
                <a:solidFill>
                  <a:srgbClr val="002060"/>
                </a:solidFill>
              </a:rPr>
              <a:t>gas mixture is pumped by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algn="r"/>
            <a:r>
              <a:rPr lang="en-US" sz="1600" b="1" dirty="0" smtClean="0">
                <a:solidFill>
                  <a:srgbClr val="002060"/>
                </a:solidFill>
              </a:rPr>
              <a:t>an </a:t>
            </a:r>
            <a:r>
              <a:rPr lang="en-US" sz="1600" b="1" dirty="0">
                <a:solidFill>
                  <a:srgbClr val="002060"/>
                </a:solidFill>
              </a:rPr>
              <a:t>electron beam (500 </a:t>
            </a:r>
            <a:r>
              <a:rPr lang="en-US" sz="1600" b="1" dirty="0" err="1">
                <a:solidFill>
                  <a:srgbClr val="002060"/>
                </a:solidFill>
              </a:rPr>
              <a:t>keV</a:t>
            </a:r>
            <a:r>
              <a:rPr lang="en-US" sz="1600" b="1" dirty="0">
                <a:solidFill>
                  <a:srgbClr val="002060"/>
                </a:solidFill>
              </a:rPr>
              <a:t>, 300 kA</a:t>
            </a:r>
            <a:r>
              <a:rPr lang="en-US" sz="1600" b="1" dirty="0" smtClean="0">
                <a:solidFill>
                  <a:srgbClr val="002060"/>
                </a:solidFill>
              </a:rPr>
              <a:t>)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167" y="5290988"/>
            <a:ext cx="14398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PHOTON</a:t>
            </a:r>
            <a:r>
              <a:rPr lang="ru-RU" sz="1600" b="1" dirty="0">
                <a:solidFill>
                  <a:srgbClr val="002060"/>
                </a:solidFill>
              </a:rPr>
              <a:t>-1</a:t>
            </a:r>
          </a:p>
          <a:p>
            <a:r>
              <a:rPr lang="en-US" sz="1600" b="1" dirty="0">
                <a:solidFill>
                  <a:srgbClr val="002060"/>
                </a:solidFill>
              </a:rPr>
              <a:t>Energy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per </a:t>
            </a:r>
            <a:r>
              <a:rPr lang="en-US" sz="1600" b="1" dirty="0">
                <a:solidFill>
                  <a:srgbClr val="002060"/>
                </a:solidFill>
              </a:rPr>
              <a:t>pulse</a:t>
            </a:r>
            <a:r>
              <a:rPr lang="ru-RU" sz="1600" b="1" dirty="0">
                <a:solidFill>
                  <a:srgbClr val="002060"/>
                </a:solidFill>
              </a:rPr>
              <a:t> 3 </a:t>
            </a:r>
            <a:r>
              <a:rPr lang="en-US" sz="1600" b="1" dirty="0" smtClean="0">
                <a:solidFill>
                  <a:srgbClr val="002060"/>
                </a:solidFill>
              </a:rPr>
              <a:t>J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89386" y="4992619"/>
            <a:ext cx="3525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PHOTON</a:t>
            </a:r>
            <a:r>
              <a:rPr lang="ru-RU" sz="1600" b="1" dirty="0">
                <a:solidFill>
                  <a:srgbClr val="002060"/>
                </a:solidFill>
              </a:rPr>
              <a:t>-3</a:t>
            </a:r>
          </a:p>
          <a:p>
            <a:pPr algn="ctr"/>
            <a:r>
              <a:rPr lang="en-US" sz="1600" b="1" dirty="0">
                <a:solidFill>
                  <a:srgbClr val="002060"/>
                </a:solidFill>
              </a:rPr>
              <a:t>Energy per pulse 10 J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en-US" sz="1600" b="1" dirty="0">
                <a:solidFill>
                  <a:srgbClr val="002060"/>
                </a:solidFill>
              </a:rPr>
              <a:t>Pulse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</a:rPr>
              <a:t>duration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300 </a:t>
            </a:r>
            <a:r>
              <a:rPr lang="en-US" sz="1600" b="1" dirty="0">
                <a:solidFill>
                  <a:srgbClr val="002060"/>
                </a:solidFill>
              </a:rPr>
              <a:t>ns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en-US" sz="1600" b="1" dirty="0">
                <a:solidFill>
                  <a:srgbClr val="002060"/>
                </a:solidFill>
              </a:rPr>
              <a:t>Active gas volume 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en-US" sz="1600" b="1" smtClean="0">
                <a:solidFill>
                  <a:srgbClr val="002060"/>
                </a:solidFill>
              </a:rPr>
              <a:t>9×7×100 </a:t>
            </a:r>
            <a:r>
              <a:rPr lang="en-US" sz="1600" b="1" dirty="0">
                <a:solidFill>
                  <a:srgbClr val="002060"/>
                </a:solidFill>
              </a:rPr>
              <a:t>cm</a:t>
            </a:r>
            <a:r>
              <a:rPr lang="en-US" sz="1600" b="1" baseline="30000" dirty="0">
                <a:solidFill>
                  <a:srgbClr val="002060"/>
                </a:solidFill>
              </a:rPr>
              <a:t>3 </a:t>
            </a:r>
            <a:r>
              <a:rPr lang="en-US" sz="1600" b="1" dirty="0">
                <a:solidFill>
                  <a:srgbClr val="002060"/>
                </a:solidFill>
              </a:rPr>
              <a:t>(Ne–</a:t>
            </a:r>
            <a:r>
              <a:rPr lang="en-US" sz="1600" b="1" dirty="0" err="1">
                <a:solidFill>
                  <a:srgbClr val="002060"/>
                </a:solidFill>
              </a:rPr>
              <a:t>Xe</a:t>
            </a:r>
            <a:r>
              <a:rPr lang="en-US" sz="1600" b="1" dirty="0">
                <a:solidFill>
                  <a:srgbClr val="002060"/>
                </a:solidFill>
              </a:rPr>
              <a:t>–</a:t>
            </a:r>
            <a:r>
              <a:rPr lang="en-US" sz="1600" b="1" dirty="0" err="1">
                <a:solidFill>
                  <a:srgbClr val="002060"/>
                </a:solidFill>
              </a:rPr>
              <a:t>HCl</a:t>
            </a:r>
            <a:r>
              <a:rPr lang="en-US" sz="1600" b="1" dirty="0">
                <a:solidFill>
                  <a:srgbClr val="002060"/>
                </a:solidFill>
              </a:rPr>
              <a:t>, 3–4 bar)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en-US" sz="1600" b="1" dirty="0">
                <a:solidFill>
                  <a:srgbClr val="002060"/>
                </a:solidFill>
              </a:rPr>
              <a:t>X-ray </a:t>
            </a:r>
            <a:r>
              <a:rPr lang="en-US" sz="1600" b="1" dirty="0" err="1">
                <a:solidFill>
                  <a:srgbClr val="002060"/>
                </a:solidFill>
              </a:rPr>
              <a:t>preionization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0" y="4162425"/>
            <a:ext cx="17379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PHOTON-4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en-US" sz="1600" b="1" dirty="0">
                <a:solidFill>
                  <a:srgbClr val="002060"/>
                </a:solidFill>
              </a:rPr>
              <a:t>Energy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per </a:t>
            </a:r>
            <a:r>
              <a:rPr lang="en-US" sz="1600" b="1" dirty="0">
                <a:solidFill>
                  <a:srgbClr val="002060"/>
                </a:solidFill>
              </a:rPr>
              <a:t>pulse 100 J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en-US" sz="1600" b="1" dirty="0">
                <a:solidFill>
                  <a:srgbClr val="002060"/>
                </a:solidFill>
              </a:rPr>
              <a:t>Pulse duration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	200 </a:t>
            </a:r>
            <a:r>
              <a:rPr lang="en-US" sz="1600" b="1" dirty="0">
                <a:solidFill>
                  <a:srgbClr val="002060"/>
                </a:solidFill>
              </a:rPr>
              <a:t>ns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en-US" sz="1600" b="1" dirty="0">
                <a:solidFill>
                  <a:srgbClr val="002060"/>
                </a:solidFill>
              </a:rPr>
              <a:t>Active gas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volume </a:t>
            </a:r>
            <a:r>
              <a:rPr lang="en-US" sz="1600" b="1" dirty="0">
                <a:solidFill>
                  <a:srgbClr val="002060"/>
                </a:solidFill>
              </a:rPr>
              <a:t>60 liters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en-US" sz="1600" b="1" dirty="0">
                <a:solidFill>
                  <a:srgbClr val="002060"/>
                </a:solidFill>
              </a:rPr>
              <a:t>(</a:t>
            </a:r>
            <a:r>
              <a:rPr lang="en-US" sz="1600" b="1" dirty="0" err="1">
                <a:solidFill>
                  <a:srgbClr val="002060"/>
                </a:solidFill>
              </a:rPr>
              <a:t>Ar</a:t>
            </a:r>
            <a:r>
              <a:rPr lang="en-US" sz="1600" b="1" dirty="0">
                <a:solidFill>
                  <a:srgbClr val="002060"/>
                </a:solidFill>
              </a:rPr>
              <a:t>–</a:t>
            </a:r>
            <a:r>
              <a:rPr lang="en-US" sz="1600" b="1" dirty="0" err="1">
                <a:solidFill>
                  <a:srgbClr val="002060"/>
                </a:solidFill>
              </a:rPr>
              <a:t>Xe</a:t>
            </a:r>
            <a:r>
              <a:rPr lang="en-US" sz="1600" b="1" dirty="0">
                <a:solidFill>
                  <a:srgbClr val="002060"/>
                </a:solidFill>
              </a:rPr>
              <a:t>–</a:t>
            </a:r>
            <a:r>
              <a:rPr lang="en-US" sz="1600" b="1" dirty="0" err="1">
                <a:solidFill>
                  <a:srgbClr val="002060"/>
                </a:solidFill>
              </a:rPr>
              <a:t>HCl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	2 </a:t>
            </a:r>
            <a:r>
              <a:rPr lang="en-US" sz="1600" b="1" dirty="0">
                <a:solidFill>
                  <a:srgbClr val="002060"/>
                </a:solidFill>
              </a:rPr>
              <a:t>bar)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686256705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 rot="5400000">
            <a:off x="1979711" y="3869937"/>
            <a:ext cx="973182" cy="3927769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69850"/>
            <a:ext cx="7362824" cy="457200"/>
          </a:xfrm>
        </p:spPr>
        <p:txBody>
          <a:bodyPr/>
          <a:lstStyle/>
          <a:p>
            <a:pPr algn="ctr"/>
            <a:r>
              <a:rPr lang="en-US" sz="1800" cap="all" dirty="0"/>
              <a:t>Femtosecond </a:t>
            </a:r>
            <a:r>
              <a:rPr lang="en-US" sz="1800" cap="all" dirty="0" err="1"/>
              <a:t>XeF</a:t>
            </a:r>
            <a:r>
              <a:rPr lang="en-US" sz="1800" cap="all" dirty="0"/>
              <a:t>(C–A) laser amplifier (delivered to LPI, RAS)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8" name="Picture 2" descr="Лазер в ФИАН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/>
          <a:stretch>
            <a:fillRect/>
          </a:stretch>
        </p:blipFill>
        <p:spPr bwMode="auto">
          <a:xfrm>
            <a:off x="230535" y="907464"/>
            <a:ext cx="5903913" cy="4271962"/>
          </a:xfrm>
          <a:prstGeom prst="rect">
            <a:avLst/>
          </a:prstGeom>
          <a:solidFill>
            <a:srgbClr val="FFFFCC"/>
          </a:solidFill>
          <a:ln w="28575" cap="rnd" cmpd="thinThick">
            <a:solidFill>
              <a:srgbClr val="0070C0"/>
            </a:solidFill>
            <a:round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1994" y="3552777"/>
            <a:ext cx="4416425" cy="2864370"/>
          </a:xfrm>
          <a:prstGeom prst="rect">
            <a:avLst/>
          </a:prstGeom>
          <a:ln w="28575" cap="rnd" cmpd="thinThick">
            <a:solidFill>
              <a:srgbClr val="0070C0"/>
            </a:solidFill>
            <a:round/>
            <a:headEnd/>
            <a:tailEnd/>
          </a:ln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577850" y="5347229"/>
            <a:ext cx="3852337" cy="872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Schematic of the cross-sectional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area </a:t>
            </a:r>
            <a:r>
              <a:rPr lang="en-US" b="1" dirty="0">
                <a:solidFill>
                  <a:srgbClr val="002060"/>
                </a:solidFill>
              </a:rPr>
              <a:t>of the amplifier output unit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14900" y="3625334"/>
            <a:ext cx="1027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Vacuum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97533" y="4038600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002060"/>
                </a:solidFill>
              </a:rPr>
              <a:t>Xe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7533" y="4456289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002060"/>
                </a:solidFill>
              </a:rPr>
              <a:t>XeF</a:t>
            </a:r>
            <a:r>
              <a:rPr lang="ru-RU" sz="1600" b="1" baseline="-25000" dirty="0">
                <a:solidFill>
                  <a:srgbClr val="002060"/>
                </a:solidFill>
              </a:rPr>
              <a:t>2 </a:t>
            </a:r>
            <a:r>
              <a:rPr lang="ru-RU" sz="1600" b="1" dirty="0">
                <a:solidFill>
                  <a:srgbClr val="002060"/>
                </a:solidFill>
              </a:rPr>
              <a:t>+ </a:t>
            </a:r>
            <a:r>
              <a:rPr lang="en-US" sz="1600" b="1" dirty="0">
                <a:solidFill>
                  <a:srgbClr val="002060"/>
                </a:solidFill>
              </a:rPr>
              <a:t>N</a:t>
            </a:r>
            <a:r>
              <a:rPr lang="ru-RU" sz="1600" b="1" baseline="-25000" dirty="0">
                <a:solidFill>
                  <a:srgbClr val="002060"/>
                </a:solidFill>
              </a:rPr>
              <a:t>2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9908" y="4843044"/>
            <a:ext cx="1346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002060"/>
                </a:solidFill>
              </a:rPr>
              <a:t>Xe</a:t>
            </a:r>
            <a:r>
              <a:rPr lang="en-US" sz="1600" b="1" dirty="0">
                <a:solidFill>
                  <a:srgbClr val="002060"/>
                </a:solidFill>
              </a:rPr>
              <a:t> chamber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7030" y="5338605"/>
            <a:ext cx="1667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Lead from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Marx </a:t>
            </a:r>
            <a:r>
              <a:rPr lang="en-US" sz="1600" b="1" dirty="0">
                <a:solidFill>
                  <a:srgbClr val="002060"/>
                </a:solidFill>
              </a:rPr>
              <a:t>generator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95568" y="3625334"/>
            <a:ext cx="1882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Vacuum chamber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89620" y="4207877"/>
            <a:ext cx="1003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Cathode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32677" y="4530387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Foil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11982" y="4840872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Laser Cell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32677" y="5209903"/>
            <a:ext cx="1027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Window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r>
              <a:rPr lang="ru-RU" sz="1600" b="1" dirty="0" smtClean="0">
                <a:solidFill>
                  <a:srgbClr val="002060"/>
                </a:solidFill>
              </a:rPr>
              <a:t>(</a:t>
            </a:r>
            <a:r>
              <a:rPr lang="en-US" sz="1600" b="1" dirty="0" err="1">
                <a:solidFill>
                  <a:srgbClr val="002060"/>
                </a:solidFill>
              </a:rPr>
              <a:t>CaF</a:t>
            </a:r>
            <a:r>
              <a:rPr lang="ru-RU" sz="1600" b="1" baseline="-25000" dirty="0">
                <a:solidFill>
                  <a:srgbClr val="002060"/>
                </a:solidFill>
              </a:rPr>
              <a:t>2</a:t>
            </a:r>
            <a:r>
              <a:rPr lang="ru-RU" sz="1600" b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533722995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2"/>
          <p:cNvSpPr>
            <a:spLocks noChangeArrowheads="1"/>
          </p:cNvSpPr>
          <p:nvPr/>
        </p:nvSpPr>
        <p:spPr bwMode="gray">
          <a:xfrm rot="16200000">
            <a:off x="2066569" y="4299662"/>
            <a:ext cx="1525946" cy="2839685"/>
          </a:xfrm>
          <a:prstGeom prst="upArrow">
            <a:avLst>
              <a:gd name="adj1" fmla="val 90176"/>
              <a:gd name="adj2" fmla="val 4032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4" name="Group 2"/>
          <p:cNvGrpSpPr>
            <a:grpSpLocks/>
          </p:cNvGrpSpPr>
          <p:nvPr/>
        </p:nvGrpSpPr>
        <p:grpSpPr bwMode="auto">
          <a:xfrm rot="10800000">
            <a:off x="4585833" y="1206036"/>
            <a:ext cx="4396242" cy="2056899"/>
            <a:chOff x="2975" y="434"/>
            <a:chExt cx="1441" cy="3693"/>
          </a:xfrm>
        </p:grpSpPr>
        <p:sp>
          <p:nvSpPr>
            <p:cNvPr id="15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6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800" dirty="0" err="1"/>
              <a:t>Multiterawatt</a:t>
            </a:r>
            <a:r>
              <a:rPr lang="en-US" sz="1800" dirty="0"/>
              <a:t> laser pulse amplifier with a gaseous active medium (</a:t>
            </a:r>
            <a:r>
              <a:rPr lang="en-US" sz="1800" dirty="0" err="1"/>
              <a:t>XeF</a:t>
            </a:r>
            <a:r>
              <a:rPr lang="en-US" sz="1800" dirty="0"/>
              <a:t>(C–A), 475 nm</a:t>
            </a:r>
            <a:r>
              <a:rPr lang="en-US" sz="1800" dirty="0" smtClean="0"/>
              <a:t>)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40324" y="748218"/>
            <a:ext cx="790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(final amplifier of the THL-100 hybrid laser system)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Picture 3" descr="Вид усил спере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7" r="20851" b="11473"/>
          <a:stretch>
            <a:fillRect/>
          </a:stretch>
        </p:blipFill>
        <p:spPr bwMode="auto">
          <a:xfrm>
            <a:off x="114300" y="1241375"/>
            <a:ext cx="4351338" cy="2828925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51656" y="4308019"/>
            <a:ext cx="1832769" cy="648512"/>
          </a:xfrm>
          <a:prstGeom prst="rect">
            <a:avLst/>
          </a:prstGeom>
          <a:ln/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54000" tIns="46800" rIns="54000" bIns="46800" anchorCtr="1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Line pulse transformers</a:t>
            </a: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5855" y="3430587"/>
            <a:ext cx="4553900" cy="3051891"/>
          </a:xfrm>
          <a:prstGeom prst="rect">
            <a:avLst/>
          </a:prstGeom>
          <a:ln w="28575" cap="rnd" cmpd="thinThick">
            <a:solidFill>
              <a:srgbClr val="0070C0"/>
            </a:solidFill>
            <a:round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sp>
        <p:nvSpPr>
          <p:cNvPr id="10" name="Line 12"/>
          <p:cNvSpPr>
            <a:spLocks noChangeShapeType="1"/>
          </p:cNvSpPr>
          <p:nvPr/>
        </p:nvSpPr>
        <p:spPr bwMode="auto">
          <a:xfrm flipV="1">
            <a:off x="1187450" y="2770796"/>
            <a:ext cx="0" cy="157321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000" tIns="46800" rIns="54000" bIns="46800" anchorCtr="1">
            <a:spAutoFit/>
          </a:bodyPr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V="1">
            <a:off x="1692275" y="2770796"/>
            <a:ext cx="2116138" cy="157321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46800" rIns="54000" bIns="46800" anchorCtr="1">
            <a:spAutoFit/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585834" y="1231612"/>
            <a:ext cx="43140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High-current pulse source: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two </a:t>
            </a:r>
            <a:r>
              <a:rPr lang="en-US" b="1" dirty="0">
                <a:solidFill>
                  <a:srgbClr val="002060"/>
                </a:solidFill>
              </a:rPr>
              <a:t>line transformers.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An electron beam (500 </a:t>
            </a:r>
            <a:r>
              <a:rPr lang="en-US" b="1" dirty="0" err="1">
                <a:solidFill>
                  <a:srgbClr val="002060"/>
                </a:solidFill>
              </a:rPr>
              <a:t>keV</a:t>
            </a:r>
            <a:r>
              <a:rPr lang="en-US" b="1" dirty="0">
                <a:solidFill>
                  <a:srgbClr val="002060"/>
                </a:solidFill>
              </a:rPr>
              <a:t>, 300 kA)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injected </a:t>
            </a:r>
            <a:r>
              <a:rPr lang="en-US" b="1" dirty="0">
                <a:solidFill>
                  <a:srgbClr val="002060"/>
                </a:solidFill>
              </a:rPr>
              <a:t>into xenon generates VUV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radiation </a:t>
            </a:r>
            <a:r>
              <a:rPr lang="en-US" b="1" dirty="0">
                <a:solidFill>
                  <a:srgbClr val="002060"/>
                </a:solidFill>
              </a:rPr>
              <a:t>(170 nm), which is used for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err="1" smtClean="0">
                <a:solidFill>
                  <a:srgbClr val="002060"/>
                </a:solidFill>
              </a:rPr>
              <a:t>photodissociation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pumping of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the </a:t>
            </a:r>
            <a:r>
              <a:rPr lang="en-US" b="1" dirty="0">
                <a:solidFill>
                  <a:srgbClr val="002060"/>
                </a:solidFill>
              </a:rPr>
              <a:t>C-level </a:t>
            </a:r>
            <a:r>
              <a:rPr lang="en-US" b="1" dirty="0" smtClean="0">
                <a:solidFill>
                  <a:srgbClr val="002060"/>
                </a:solidFill>
              </a:rPr>
              <a:t>of </a:t>
            </a:r>
            <a:r>
              <a:rPr lang="en-US" b="1" dirty="0" err="1">
                <a:solidFill>
                  <a:srgbClr val="002060"/>
                </a:solidFill>
              </a:rPr>
              <a:t>XeF</a:t>
            </a:r>
            <a:r>
              <a:rPr lang="en-US" b="1" dirty="0">
                <a:solidFill>
                  <a:srgbClr val="002060"/>
                </a:solidFill>
              </a:rPr>
              <a:t> excimer </a:t>
            </a:r>
            <a:r>
              <a:rPr lang="en-US" b="1" dirty="0" smtClean="0">
                <a:solidFill>
                  <a:srgbClr val="002060"/>
                </a:solidFill>
              </a:rPr>
              <a:t>molecules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2275" y="5145643"/>
            <a:ext cx="25571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Schematic of one of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the </a:t>
            </a:r>
            <a:r>
              <a:rPr lang="en-US" b="1" dirty="0">
                <a:solidFill>
                  <a:srgbClr val="002060"/>
                </a:solidFill>
              </a:rPr>
              <a:t>transformers and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the </a:t>
            </a:r>
            <a:r>
              <a:rPr lang="en-US" b="1" dirty="0">
                <a:solidFill>
                  <a:srgbClr val="002060"/>
                </a:solidFill>
              </a:rPr>
              <a:t>center laser unit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with </a:t>
            </a:r>
            <a:r>
              <a:rPr lang="en-US" b="1" dirty="0">
                <a:solidFill>
                  <a:srgbClr val="002060"/>
                </a:solidFill>
              </a:rPr>
              <a:t>a vacuum diode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76097357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 rot="5400000">
            <a:off x="4729965" y="2585235"/>
            <a:ext cx="753625" cy="6937795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7" name="Picture 4" descr="IMGP34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7" y="831007"/>
            <a:ext cx="7094538" cy="4749709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6769" y="5645362"/>
            <a:ext cx="7247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The final amplifier of the THL-100 laser system forms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an </a:t>
            </a:r>
            <a:r>
              <a:rPr lang="en-US" b="1" dirty="0">
                <a:solidFill>
                  <a:srgbClr val="002060"/>
                </a:solidFill>
              </a:rPr>
              <a:t>indigo radiation pulse of power 20 TW and duration 50 fs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033250597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104637" y="1296236"/>
            <a:ext cx="8697720" cy="492369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headEnd type="none" w="med" len="med"/>
            <a:tailEnd type="non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800" dirty="0"/>
              <a:t>Simplified schematic of the output unit of a laser pumped by a high-current electron beam (coaxial version)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851" y="1450332"/>
            <a:ext cx="8073049" cy="447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86300" y="4739759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D9E2F5"/>
                </a:solidFill>
              </a:rPr>
              <a:t>laser radiation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8225" y="540650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D9E2F5"/>
                </a:solidFill>
              </a:rPr>
              <a:t>vacuum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6030" y="1459144"/>
            <a:ext cx="2180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D9E2F5"/>
                </a:solidFill>
              </a:rPr>
              <a:t>to Marx generator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46030" y="5526761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D9E2F5"/>
                </a:solidFill>
              </a:rPr>
              <a:t>to Marx generator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210" y="4357985"/>
            <a:ext cx="1184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D9E2F5"/>
                </a:solidFill>
              </a:rPr>
              <a:t>gaseous </a:t>
            </a:r>
            <a:endParaRPr lang="en-US" b="1" dirty="0" smtClean="0">
              <a:solidFill>
                <a:srgbClr val="D9E2F5"/>
              </a:solidFill>
            </a:endParaRPr>
          </a:p>
          <a:p>
            <a:r>
              <a:rPr lang="en-US" b="1" dirty="0" smtClean="0">
                <a:solidFill>
                  <a:srgbClr val="D9E2F5"/>
                </a:solidFill>
              </a:rPr>
              <a:t>active </a:t>
            </a:r>
          </a:p>
          <a:p>
            <a:r>
              <a:rPr lang="en-US" b="1" dirty="0" smtClean="0">
                <a:solidFill>
                  <a:srgbClr val="D9E2F5"/>
                </a:solidFill>
              </a:rPr>
              <a:t>medium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51384" y="18742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D9E2F5"/>
                </a:solidFill>
              </a:rPr>
              <a:t>electron beam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6300" y="2202418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D9E2F5"/>
                </a:solidFill>
              </a:rPr>
              <a:t>semireflecting</a:t>
            </a:r>
            <a:r>
              <a:rPr lang="en-US" b="1" dirty="0">
                <a:solidFill>
                  <a:srgbClr val="D9E2F5"/>
                </a:solidFill>
              </a:rPr>
              <a:t> </a:t>
            </a:r>
            <a:endParaRPr lang="en-US" b="1" dirty="0" smtClean="0">
              <a:solidFill>
                <a:srgbClr val="D9E2F5"/>
              </a:solidFill>
            </a:endParaRPr>
          </a:p>
          <a:p>
            <a:r>
              <a:rPr lang="en-US" b="1" dirty="0" smtClean="0">
                <a:solidFill>
                  <a:srgbClr val="D9E2F5"/>
                </a:solidFill>
              </a:rPr>
              <a:t>mirror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35687" y="1475121"/>
            <a:ext cx="1313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D9E2F5"/>
                </a:solidFill>
              </a:rPr>
              <a:t>explosive-</a:t>
            </a:r>
          </a:p>
          <a:p>
            <a:r>
              <a:rPr lang="en-US" b="1" dirty="0" smtClean="0">
                <a:solidFill>
                  <a:srgbClr val="D9E2F5"/>
                </a:solidFill>
              </a:rPr>
              <a:t>emission </a:t>
            </a:r>
          </a:p>
          <a:p>
            <a:r>
              <a:rPr lang="en-US" b="1" dirty="0" smtClean="0">
                <a:solidFill>
                  <a:srgbClr val="D9E2F5"/>
                </a:solidFill>
              </a:rPr>
              <a:t>cathode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210" y="2491352"/>
            <a:ext cx="12875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D9E2F5"/>
                </a:solidFill>
              </a:rPr>
              <a:t>totally </a:t>
            </a:r>
            <a:endParaRPr lang="en-US" b="1" dirty="0" smtClean="0">
              <a:solidFill>
                <a:srgbClr val="D9E2F5"/>
              </a:solidFill>
            </a:endParaRPr>
          </a:p>
          <a:p>
            <a:r>
              <a:rPr lang="en-US" b="1" dirty="0" smtClean="0">
                <a:solidFill>
                  <a:srgbClr val="D9E2F5"/>
                </a:solidFill>
              </a:rPr>
              <a:t>reflecting </a:t>
            </a:r>
          </a:p>
          <a:p>
            <a:r>
              <a:rPr lang="en-US" b="1" dirty="0" smtClean="0">
                <a:solidFill>
                  <a:srgbClr val="D9E2F5"/>
                </a:solidFill>
              </a:rPr>
              <a:t>mirror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636" y="1735782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D9E2F5"/>
                </a:solidFill>
              </a:rPr>
              <a:t>foil </a:t>
            </a:r>
            <a:endParaRPr lang="en-US" b="1" dirty="0" smtClean="0">
              <a:solidFill>
                <a:srgbClr val="D9E2F5"/>
              </a:solidFill>
            </a:endParaRPr>
          </a:p>
          <a:p>
            <a:r>
              <a:rPr lang="en-US" b="1" dirty="0" smtClean="0">
                <a:solidFill>
                  <a:srgbClr val="D9E2F5"/>
                </a:solidFill>
              </a:rPr>
              <a:t>window</a:t>
            </a:r>
            <a:endParaRPr lang="ru-RU" b="1" dirty="0">
              <a:solidFill>
                <a:srgbClr val="D9E2F5"/>
              </a:solidFill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033250597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4"/>
          <p:cNvSpPr>
            <a:spLocks noChangeArrowheads="1"/>
          </p:cNvSpPr>
          <p:nvPr/>
        </p:nvSpPr>
        <p:spPr bwMode="auto">
          <a:xfrm rot="5400000">
            <a:off x="1434816" y="3548903"/>
            <a:ext cx="1618696" cy="3954930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18" name="Group 2"/>
          <p:cNvGrpSpPr>
            <a:grpSpLocks/>
          </p:cNvGrpSpPr>
          <p:nvPr/>
        </p:nvGrpSpPr>
        <p:grpSpPr bwMode="auto">
          <a:xfrm rot="10800000">
            <a:off x="5226220" y="876299"/>
            <a:ext cx="3847104" cy="2600428"/>
            <a:chOff x="2975" y="434"/>
            <a:chExt cx="1441" cy="3693"/>
          </a:xfrm>
        </p:grpSpPr>
        <p:sp>
          <p:nvSpPr>
            <p:cNvPr id="19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RADAN: COMPACT PULSE GENERATORS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pic>
        <p:nvPicPr>
          <p:cNvPr id="11" name="Picture 1033" descr="Slide0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876300"/>
            <a:ext cx="4953000" cy="3724275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038"/>
          <p:cNvSpPr txBox="1">
            <a:spLocks noChangeArrowheads="1"/>
          </p:cNvSpPr>
          <p:nvPr/>
        </p:nvSpPr>
        <p:spPr bwMode="auto">
          <a:xfrm>
            <a:off x="2384425" y="952500"/>
            <a:ext cx="2438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8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2060"/>
                </a:solidFill>
              </a:rPr>
              <a:t>RADAN-150 –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002060"/>
                </a:solidFill>
              </a:rPr>
              <a:t>RADAN-220 series</a:t>
            </a:r>
            <a:endParaRPr lang="en-US" altLang="ru-RU" b="1" dirty="0">
              <a:solidFill>
                <a:srgbClr val="002060"/>
              </a:solidFill>
            </a:endParaRPr>
          </a:p>
        </p:txBody>
      </p:sp>
      <p:pic>
        <p:nvPicPr>
          <p:cNvPr id="14" name="Picture 1034" descr="3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19500"/>
            <a:ext cx="4648200" cy="2716213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86275" y="5966381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RADAN-303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66700" y="4717018"/>
            <a:ext cx="3954929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Loads: sealed-off electron and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x-ray </a:t>
            </a:r>
            <a:r>
              <a:rPr lang="en-US" b="1" dirty="0">
                <a:solidFill>
                  <a:srgbClr val="002060"/>
                </a:solidFill>
              </a:rPr>
              <a:t>tubes, wide-aperture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electron diodes</a:t>
            </a:r>
            <a:r>
              <a:rPr lang="en-US" b="1" dirty="0">
                <a:solidFill>
                  <a:srgbClr val="002060"/>
                </a:solidFill>
              </a:rPr>
              <a:t>, and magnetically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insulated </a:t>
            </a:r>
            <a:r>
              <a:rPr lang="en-US" b="1" dirty="0">
                <a:solidFill>
                  <a:srgbClr val="002060"/>
                </a:solidFill>
              </a:rPr>
              <a:t>diodes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96620" y="676102"/>
            <a:ext cx="3903633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Generator characteristics: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Impedance……………20–50 </a:t>
            </a:r>
            <a:r>
              <a:rPr lang="en-US" b="1" dirty="0">
                <a:solidFill>
                  <a:srgbClr val="002060"/>
                </a:solidFill>
              </a:rPr>
              <a:t>Ω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Output </a:t>
            </a:r>
            <a:r>
              <a:rPr lang="en-US" b="1" dirty="0" smtClean="0">
                <a:solidFill>
                  <a:srgbClr val="002060"/>
                </a:solidFill>
              </a:rPr>
              <a:t>voltage……....150–300 </a:t>
            </a:r>
            <a:r>
              <a:rPr lang="en-US" b="1" dirty="0">
                <a:solidFill>
                  <a:srgbClr val="002060"/>
                </a:solidFill>
              </a:rPr>
              <a:t>kV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</a:t>
            </a:r>
            <a:r>
              <a:rPr lang="en-US" b="1" dirty="0" smtClean="0">
                <a:solidFill>
                  <a:srgbClr val="002060"/>
                </a:solidFill>
              </a:rPr>
              <a:t>duration……….2–5 </a:t>
            </a:r>
            <a:r>
              <a:rPr lang="en-US" b="1" dirty="0">
                <a:solidFill>
                  <a:srgbClr val="002060"/>
                </a:solidFill>
              </a:rPr>
              <a:t>ns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repetition </a:t>
            </a:r>
            <a:r>
              <a:rPr lang="en-US" b="1" dirty="0" smtClean="0">
                <a:solidFill>
                  <a:srgbClr val="002060"/>
                </a:solidFill>
              </a:rPr>
              <a:t>rate..10–100 Hz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</a:t>
            </a:r>
            <a:r>
              <a:rPr lang="en-US" b="1" dirty="0" smtClean="0">
                <a:solidFill>
                  <a:srgbClr val="002060"/>
                </a:solidFill>
              </a:rPr>
              <a:t>power………….300–800 </a:t>
            </a:r>
            <a:r>
              <a:rPr lang="en-US" b="1" dirty="0">
                <a:solidFill>
                  <a:srgbClr val="002060"/>
                </a:solidFill>
              </a:rPr>
              <a:t>MW</a:t>
            </a:r>
            <a:endParaRPr lang="ru-RU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Mass……………………8–27 kg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2" name="AutoShape 2"/>
          <p:cNvSpPr>
            <a:spLocks noChangeArrowheads="1"/>
          </p:cNvSpPr>
          <p:nvPr/>
        </p:nvSpPr>
        <p:spPr bwMode="gray">
          <a:xfrm rot="16200000">
            <a:off x="3177461" y="161815"/>
            <a:ext cx="784830" cy="2366199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3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033250597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/>
          <p:cNvSpPr>
            <a:spLocks noChangeArrowheads="1"/>
          </p:cNvSpPr>
          <p:nvPr/>
        </p:nvSpPr>
        <p:spPr bwMode="gray">
          <a:xfrm rot="16200000">
            <a:off x="4297804" y="-2358028"/>
            <a:ext cx="969566" cy="7084525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800" cap="all" dirty="0"/>
              <a:t>Magnetically insulated diodes of microwave oscillators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4" y="1755775"/>
            <a:ext cx="7143750" cy="4697413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17624" y="742384"/>
            <a:ext cx="7096815" cy="872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Compact relativistic 38-GHz and 70 GHz microwave oscillators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with </a:t>
            </a:r>
            <a:r>
              <a:rPr lang="en-US" b="1" dirty="0">
                <a:solidFill>
                  <a:srgbClr val="002060"/>
                </a:solidFill>
              </a:rPr>
              <a:t>stable cold-cathode electron injectors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033250597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8337" y="935707"/>
            <a:ext cx="7103612" cy="5181600"/>
          </a:xfrm>
          <a:prstGeom prst="rect">
            <a:avLst/>
          </a:prstGeom>
          <a:noFill/>
          <a:ln w="28575" cap="rnd" cmpd="dbl">
            <a:noFill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 rot="5400000">
            <a:off x="6720927" y="-141154"/>
            <a:ext cx="444686" cy="2972708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9" name="Group 2"/>
          <p:cNvGrpSpPr>
            <a:grpSpLocks/>
          </p:cNvGrpSpPr>
          <p:nvPr/>
        </p:nvGrpSpPr>
        <p:grpSpPr bwMode="auto">
          <a:xfrm rot="10800000">
            <a:off x="841744" y="6198560"/>
            <a:ext cx="4064724" cy="365125"/>
            <a:chOff x="2975" y="434"/>
            <a:chExt cx="1441" cy="3693"/>
          </a:xfrm>
        </p:grpSpPr>
        <p:sp>
          <p:nvSpPr>
            <p:cNvPr id="10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all" dirty="0"/>
              <a:t>RADAN-303B-based sterilizer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60820" y="6198560"/>
            <a:ext cx="3903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Protection cell with the door open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6977" y="4730938"/>
            <a:ext cx="43781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RADAN-303B-based desktop setup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for </a:t>
            </a:r>
            <a:r>
              <a:rPr lang="en-US" b="1" dirty="0">
                <a:solidFill>
                  <a:srgbClr val="002060"/>
                </a:solidFill>
              </a:rPr>
              <a:t>laboratory elaboration of radiation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processing and </a:t>
            </a:r>
            <a:r>
              <a:rPr lang="en-US" b="1" dirty="0">
                <a:solidFill>
                  <a:srgbClr val="002060"/>
                </a:solidFill>
              </a:rPr>
              <a:t>surface sterilization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technologies</a:t>
            </a:r>
            <a:r>
              <a:rPr lang="en-US" b="1" dirty="0">
                <a:solidFill>
                  <a:srgbClr val="002060"/>
                </a:solidFill>
              </a:rPr>
              <a:t>. 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Electron energy 150 </a:t>
            </a:r>
            <a:r>
              <a:rPr lang="en-US" b="1" dirty="0" err="1">
                <a:solidFill>
                  <a:srgbClr val="002060"/>
                </a:solidFill>
              </a:rPr>
              <a:t>keV</a:t>
            </a:r>
            <a:r>
              <a:rPr lang="en-US" b="1" dirty="0">
                <a:solidFill>
                  <a:srgbClr val="002060"/>
                </a:solidFill>
              </a:rPr>
              <a:t>, mass 60 kg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72377" y="1036191"/>
            <a:ext cx="3057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The dual radiation source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with </a:t>
            </a:r>
            <a:r>
              <a:rPr lang="en-US" b="1" dirty="0">
                <a:solidFill>
                  <a:srgbClr val="002060"/>
                </a:solidFill>
              </a:rPr>
              <a:t>the case removed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033250597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>
            <a:spLocks noChangeArrowheads="1"/>
          </p:cNvSpPr>
          <p:nvPr/>
        </p:nvSpPr>
        <p:spPr bwMode="auto">
          <a:xfrm rot="5400000">
            <a:off x="5414477" y="410218"/>
            <a:ext cx="2643218" cy="3542030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6046788" y="6361113"/>
            <a:ext cx="3043237" cy="10636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8983663" y="2546350"/>
            <a:ext cx="95250" cy="38322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altLang="ru-RU" dirty="0"/>
              <a:t>CATHODOLUMINESCENCE SPECTRUM ANALYZER</a:t>
            </a:r>
            <a:endParaRPr lang="ru-RU" dirty="0" smtClean="0"/>
          </a:p>
        </p:txBody>
      </p:sp>
      <p:sp>
        <p:nvSpPr>
          <p:cNvPr id="32779" name="Text Box 2"/>
          <p:cNvSpPr txBox="1">
            <a:spLocks noChangeArrowheads="1"/>
          </p:cNvSpPr>
          <p:nvPr/>
        </p:nvSpPr>
        <p:spPr bwMode="auto">
          <a:xfrm>
            <a:off x="5107953" y="917514"/>
            <a:ext cx="32766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ru-RU" b="1" dirty="0">
                <a:solidFill>
                  <a:srgbClr val="002060"/>
                </a:solidFill>
              </a:rPr>
              <a:t>Luminosity of the crystal luminescence centers is proportional to the power of the exciting e-beam</a:t>
            </a:r>
            <a:r>
              <a:rPr lang="ru-RU" altLang="ru-RU" b="1" dirty="0">
                <a:solidFill>
                  <a:srgbClr val="002060"/>
                </a:solidFill>
              </a:rPr>
              <a:t>. </a:t>
            </a:r>
            <a:endParaRPr lang="en-US" altLang="ru-RU" b="1" dirty="0" smtClean="0">
              <a:solidFill>
                <a:srgbClr val="002060"/>
              </a:solidFill>
            </a:endParaRPr>
          </a:p>
          <a:p>
            <a:pPr algn="ctr"/>
            <a:endParaRPr lang="ru-RU" altLang="ru-RU" b="1" dirty="0">
              <a:solidFill>
                <a:srgbClr val="002060"/>
              </a:solidFill>
            </a:endParaRPr>
          </a:p>
          <a:p>
            <a:pPr algn="ctr"/>
            <a:r>
              <a:rPr lang="en-US" altLang="ru-RU" b="1" dirty="0">
                <a:solidFill>
                  <a:srgbClr val="002060"/>
                </a:solidFill>
              </a:rPr>
              <a:t>A short high-power electron beam is used for nondestructive precision spectral </a:t>
            </a:r>
            <a:r>
              <a:rPr lang="en-US" altLang="ru-RU" b="1" dirty="0" smtClean="0">
                <a:solidFill>
                  <a:srgbClr val="002060"/>
                </a:solidFill>
              </a:rPr>
              <a:t>analysis.</a:t>
            </a:r>
            <a:endParaRPr lang="ru-RU" altLang="ru-RU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C6C0BC-3B87-42CC-A389-B7CAECB877B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2400" y="3695097"/>
            <a:ext cx="4876800" cy="282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0" y="1100138"/>
          <a:ext cx="4114800" cy="247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7" name="CorelDRAW" r:id="rId5" imgW="4320540" imgH="2596896" progId="">
                  <p:embed/>
                </p:oleObj>
              </mc:Choice>
              <mc:Fallback>
                <p:oleObj name="CorelDRAW" r:id="rId5" imgW="4320540" imgH="2596896" progId="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00138"/>
                        <a:ext cx="4114800" cy="247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3172" y="3465513"/>
            <a:ext cx="2371344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81254" y="3997698"/>
            <a:ext cx="461665" cy="132343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Luminosity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5420" y="3997698"/>
            <a:ext cx="461665" cy="132343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Luminosity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81254" y="6195275"/>
            <a:ext cx="229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Wavelength, nm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5420" y="6183461"/>
            <a:ext cx="224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Wavelength, nm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7189" y="5860296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Impurity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crystals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5072" y="3695096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Natural </a:t>
            </a:r>
            <a:endParaRPr lang="en-US" b="1" dirty="0" smtClean="0"/>
          </a:p>
          <a:p>
            <a:pPr algn="ctr"/>
            <a:r>
              <a:rPr lang="en-US" b="1" dirty="0" smtClean="0"/>
              <a:t>corundum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526020" y="3695097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Synthetic</a:t>
            </a:r>
          </a:p>
          <a:p>
            <a:pPr algn="ctr"/>
            <a:r>
              <a:rPr lang="en-US" b="1" dirty="0" smtClean="0"/>
              <a:t>corundum</a:t>
            </a:r>
            <a:endParaRPr lang="ru-RU" b="1" dirty="0"/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4203578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/>
          <p:cNvSpPr>
            <a:spLocks noChangeArrowheads="1"/>
          </p:cNvSpPr>
          <p:nvPr/>
        </p:nvSpPr>
        <p:spPr bwMode="gray">
          <a:xfrm rot="16200000">
            <a:off x="6050948" y="-31341"/>
            <a:ext cx="2261616" cy="4076897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0" name="Group 2"/>
          <p:cNvGrpSpPr>
            <a:grpSpLocks/>
          </p:cNvGrpSpPr>
          <p:nvPr/>
        </p:nvGrpSpPr>
        <p:grpSpPr bwMode="auto">
          <a:xfrm rot="10800000">
            <a:off x="120579" y="3990970"/>
            <a:ext cx="3396341" cy="2502156"/>
            <a:chOff x="2975" y="434"/>
            <a:chExt cx="1441" cy="3693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 rot="10800000">
              <a:off x="2975" y="434"/>
              <a:ext cx="1440" cy="3693"/>
            </a:xfrm>
            <a:prstGeom prst="upArrow">
              <a:avLst>
                <a:gd name="adj1" fmla="val 97917"/>
                <a:gd name="adj2" fmla="val 0"/>
              </a:avLst>
            </a:prstGeom>
            <a:gradFill rotWithShape="1">
              <a:gsLst>
                <a:gs pos="0">
                  <a:srgbClr val="379B91">
                    <a:alpha val="59000"/>
                  </a:srgbClr>
                </a:gs>
                <a:gs pos="100000">
                  <a:srgbClr val="9BCDC8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 rot="10800000">
              <a:off x="2976" y="446"/>
              <a:ext cx="1440" cy="3678"/>
            </a:xfrm>
            <a:prstGeom prst="upArrow">
              <a:avLst>
                <a:gd name="adj1" fmla="val 97917"/>
                <a:gd name="adj2" fmla="val 0"/>
              </a:avLst>
            </a:prstGeom>
            <a:pattFill prst="ltHorz">
              <a:fgClr>
                <a:srgbClr val="379B91">
                  <a:alpha val="18823"/>
                </a:srgbClr>
              </a:fgClr>
              <a:bgClr>
                <a:srgbClr val="9BCDC8">
                  <a:alpha val="18823"/>
                </a:srgbClr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325" y="69850"/>
            <a:ext cx="7798900" cy="457200"/>
          </a:xfrm>
        </p:spPr>
        <p:txBody>
          <a:bodyPr/>
          <a:lstStyle/>
          <a:p>
            <a:pPr algn="ctr"/>
            <a:r>
              <a:rPr lang="en-US" sz="1800" dirty="0"/>
              <a:t>RADAN: PORTABLE HIGH-POWER MILLIMETER MICROWAVE OSCILLATORS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pic>
        <p:nvPicPr>
          <p:cNvPr id="7" name="Picture 27" descr="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3137917"/>
            <a:ext cx="5257800" cy="3232150"/>
          </a:xfrm>
          <a:prstGeom prst="rect">
            <a:avLst/>
          </a:prstGeom>
          <a:noFill/>
          <a:ln w="28575" cap="rnd" cmpd="thinThick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663476"/>
              </p:ext>
            </p:extLst>
          </p:nvPr>
        </p:nvGraphicFramePr>
        <p:xfrm>
          <a:off x="164654" y="957858"/>
          <a:ext cx="4953000" cy="295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9" name="Image" r:id="rId4" imgW="16303565" imgH="9733851" progId="">
                  <p:embed/>
                </p:oleObj>
              </mc:Choice>
              <mc:Fallback>
                <p:oleObj name="Image" r:id="rId4" imgW="16303565" imgH="9733851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54" y="957858"/>
                        <a:ext cx="4953000" cy="2957513"/>
                      </a:xfrm>
                      <a:prstGeom prst="rect">
                        <a:avLst/>
                      </a:prstGeom>
                      <a:noFill/>
                      <a:ln w="28575" cap="rnd" cmpd="thinThick">
                        <a:solidFill>
                          <a:srgbClr val="0070C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43307" y="876300"/>
            <a:ext cx="3762568" cy="2118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>
                <a:solidFill>
                  <a:srgbClr val="002060"/>
                </a:solidFill>
              </a:rPr>
              <a:t>Quasistationary</a:t>
            </a:r>
            <a:r>
              <a:rPr lang="en-US" b="1" dirty="0">
                <a:solidFill>
                  <a:srgbClr val="002060"/>
                </a:solidFill>
              </a:rPr>
              <a:t> relativistic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8-mm </a:t>
            </a:r>
            <a:r>
              <a:rPr lang="en-US" b="1" dirty="0">
                <a:solidFill>
                  <a:srgbClr val="002060"/>
                </a:solidFill>
              </a:rPr>
              <a:t>BWT</a:t>
            </a:r>
            <a:r>
              <a:rPr lang="ru-RU" b="1" dirty="0">
                <a:solidFill>
                  <a:srgbClr val="002060"/>
                </a:solidFill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Microwave power 20–100 MW 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duration 3 ns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repetition rate up to 10 Hz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8532" y="3990970"/>
            <a:ext cx="3736920" cy="253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Nonstationary relativistic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8-mm BWT: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Microwave power 300–1000 MW 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duration 0.3 ns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Pulse repetition rate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up </a:t>
            </a:r>
            <a:r>
              <a:rPr lang="en-US" b="1" dirty="0">
                <a:solidFill>
                  <a:srgbClr val="002060"/>
                </a:solidFill>
              </a:rPr>
              <a:t>to 3.5 kHz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033250597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 rot="5400000">
            <a:off x="5385705" y="-719817"/>
            <a:ext cx="1646237" cy="5032147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PORTABLE PULSED X-RAY GENERATORS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716513"/>
              </p:ext>
            </p:extLst>
          </p:nvPr>
        </p:nvGraphicFramePr>
        <p:xfrm>
          <a:off x="209550" y="937817"/>
          <a:ext cx="3429000" cy="258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0" name="Image" r:id="rId3" imgW="13003175" imgH="9790476" progId="">
                  <p:embed/>
                </p:oleObj>
              </mc:Choice>
              <mc:Fallback>
                <p:oleObj name="Image" r:id="rId3" imgW="13003175" imgH="9790476" progId="">
                  <p:embed/>
                  <p:pic>
                    <p:nvPicPr>
                      <p:cNvPr id="0" name="Picture 2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937817"/>
                        <a:ext cx="3429000" cy="258127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808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>
                                <a:alpha val="50195"/>
                              </a:schemeClr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984"/>
          <p:cNvGrpSpPr>
            <a:grpSpLocks/>
          </p:cNvGrpSpPr>
          <p:nvPr/>
        </p:nvGrpSpPr>
        <p:grpSpPr bwMode="auto">
          <a:xfrm>
            <a:off x="76200" y="3829050"/>
            <a:ext cx="4876800" cy="2406650"/>
            <a:chOff x="48" y="2412"/>
            <a:chExt cx="3072" cy="1516"/>
          </a:xfrm>
        </p:grpSpPr>
        <p:graphicFrame>
          <p:nvGraphicFramePr>
            <p:cNvPr id="16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52411230"/>
                </p:ext>
              </p:extLst>
            </p:nvPr>
          </p:nvGraphicFramePr>
          <p:xfrm>
            <a:off x="48" y="2412"/>
            <a:ext cx="3072" cy="15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971" name="Image" r:id="rId5" imgW="2959614" imgH="1459748" progId="">
                    <p:embed/>
                  </p:oleObj>
                </mc:Choice>
                <mc:Fallback>
                  <p:oleObj name="Image" r:id="rId5" imgW="2959614" imgH="1459748" progId="">
                    <p:embed/>
                    <p:pic>
                      <p:nvPicPr>
                        <p:cNvPr id="0" name="Picture 2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" y="2412"/>
                          <a:ext cx="3072" cy="1516"/>
                        </a:xfrm>
                        <a:prstGeom prst="rect">
                          <a:avLst/>
                        </a:prstGeom>
                        <a:noFill/>
                        <a:ln w="38100">
                          <a:solidFill>
                            <a:srgbClr val="00808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folHlink">
                                  <a:alpha val="50195"/>
                                </a:schemeClr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972"/>
            <p:cNvGraphicFramePr>
              <a:graphicFrameLocks noChangeAspect="1"/>
            </p:cNvGraphicFramePr>
            <p:nvPr/>
          </p:nvGraphicFramePr>
          <p:xfrm>
            <a:off x="2112" y="2550"/>
            <a:ext cx="768" cy="6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972" name="Image" r:id="rId7" imgW="2054182" imgH="1758625" progId="">
                    <p:embed/>
                  </p:oleObj>
                </mc:Choice>
                <mc:Fallback>
                  <p:oleObj name="Image" r:id="rId7" imgW="2054182" imgH="1758625" progId="">
                    <p:embed/>
                    <p:pic>
                      <p:nvPicPr>
                        <p:cNvPr id="0" name="Picture 2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2" y="2550"/>
                          <a:ext cx="768" cy="6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folHlink">
                                  <a:alpha val="50195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808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986"/>
          <p:cNvGrpSpPr>
            <a:grpSpLocks/>
          </p:cNvGrpSpPr>
          <p:nvPr/>
        </p:nvGrpSpPr>
        <p:grpSpPr bwMode="auto">
          <a:xfrm>
            <a:off x="4572000" y="3124200"/>
            <a:ext cx="4429125" cy="3352800"/>
            <a:chOff x="2829" y="1680"/>
            <a:chExt cx="2790" cy="2112"/>
          </a:xfrm>
        </p:grpSpPr>
        <p:graphicFrame>
          <p:nvGraphicFramePr>
            <p:cNvPr id="21" name="Object 975"/>
            <p:cNvGraphicFramePr>
              <a:graphicFrameLocks noChangeAspect="1"/>
            </p:cNvGraphicFramePr>
            <p:nvPr/>
          </p:nvGraphicFramePr>
          <p:xfrm>
            <a:off x="2829" y="1680"/>
            <a:ext cx="2627" cy="17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973" name="Image" r:id="rId9" imgW="12872573" imgH="9657607" progId="">
                    <p:embed/>
                  </p:oleObj>
                </mc:Choice>
                <mc:Fallback>
                  <p:oleObj name="Image" r:id="rId9" imgW="12872573" imgH="9657607" progId="">
                    <p:embed/>
                    <p:pic>
                      <p:nvPicPr>
                        <p:cNvPr id="0" name="Picture 2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9" y="1680"/>
                          <a:ext cx="2627" cy="1747"/>
                        </a:xfrm>
                        <a:prstGeom prst="rect">
                          <a:avLst/>
                        </a:prstGeom>
                        <a:noFill/>
                        <a:ln w="25400">
                          <a:solidFill>
                            <a:srgbClr val="3366FF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976"/>
            <p:cNvGraphicFramePr>
              <a:graphicFrameLocks noChangeAspect="1"/>
            </p:cNvGraphicFramePr>
            <p:nvPr/>
          </p:nvGraphicFramePr>
          <p:xfrm>
            <a:off x="2928" y="2064"/>
            <a:ext cx="812" cy="7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974" name="CorelDRAW!" r:id="rId11" imgW="48349" imgH="40713" progId="">
                    <p:embed/>
                  </p:oleObj>
                </mc:Choice>
                <mc:Fallback>
                  <p:oleObj name="CorelDRAW!" r:id="rId11" imgW="48349" imgH="40713" progId="">
                    <p:embed/>
                    <p:pic>
                      <p:nvPicPr>
                        <p:cNvPr id="0" name="Picture 2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2064"/>
                          <a:ext cx="812" cy="7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977"/>
            <p:cNvGraphicFramePr>
              <a:graphicFrameLocks noChangeAspect="1"/>
            </p:cNvGraphicFramePr>
            <p:nvPr/>
          </p:nvGraphicFramePr>
          <p:xfrm>
            <a:off x="3648" y="2688"/>
            <a:ext cx="168" cy="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975" name="CorelDRAW!" r:id="rId13" imgW="5344" imgH="3530" progId="">
                    <p:embed/>
                  </p:oleObj>
                </mc:Choice>
                <mc:Fallback>
                  <p:oleObj name="CorelDRAW!" r:id="rId13" imgW="5344" imgH="3530" progId="">
                    <p:embed/>
                    <p:pic>
                      <p:nvPicPr>
                        <p:cNvPr id="0" name="Picture 2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2688"/>
                          <a:ext cx="168" cy="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980"/>
            <p:cNvGraphicFramePr>
              <a:graphicFrameLocks noChangeAspect="1"/>
            </p:cNvGraphicFramePr>
            <p:nvPr/>
          </p:nvGraphicFramePr>
          <p:xfrm>
            <a:off x="3837" y="2640"/>
            <a:ext cx="775" cy="5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976" name="CorelDRAW!" r:id="rId15" imgW="77294" imgH="59933" progId="">
                    <p:embed/>
                  </p:oleObj>
                </mc:Choice>
                <mc:Fallback>
                  <p:oleObj name="CorelDRAW!" r:id="rId15" imgW="77294" imgH="59933" progId="">
                    <p:embed/>
                    <p:pic>
                      <p:nvPicPr>
                        <p:cNvPr id="0" name="Picture 2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37" y="2640"/>
                          <a:ext cx="775" cy="5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Text Box 981"/>
            <p:cNvSpPr txBox="1">
              <a:spLocks noChangeArrowheads="1"/>
            </p:cNvSpPr>
            <p:nvPr/>
          </p:nvSpPr>
          <p:spPr bwMode="auto">
            <a:xfrm>
              <a:off x="3903" y="2784"/>
              <a:ext cx="79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ru-RU" sz="1400" b="1" dirty="0">
                  <a:solidFill>
                    <a:srgbClr val="002060"/>
                  </a:solidFill>
                </a:rPr>
                <a:t>X-ray Film</a:t>
              </a:r>
            </a:p>
            <a:p>
              <a:pPr algn="ctr" eaLnBrk="1" hangingPunct="1"/>
              <a:r>
                <a:rPr lang="en-US" altLang="ru-RU" sz="1400" b="1" dirty="0">
                  <a:solidFill>
                    <a:srgbClr val="002060"/>
                  </a:solidFill>
                </a:rPr>
                <a:t>Cassette</a:t>
              </a:r>
            </a:p>
          </p:txBody>
        </p:sp>
        <p:grpSp>
          <p:nvGrpSpPr>
            <p:cNvPr id="26" name="Group 983"/>
            <p:cNvGrpSpPr>
              <a:grpSpLocks/>
            </p:cNvGrpSpPr>
            <p:nvPr/>
          </p:nvGrpSpPr>
          <p:grpSpPr bwMode="auto">
            <a:xfrm>
              <a:off x="4272" y="2976"/>
              <a:ext cx="1347" cy="816"/>
              <a:chOff x="4413" y="3120"/>
              <a:chExt cx="1347" cy="816"/>
            </a:xfrm>
          </p:grpSpPr>
          <p:graphicFrame>
            <p:nvGraphicFramePr>
              <p:cNvPr id="27" name="Object 978"/>
              <p:cNvGraphicFramePr>
                <a:graphicFrameLocks noChangeAspect="1"/>
              </p:cNvGraphicFramePr>
              <p:nvPr/>
            </p:nvGraphicFramePr>
            <p:xfrm>
              <a:off x="4991" y="3313"/>
              <a:ext cx="769" cy="6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977" name="CorelDRAW!" r:id="rId17" imgW="82200" imgH="75225" progId="">
                      <p:embed/>
                    </p:oleObj>
                  </mc:Choice>
                  <mc:Fallback>
                    <p:oleObj name="CorelDRAW!" r:id="rId17" imgW="82200" imgH="75225" progId="">
                      <p:embed/>
                      <p:pic>
                        <p:nvPicPr>
                          <p:cNvPr id="0" name="Picture 25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91" y="3313"/>
                            <a:ext cx="769" cy="623"/>
                          </a:xfrm>
                          <a:prstGeom prst="rect">
                            <a:avLst/>
                          </a:prstGeom>
                          <a:noFill/>
                          <a:ln w="19050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8" name="Freeform 982"/>
              <p:cNvSpPr>
                <a:spLocks/>
              </p:cNvSpPr>
              <p:nvPr/>
            </p:nvSpPr>
            <p:spPr bwMode="auto">
              <a:xfrm>
                <a:off x="4413" y="3120"/>
                <a:ext cx="1345" cy="816"/>
              </a:xfrm>
              <a:custGeom>
                <a:avLst/>
                <a:gdLst>
                  <a:gd name="T0" fmla="*/ 1818 w 1818"/>
                  <a:gd name="T1" fmla="*/ 1200 h 1200"/>
                  <a:gd name="T2" fmla="*/ 810 w 1818"/>
                  <a:gd name="T3" fmla="*/ 1200 h 1200"/>
                  <a:gd name="T4" fmla="*/ 0 w 1818"/>
                  <a:gd name="T5" fmla="*/ 0 h 1200"/>
                  <a:gd name="T6" fmla="*/ 1818 w 1818"/>
                  <a:gd name="T7" fmla="*/ 288 h 1200"/>
                  <a:gd name="T8" fmla="*/ 1818 w 1818"/>
                  <a:gd name="T9" fmla="*/ 1200 h 1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8" h="1200">
                    <a:moveTo>
                      <a:pt x="1818" y="1200"/>
                    </a:moveTo>
                    <a:lnTo>
                      <a:pt x="810" y="1200"/>
                    </a:lnTo>
                    <a:lnTo>
                      <a:pt x="0" y="0"/>
                    </a:lnTo>
                    <a:lnTo>
                      <a:pt x="1818" y="288"/>
                    </a:lnTo>
                    <a:lnTo>
                      <a:pt x="1818" y="1200"/>
                    </a:lnTo>
                    <a:close/>
                  </a:path>
                </a:pathLst>
              </a:custGeom>
              <a:solidFill>
                <a:srgbClr val="FFFF99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3692752" y="1055132"/>
            <a:ext cx="5032147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The small-sized portable nanosecond and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err="1" smtClean="0">
                <a:solidFill>
                  <a:srgbClr val="002060"/>
                </a:solidFill>
              </a:rPr>
              <a:t>subnanosecond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100–200-keV generators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are </a:t>
            </a:r>
            <a:r>
              <a:rPr lang="en-US" b="1" dirty="0">
                <a:solidFill>
                  <a:srgbClr val="002060"/>
                </a:solidFill>
              </a:rPr>
              <a:t>intended for research and practical </a:t>
            </a:r>
            <a:r>
              <a:rPr lang="en-US" b="1" dirty="0" smtClean="0">
                <a:solidFill>
                  <a:srgbClr val="002060"/>
                </a:solidFill>
              </a:rPr>
              <a:t>uses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856608" y="2994541"/>
            <a:ext cx="3725414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Portable x-ray flaw detector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1950" y="6025634"/>
            <a:ext cx="4362449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</a:rPr>
              <a:t>Subnanosecond</a:t>
            </a:r>
            <a:r>
              <a:rPr lang="en-US" b="1" dirty="0">
                <a:solidFill>
                  <a:srgbClr val="002060"/>
                </a:solidFill>
              </a:rPr>
              <a:t> x-ray apparatus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3278148"/>
            <a:ext cx="4194175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Self-contained x-ray </a:t>
            </a:r>
            <a:r>
              <a:rPr lang="en-US" b="1" dirty="0" err="1">
                <a:solidFill>
                  <a:srgbClr val="002060"/>
                </a:solidFill>
              </a:rPr>
              <a:t>introscope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167666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 smtClean="0"/>
              <a:t>PROCESSING SYSTEMS BASED ON NANOSECOND</a:t>
            </a:r>
            <a:br>
              <a:rPr lang="en-US" sz="1800" dirty="0" smtClean="0"/>
            </a:br>
            <a:r>
              <a:rPr lang="en-US" sz="1800" dirty="0" smtClean="0"/>
              <a:t>ELECTRON </a:t>
            </a:r>
            <a:r>
              <a:rPr lang="en-US" sz="1800" dirty="0" smtClean="0"/>
              <a:t>ACCELERATORS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5" name="Picture 2" descr="СИНУС-6-лак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22" y="987688"/>
            <a:ext cx="4186237" cy="522922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095021" y="881171"/>
            <a:ext cx="3958544" cy="572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6666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46800" rIns="54000" bIns="4680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SINUS-6 accelerator </a:t>
            </a:r>
          </a:p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unit of the stand </a:t>
            </a:r>
          </a:p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thorough elaboration of</a:t>
            </a:r>
            <a:r>
              <a:rPr lang="ru-RU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alt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laquer</a:t>
            </a: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coating polymerization </a:t>
            </a:r>
          </a:p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 energy:</a:t>
            </a:r>
            <a:r>
              <a:rPr lang="ru-RU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400 </a:t>
            </a:r>
            <a:r>
              <a:rPr lang="en-US" alt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E-beam current:</a:t>
            </a:r>
            <a:r>
              <a:rPr lang="ru-RU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</a:t>
            </a: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Pulse duration:</a:t>
            </a:r>
            <a:r>
              <a:rPr lang="ru-RU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Pulse repetition rate: up to </a:t>
            </a:r>
            <a:r>
              <a:rPr lang="en-US" alt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Hz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altLang="ru-RU" sz="1500" b="1" dirty="0">
              <a:latin typeface="Tahoma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 rot="5400000">
            <a:off x="4342692" y="1506043"/>
            <a:ext cx="5242135" cy="4179609"/>
          </a:xfrm>
          <a:prstGeom prst="rect">
            <a:avLst/>
          </a:prstGeom>
          <a:gradFill rotWithShape="1">
            <a:gsLst>
              <a:gs pos="0">
                <a:srgbClr val="608788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943560223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 smtClean="0"/>
              <a:t>PROCESSING SYSTEMS BASED ON NANOSECOND</a:t>
            </a:r>
            <a:br>
              <a:rPr lang="en-US" sz="1800" dirty="0" smtClean="0"/>
            </a:br>
            <a:r>
              <a:rPr lang="en-US" sz="1800" dirty="0" smtClean="0"/>
              <a:t>ELECTRON </a:t>
            </a:r>
            <a:r>
              <a:rPr lang="en-US" sz="1800" dirty="0" smtClean="0"/>
              <a:t>ACCELERATORS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3925-476F-4BF0-AFB8-5E510B94AA23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5" name="Picture 3" descr="DSC01936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65" y="1050052"/>
            <a:ext cx="4660900" cy="516413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266922" y="1623455"/>
            <a:ext cx="3622837" cy="4198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6666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000" tIns="46800" rIns="54000" bIns="46800" anchorCtr="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Electron-beam sterilizers</a:t>
            </a:r>
          </a:p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powder materials </a:t>
            </a:r>
          </a:p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compact accelerators </a:t>
            </a:r>
          </a:p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SINUS series</a:t>
            </a:r>
          </a:p>
          <a:p>
            <a:pPr>
              <a:lnSpc>
                <a:spcPct val="150000"/>
              </a:lnSpc>
            </a:pPr>
            <a:endParaRPr lang="en-US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Designated areas: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and food production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used for sterilization </a:t>
            </a:r>
          </a:p>
          <a:p>
            <a:pPr>
              <a:lnSpc>
                <a:spcPct val="150000"/>
              </a:lnSpc>
            </a:pP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thermolabile</a:t>
            </a:r>
            <a:r>
              <a:rPr lang="en-US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powders</a:t>
            </a:r>
            <a:endParaRPr lang="ru-RU" alt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gray">
          <a:xfrm rot="16200000">
            <a:off x="4312689" y="2004283"/>
            <a:ext cx="5390941" cy="3482477"/>
          </a:xfrm>
          <a:prstGeom prst="upArrow">
            <a:avLst>
              <a:gd name="adj1" fmla="val 90176"/>
              <a:gd name="adj2" fmla="val 129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5000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black">
          <a:xfrm>
            <a:off x="577850" y="6584950"/>
            <a:ext cx="18065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EFRE </a:t>
            </a:r>
            <a:r>
              <a:rPr lang="en-US" sz="1200" b="1" dirty="0" smtClean="0">
                <a:solidFill>
                  <a:srgbClr val="D9E2F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298460299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Rectangle 3"/>
          <p:cNvSpPr>
            <a:spLocks noChangeArrowheads="1"/>
          </p:cNvSpPr>
          <p:nvPr/>
        </p:nvSpPr>
        <p:spPr bwMode="auto">
          <a:xfrm>
            <a:off x="0" y="20096"/>
            <a:ext cx="9144000" cy="6858000"/>
          </a:xfrm>
          <a:prstGeom prst="rect">
            <a:avLst/>
          </a:prstGeom>
          <a:solidFill>
            <a:srgbClr val="2D4F8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en-US" altLang="ru-RU" sz="2400" dirty="0">
              <a:latin typeface="Times New Roman" pitchFamily="18" charset="0"/>
            </a:endParaRPr>
          </a:p>
        </p:txBody>
      </p:sp>
      <p:pic>
        <p:nvPicPr>
          <p:cNvPr id="324626" name="Picture 18" descr="mar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18129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461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23622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461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24384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4621" name="Picture 13" descr="3 cavities ready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" b="23882"/>
          <a:stretch>
            <a:fillRect/>
          </a:stretch>
        </p:blipFill>
        <p:spPr bwMode="auto">
          <a:xfrm>
            <a:off x="1371600" y="3962400"/>
            <a:ext cx="243840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4618" name="Picture 10" descr="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029200"/>
            <a:ext cx="2590800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4619" name="Picture 11" descr="LTDZ_3_wi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343400"/>
            <a:ext cx="21336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4620" name="Picture 12" descr="LT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800600"/>
            <a:ext cx="259080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666633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4614" name="Object 6"/>
          <p:cNvGraphicFramePr>
            <a:graphicFrameLocks noChangeAspect="1"/>
          </p:cNvGraphicFramePr>
          <p:nvPr/>
        </p:nvGraphicFramePr>
        <p:xfrm>
          <a:off x="6705600" y="5562600"/>
          <a:ext cx="18288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4" name="Image" r:id="rId10" imgW="10242146" imgH="5985175" progId="">
                  <p:embed/>
                </p:oleObj>
              </mc:Choice>
              <mc:Fallback>
                <p:oleObj name="Image" r:id="rId10" imgW="10242146" imgH="5985175" progId="">
                  <p:embed/>
                  <p:pic>
                    <p:nvPicPr>
                      <p:cNvPr id="0" name="Picture 2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562600"/>
                        <a:ext cx="1828800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4622" name="Object 14"/>
          <p:cNvGraphicFramePr>
            <a:graphicFrameLocks noChangeAspect="1"/>
          </p:cNvGraphicFramePr>
          <p:nvPr/>
        </p:nvGraphicFramePr>
        <p:xfrm>
          <a:off x="1371600" y="685800"/>
          <a:ext cx="7696200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5" name="CorelDRAW" r:id="rId12" imgW="8213141" imgH="3840480" progId="">
                  <p:embed/>
                </p:oleObj>
              </mc:Choice>
              <mc:Fallback>
                <p:oleObj name="CorelDRAW" r:id="rId12" imgW="8213141" imgH="3840480" progId="">
                  <p:embed/>
                  <p:pic>
                    <p:nvPicPr>
                      <p:cNvPr id="0" name="Picture 2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685800"/>
                        <a:ext cx="7696200" cy="359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4625" name="Picture 1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98563"/>
            <a:ext cx="10668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C13973-45AB-49D6-9127-CF440C89F80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16" name="Заголовок 5"/>
          <p:cNvSpPr txBox="1">
            <a:spLocks/>
          </p:cNvSpPr>
          <p:nvPr/>
        </p:nvSpPr>
        <p:spPr>
          <a:xfrm>
            <a:off x="152400" y="69850"/>
            <a:ext cx="8886825" cy="457200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9E2F5"/>
                </a:solidFill>
                <a:latin typeface="Verdana" pitchFamily="34" charset="0"/>
              </a:defRPr>
            </a:lvl9pPr>
          </a:lstStyle>
          <a:p>
            <a:pPr algn="l">
              <a:defRPr/>
            </a:pPr>
            <a:r>
              <a:rPr lang="en-US" dirty="0"/>
              <a:t>Since</a:t>
            </a:r>
            <a:r>
              <a:rPr lang="ru-RU" dirty="0"/>
              <a:t> 1970</a:t>
            </a:r>
            <a:r>
              <a:rPr lang="en-US" dirty="0"/>
              <a:t>s</a:t>
            </a:r>
            <a:r>
              <a:rPr lang="ru-RU" dirty="0"/>
              <a:t>…</a:t>
            </a:r>
            <a:endParaRPr lang="ru-RU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357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0" y="3473450"/>
            <a:ext cx="4400550" cy="1524000"/>
          </a:xfrm>
        </p:spPr>
        <p:txBody>
          <a:bodyPr/>
          <a:lstStyle/>
          <a:p>
            <a:pPr>
              <a:defRPr/>
            </a:pPr>
            <a:r>
              <a:rPr lang="en-US" sz="32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THANKS  FOR  ATTENTION !</a:t>
            </a:r>
            <a:endParaRPr lang="ru-RU" sz="3200" b="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lexxART">
  <a:themeElements>
    <a:clrScheme name="1_AlexxART 1">
      <a:dk1>
        <a:srgbClr val="282E3A"/>
      </a:dk1>
      <a:lt1>
        <a:srgbClr val="FFFFFF"/>
      </a:lt1>
      <a:dk2>
        <a:srgbClr val="36486B"/>
      </a:dk2>
      <a:lt2>
        <a:srgbClr val="DDDDDD"/>
      </a:lt2>
      <a:accent1>
        <a:srgbClr val="8CA9E0"/>
      </a:accent1>
      <a:accent2>
        <a:srgbClr val="164DB7"/>
      </a:accent2>
      <a:accent3>
        <a:srgbClr val="FFFFFF"/>
      </a:accent3>
      <a:accent4>
        <a:srgbClr val="212630"/>
      </a:accent4>
      <a:accent5>
        <a:srgbClr val="C5D1ED"/>
      </a:accent5>
      <a:accent6>
        <a:srgbClr val="1345A6"/>
      </a:accent6>
      <a:hlink>
        <a:srgbClr val="008080"/>
      </a:hlink>
      <a:folHlink>
        <a:srgbClr val="7F2F1C"/>
      </a:folHlink>
    </a:clrScheme>
    <a:fontScheme name="1_AlexxART">
      <a:majorFont>
        <a:latin typeface="Verdana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1_AlexxART 1">
        <a:dk1>
          <a:srgbClr val="282E3A"/>
        </a:dk1>
        <a:lt1>
          <a:srgbClr val="FFFFFF"/>
        </a:lt1>
        <a:dk2>
          <a:srgbClr val="36486B"/>
        </a:dk2>
        <a:lt2>
          <a:srgbClr val="DDDDDD"/>
        </a:lt2>
        <a:accent1>
          <a:srgbClr val="8CA9E0"/>
        </a:accent1>
        <a:accent2>
          <a:srgbClr val="164DB7"/>
        </a:accent2>
        <a:accent3>
          <a:srgbClr val="FFFFFF"/>
        </a:accent3>
        <a:accent4>
          <a:srgbClr val="212630"/>
        </a:accent4>
        <a:accent5>
          <a:srgbClr val="C5D1ED"/>
        </a:accent5>
        <a:accent6>
          <a:srgbClr val="1345A6"/>
        </a:accent6>
        <a:hlink>
          <a:srgbClr val="008080"/>
        </a:hlink>
        <a:folHlink>
          <a:srgbClr val="7F2F1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exxART 2">
        <a:dk1>
          <a:srgbClr val="282E3A"/>
        </a:dk1>
        <a:lt1>
          <a:srgbClr val="FFFFFF"/>
        </a:lt1>
        <a:dk2>
          <a:srgbClr val="36486B"/>
        </a:dk2>
        <a:lt2>
          <a:srgbClr val="DDDDDD"/>
        </a:lt2>
        <a:accent1>
          <a:srgbClr val="8CA9E0"/>
        </a:accent1>
        <a:accent2>
          <a:srgbClr val="164DB7"/>
        </a:accent2>
        <a:accent3>
          <a:srgbClr val="FFFFFF"/>
        </a:accent3>
        <a:accent4>
          <a:srgbClr val="212630"/>
        </a:accent4>
        <a:accent5>
          <a:srgbClr val="C5D1ED"/>
        </a:accent5>
        <a:accent6>
          <a:srgbClr val="1345A6"/>
        </a:accent6>
        <a:hlink>
          <a:srgbClr val="008080"/>
        </a:hlink>
        <a:folHlink>
          <a:srgbClr val="545E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exxART 3">
        <a:dk1>
          <a:srgbClr val="282E3A"/>
        </a:dk1>
        <a:lt1>
          <a:srgbClr val="FFFFFF"/>
        </a:lt1>
        <a:dk2>
          <a:srgbClr val="3F547D"/>
        </a:dk2>
        <a:lt2>
          <a:srgbClr val="DDDDDD"/>
        </a:lt2>
        <a:accent1>
          <a:srgbClr val="8CA9E0"/>
        </a:accent1>
        <a:accent2>
          <a:srgbClr val="164DB7"/>
        </a:accent2>
        <a:accent3>
          <a:srgbClr val="FFFFFF"/>
        </a:accent3>
        <a:accent4>
          <a:srgbClr val="212630"/>
        </a:accent4>
        <a:accent5>
          <a:srgbClr val="C5D1ED"/>
        </a:accent5>
        <a:accent6>
          <a:srgbClr val="1345A6"/>
        </a:accent6>
        <a:hlink>
          <a:srgbClr val="008080"/>
        </a:hlink>
        <a:folHlink>
          <a:srgbClr val="CC952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1926</Words>
  <Application>Microsoft Office PowerPoint</Application>
  <PresentationFormat>Экран (4:3)</PresentationFormat>
  <Paragraphs>527</Paragraphs>
  <Slides>51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5</vt:i4>
      </vt:variant>
      <vt:variant>
        <vt:lpstr>Заголовки слайдов</vt:lpstr>
      </vt:variant>
      <vt:variant>
        <vt:i4>51</vt:i4>
      </vt:variant>
    </vt:vector>
  </HeadingPairs>
  <TitlesOfParts>
    <vt:vector size="57" baseType="lpstr">
      <vt:lpstr>1_AlexxART</vt:lpstr>
      <vt:lpstr>Формула</vt:lpstr>
      <vt:lpstr>Equation</vt:lpstr>
      <vt:lpstr>Image</vt:lpstr>
      <vt:lpstr>CorelDRAW</vt:lpstr>
      <vt:lpstr>CorelDRAW!</vt:lpstr>
      <vt:lpstr>EXPLOSIVE ELECTRON EMISSION: PHYSICS AND TECHNOLOGY</vt:lpstr>
      <vt:lpstr>EXPLOSIVE ELECTRON EMISSION: PHYSICS AND TECHNOLOGY</vt:lpstr>
      <vt:lpstr>Презентация PowerPoint</vt:lpstr>
      <vt:lpstr>Презентация PowerPoint</vt:lpstr>
      <vt:lpstr>PHENOMENOLOGY OF EXPLOSIVE ELECTRON EMISSION</vt:lpstr>
      <vt:lpstr>BREAKDOWN DEVELOPMENT</vt:lpstr>
      <vt:lpstr>EMISSION CENTERS   </vt:lpstr>
      <vt:lpstr>Microirregularities on electrode surfaces</vt:lpstr>
      <vt:lpstr>FIELD EMISSION</vt:lpstr>
      <vt:lpstr>FIELD EMISSION –  EXPLOSIVE ELECTRON EMISSION TRANSITION</vt:lpstr>
      <vt:lpstr>FIELD EMISSION –  EXPLOSIVE ELECTRON EMISSION TRANSITION</vt:lpstr>
      <vt:lpstr>FIELD EMITTER EXPLOSION</vt:lpstr>
      <vt:lpstr>ELECTRICAL EXPLOSION</vt:lpstr>
      <vt:lpstr>Презентация PowerPoint</vt:lpstr>
      <vt:lpstr>ECTON PARAMETERS</vt:lpstr>
      <vt:lpstr>Презентация PowerPoint</vt:lpstr>
      <vt:lpstr>Dimensions of droplets</vt:lpstr>
      <vt:lpstr>Removed mass </vt:lpstr>
      <vt:lpstr>Breakdown development</vt:lpstr>
      <vt:lpstr>REGENERATION OF EXPLOSIVE EMISSION CENTERS</vt:lpstr>
      <vt:lpstr>STRUCTURE OF VACUUM ARC CATHODE SPOT </vt:lpstr>
      <vt:lpstr>STRUCTURE OF VACUUM ARC CATHODE SPOT </vt:lpstr>
      <vt:lpstr>MOTION OF A CATHODE SPOT</vt:lpstr>
      <vt:lpstr>Презентация PowerPoint</vt:lpstr>
      <vt:lpstr>Fragment of a cathode spot  on a tungsten cathode</vt:lpstr>
      <vt:lpstr>Voltage Fluctuations in a short arc</vt:lpstr>
      <vt:lpstr>Ectons in the physics of electrical discharges </vt:lpstr>
      <vt:lpstr>PROMPT IGNITION OF A UNIPOLAR ARC </vt:lpstr>
      <vt:lpstr>Презентация PowerPoint</vt:lpstr>
      <vt:lpstr>SINUS: REPETITIVELY PULSED HIGH-CURRENT ELECTRON ACCELERATORS (1970s–1980s)</vt:lpstr>
      <vt:lpstr>SINUS-7: REPETITIVELY PULSED HIGH-CURRENT ELECTRON ACCELERATOR</vt:lpstr>
      <vt:lpstr>Magnetically insulated diodes of microwave oscillators</vt:lpstr>
      <vt:lpstr>GAMMA: ELECTRON ACCELERATOR (1980s)</vt:lpstr>
      <vt:lpstr>Microwave oscillator based on the SINUS 1200/50 high-current electron accelerator (delivered to China)</vt:lpstr>
      <vt:lpstr>SINUS-90: Repetitively pulsed high-voltage generator (delivered to France)</vt:lpstr>
      <vt:lpstr>Participation of the Institute of High Current Electronics, SB, RAN in the SYRINX international project (France, Russia, USA, Israel, 1995)</vt:lpstr>
      <vt:lpstr>High-power XeCl (308 nm) laser system producing 0.5 kJ of energy per pulse (2004)</vt:lpstr>
      <vt:lpstr>Femtosecond XeF(C–A) laser amplifier (delivered to LPI, RAS)</vt:lpstr>
      <vt:lpstr>Multiterawatt laser pulse amplifier with a gaseous active medium (XeF(C–A), 475 nm)</vt:lpstr>
      <vt:lpstr>Презентация PowerPoint</vt:lpstr>
      <vt:lpstr>Simplified schematic of the output unit of a laser pumped by a high-current electron beam (coaxial version)</vt:lpstr>
      <vt:lpstr>RADAN: COMPACT PULSE GENERATORS</vt:lpstr>
      <vt:lpstr>Magnetically insulated diodes of microwave oscillators</vt:lpstr>
      <vt:lpstr>RADAN-303B-based sterilizer</vt:lpstr>
      <vt:lpstr>CATHODOLUMINESCENCE SPECTRUM ANALYZER</vt:lpstr>
      <vt:lpstr>RADAN: PORTABLE HIGH-POWER MILLIMETER MICROWAVE OSCILLATORS</vt:lpstr>
      <vt:lpstr>PORTABLE PULSED X-RAY GENERATORS</vt:lpstr>
      <vt:lpstr>PROCESSING SYSTEMS BASED ON NANOSECOND ELECTRON ACCELERATORS</vt:lpstr>
      <vt:lpstr>PROCESSING SYSTEMS BASED ON NANOSECOND ELECTRON ACCELERATORS</vt:lpstr>
      <vt:lpstr>Презентация PowerPoint</vt:lpstr>
      <vt:lpstr>THANKS  FOR  ATTENTION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2011-11-25T09:38:43Z</dcterms:created>
  <dcterms:modified xsi:type="dcterms:W3CDTF">2018-09-09T10:58:02Z</dcterms:modified>
</cp:coreProperties>
</file>