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14" r:id="rId2"/>
    <p:sldId id="313" r:id="rId3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68D02E"/>
    <a:srgbClr val="1E7DC2"/>
    <a:srgbClr val="76B729"/>
    <a:srgbClr val="F2F2F2"/>
    <a:srgbClr val="FFFFFF"/>
    <a:srgbClr val="28BE46"/>
    <a:srgbClr val="393939"/>
    <a:srgbClr val="686868"/>
    <a:srgbClr val="A2A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0465" autoAdjust="0"/>
  </p:normalViewPr>
  <p:slideViewPr>
    <p:cSldViewPr snapToGrid="0" showGuides="1">
      <p:cViewPr varScale="1">
        <p:scale>
          <a:sx n="115" d="100"/>
          <a:sy n="115" d="100"/>
        </p:scale>
        <p:origin x="258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22.03.2023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Стрелка вниз 64"/>
          <p:cNvSpPr/>
          <p:nvPr/>
        </p:nvSpPr>
        <p:spPr>
          <a:xfrm rot="20283503">
            <a:off x="8576742" y="1421002"/>
            <a:ext cx="274320" cy="428802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 вниз 57"/>
          <p:cNvSpPr/>
          <p:nvPr/>
        </p:nvSpPr>
        <p:spPr>
          <a:xfrm rot="1650860">
            <a:off x="3030693" y="1358503"/>
            <a:ext cx="274320" cy="441257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02" y="132674"/>
            <a:ext cx="9700953" cy="127184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4">
                    <a:lumMod val="50000"/>
                  </a:schemeClr>
                </a:solidFill>
              </a:rPr>
              <a:t>Охрана труда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900" dirty="0" smtClean="0">
                <a:solidFill>
                  <a:schemeClr val="accent4">
                    <a:lumMod val="50000"/>
                  </a:schemeClr>
                </a:solidFill>
              </a:rPr>
              <a:t>в структурном подразделении</a:t>
            </a:r>
            <a:br>
              <a:rPr lang="ru-RU" sz="29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ru-RU" sz="1300" dirty="0"/>
          </a:p>
        </p:txBody>
      </p:sp>
      <p:sp>
        <p:nvSpPr>
          <p:cNvPr id="12" name="Стрелка вниз 11"/>
          <p:cNvSpPr/>
          <p:nvPr/>
        </p:nvSpPr>
        <p:spPr>
          <a:xfrm rot="1945447">
            <a:off x="2788918" y="1723819"/>
            <a:ext cx="274320" cy="365901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5682410" y="1746112"/>
            <a:ext cx="274320" cy="28916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 rot="19641160">
            <a:off x="8575788" y="1715885"/>
            <a:ext cx="274320" cy="36432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11927" y="1167957"/>
            <a:ext cx="8196349" cy="51084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Охрана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труда в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структурном подразделении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4444" y="2136622"/>
            <a:ext cx="2934393" cy="6388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</a:rPr>
              <a:t>Инструкции </a:t>
            </a:r>
            <a:r>
              <a:rPr lang="ru-RU" sz="1100" b="1" dirty="0">
                <a:solidFill>
                  <a:schemeClr val="accent4">
                    <a:lumMod val="50000"/>
                  </a:schemeClr>
                </a:solidFill>
              </a:rPr>
              <a:t>по </a:t>
            </a:r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</a:rPr>
              <a:t>ОТ</a:t>
            </a:r>
            <a:endParaRPr lang="ru-RU" sz="1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800" b="1" dirty="0">
                <a:solidFill>
                  <a:schemeClr val="accent4">
                    <a:lumMod val="50000"/>
                  </a:schemeClr>
                </a:solidFill>
              </a:rPr>
              <a:t>Перечень инструкций </a:t>
            </a:r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</a:rPr>
              <a:t>Программа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</a:rPr>
              <a:t>проведения первичного (повторного) инструктажа по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</a:rPr>
              <a:t>ОТ</a:t>
            </a:r>
          </a:p>
          <a:p>
            <a:pPr algn="ctr"/>
            <a:endParaRPr lang="ru-RU" sz="10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478083" y="2102586"/>
            <a:ext cx="2934393" cy="6728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</a:rPr>
              <a:t>Инструктаж по ОТ</a:t>
            </a:r>
          </a:p>
          <a:p>
            <a:pPr algn="ctr"/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</a:rPr>
              <a:t>Журналы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</a:rPr>
              <a:t>регистрации инструктажа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по 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ОТ на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рабочем месте </a:t>
            </a:r>
            <a:endParaRPr lang="ru-RU" sz="800" dirty="0"/>
          </a:p>
          <a:p>
            <a:pPr algn="ctr"/>
            <a:endParaRPr lang="ru-RU" sz="10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407528" y="2102586"/>
            <a:ext cx="2934393" cy="6728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</a:rPr>
              <a:t>Обучение по ОТ</a:t>
            </a:r>
            <a:endParaRPr lang="ru-RU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</a:rPr>
              <a:t>Приказ 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о создании комиссии</a:t>
            </a:r>
            <a:endParaRPr lang="ru-RU" sz="800" dirty="0" smtClean="0"/>
          </a:p>
          <a:p>
            <a:pPr algn="ctr"/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</a:rPr>
              <a:t>Протоколы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заседания комиссии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</a:rPr>
              <a:t>по проверке знаний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 требований 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ОТ работников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05557" y="5617821"/>
            <a:ext cx="2934393" cy="924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4">
                    <a:lumMod val="50000"/>
                  </a:schemeClr>
                </a:solidFill>
              </a:rPr>
              <a:t>Обеспечение СИЗ</a:t>
            </a:r>
          </a:p>
          <a:p>
            <a:pPr algn="ctr"/>
            <a:r>
              <a:rPr lang="ru-RU" sz="1000">
                <a:solidFill>
                  <a:schemeClr val="accent4">
                    <a:lumMod val="50000"/>
                  </a:schemeClr>
                </a:solidFill>
              </a:rPr>
              <a:t>Н</a:t>
            </a:r>
            <a:r>
              <a:rPr lang="ru-RU" sz="1000" smtClean="0">
                <a:solidFill>
                  <a:schemeClr val="accent4">
                    <a:lumMod val="50000"/>
                  </a:schemeClr>
                </a:solidFill>
              </a:rPr>
              <a:t>аличие </a:t>
            </a:r>
            <a:r>
              <a:rPr lang="ru-RU" sz="1000" dirty="0">
                <a:solidFill>
                  <a:schemeClr val="accent4">
                    <a:lumMod val="50000"/>
                  </a:schemeClr>
                </a:solidFill>
              </a:rPr>
              <a:t>оформленных Личных карточек учета выдачи СИЗ, смывающих и </a:t>
            </a:r>
            <a:r>
              <a:rPr lang="ru-RU" sz="1000">
                <a:solidFill>
                  <a:schemeClr val="accent4">
                    <a:lumMod val="50000"/>
                  </a:schemeClr>
                </a:solidFill>
              </a:rPr>
              <a:t>обезвреживающих </a:t>
            </a:r>
            <a:r>
              <a:rPr lang="ru-RU" sz="1000" smtClean="0">
                <a:solidFill>
                  <a:schemeClr val="accent4">
                    <a:lumMod val="50000"/>
                  </a:schemeClr>
                </a:solidFill>
              </a:rPr>
              <a:t>средств</a:t>
            </a:r>
            <a:endParaRPr lang="ru-RU" sz="1000" dirty="0"/>
          </a:p>
          <a:p>
            <a:pPr algn="ctr"/>
            <a:endParaRPr lang="ru-RU" sz="100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016582" y="5609695"/>
            <a:ext cx="2934393" cy="924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4">
                    <a:lumMod val="50000"/>
                  </a:schemeClr>
                </a:solidFill>
              </a:rPr>
              <a:t>Наличие аптечек </a:t>
            </a:r>
            <a:r>
              <a:rPr lang="ru-RU" sz="1100" dirty="0">
                <a:solidFill>
                  <a:schemeClr val="accent4">
                    <a:lumMod val="50000"/>
                  </a:schemeClr>
                </a:solidFill>
              </a:rPr>
              <a:t>первой помощи</a:t>
            </a:r>
            <a:endParaRPr lang="ru-RU" sz="1100" dirty="0"/>
          </a:p>
          <a:p>
            <a:pPr algn="ctr"/>
            <a:endParaRPr lang="ru-RU" sz="1000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518024" y="2990981"/>
            <a:ext cx="4907869" cy="7937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</a:rPr>
              <a:t>Отдельные виды работ, к которым предъявляются повышенные требования безопасности. </a:t>
            </a:r>
            <a:endParaRPr lang="ru-RU" sz="11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</a:rPr>
              <a:t>Организация работ в соответствии с требованиями нормативных правовых актов</a:t>
            </a:r>
            <a:endParaRPr lang="ru-RU" sz="1000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792377" y="4691443"/>
            <a:ext cx="907522" cy="7085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Химические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вещества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004435" y="4714039"/>
            <a:ext cx="947295" cy="6840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Подъемные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сооружения 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9066146" y="2876529"/>
            <a:ext cx="983941" cy="7871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Безопасная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эксплуатация 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стеллажей</a:t>
            </a:r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712422" y="2892406"/>
            <a:ext cx="1308524" cy="8923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Электроустановки, электрооборудование и др.</a:t>
            </a:r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62096" y="3675025"/>
            <a:ext cx="1153489" cy="7352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Сосуды (баллоны), работающие под избыточным давлением</a:t>
            </a:r>
          </a:p>
          <a:p>
            <a:pPr algn="ctr"/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683557" y="4699978"/>
            <a:ext cx="962422" cy="7239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err="1" smtClean="0">
                <a:solidFill>
                  <a:schemeClr val="accent4">
                    <a:lumMod val="50000"/>
                  </a:schemeClr>
                </a:solidFill>
              </a:rPr>
              <a:t>Металло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и деревообрабатывающие станки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0341454" y="3672234"/>
            <a:ext cx="966282" cy="7380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Работы на 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высоте</a:t>
            </a:r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8145019" y="4652926"/>
            <a:ext cx="934295" cy="7276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Транспортные средства</a:t>
            </a:r>
          </a:p>
          <a:p>
            <a:pPr algn="ctr"/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5346571" y="4687579"/>
            <a:ext cx="977146" cy="7066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Погрузочно-разгрузочные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работы</a:t>
            </a:r>
          </a:p>
        </p:txBody>
      </p:sp>
      <p:cxnSp>
        <p:nvCxnSpPr>
          <p:cNvPr id="69" name="Прямая со стрелкой 68"/>
          <p:cNvCxnSpPr>
            <a:endCxn id="43" idx="3"/>
          </p:cNvCxnSpPr>
          <p:nvPr/>
        </p:nvCxnSpPr>
        <p:spPr>
          <a:xfrm flipH="1" flipV="1">
            <a:off x="3020946" y="3338585"/>
            <a:ext cx="493740" cy="49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 flipV="1">
            <a:off x="8402467" y="3352975"/>
            <a:ext cx="627921" cy="56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H="1">
            <a:off x="1612090" y="3652448"/>
            <a:ext cx="1885502" cy="349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endCxn id="39" idx="0"/>
          </p:cNvCxnSpPr>
          <p:nvPr/>
        </p:nvCxnSpPr>
        <p:spPr>
          <a:xfrm flipH="1">
            <a:off x="3246138" y="3775329"/>
            <a:ext cx="506654" cy="916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flipH="1">
            <a:off x="4446018" y="3780046"/>
            <a:ext cx="506654" cy="916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>
            <a:endCxn id="61" idx="0"/>
          </p:cNvCxnSpPr>
          <p:nvPr/>
        </p:nvCxnSpPr>
        <p:spPr>
          <a:xfrm flipH="1">
            <a:off x="5835144" y="3785415"/>
            <a:ext cx="7219" cy="902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>
            <a:endCxn id="53" idx="0"/>
          </p:cNvCxnSpPr>
          <p:nvPr/>
        </p:nvCxnSpPr>
        <p:spPr>
          <a:xfrm>
            <a:off x="8013398" y="3789279"/>
            <a:ext cx="598769" cy="86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 flipH="1">
            <a:off x="7184248" y="3798319"/>
            <a:ext cx="7219" cy="902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>
            <a:endCxn id="50" idx="1"/>
          </p:cNvCxnSpPr>
          <p:nvPr/>
        </p:nvCxnSpPr>
        <p:spPr>
          <a:xfrm>
            <a:off x="8433503" y="3591706"/>
            <a:ext cx="1907951" cy="449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Скругленный прямоугольник 122"/>
          <p:cNvSpPr/>
          <p:nvPr/>
        </p:nvSpPr>
        <p:spPr>
          <a:xfrm>
            <a:off x="9785153" y="4714039"/>
            <a:ext cx="966282" cy="7380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Работы с инструментом и приспособлениями</a:t>
            </a:r>
          </a:p>
          <a:p>
            <a:pPr algn="ctr"/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918080" y="4690671"/>
            <a:ext cx="966282" cy="7380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Электросварочные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, газосварочные работы</a:t>
            </a:r>
          </a:p>
        </p:txBody>
      </p:sp>
      <p:sp>
        <p:nvSpPr>
          <p:cNvPr id="125" name="Стрелка вниз 124"/>
          <p:cNvSpPr/>
          <p:nvPr/>
        </p:nvSpPr>
        <p:spPr>
          <a:xfrm rot="20956338">
            <a:off x="7619913" y="1713792"/>
            <a:ext cx="274320" cy="128193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Стрелка вниз 125"/>
          <p:cNvSpPr/>
          <p:nvPr/>
        </p:nvSpPr>
        <p:spPr>
          <a:xfrm rot="391783">
            <a:off x="4177828" y="1710903"/>
            <a:ext cx="274320" cy="128193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7" name="Прямая со стрелкой 126"/>
          <p:cNvCxnSpPr/>
          <p:nvPr/>
        </p:nvCxnSpPr>
        <p:spPr>
          <a:xfrm>
            <a:off x="8433904" y="3668615"/>
            <a:ext cx="1464541" cy="1045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 стрелкой 128"/>
          <p:cNvCxnSpPr/>
          <p:nvPr/>
        </p:nvCxnSpPr>
        <p:spPr>
          <a:xfrm flipH="1">
            <a:off x="1598162" y="3735476"/>
            <a:ext cx="1919863" cy="926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10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" y="68766"/>
            <a:ext cx="9300518" cy="115169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4">
                    <a:lumMod val="50000"/>
                  </a:schemeClr>
                </a:solidFill>
              </a:rPr>
              <a:t>Охрана труда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		</a:t>
            </a:r>
            <a:r>
              <a:rPr lang="ru-RU" sz="2600" dirty="0" smtClean="0">
                <a:solidFill>
                  <a:schemeClr val="accent4">
                    <a:lumMod val="50000"/>
                  </a:schemeClr>
                </a:solidFill>
              </a:rPr>
              <a:t>ИНСТРУКТАЖИ </a:t>
            </a:r>
            <a:r>
              <a:rPr lang="ru-RU" sz="2600" dirty="0">
                <a:solidFill>
                  <a:schemeClr val="accent4">
                    <a:lumMod val="50000"/>
                  </a:schemeClr>
                </a:solidFill>
              </a:rPr>
              <a:t>ПО ОХРАНЕ ТРУДА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6043" y="1722928"/>
            <a:ext cx="3124606" cy="11887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вводный инструктаж по охране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труда</a:t>
            </a:r>
          </a:p>
          <a:p>
            <a:pPr algn="ctr"/>
            <a:endParaRPr lang="ru-RU" sz="1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</a:rPr>
              <a:t>проводится специалистом </a:t>
            </a:r>
            <a:r>
              <a:rPr lang="ru-RU" sz="1200" dirty="0">
                <a:solidFill>
                  <a:schemeClr val="accent4">
                    <a:lumMod val="50000"/>
                  </a:schemeClr>
                </a:solidFill>
              </a:rPr>
              <a:t>по охране </a:t>
            </a: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</a:rPr>
              <a:t>труда</a:t>
            </a:r>
            <a:endParaRPr lang="ru-RU" sz="1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92162" y="1732593"/>
            <a:ext cx="3524595" cy="11305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инструктаж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по охране труда на рабочем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месте </a:t>
            </a:r>
          </a:p>
          <a:p>
            <a:pPr algn="ctr"/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</a:rPr>
              <a:t>проводится </a:t>
            </a:r>
            <a:r>
              <a:rPr lang="ru-RU" sz="1200" dirty="0">
                <a:solidFill>
                  <a:schemeClr val="accent4">
                    <a:lumMod val="50000"/>
                  </a:schemeClr>
                </a:solidFill>
              </a:rPr>
              <a:t>непосредственным руководителем работника  </a:t>
            </a:r>
          </a:p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687894" y="1633791"/>
            <a:ext cx="3135826" cy="11970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целевой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инструктаж по охране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труда</a:t>
            </a:r>
          </a:p>
          <a:p>
            <a:pPr algn="ctr"/>
            <a:endParaRPr lang="ru-RU" sz="1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</a:rPr>
              <a:t>проводится непосредственным </a:t>
            </a:r>
            <a:r>
              <a:rPr lang="ru-RU" sz="1200" dirty="0">
                <a:solidFill>
                  <a:schemeClr val="accent4">
                    <a:lumMod val="50000"/>
                  </a:schemeClr>
                </a:solidFill>
              </a:rPr>
              <a:t>руководителем работ</a:t>
            </a:r>
            <a:endParaRPr lang="ru-RU" sz="1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5488204" y="1137218"/>
            <a:ext cx="332509" cy="441194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9681942">
            <a:off x="8631526" y="1061293"/>
            <a:ext cx="332509" cy="49721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671121" y="3414118"/>
            <a:ext cx="1312881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4">
                    <a:lumMod val="50000"/>
                  </a:schemeClr>
                </a:solidFill>
              </a:rPr>
              <a:t>первичный инструктаж по охране </a:t>
            </a:r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</a:rPr>
              <a:t>труда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214760" y="3542383"/>
            <a:ext cx="1318936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100" b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повторный инструктаж по охране </a:t>
            </a:r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труда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703382" y="3543609"/>
            <a:ext cx="1379826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внеплановый инструктаж по охране </a:t>
            </a:r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труда</a:t>
            </a:r>
            <a:endParaRPr lang="ru-RU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4812690" y="2916969"/>
            <a:ext cx="332509" cy="60267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 rot="2488100">
            <a:off x="3554122" y="2786300"/>
            <a:ext cx="332509" cy="61935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21330451">
            <a:off x="6192483" y="2902368"/>
            <a:ext cx="332509" cy="60267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820466" y="4935695"/>
            <a:ext cx="1086595" cy="7767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проводится до начала самостоятельной 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работы</a:t>
            </a:r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4" name="Стрелка вниз 33"/>
          <p:cNvSpPr/>
          <p:nvPr/>
        </p:nvSpPr>
        <p:spPr>
          <a:xfrm rot="1208614">
            <a:off x="2504218" y="4326163"/>
            <a:ext cx="332509" cy="60267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 rot="1140626">
            <a:off x="4061853" y="4452014"/>
            <a:ext cx="321025" cy="58345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 rot="1278256">
            <a:off x="5596382" y="4408741"/>
            <a:ext cx="256864" cy="45530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458493" y="5039487"/>
            <a:ext cx="1144358" cy="7844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проводится не реже одного раза в 6 месяцев</a:t>
            </a:r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088062" y="5076389"/>
            <a:ext cx="1022332" cy="767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accent4">
                    <a:lumMod val="50000"/>
                  </a:schemeClr>
                </a:solidFill>
              </a:rPr>
              <a:t>п</a:t>
            </a:r>
            <a:r>
              <a:rPr lang="ru-RU" sz="700" dirty="0" smtClean="0">
                <a:solidFill>
                  <a:schemeClr val="accent4">
                    <a:lumMod val="50000"/>
                  </a:schemeClr>
                </a:solidFill>
              </a:rPr>
              <a:t>ри изменении </a:t>
            </a:r>
            <a:r>
              <a:rPr lang="ru-RU" sz="700" dirty="0">
                <a:solidFill>
                  <a:schemeClr val="accent4">
                    <a:lumMod val="50000"/>
                  </a:schemeClr>
                </a:solidFill>
              </a:rPr>
              <a:t>в эксплуатации оборудования, сырья, технологических процессов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94565" y="3565734"/>
            <a:ext cx="1211305" cy="8453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проводится до начала выполнения трудовых 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функций</a:t>
            </a:r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0" name="Стрелка вниз 39"/>
          <p:cNvSpPr/>
          <p:nvPr/>
        </p:nvSpPr>
        <p:spPr>
          <a:xfrm>
            <a:off x="1084099" y="2939707"/>
            <a:ext cx="332509" cy="60267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9300518" y="3577286"/>
            <a:ext cx="1263606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accent4">
                    <a:lumMod val="50000"/>
                  </a:schemeClr>
                </a:solidFill>
              </a:rPr>
              <a:t>проводится </a:t>
            </a:r>
            <a:r>
              <a:rPr lang="ru-RU" sz="900" dirty="0">
                <a:solidFill>
                  <a:schemeClr val="accent4">
                    <a:lumMod val="50000"/>
                  </a:schemeClr>
                </a:solidFill>
              </a:rPr>
              <a:t>перед выполнением </a:t>
            </a:r>
            <a:r>
              <a:rPr lang="ru-RU" sz="900" dirty="0" smtClean="0">
                <a:solidFill>
                  <a:schemeClr val="accent4">
                    <a:lumMod val="50000"/>
                  </a:schemeClr>
                </a:solidFill>
              </a:rPr>
              <a:t>работ</a:t>
            </a:r>
            <a:endParaRPr lang="ru-RU" sz="9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9792393" y="2928815"/>
            <a:ext cx="332509" cy="60267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 rot="21008096">
            <a:off x="10320560" y="4475417"/>
            <a:ext cx="205661" cy="460222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8797782" y="4935696"/>
            <a:ext cx="994612" cy="7418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не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относящихся к основному технологическому процессу 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0230869" y="4944005"/>
            <a:ext cx="899231" cy="741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на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объектах повышенной опасности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1020874" y="4059908"/>
            <a:ext cx="959063" cy="7793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повышенной опасности,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800" dirty="0" err="1" smtClean="0">
                <a:solidFill>
                  <a:schemeClr val="accent4">
                    <a:lumMod val="50000"/>
                  </a:schemeClr>
                </a:solidFill>
              </a:rPr>
              <a:t>т.ч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. работ по наряду </a:t>
            </a:r>
            <a:r>
              <a:rPr lang="ru-RU" sz="800" dirty="0">
                <a:solidFill>
                  <a:schemeClr val="accent4">
                    <a:lumMod val="50000"/>
                  </a:schemeClr>
                </a:solidFill>
              </a:rPr>
              <a:t>– </a:t>
            </a:r>
            <a:r>
              <a:rPr lang="ru-RU" sz="800" dirty="0" smtClean="0">
                <a:solidFill>
                  <a:schemeClr val="accent4">
                    <a:lumMod val="50000"/>
                  </a:schemeClr>
                </a:solidFill>
              </a:rPr>
              <a:t>допуску</a:t>
            </a:r>
            <a:endParaRPr lang="ru-RU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3" name="Стрелка вниз 52"/>
          <p:cNvSpPr/>
          <p:nvPr/>
        </p:nvSpPr>
        <p:spPr>
          <a:xfrm rot="1759844">
            <a:off x="2029907" y="1115207"/>
            <a:ext cx="332509" cy="547232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низ 54"/>
          <p:cNvSpPr/>
          <p:nvPr/>
        </p:nvSpPr>
        <p:spPr>
          <a:xfrm rot="1338250">
            <a:off x="9310771" y="4490829"/>
            <a:ext cx="219589" cy="43871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низ 55"/>
          <p:cNvSpPr/>
          <p:nvPr/>
        </p:nvSpPr>
        <p:spPr>
          <a:xfrm rot="17839460">
            <a:off x="10662848" y="3869394"/>
            <a:ext cx="243172" cy="46741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217754" y="5056900"/>
            <a:ext cx="1011455" cy="767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accent4">
                    <a:lumMod val="50000"/>
                  </a:schemeClr>
                </a:solidFill>
              </a:rPr>
              <a:t>при изменении должностных обязанностей </a:t>
            </a:r>
            <a:r>
              <a:rPr lang="ru-RU" sz="700" dirty="0">
                <a:solidFill>
                  <a:schemeClr val="accent4">
                    <a:lumMod val="50000"/>
                  </a:schemeClr>
                </a:solidFill>
              </a:rPr>
              <a:t>работников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355946" y="4785664"/>
            <a:ext cx="936734" cy="767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accent4">
                    <a:lumMod val="50000"/>
                  </a:schemeClr>
                </a:solidFill>
              </a:rPr>
              <a:t>по требованию </a:t>
            </a:r>
            <a:r>
              <a:rPr lang="ru-RU" sz="700" dirty="0">
                <a:solidFill>
                  <a:schemeClr val="accent4">
                    <a:lumMod val="50000"/>
                  </a:schemeClr>
                </a:solidFill>
              </a:rPr>
              <a:t>инспекции труда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603580" y="3897027"/>
            <a:ext cx="936734" cy="767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accent4">
                    <a:lumMod val="50000"/>
                  </a:schemeClr>
                </a:solidFill>
              </a:rPr>
              <a:t>в случае аварии и/или несчастного случая </a:t>
            </a:r>
            <a:r>
              <a:rPr lang="ru-RU" sz="700" dirty="0">
                <a:solidFill>
                  <a:schemeClr val="accent4">
                    <a:lumMod val="50000"/>
                  </a:schemeClr>
                </a:solidFill>
              </a:rPr>
              <a:t>на производстве</a:t>
            </a:r>
          </a:p>
        </p:txBody>
      </p:sp>
      <p:sp>
        <p:nvSpPr>
          <p:cNvPr id="61" name="Стрелка вниз 60"/>
          <p:cNvSpPr/>
          <p:nvPr/>
        </p:nvSpPr>
        <p:spPr>
          <a:xfrm>
            <a:off x="6484841" y="4456783"/>
            <a:ext cx="256864" cy="45530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 вниз 61"/>
          <p:cNvSpPr/>
          <p:nvPr/>
        </p:nvSpPr>
        <p:spPr>
          <a:xfrm rot="15023124">
            <a:off x="7162835" y="3326705"/>
            <a:ext cx="256864" cy="45530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трелка вниз 62"/>
          <p:cNvSpPr/>
          <p:nvPr/>
        </p:nvSpPr>
        <p:spPr>
          <a:xfrm rot="19266383">
            <a:off x="7042616" y="4363034"/>
            <a:ext cx="256864" cy="416114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7603580" y="2960195"/>
            <a:ext cx="936734" cy="767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accent4">
                    <a:lumMod val="50000"/>
                  </a:schemeClr>
                </a:solidFill>
              </a:rPr>
              <a:t>п</a:t>
            </a:r>
            <a:r>
              <a:rPr lang="ru-RU" sz="700" dirty="0" smtClean="0">
                <a:solidFill>
                  <a:schemeClr val="accent4">
                    <a:lumMod val="50000"/>
                  </a:schemeClr>
                </a:solidFill>
              </a:rPr>
              <a:t>ри перерыв </a:t>
            </a:r>
            <a:r>
              <a:rPr lang="ru-RU" sz="700" dirty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700" dirty="0" smtClean="0">
                <a:solidFill>
                  <a:schemeClr val="accent4">
                    <a:lumMod val="50000"/>
                  </a:schemeClr>
                </a:solidFill>
              </a:rPr>
              <a:t>работе</a:t>
            </a:r>
          </a:p>
          <a:p>
            <a:pPr algn="ctr"/>
            <a:r>
              <a:rPr lang="ru-RU" sz="700" dirty="0" smtClean="0">
                <a:solidFill>
                  <a:schemeClr val="accent4">
                    <a:lumMod val="50000"/>
                  </a:schemeClr>
                </a:solidFill>
              </a:rPr>
              <a:t>более </a:t>
            </a:r>
            <a:r>
              <a:rPr lang="ru-RU" sz="700" dirty="0">
                <a:solidFill>
                  <a:schemeClr val="accent4">
                    <a:lumMod val="50000"/>
                  </a:schemeClr>
                </a:solidFill>
              </a:rPr>
              <a:t>60 календарных дней</a:t>
            </a:r>
          </a:p>
        </p:txBody>
      </p:sp>
      <p:sp>
        <p:nvSpPr>
          <p:cNvPr id="65" name="Стрелка вниз 64"/>
          <p:cNvSpPr/>
          <p:nvPr/>
        </p:nvSpPr>
        <p:spPr>
          <a:xfrm rot="16200000">
            <a:off x="7162833" y="3851852"/>
            <a:ext cx="256864" cy="416114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3979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6311</TotalTime>
  <Words>253</Words>
  <Application>Microsoft Office PowerPoint</Application>
  <PresentationFormat>Широкоэкранный</PresentationFormat>
  <Paragraphs>58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Verdana</vt:lpstr>
      <vt:lpstr>Wingdings</vt:lpstr>
      <vt:lpstr>Тема Office</vt:lpstr>
      <vt:lpstr>Охрана труда в структурном подразделении </vt:lpstr>
      <vt:lpstr>Охрана труда   ИНСТРУКТАЖИ ПО ОХРАНЕ ТРУДА </vt:lpstr>
    </vt:vector>
  </TitlesOfParts>
  <Company>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Иванова Екатерина Юрьевна</cp:lastModifiedBy>
  <cp:revision>113</cp:revision>
  <cp:lastPrinted>2021-08-02T01:21:27Z</cp:lastPrinted>
  <dcterms:created xsi:type="dcterms:W3CDTF">2022-09-15T08:49:06Z</dcterms:created>
  <dcterms:modified xsi:type="dcterms:W3CDTF">2023-03-22T09:38:39Z</dcterms:modified>
</cp:coreProperties>
</file>