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sldIdLst>
    <p:sldId id="256" r:id="rId3"/>
    <p:sldId id="257" r:id="rId4"/>
    <p:sldId id="281" r:id="rId5"/>
    <p:sldId id="265" r:id="rId6"/>
    <p:sldId id="263" r:id="rId7"/>
    <p:sldId id="262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4" r:id="rId19"/>
    <p:sldId id="276" r:id="rId20"/>
    <p:sldId id="277" r:id="rId21"/>
    <p:sldId id="278" r:id="rId22"/>
    <p:sldId id="279" r:id="rId23"/>
    <p:sldId id="260" r:id="rId24"/>
    <p:sldId id="280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333333"/>
    <a:srgbClr val="990000"/>
    <a:srgbClr val="969696"/>
    <a:srgbClr val="EAEAEA"/>
    <a:srgbClr val="035540"/>
    <a:srgbClr val="023A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6" autoAdjust="0"/>
    <p:restoredTop sz="94660"/>
  </p:normalViewPr>
  <p:slideViewPr>
    <p:cSldViewPr>
      <p:cViewPr varScale="1">
        <p:scale>
          <a:sx n="70" d="100"/>
          <a:sy n="70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219200"/>
            <a:ext cx="6096000" cy="838200"/>
          </a:xfrm>
        </p:spPr>
        <p:txBody>
          <a:bodyPr anchor="b"/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000592"/>
            <a:ext cx="6096000" cy="457200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B11FC-0BD0-4BB6-8929-F3C4956ADC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77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1E5E3-22EB-4099-A1DD-783A41B55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191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AF5B3-CFD7-4BB5-8CF5-25BBE2311E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0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A73A2-9264-499B-9723-30983AF90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526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0861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95700" y="1828800"/>
            <a:ext cx="30861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D15D2-FCA4-4A2A-9A3D-38135AD2C2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299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6400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535113"/>
            <a:ext cx="32003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2174875"/>
            <a:ext cx="320039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33800" y="1535113"/>
            <a:ext cx="3124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33800" y="2174875"/>
            <a:ext cx="3124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4D1EF-9AF0-4382-92FD-987261425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18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D979D-1906-451E-AD79-558193891E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403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13297-4120-467F-9398-FE2577B36C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64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4F94F-89BD-4D65-900C-D6D4FA69FC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4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906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6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81EC5-EAD1-4643-A6BD-59C92AADB6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779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5CE48-781B-4E7C-8961-CC4FA37F1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96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05450" y="838200"/>
            <a:ext cx="158115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838200"/>
            <a:ext cx="48768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5D6CC-0BD6-450B-8CD3-9ADDC8E083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840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1447800"/>
            <a:ext cx="54864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743200"/>
            <a:ext cx="3086100" cy="990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238500" y="2743200"/>
            <a:ext cx="3086100" cy="990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0" y="3886200"/>
            <a:ext cx="3086100" cy="990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38500" y="3886200"/>
            <a:ext cx="3086100" cy="990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6E9C7-275E-476E-9EFD-5E87FD27F3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4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0"/>
            <a:ext cx="6324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6324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7C88FD4D-E30C-4865-B889-AACED8863A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5" r:id="rId2"/>
    <p:sldLayoutId id="2147483676" r:id="rId3"/>
    <p:sldLayoutId id="2147483677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oxopop.com/" TargetMode="External"/><Relationship Id="rId2" Type="http://schemas.openxmlformats.org/officeDocument/2006/relationships/hyperlink" Target="http://www.mobilestudy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odomatic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bilestudy.org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voxopop.com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voxopop.com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domatic.com/" TargetMode="External"/><Relationship Id="rId7" Type="http://schemas.openxmlformats.org/officeDocument/2006/relationships/hyperlink" Target="http://www.wordle.net/" TargetMode="External"/><Relationship Id="rId2" Type="http://schemas.openxmlformats.org/officeDocument/2006/relationships/hyperlink" Target="http://www.mobilestudy.org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polleverywhere.com/" TargetMode="External"/><Relationship Id="rId5" Type="http://schemas.openxmlformats.org/officeDocument/2006/relationships/hyperlink" Target="http://www.delicious.com/" TargetMode="External"/><Relationship Id="rId4" Type="http://schemas.openxmlformats.org/officeDocument/2006/relationships/hyperlink" Target="http://www.voxopop.com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596" y="1643050"/>
            <a:ext cx="8429684" cy="2928958"/>
          </a:xfrm>
        </p:spPr>
        <p:txBody>
          <a:bodyPr/>
          <a:lstStyle/>
          <a:p>
            <a:pPr algn="ctr"/>
            <a:r>
              <a:rPr lang="ru-RU" sz="3600" dirty="0" smtClean="0">
                <a:latin typeface="Georgia" pitchFamily="18" charset="0"/>
                <a:sym typeface="Arial" charset="0"/>
              </a:rPr>
              <a:t>МОБИЛЬНОЕ ОБУЧЕНИЕ.</a:t>
            </a:r>
            <a:br>
              <a:rPr lang="ru-RU" sz="3600" dirty="0" smtClean="0">
                <a:latin typeface="Georgia" pitchFamily="18" charset="0"/>
                <a:sym typeface="Arial" charset="0"/>
              </a:rPr>
            </a:br>
            <a:r>
              <a:rPr lang="ru-RU" sz="3600" dirty="0" smtClean="0">
                <a:latin typeface="Georgia" pitchFamily="18" charset="0"/>
                <a:sym typeface="Arial" charset="0"/>
              </a:rPr>
              <a:t/>
            </a:r>
            <a:br>
              <a:rPr lang="ru-RU" sz="3600" dirty="0" smtClean="0">
                <a:latin typeface="Georgia" pitchFamily="18" charset="0"/>
                <a:sym typeface="Arial" charset="0"/>
              </a:rPr>
            </a:br>
            <a:r>
              <a:rPr lang="ru-RU" sz="3600" dirty="0" smtClean="0">
                <a:latin typeface="Georgia" pitchFamily="18" charset="0"/>
                <a:sym typeface="Arial" charset="0"/>
              </a:rPr>
              <a:t>СОЗДАНИЕ И ИСПОЛЬЗОВАНИЕ МОБИЛЬНЫХ УПРАЖНЕНИЙ И ПОДКАСТОВ</a:t>
            </a:r>
            <a:endParaRPr lang="ru-RU" sz="3600" dirty="0">
              <a:latin typeface="Georgia" pitchFamily="18" charset="0"/>
              <a:sym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00826" y="6357958"/>
            <a:ext cx="2643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Логинова А.В.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357290" y="214290"/>
            <a:ext cx="3543296" cy="771524"/>
          </a:xfrm>
        </p:spPr>
        <p:txBody>
          <a:bodyPr/>
          <a:lstStyle/>
          <a:p>
            <a:pPr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СОДЕРЖАНИЕ</a:t>
            </a:r>
            <a:r>
              <a:rPr lang="ru-RU" dirty="0" smtClean="0">
                <a:solidFill>
                  <a:srgbClr val="000000"/>
                </a:solidFill>
                <a:cs typeface="Arial" charset="0"/>
                <a:sym typeface="Arial" charset="0"/>
              </a:rPr>
              <a:t>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428736"/>
            <a:ext cx="7786742" cy="5000660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Мобильное обучение</a:t>
            </a:r>
            <a:endParaRPr lang="en-US" sz="2200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pPr>
              <a:lnSpc>
                <a:spcPct val="114000"/>
              </a:lnSpc>
            </a:pPr>
            <a:r>
              <a:rPr lang="ru-RU" sz="2200" dirty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Преимущества мобильных тестов и заданий</a:t>
            </a:r>
            <a:endParaRPr lang="ru-RU" sz="2200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pPr>
              <a:lnSpc>
                <a:spcPct val="114000"/>
              </a:lnSpc>
            </a:pPr>
            <a:r>
              <a:rPr lang="ru-RU" sz="2200" dirty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Цели интеграции мобильных </a:t>
            </a: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технологий</a:t>
            </a:r>
          </a:p>
          <a:p>
            <a:pPr>
              <a:lnSpc>
                <a:spcPct val="114000"/>
              </a:lnSpc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Мобильные </a:t>
            </a: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устройства</a:t>
            </a:r>
            <a:endParaRPr lang="ru-RU" sz="2200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pPr>
              <a:lnSpc>
                <a:spcPct val="114000"/>
              </a:lnSpc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Методика интеграции мобильных </a:t>
            </a: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технологий</a:t>
            </a:r>
            <a:endParaRPr lang="ru-RU" sz="2200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pPr>
              <a:lnSpc>
                <a:spcPct val="114000"/>
              </a:lnSpc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Инструменты для создания мобильных упражнений</a:t>
            </a:r>
          </a:p>
          <a:p>
            <a:pPr>
              <a:lnSpc>
                <a:spcPct val="114000"/>
              </a:lnSpc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Практические рекомендации</a:t>
            </a:r>
          </a:p>
          <a:p>
            <a:pPr>
              <a:lnSpc>
                <a:spcPct val="114000"/>
              </a:lnSpc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Преимущества записи </a:t>
            </a:r>
            <a:r>
              <a:rPr lang="ru-RU" sz="2200" dirty="0" err="1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подкастов</a:t>
            </a:r>
            <a:endParaRPr lang="ru-RU" sz="2200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pPr>
              <a:lnSpc>
                <a:spcPct val="114000"/>
              </a:lnSpc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Алгоритм создания </a:t>
            </a:r>
            <a:r>
              <a:rPr lang="ru-RU" sz="2200" dirty="0" err="1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подкастов</a:t>
            </a:r>
            <a:endParaRPr lang="ru-RU" sz="2200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pPr>
              <a:lnSpc>
                <a:spcPct val="114000"/>
              </a:lnSpc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Практические рекомендации</a:t>
            </a:r>
          </a:p>
          <a:p>
            <a:endParaRPr lang="ru-RU" dirty="0" smtClean="0">
              <a:solidFill>
                <a:srgbClr val="000000"/>
              </a:solidFill>
              <a:cs typeface="Arial" charset="0"/>
              <a:sym typeface="Arial" charset="0"/>
            </a:endParaRPr>
          </a:p>
          <a:p>
            <a:endParaRPr lang="ru-RU" dirty="0" smtClean="0">
              <a:solidFill>
                <a:srgbClr val="000000"/>
              </a:solidFill>
              <a:cs typeface="Arial" charset="0"/>
              <a:sym typeface="Arial" charset="0"/>
            </a:endParaRPr>
          </a:p>
          <a:p>
            <a:endParaRPr lang="ru-RU" dirty="0" smtClean="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214290"/>
            <a:ext cx="5857916" cy="771524"/>
          </a:xfrm>
        </p:spPr>
        <p:txBody>
          <a:bodyPr/>
          <a:lstStyle/>
          <a:p>
            <a:pPr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МОБИЛЬНОЕ ОБУЧЕНИЕ</a:t>
            </a:r>
            <a:r>
              <a:rPr lang="ru-RU" dirty="0" smtClean="0">
                <a:solidFill>
                  <a:srgbClr val="000000"/>
                </a:solidFill>
                <a:cs typeface="Arial" charset="0"/>
                <a:sym typeface="Arial" charset="0"/>
              </a:rPr>
              <a:t>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428736"/>
            <a:ext cx="7786742" cy="5000660"/>
          </a:xfrm>
        </p:spPr>
        <p:txBody>
          <a:bodyPr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just-in-time</a:t>
            </a:r>
          </a:p>
          <a:p>
            <a:pPr algn="ctr"/>
            <a:r>
              <a:rPr lang="en-US" sz="3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just enough</a:t>
            </a:r>
          </a:p>
          <a:p>
            <a:pPr algn="ctr"/>
            <a:r>
              <a:rPr lang="en-US" sz="3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just-for-me</a:t>
            </a:r>
            <a:endParaRPr lang="ru-RU" sz="3200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pPr>
              <a:buNone/>
            </a:pPr>
            <a:endParaRPr lang="en-US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pPr>
              <a:buNone/>
            </a:pPr>
            <a:endParaRPr lang="en-US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pPr algn="ctr">
              <a:buNone/>
            </a:pPr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e-learning    </a:t>
            </a:r>
            <a:r>
              <a:rPr lang="en-US" sz="3600" dirty="0" err="1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vs</a:t>
            </a:r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    m-learning</a:t>
            </a:r>
            <a:endParaRPr lang="ru-RU" sz="3600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214290"/>
            <a:ext cx="6643734" cy="914400"/>
          </a:xfrm>
        </p:spPr>
        <p:txBody>
          <a:bodyPr/>
          <a:lstStyle/>
          <a:p>
            <a:pPr algn="ctr"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ПРЕИМУЩЕСТВА </a:t>
            </a: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МОБИЛЬНОГО ОБУЧЕНИЯ</a:t>
            </a:r>
            <a:endParaRPr lang="ru-RU" b="1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2071678"/>
            <a:ext cx="6786610" cy="3252798"/>
          </a:xfrm>
        </p:spPr>
        <p:txBody>
          <a:bodyPr/>
          <a:lstStyle/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мгновенный доступ;</a:t>
            </a:r>
            <a:endParaRPr lang="ru-RU" sz="2200" b="1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постоянная обратная связь;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учет индивидуальных особенностей студента;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экономия учебного аудиторного времени;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повышение мотивации обучаемых;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формирование </a:t>
            </a:r>
            <a:r>
              <a:rPr lang="ru-RU" sz="2200" dirty="0" err="1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медиаграммотности</a:t>
            </a: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 учащихся;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развитие творческих способностей;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организация автономного обучения.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endParaRPr lang="ru-RU" sz="2200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pPr algn="just">
              <a:spcBef>
                <a:spcPts val="0"/>
              </a:spcBef>
            </a:pPr>
            <a:endParaRPr lang="en-US" sz="2200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endParaRPr lang="ru-RU" dirty="0" smtClean="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214290"/>
            <a:ext cx="6324600" cy="914400"/>
          </a:xfrm>
        </p:spPr>
        <p:txBody>
          <a:bodyPr/>
          <a:lstStyle/>
          <a:p>
            <a:pPr algn="ctr"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ЦЕЛИ ИНТЕГРАЦИИ МОБИЛЬНЫХ ТЕХНОЛОГИЙ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500034" y="1214422"/>
            <a:ext cx="6400816" cy="5286412"/>
          </a:xfrm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для связи в удобное время и в любом месте, что расширяет возможности </a:t>
            </a:r>
            <a:r>
              <a:rPr lang="ru-RU" sz="2200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коллективной работы;</a:t>
            </a:r>
          </a:p>
          <a:p>
            <a:pPr algn="just">
              <a:spcBef>
                <a:spcPts val="0"/>
              </a:spcBef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для </a:t>
            </a:r>
            <a:r>
              <a:rPr lang="ru-RU" sz="2200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оптимизации</a:t>
            </a: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 использования, имеющихся у обучающихся мобильных средств;</a:t>
            </a:r>
          </a:p>
          <a:p>
            <a:pPr algn="just">
              <a:spcBef>
                <a:spcPts val="0"/>
              </a:spcBef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для </a:t>
            </a:r>
            <a:r>
              <a:rPr lang="ru-RU" sz="2200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компактного хранения</a:t>
            </a: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 материала, который оказывается всегда под рукой;</a:t>
            </a:r>
          </a:p>
          <a:p>
            <a:pPr algn="just">
              <a:spcBef>
                <a:spcPts val="0"/>
              </a:spcBef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для </a:t>
            </a:r>
            <a:r>
              <a:rPr lang="ru-RU" sz="2200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интенсификации</a:t>
            </a: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 процесса обучения;</a:t>
            </a:r>
          </a:p>
          <a:p>
            <a:pPr algn="just">
              <a:spcBef>
                <a:spcPts val="0"/>
              </a:spcBef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для соответствия развития уровня образования современному </a:t>
            </a:r>
            <a:r>
              <a:rPr lang="ru-RU" sz="2200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социальному заказу</a:t>
            </a: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 и интересам учащихся, которые повсеместно пользуются мобильными устройствами.</a:t>
            </a:r>
            <a:endParaRPr lang="en-US" sz="2200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endParaRPr lang="ru-RU" dirty="0" smtClean="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214290"/>
            <a:ext cx="6324600" cy="914400"/>
          </a:xfrm>
        </p:spPr>
        <p:txBody>
          <a:bodyPr/>
          <a:lstStyle/>
          <a:p>
            <a:pPr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МОБИЛЬНЫЕ УСТРОЙСТВА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телефон </a:t>
            </a:r>
          </a:p>
          <a:p>
            <a:r>
              <a:rPr lang="ru-RU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смартфон</a:t>
            </a:r>
          </a:p>
          <a:p>
            <a:r>
              <a:rPr lang="ru-RU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ноутбук</a:t>
            </a:r>
          </a:p>
          <a:p>
            <a:r>
              <a:rPr lang="ru-RU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планшетный компьютер</a:t>
            </a:r>
          </a:p>
          <a:p>
            <a:r>
              <a:rPr lang="en-US" dirty="0" err="1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eReader</a:t>
            </a:r>
            <a:endParaRPr lang="en-US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PDA</a:t>
            </a:r>
          </a:p>
          <a:p>
            <a:r>
              <a:rPr lang="en-US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MP3 </a:t>
            </a:r>
            <a:r>
              <a:rPr lang="ru-RU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плеер</a:t>
            </a:r>
          </a:p>
          <a:p>
            <a:r>
              <a:rPr lang="ru-RU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и т.д.</a:t>
            </a:r>
          </a:p>
          <a:p>
            <a:endParaRPr lang="ru-RU" dirty="0" smtClean="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214290"/>
            <a:ext cx="6324600" cy="914400"/>
          </a:xfrm>
        </p:spPr>
        <p:txBody>
          <a:bodyPr/>
          <a:lstStyle/>
          <a:p>
            <a:pPr algn="ctr"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МЕТОДИКА ИНТЕГРАЦИИ МОБИЛЬНЫХ ТЕХНОЛОГИЙ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6400816" cy="4419600"/>
          </a:xfrm>
        </p:spPr>
        <p:txBody>
          <a:bodyPr/>
          <a:lstStyle/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мобильные </a:t>
            </a:r>
            <a:r>
              <a:rPr lang="ru-RU" sz="2200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справочные</a:t>
            </a: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 материалы (словари, энциклопедии, переводчики)</a:t>
            </a:r>
            <a:r>
              <a:rPr lang="ru-RU" sz="2200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;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мобильные </a:t>
            </a:r>
            <a:r>
              <a:rPr lang="ru-RU" sz="2200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коммуникативные</a:t>
            </a: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 сервисы (инструменты </a:t>
            </a:r>
            <a:r>
              <a:rPr lang="en-US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Google</a:t>
            </a: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, социальные сети, </a:t>
            </a:r>
            <a:r>
              <a:rPr lang="ru-RU" sz="2200" dirty="0" err="1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блоги</a:t>
            </a: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, </a:t>
            </a:r>
            <a:r>
              <a:rPr lang="en-US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Student Response Systems (SRS))</a:t>
            </a: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;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мобильные </a:t>
            </a:r>
            <a:r>
              <a:rPr lang="ru-RU" sz="2200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упражнения</a:t>
            </a: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 (</a:t>
            </a:r>
            <a:r>
              <a:rPr lang="en-US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mobile study, mobile quizzes &amp; polls)</a:t>
            </a: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;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мобильные </a:t>
            </a:r>
            <a:r>
              <a:rPr lang="ru-RU" sz="2200" b="1" dirty="0" err="1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подкасты</a:t>
            </a:r>
            <a:r>
              <a:rPr lang="ru-RU" sz="2200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 и </a:t>
            </a:r>
            <a:r>
              <a:rPr lang="ru-RU" sz="2200" b="1" dirty="0" err="1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видеокасты</a:t>
            </a: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;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мобильные </a:t>
            </a:r>
            <a:r>
              <a:rPr lang="ru-RU" sz="2200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динамические программы</a:t>
            </a:r>
            <a:r>
              <a:rPr lang="ru-RU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.</a:t>
            </a:r>
          </a:p>
          <a:p>
            <a:pPr algn="just">
              <a:spcBef>
                <a:spcPts val="0"/>
              </a:spcBef>
            </a:pPr>
            <a:endParaRPr lang="en-US" sz="2200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endParaRPr lang="ru-RU" dirty="0" smtClean="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6858048" cy="914400"/>
          </a:xfrm>
        </p:spPr>
        <p:txBody>
          <a:bodyPr/>
          <a:lstStyle/>
          <a:p>
            <a:pPr algn="ctr"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ИНСТРУМЕНТЫ ДЛЯ СОЗДАНИЯ МОБИЛЬНЫХ УПРАЖНЕНИЙ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2071678"/>
            <a:ext cx="6543692" cy="3252798"/>
          </a:xfrm>
        </p:spPr>
        <p:txBody>
          <a:bodyPr/>
          <a:lstStyle/>
          <a:p>
            <a:pPr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Платформа</a:t>
            </a:r>
            <a:endParaRPr lang="en-US" sz="2200" b="1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Mobile study: </a:t>
            </a:r>
            <a:r>
              <a:rPr lang="en-US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  <a:hlinkClick r:id="rId2"/>
              </a:rPr>
              <a:t>www.mobilestudy.org</a:t>
            </a:r>
            <a:r>
              <a:rPr lang="en-US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 </a:t>
            </a:r>
            <a:endParaRPr lang="ru-RU" sz="2200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pPr algn="just">
              <a:lnSpc>
                <a:spcPct val="114000"/>
              </a:lnSpc>
              <a:spcBef>
                <a:spcPts val="0"/>
              </a:spcBef>
              <a:buNone/>
            </a:pPr>
            <a:endParaRPr lang="ru-RU" sz="2200" b="1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pPr algn="just">
              <a:lnSpc>
                <a:spcPct val="114000"/>
              </a:lnSpc>
              <a:spcBef>
                <a:spcPts val="0"/>
              </a:spcBef>
              <a:buNone/>
            </a:pPr>
            <a:endParaRPr lang="ru-RU" sz="2200" b="1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pPr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200" b="1" dirty="0" err="1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Подкасты</a:t>
            </a:r>
            <a:r>
              <a:rPr lang="ru-RU" sz="2200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 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en-US" sz="2200" dirty="0" err="1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Voxopop</a:t>
            </a:r>
            <a:r>
              <a:rPr lang="en-US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: </a:t>
            </a:r>
            <a:r>
              <a:rPr lang="en-US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  <a:hlinkClick r:id="rId3"/>
              </a:rPr>
              <a:t>www.voxopop.com</a:t>
            </a:r>
            <a:r>
              <a:rPr lang="en-US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 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en-US" sz="2200" dirty="0" err="1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Podomatic</a:t>
            </a:r>
            <a:r>
              <a:rPr lang="en-US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: </a:t>
            </a:r>
            <a:r>
              <a:rPr lang="en-US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  <a:hlinkClick r:id="rId4"/>
              </a:rPr>
              <a:t>www.podomatic.com</a:t>
            </a:r>
            <a:r>
              <a:rPr lang="en-US" sz="2200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 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endParaRPr lang="ru-RU" sz="2200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pPr algn="just">
              <a:lnSpc>
                <a:spcPct val="114000"/>
              </a:lnSpc>
              <a:spcBef>
                <a:spcPts val="0"/>
              </a:spcBef>
              <a:buNone/>
            </a:pPr>
            <a:endParaRPr lang="ru-RU" sz="2200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pPr algn="just">
              <a:spcBef>
                <a:spcPts val="0"/>
              </a:spcBef>
            </a:pPr>
            <a:endParaRPr lang="en-US" sz="2200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  <a:p>
            <a:endParaRPr lang="ru-RU" dirty="0" smtClean="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7215238" cy="642942"/>
          </a:xfrm>
        </p:spPr>
        <p:txBody>
          <a:bodyPr/>
          <a:lstStyle/>
          <a:p>
            <a:pPr algn="ctr"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ПРАКТИЧЕСКИЕ РЕКОМЕНДАЦИИ</a:t>
            </a:r>
          </a:p>
        </p:txBody>
      </p:sp>
      <p:pic>
        <p:nvPicPr>
          <p:cNvPr id="1031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285860"/>
            <a:ext cx="6296811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785786" y="785794"/>
            <a:ext cx="4786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eorgia" pitchFamily="18" charset="0"/>
                <a:hlinkClick r:id="rId3"/>
              </a:rPr>
              <a:t>www.mobilestudy.org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7215238" cy="642942"/>
          </a:xfrm>
        </p:spPr>
        <p:txBody>
          <a:bodyPr/>
          <a:lstStyle/>
          <a:p>
            <a:pPr algn="ctr"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ПРАКТИЧЕСКИЕ РЕКОМЕНДАЦИИ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5786" y="785794"/>
            <a:ext cx="4786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Georgia" pitchFamily="18" charset="0"/>
              </a:rPr>
              <a:t>Шаг 1: ваш мобильный тест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85860"/>
            <a:ext cx="6462926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7215238" cy="642942"/>
          </a:xfrm>
        </p:spPr>
        <p:txBody>
          <a:bodyPr/>
          <a:lstStyle/>
          <a:p>
            <a:pPr algn="ctr"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ПРАКТИЧЕСКИЕ РЕКОМЕНДАЦИИ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5786" y="785794"/>
            <a:ext cx="4786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Georgia" pitchFamily="18" charset="0"/>
              </a:rPr>
              <a:t>Шаг 2: вопросы теста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357298"/>
            <a:ext cx="6357213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7215238" cy="642942"/>
          </a:xfrm>
        </p:spPr>
        <p:txBody>
          <a:bodyPr/>
          <a:lstStyle/>
          <a:p>
            <a:pPr algn="ctr"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ПРАКТИЧЕСКИЕ РЕКОМЕНДАЦИИ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5786" y="785794"/>
            <a:ext cx="4786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Georgia" pitchFamily="18" charset="0"/>
              </a:rPr>
              <a:t>Шаг 3: ссылки на тест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85860"/>
            <a:ext cx="6607604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7215238" cy="642942"/>
          </a:xfrm>
        </p:spPr>
        <p:txBody>
          <a:bodyPr/>
          <a:lstStyle/>
          <a:p>
            <a:pPr algn="ctr"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ПРАКТИЧЕСКИЕ РЕКОМЕНДАЦИИ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5720" y="785794"/>
            <a:ext cx="6572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Georgia" pitchFamily="18" charset="0"/>
              </a:rPr>
              <a:t>Шаг 4: </a:t>
            </a:r>
            <a:r>
              <a:rPr lang="en-US" sz="2400" dirty="0" smtClean="0">
                <a:latin typeface="Georgia" pitchFamily="18" charset="0"/>
              </a:rPr>
              <a:t>http://www.mobilestudy.org/u/48031/</a:t>
            </a:r>
            <a:endParaRPr lang="ru-RU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131" y="1428736"/>
            <a:ext cx="6591885" cy="4929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8358246" cy="642942"/>
          </a:xfrm>
        </p:spPr>
        <p:txBody>
          <a:bodyPr/>
          <a:lstStyle/>
          <a:p>
            <a:pPr algn="ctr"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ПР</a:t>
            </a:r>
            <a:r>
              <a:rPr lang="en-US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E</a:t>
            </a: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ИМУЩЕСТВА ЗАПИСИ ПОДКАСТОВ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785926"/>
            <a:ext cx="6400816" cy="3143272"/>
          </a:xfrm>
        </p:spPr>
        <p:txBody>
          <a:bodyPr/>
          <a:lstStyle/>
          <a:p>
            <a:pPr algn="just"/>
            <a:r>
              <a:rPr lang="ru-RU" sz="2200" dirty="0" smtClean="0">
                <a:latin typeface="Georgia" pitchFamily="18" charset="0"/>
              </a:rPr>
              <a:t>возможность сфокусироваться на фонетике;</a:t>
            </a:r>
          </a:p>
          <a:p>
            <a:pPr algn="just"/>
            <a:r>
              <a:rPr lang="ru-RU" sz="2200" dirty="0" smtClean="0">
                <a:latin typeface="Georgia" pitchFamily="18" charset="0"/>
              </a:rPr>
              <a:t>повышение мотивации при подготовке речи;</a:t>
            </a:r>
          </a:p>
          <a:p>
            <a:pPr algn="just"/>
            <a:r>
              <a:rPr lang="ru-RU" sz="2200" dirty="0" smtClean="0">
                <a:latin typeface="Georgia" pitchFamily="18" charset="0"/>
              </a:rPr>
              <a:t>контроль ошибок;</a:t>
            </a:r>
          </a:p>
          <a:p>
            <a:pPr algn="just"/>
            <a:r>
              <a:rPr lang="ru-RU" sz="2200" dirty="0" smtClean="0">
                <a:latin typeface="Georgia" pitchFamily="18" charset="0"/>
              </a:rPr>
              <a:t>экономия времени на уроке;</a:t>
            </a:r>
          </a:p>
          <a:p>
            <a:pPr algn="just"/>
            <a:r>
              <a:rPr lang="ru-RU" sz="2200" dirty="0" smtClean="0">
                <a:latin typeface="Georgia" pitchFamily="18" charset="0"/>
              </a:rPr>
              <a:t>доступность материалов для последующей работы с ними и контроля речи в динамике.</a:t>
            </a:r>
            <a:endParaRPr lang="ru-RU" sz="2200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8358246" cy="642942"/>
          </a:xfrm>
        </p:spPr>
        <p:txBody>
          <a:bodyPr/>
          <a:lstStyle/>
          <a:p>
            <a:pPr algn="ctr"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АЛГОРИТМ СОЗДАНИЯ ПОДКАСТОВ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34" y="1000108"/>
            <a:ext cx="6400816" cy="5214974"/>
          </a:xfrm>
        </p:spPr>
        <p:txBody>
          <a:bodyPr/>
          <a:lstStyle/>
          <a:p>
            <a:pPr algn="just"/>
            <a:r>
              <a:rPr lang="ru-RU" sz="2200" dirty="0" smtClean="0">
                <a:latin typeface="Georgia" pitchFamily="18" charset="0"/>
              </a:rPr>
              <a:t>формулировка цели задания;</a:t>
            </a:r>
          </a:p>
          <a:p>
            <a:pPr algn="just"/>
            <a:r>
              <a:rPr lang="ru-RU" sz="2200" dirty="0" smtClean="0">
                <a:latin typeface="Georgia" pitchFamily="18" charset="0"/>
              </a:rPr>
              <a:t>подготовительный этап: информация по теме, языковой материал);</a:t>
            </a:r>
          </a:p>
          <a:p>
            <a:pPr algn="just"/>
            <a:r>
              <a:rPr lang="ru-RU" sz="2200" dirty="0" smtClean="0">
                <a:latin typeface="Georgia" pitchFamily="18" charset="0"/>
              </a:rPr>
              <a:t>формулировка установки задания (ссылки на материалы, формат записи: монолог / диалог, продолжительность, и т.д.);</a:t>
            </a:r>
          </a:p>
          <a:p>
            <a:pPr algn="just"/>
            <a:r>
              <a:rPr lang="ru-RU" sz="2200" dirty="0" smtClean="0">
                <a:latin typeface="Georgia" pitchFamily="18" charset="0"/>
              </a:rPr>
              <a:t>составление плана речи;</a:t>
            </a:r>
          </a:p>
          <a:p>
            <a:pPr algn="just"/>
            <a:r>
              <a:rPr lang="ru-RU" sz="2200" dirty="0" smtClean="0">
                <a:latin typeface="Georgia" pitchFamily="18" charset="0"/>
              </a:rPr>
              <a:t>самостоятельная проверка ошибок;</a:t>
            </a:r>
          </a:p>
          <a:p>
            <a:pPr algn="just"/>
            <a:r>
              <a:rPr lang="ru-RU" sz="2200" dirty="0" smtClean="0">
                <a:latin typeface="Georgia" pitchFamily="18" charset="0"/>
              </a:rPr>
              <a:t>тренировка проговаривания;</a:t>
            </a:r>
          </a:p>
          <a:p>
            <a:pPr algn="just"/>
            <a:r>
              <a:rPr lang="ru-RU" sz="2200" dirty="0" smtClean="0">
                <a:latin typeface="Georgia" pitchFamily="18" charset="0"/>
              </a:rPr>
              <a:t>запись речи;</a:t>
            </a:r>
          </a:p>
          <a:p>
            <a:pPr algn="just"/>
            <a:r>
              <a:rPr lang="ru-RU" sz="2200" dirty="0" smtClean="0">
                <a:latin typeface="Georgia" pitchFamily="18" charset="0"/>
              </a:rPr>
              <a:t>выделение ошибок преподавателем;</a:t>
            </a:r>
          </a:p>
          <a:p>
            <a:pPr algn="just"/>
            <a:r>
              <a:rPr lang="ru-RU" sz="2200" dirty="0" smtClean="0">
                <a:latin typeface="Georgia" pitchFamily="18" charset="0"/>
              </a:rPr>
              <a:t>работа над ошибками;</a:t>
            </a:r>
          </a:p>
          <a:p>
            <a:pPr algn="just"/>
            <a:r>
              <a:rPr lang="ru-RU" sz="2200" dirty="0" smtClean="0">
                <a:latin typeface="Georgia" pitchFamily="18" charset="0"/>
              </a:rPr>
              <a:t>последующее использование записи.</a:t>
            </a:r>
            <a:endParaRPr lang="ru-RU" sz="2200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7215238" cy="642942"/>
          </a:xfrm>
        </p:spPr>
        <p:txBody>
          <a:bodyPr/>
          <a:lstStyle/>
          <a:p>
            <a:pPr algn="ctr"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ПРАКТИЧЕСКИЕ РЕКОМЕНДАЦИИ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5720" y="785794"/>
            <a:ext cx="6572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eorgia" pitchFamily="18" charset="0"/>
                <a:hlinkClick r:id="rId2"/>
              </a:rPr>
              <a:t>www.podomatic.com</a:t>
            </a:r>
            <a:r>
              <a:rPr lang="en-US" sz="2400" dirty="0" smtClean="0">
                <a:latin typeface="Georgia" pitchFamily="18" charset="0"/>
              </a:rPr>
              <a:t> </a:t>
            </a:r>
            <a:endParaRPr lang="ru-RU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675" y="1428736"/>
            <a:ext cx="6483903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7215238" cy="642942"/>
          </a:xfrm>
        </p:spPr>
        <p:txBody>
          <a:bodyPr/>
          <a:lstStyle/>
          <a:p>
            <a:pPr algn="ctr"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ПРАКТИЧЕСКИЕ РЕКОМЕНДАЦИИ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5720" y="785794"/>
            <a:ext cx="6572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Georgia" pitchFamily="18" charset="0"/>
              </a:rPr>
              <a:t>Шаг 1: регистрация</a:t>
            </a:r>
            <a:endParaRPr lang="ru-RU" dirty="0"/>
          </a:p>
        </p:txBody>
      </p:sp>
      <p:pic>
        <p:nvPicPr>
          <p:cNvPr id="614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00174"/>
            <a:ext cx="664584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7215238" cy="642942"/>
          </a:xfrm>
        </p:spPr>
        <p:txBody>
          <a:bodyPr/>
          <a:lstStyle/>
          <a:p>
            <a:pPr algn="ctr"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ПРАКТИЧЕСКИЕ РЕКОМЕНДАЦИИ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5720" y="785794"/>
            <a:ext cx="6572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Georgia" pitchFamily="18" charset="0"/>
              </a:rPr>
              <a:t>Шаг </a:t>
            </a:r>
            <a:r>
              <a:rPr lang="en-US" sz="2400" dirty="0" smtClean="0">
                <a:latin typeface="Georgia" pitchFamily="18" charset="0"/>
              </a:rPr>
              <a:t>2</a:t>
            </a:r>
            <a:r>
              <a:rPr lang="ru-RU" sz="2400" dirty="0" smtClean="0">
                <a:latin typeface="Georgia" pitchFamily="18" charset="0"/>
              </a:rPr>
              <a:t>: продолжение регистрации</a:t>
            </a:r>
            <a:endParaRPr lang="ru-RU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00174"/>
            <a:ext cx="6342657" cy="401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7215238" cy="642942"/>
          </a:xfrm>
        </p:spPr>
        <p:txBody>
          <a:bodyPr/>
          <a:lstStyle/>
          <a:p>
            <a:pPr algn="ctr"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ПРАКТИЧЕСКИЕ РЕКОМЕНДАЦИИ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5720" y="785794"/>
            <a:ext cx="6572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Georgia" pitchFamily="18" charset="0"/>
              </a:rPr>
              <a:t>Шаг 3: ваш профиль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428736"/>
            <a:ext cx="6470544" cy="459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7215238" cy="642942"/>
          </a:xfrm>
        </p:spPr>
        <p:txBody>
          <a:bodyPr/>
          <a:lstStyle/>
          <a:p>
            <a:pPr algn="ctr"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ПРАКТИЧЕСКИЕ РЕКОМЕНДАЦИИ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5720" y="785794"/>
            <a:ext cx="6572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Georgia" pitchFamily="18" charset="0"/>
              </a:rPr>
              <a:t>Шаг 4: создание </a:t>
            </a:r>
            <a:r>
              <a:rPr lang="ru-RU" sz="2400" dirty="0" err="1" smtClean="0">
                <a:latin typeface="Georgia" pitchFamily="18" charset="0"/>
              </a:rPr>
              <a:t>подкаста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428736"/>
            <a:ext cx="6466078" cy="4775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7215238" cy="642942"/>
          </a:xfrm>
        </p:spPr>
        <p:txBody>
          <a:bodyPr/>
          <a:lstStyle/>
          <a:p>
            <a:pPr algn="ctr">
              <a:buSzPct val="100000"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>ПРАКТИЧЕСКИЕ РЕКОМЕНДАЦИИ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5720" y="785794"/>
            <a:ext cx="6572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eorgia" pitchFamily="18" charset="0"/>
                <a:hlinkClick r:id="rId2"/>
              </a:rPr>
              <a:t>www.voxopop.com</a:t>
            </a:r>
            <a:r>
              <a:rPr lang="en-US" sz="2400" dirty="0" smtClean="0">
                <a:latin typeface="Georgia" pitchFamily="18" charset="0"/>
              </a:rPr>
              <a:t> </a:t>
            </a:r>
            <a:endParaRPr lang="ru-RU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428736"/>
            <a:ext cx="6214123" cy="480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928670"/>
            <a:ext cx="7772400" cy="2714644"/>
          </a:xfrm>
        </p:spPr>
        <p:txBody>
          <a:bodyPr/>
          <a:lstStyle/>
          <a:p>
            <a:pPr>
              <a:lnSpc>
                <a:spcPct val="150000"/>
              </a:lnSpc>
              <a:buSzPct val="100000"/>
            </a:pPr>
            <a: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  <a:hlinkClick r:id="rId2"/>
              </a:rPr>
              <a:t>www.mobilestudy.org</a:t>
            </a:r>
            <a: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/>
            </a:r>
            <a:b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</a:br>
            <a: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  <a:hlinkClick r:id="rId3"/>
              </a:rPr>
              <a:t>www.podomatic.com</a:t>
            </a:r>
            <a: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/>
            </a:r>
            <a:b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</a:br>
            <a: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  <a:hlinkClick r:id="rId4"/>
              </a:rPr>
              <a:t>www.voxopop.com</a:t>
            </a:r>
            <a: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/>
            </a:r>
            <a:b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</a:br>
            <a: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  <a:hlinkClick r:id="rId5"/>
              </a:rPr>
              <a:t>www.delicious.com</a:t>
            </a:r>
            <a: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/>
            </a:r>
            <a:b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</a:br>
            <a: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  <a:hlinkClick r:id="rId6"/>
              </a:rPr>
              <a:t>www.polleverywhere.com</a:t>
            </a:r>
            <a: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/>
            </a:r>
            <a:b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</a:br>
            <a: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  <a:hlinkClick r:id="rId7"/>
              </a:rPr>
              <a:t>www.wordle.net</a:t>
            </a:r>
            <a: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/>
            </a:r>
            <a:b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</a:br>
            <a: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/>
            </a:r>
            <a:b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</a:br>
            <a: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/>
            </a:r>
            <a:b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</a:br>
            <a: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/>
            </a:r>
            <a:b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</a:br>
            <a: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  <a:t/>
            </a:r>
            <a:br>
              <a:rPr lang="en-US" sz="2200" cap="none" dirty="0" smtClean="0">
                <a:solidFill>
                  <a:srgbClr val="000000"/>
                </a:solidFill>
                <a:latin typeface="Georgia" pitchFamily="18" charset="0"/>
                <a:cs typeface="Arial" charset="0"/>
                <a:sym typeface="Arial" charset="0"/>
              </a:rPr>
            </a:br>
            <a:endParaRPr lang="ru-RU" sz="2200" cap="none" dirty="0" smtClean="0">
              <a:solidFill>
                <a:srgbClr val="000000"/>
              </a:solidFill>
              <a:latin typeface="Georgia" pitchFamily="18" charset="0"/>
              <a:cs typeface="Arial" charset="0"/>
              <a:sym typeface="Arial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85786" y="285729"/>
            <a:ext cx="7772400" cy="428628"/>
          </a:xfrm>
        </p:spPr>
        <p:txBody>
          <a:bodyPr/>
          <a:lstStyle/>
          <a:p>
            <a:pPr algn="ctr"/>
            <a:r>
              <a:rPr lang="ru-RU" sz="2400" b="1" dirty="0" smtClean="0">
                <a:latin typeface="Georgia" pitchFamily="18" charset="0"/>
              </a:rPr>
              <a:t>ПОЛЕЗНЫЕ ССЫЛКИ</a:t>
            </a:r>
            <a:endParaRPr lang="ru-RU" sz="2400" b="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596" y="1643050"/>
            <a:ext cx="8429684" cy="2928958"/>
          </a:xfrm>
        </p:spPr>
        <p:txBody>
          <a:bodyPr/>
          <a:lstStyle/>
          <a:p>
            <a:pPr algn="ctr"/>
            <a:r>
              <a:rPr lang="ru-RU" sz="3600" dirty="0" smtClean="0">
                <a:latin typeface="Georgia" pitchFamily="18" charset="0"/>
                <a:sym typeface="Arial" charset="0"/>
              </a:rPr>
              <a:t>МОБИЛЬНОЕ ОБУЧЕНИЕ.</a:t>
            </a:r>
            <a:br>
              <a:rPr lang="ru-RU" sz="3600" dirty="0" smtClean="0">
                <a:latin typeface="Georgia" pitchFamily="18" charset="0"/>
                <a:sym typeface="Arial" charset="0"/>
              </a:rPr>
            </a:br>
            <a:r>
              <a:rPr lang="ru-RU" sz="3600" dirty="0" smtClean="0">
                <a:latin typeface="Georgia" pitchFamily="18" charset="0"/>
                <a:sym typeface="Arial" charset="0"/>
              </a:rPr>
              <a:t/>
            </a:r>
            <a:br>
              <a:rPr lang="ru-RU" sz="3600" dirty="0" smtClean="0">
                <a:latin typeface="Georgia" pitchFamily="18" charset="0"/>
                <a:sym typeface="Arial" charset="0"/>
              </a:rPr>
            </a:br>
            <a:r>
              <a:rPr lang="ru-RU" sz="3600" dirty="0" smtClean="0">
                <a:latin typeface="Georgia" pitchFamily="18" charset="0"/>
                <a:sym typeface="Arial" charset="0"/>
              </a:rPr>
              <a:t>СОЗДАНИЕ И ИСПОЛЬЗОВАНИЕ МОБИЛЬНЫХ УПРАЖНЕНИЙ И ПОДКАСТОВ</a:t>
            </a:r>
            <a:endParaRPr lang="ru-RU" sz="3600" dirty="0">
              <a:latin typeface="Georgia" pitchFamily="18" charset="0"/>
              <a:sym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00826" y="6211669"/>
            <a:ext cx="2643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Логинова А.В</a:t>
            </a:r>
            <a:endParaRPr lang="en-US" dirty="0" smtClean="0"/>
          </a:p>
          <a:p>
            <a:pPr algn="r"/>
            <a:r>
              <a:rPr lang="en-US" dirty="0" smtClean="0"/>
              <a:t>anne2404@mail.ru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F_ComputerEra">
  <a:themeElements>
    <a:clrScheme name="financial_statu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inancial_status">
      <a:majorFont>
        <a:latin typeface="Eras Bold ITC"/>
        <a:ea typeface=""/>
        <a:cs typeface=""/>
      </a:majorFont>
      <a:minorFont>
        <a:latin typeface="Eras Bold IT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inancial_statu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9011110-81F8-433B-9999-487A842C8C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AF_ComputerEra</Template>
  <TotalTime>0</TotalTime>
  <Words>411</Words>
  <Application>Microsoft Office PowerPoint</Application>
  <PresentationFormat>Экран (4:3)</PresentationFormat>
  <Paragraphs>106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Eras Bold ITC</vt:lpstr>
      <vt:lpstr>Georgia</vt:lpstr>
      <vt:lpstr>AF_ComputerEra</vt:lpstr>
      <vt:lpstr>МОБИЛЬНОЕ ОБУЧЕНИЕ.  СОЗДАНИЕ И ИСПОЛЬЗОВАНИЕ МОБИЛЬНЫХ УПРАЖНЕНИЙ И ПОДКАСТОВ</vt:lpstr>
      <vt:lpstr>СОДЕРЖАНИЕ </vt:lpstr>
      <vt:lpstr>МОБИЛЬНОЕ ОБУЧЕНИЕ </vt:lpstr>
      <vt:lpstr>ПРЕИМУЩЕСТВА МОБИЛЬНОГО ОБУЧЕНИЯ</vt:lpstr>
      <vt:lpstr>ЦЕЛИ ИНТЕГРАЦИИ МОБИЛЬНЫХ ТЕХНОЛОГИЙ</vt:lpstr>
      <vt:lpstr>МОБИЛЬНЫЕ УСТРОЙСТВА</vt:lpstr>
      <vt:lpstr>МЕТОДИКА ИНТЕГРАЦИИ МОБИЛЬНЫХ ТЕХНОЛОГИЙ</vt:lpstr>
      <vt:lpstr>ИНСТРУМЕНТЫ ДЛЯ СОЗДАНИЯ МОБИЛЬНЫХ УПРАЖНЕНИЙ</vt:lpstr>
      <vt:lpstr>ПРАКТИЧЕСКИЕ РЕКОМЕНДАЦИИ</vt:lpstr>
      <vt:lpstr>ПРАКТИЧЕСКИЕ РЕКОМЕНДАЦИИ</vt:lpstr>
      <vt:lpstr>ПРАКТИЧЕСКИЕ РЕКОМЕНДАЦИИ</vt:lpstr>
      <vt:lpstr>ПРАКТИЧЕСКИЕ РЕКОМЕНДАЦИИ</vt:lpstr>
      <vt:lpstr>ПРАКТИЧЕСКИЕ РЕКОМЕНДАЦИИ</vt:lpstr>
      <vt:lpstr>ПРEИМУЩЕСТВА ЗАПИСИ ПОДКАСТОВ</vt:lpstr>
      <vt:lpstr>АЛГОРИТМ СОЗДАНИЯ ПОДКАСТОВ</vt:lpstr>
      <vt:lpstr>ПРАКТИЧЕСКИЕ РЕКОМЕНДАЦИИ</vt:lpstr>
      <vt:lpstr>ПРАКТИЧЕСКИЕ РЕКОМЕНДАЦИИ</vt:lpstr>
      <vt:lpstr>ПРАКТИЧЕСКИЕ РЕКОМЕНДАЦИИ</vt:lpstr>
      <vt:lpstr>ПРАКТИЧЕСКИЕ РЕКОМЕНДАЦИИ</vt:lpstr>
      <vt:lpstr>ПРАКТИЧЕСКИЕ РЕКОМЕНДАЦИИ</vt:lpstr>
      <vt:lpstr>ПРАКТИЧЕСКИЕ РЕКОМЕНДАЦИИ</vt:lpstr>
      <vt:lpstr>www.mobilestudy.org www.podomatic.com www.voxopop.com www.delicious.com www.polleverywhere.com www.wordle.net     </vt:lpstr>
      <vt:lpstr>МОБИЛЬНОЕ ОБУЧЕНИЕ.  СОЗДАНИЕ И ИСПОЛЬЗОВАНИЕ МОБИЛЬНЫХ УПРАЖНЕНИЙ И ПОДКАСТОВ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2014-01-17T03:29:05Z</dcterms:created>
  <dcterms:modified xsi:type="dcterms:W3CDTF">2014-02-05T19:25:46Z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TC103367859990</vt:lpwstr>
  </property>
</Properties>
</file>