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57" r:id="rId12"/>
    <p:sldId id="262" r:id="rId13"/>
    <p:sldId id="263" r:id="rId14"/>
    <p:sldId id="273" r:id="rId15"/>
    <p:sldId id="258" r:id="rId16"/>
    <p:sldId id="259" r:id="rId17"/>
    <p:sldId id="274" r:id="rId18"/>
    <p:sldId id="275" r:id="rId19"/>
    <p:sldId id="260" r:id="rId20"/>
    <p:sldId id="26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C6607-438E-47DD-9A67-7FB6DDA79E8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960DF-A870-4841-9981-A6B86F661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366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960DF-A870-4841-9981-A6B86F66116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090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960DF-A870-4841-9981-A6B86F66116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214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080-694E-4E7B-9E16-2C170998BA10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47FA1-CFD0-4FA2-8B6B-211E30B21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903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080-694E-4E7B-9E16-2C170998BA10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47FA1-CFD0-4FA2-8B6B-211E30B21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05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080-694E-4E7B-9E16-2C170998BA10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47FA1-CFD0-4FA2-8B6B-211E30B21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49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080-694E-4E7B-9E16-2C170998BA10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47FA1-CFD0-4FA2-8B6B-211E30B21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483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080-694E-4E7B-9E16-2C170998BA10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47FA1-CFD0-4FA2-8B6B-211E30B21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59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080-694E-4E7B-9E16-2C170998BA10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47FA1-CFD0-4FA2-8B6B-211E30B21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385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080-694E-4E7B-9E16-2C170998BA10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47FA1-CFD0-4FA2-8B6B-211E30B21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63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080-694E-4E7B-9E16-2C170998BA10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47FA1-CFD0-4FA2-8B6B-211E30B21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907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080-694E-4E7B-9E16-2C170998BA10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47FA1-CFD0-4FA2-8B6B-211E30B21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368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080-694E-4E7B-9E16-2C170998BA10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47FA1-CFD0-4FA2-8B6B-211E30B21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747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C080-694E-4E7B-9E16-2C170998BA10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47FA1-CFD0-4FA2-8B6B-211E30B21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524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1C080-694E-4E7B-9E16-2C170998BA10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47FA1-CFD0-4FA2-8B6B-211E30B21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69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ЛИЧНОСТНО- ОРИЕНТИРОВАННОЕ ОБУЧЕНИЕ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0452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1. Личностно-ориентированная образовательная среда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	В </a:t>
            </a:r>
            <a:r>
              <a:rPr lang="ru-RU" dirty="0"/>
              <a:t>условиях недостаточности и неоднозначности </a:t>
            </a:r>
            <a:r>
              <a:rPr lang="ru-RU" dirty="0" smtClean="0"/>
              <a:t>терминологии сформируем </a:t>
            </a:r>
            <a:r>
              <a:rPr lang="ru-RU" dirty="0"/>
              <a:t>совокупность положений, которые составят методологические основания для формирования технологических основ создания профессионально и личностно стимулирующей среды в вузе. </a:t>
            </a:r>
          </a:p>
          <a:p>
            <a:pPr marL="0" indent="0">
              <a:buNone/>
            </a:pPr>
            <a:r>
              <a:rPr lang="ru-RU" b="1" dirty="0" smtClean="0"/>
              <a:t>	Первое </a:t>
            </a:r>
            <a:r>
              <a:rPr lang="ru-RU" b="1" dirty="0"/>
              <a:t>методологическое основание </a:t>
            </a:r>
            <a:r>
              <a:rPr lang="ru-RU" dirty="0"/>
              <a:t>– это определение профессионально и личностно стимулирующей среды как совокупности материальных, педагогических и психологических факторов вузовской действительности, побуждающих </a:t>
            </a:r>
            <a:r>
              <a:rPr lang="ru-RU" dirty="0" smtClean="0"/>
              <a:t>субъектов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образовательного процесса к профессионально-личностному развитию и саморазвитию. </a:t>
            </a:r>
          </a:p>
        </p:txBody>
      </p:sp>
    </p:spTree>
    <p:extLst>
      <p:ext uri="{BB962C8B-B14F-4D97-AF65-F5344CB8AC3E}">
        <p14:creationId xmlns:p14="http://schemas.microsoft.com/office/powerpoint/2010/main" val="3957979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	Второе </a:t>
            </a:r>
            <a:r>
              <a:rPr lang="ru-RU" b="1" dirty="0"/>
              <a:t>методологическое основание </a:t>
            </a:r>
            <a:r>
              <a:rPr lang="ru-RU" dirty="0"/>
              <a:t>– онтологическое положение о том, что все объекты, предметы и явления материального мира обладают множеством различных свойств (качеств), </a:t>
            </a:r>
            <a:r>
              <a:rPr lang="ru-RU" b="1" dirty="0">
                <a:solidFill>
                  <a:srgbClr val="C00000"/>
                </a:solidFill>
              </a:rPr>
              <a:t>которые рассматриваются человеком как </a:t>
            </a:r>
            <a:r>
              <a:rPr lang="ru-RU" b="1" dirty="0" smtClean="0">
                <a:solidFill>
                  <a:srgbClr val="C00000"/>
                </a:solidFill>
              </a:rPr>
              <a:t>возможности. </a:t>
            </a:r>
          </a:p>
          <a:p>
            <a:pPr marL="0" indent="0">
              <a:buNone/>
            </a:pPr>
            <a:r>
              <a:rPr lang="ru-RU" dirty="0" smtClean="0"/>
              <a:t>То </a:t>
            </a:r>
            <a:r>
              <a:rPr lang="ru-RU" dirty="0"/>
              <a:t>есть человека привлекают не сами предметы и явления, а </a:t>
            </a:r>
            <a:r>
              <a:rPr lang="ru-RU" b="1" dirty="0">
                <a:solidFill>
                  <a:srgbClr val="C00000"/>
                </a:solidFill>
              </a:rPr>
              <a:t>возможности использования их свойств (качеств), которые выступают как факторы активности в достижении актуальных целей.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Данное </a:t>
            </a:r>
            <a:r>
              <a:rPr lang="ru-RU" dirty="0"/>
              <a:t>положение ориентирует на осуществление </a:t>
            </a:r>
            <a:r>
              <a:rPr lang="ru-RU" b="1" dirty="0">
                <a:solidFill>
                  <a:srgbClr val="C00000"/>
                </a:solidFill>
              </a:rPr>
              <a:t>целенаправленной деятельности по проектированию элементов образовательной среды с заданными свойствами (качествами). </a:t>
            </a:r>
          </a:p>
        </p:txBody>
      </p:sp>
    </p:spTree>
    <p:extLst>
      <p:ext uri="{BB962C8B-B14F-4D97-AF65-F5344CB8AC3E}">
        <p14:creationId xmlns:p14="http://schemas.microsoft.com/office/powerpoint/2010/main" val="1888923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 качестве третьего методологического основания </a:t>
            </a:r>
            <a:r>
              <a:rPr lang="ru-RU" dirty="0"/>
              <a:t>выступает психологический механизм процесса стимулирования.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В </a:t>
            </a:r>
            <a:r>
              <a:rPr lang="ru-RU" b="1" dirty="0">
                <a:solidFill>
                  <a:srgbClr val="C00000"/>
                </a:solidFill>
              </a:rPr>
              <a:t>качестве стимулов </a:t>
            </a:r>
            <a:r>
              <a:rPr lang="ru-RU" dirty="0"/>
              <a:t>могут выступать свойства объектов или явлений (цвет, запах, звук, форма, движение, анимация и пр.), воздействующие на органы чувств человека. Применительно к среде представляется особенно важным рассмотрение вербальных и невербальных стимулов. </a:t>
            </a:r>
          </a:p>
        </p:txBody>
      </p:sp>
    </p:spTree>
    <p:extLst>
      <p:ext uri="{BB962C8B-B14F-4D97-AF65-F5344CB8AC3E}">
        <p14:creationId xmlns:p14="http://schemas.microsoft.com/office/powerpoint/2010/main" val="3680581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C00000"/>
                </a:solidFill>
              </a:rPr>
              <a:t>Четвертое </a:t>
            </a:r>
            <a:r>
              <a:rPr lang="ru-RU" b="1" dirty="0">
                <a:solidFill>
                  <a:srgbClr val="C00000"/>
                </a:solidFill>
              </a:rPr>
              <a:t>методологическое основание </a:t>
            </a:r>
            <a:r>
              <a:rPr lang="ru-RU" dirty="0"/>
              <a:t>отражает центральное положение концепции личностно ориентированного образования – </a:t>
            </a:r>
            <a:r>
              <a:rPr lang="ru-RU" b="1" dirty="0">
                <a:solidFill>
                  <a:srgbClr val="C00000"/>
                </a:solidFill>
              </a:rPr>
              <a:t>понятие о «личностно ориентированной педагогической </a:t>
            </a:r>
            <a:r>
              <a:rPr lang="ru-RU" b="1" dirty="0" smtClean="0">
                <a:solidFill>
                  <a:srgbClr val="C00000"/>
                </a:solidFill>
              </a:rPr>
              <a:t>ситуации»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Именно </a:t>
            </a:r>
            <a:r>
              <a:rPr lang="ru-RU" dirty="0"/>
              <a:t>в ситуации одновременно проявляются объективные и субъективные факторы, определяющие взаимодействие субъектов образовательного процесса, а </a:t>
            </a:r>
            <a:r>
              <a:rPr lang="ru-RU" b="1" dirty="0">
                <a:solidFill>
                  <a:srgbClr val="C00000"/>
                </a:solidFill>
              </a:rPr>
              <a:t>сам процесс разворачивается как непрерывная цепь целенаправленно проектируемых и реализуемых педагогических ситуаций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16576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	Исходя </a:t>
            </a:r>
            <a:r>
              <a:rPr lang="ru-RU" dirty="0"/>
              <a:t>из методологических положений и учитывая научно-прикладное знание, разработанное применительно к средовой проблематике, </a:t>
            </a:r>
            <a:r>
              <a:rPr lang="ru-RU" b="1" dirty="0">
                <a:solidFill>
                  <a:srgbClr val="C00000"/>
                </a:solidFill>
              </a:rPr>
              <a:t>определим технологию создания профессионально и личностно стимулирующей среды вуза как совокупность средств и способов совместной деятельности субъектов образовательного процесса по </a:t>
            </a:r>
            <a:r>
              <a:rPr lang="ru-RU" b="1" dirty="0" smtClean="0">
                <a:solidFill>
                  <a:srgbClr val="C00000"/>
                </a:solidFill>
              </a:rPr>
              <a:t>проектированию и </a:t>
            </a:r>
            <a:r>
              <a:rPr lang="ru-RU" b="1" dirty="0">
                <a:solidFill>
                  <a:srgbClr val="C00000"/>
                </a:solidFill>
              </a:rPr>
              <a:t>внедрению элементов, побуждающих студентов и преподавателей к проявлению активности в развитии и саморазвитии своих профессионально-личностных качеств. </a:t>
            </a:r>
          </a:p>
        </p:txBody>
      </p:sp>
    </p:spTree>
    <p:extLst>
      <p:ext uri="{BB962C8B-B14F-4D97-AF65-F5344CB8AC3E}">
        <p14:creationId xmlns:p14="http://schemas.microsoft.com/office/powerpoint/2010/main" val="2327699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Личностно-стимулирующая </a:t>
            </a:r>
            <a:r>
              <a:rPr lang="ru-RU" sz="3200" b="1" dirty="0"/>
              <a:t>среда вуза </a:t>
            </a:r>
            <a:r>
              <a:rPr lang="ru-RU" sz="3200" b="1" dirty="0" smtClean="0"/>
              <a:t>удовлетворяет требованиям</a:t>
            </a:r>
            <a:r>
              <a:rPr lang="ru-RU" sz="3200" b="1" dirty="0"/>
              <a:t>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эстетическая привлекательность элементов среды (архитектура зданий и сооружений, современный дизайн помещений, именные аудитории, современные компьютерные и информационные средства обучения, проведения научных и лабораторных исследований); </a:t>
            </a:r>
          </a:p>
          <a:p>
            <a:r>
              <a:rPr lang="ru-RU" dirty="0" err="1"/>
              <a:t>проблемность</a:t>
            </a:r>
            <a:r>
              <a:rPr lang="ru-RU" dirty="0"/>
              <a:t> и исследовательский характер содержания образования, его ярко выраженная направленность на подготовку выпускников вузов как профессионалов–личностей–граждан; </a:t>
            </a:r>
          </a:p>
        </p:txBody>
      </p:sp>
    </p:spTree>
    <p:extLst>
      <p:ext uri="{BB962C8B-B14F-4D97-AF65-F5344CB8AC3E}">
        <p14:creationId xmlns:p14="http://schemas.microsoft.com/office/powerpoint/2010/main" val="1631446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избыточность и вариативность элементов образовательной среды, способной удовлетворить профессионально-личностные потребности студентов и преподавателей и обеспечить выбор индивидуальных образовательных траекторий; </a:t>
            </a:r>
          </a:p>
          <a:p>
            <a:r>
              <a:rPr lang="ru-RU" dirty="0"/>
              <a:t>высокий уровень психолого-педагогической культуры общения и взаимодействия субъектов образовательного процесса, его насыщенность положительными чувствами, эмоциями и настроениями; </a:t>
            </a:r>
          </a:p>
        </p:txBody>
      </p:sp>
    </p:spTree>
    <p:extLst>
      <p:ext uri="{BB962C8B-B14F-4D97-AF65-F5344CB8AC3E}">
        <p14:creationId xmlns:p14="http://schemas.microsoft.com/office/powerpoint/2010/main" val="3702056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функциональность и эргономичность образовательной среды (разнообразие и множественность функционального состава элементов среды, удобство, комфорт и безопасность их использования в профессионально-личностном развитии и саморазвитии). </a:t>
            </a:r>
          </a:p>
          <a:p>
            <a:r>
              <a:rPr lang="ru-RU" dirty="0"/>
              <a:t>Перечень требований является инвариантным, но не исчерпывающим. В зависимости от профиля вуза, содержания основных образовательных программ, сложившихся научно-педагогических школ и других факторов перечень требований может расширяться, а их содержание уточняться и дополняться. </a:t>
            </a:r>
          </a:p>
        </p:txBody>
      </p:sp>
    </p:spTree>
    <p:extLst>
      <p:ext uri="{BB962C8B-B14F-4D97-AF65-F5344CB8AC3E}">
        <p14:creationId xmlns:p14="http://schemas.microsoft.com/office/powerpoint/2010/main" val="2890482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	Таким </a:t>
            </a:r>
            <a:r>
              <a:rPr lang="ru-RU" dirty="0"/>
              <a:t>образом, создание профессионально и личностно стимулирующей среды является сегодня одной из приоритетных задач руководящего и научно-педагогического состава вузов.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Для </a:t>
            </a:r>
            <a:r>
              <a:rPr lang="ru-RU" dirty="0"/>
              <a:t>ее решения имеются </a:t>
            </a:r>
            <a:r>
              <a:rPr lang="ru-RU" b="1" dirty="0">
                <a:solidFill>
                  <a:srgbClr val="C00000"/>
                </a:solidFill>
              </a:rPr>
              <a:t>необходимые условия в виде различных авторских подходов</a:t>
            </a:r>
            <a:r>
              <a:rPr lang="ru-RU" dirty="0"/>
              <a:t>, раскрывающих теоретические и прикладные положения, характеризующие сущность, содержание и технологию создания образовательной среды с заданными свойствами.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b="1" dirty="0" smtClean="0">
                <a:solidFill>
                  <a:srgbClr val="C00000"/>
                </a:solidFill>
              </a:rPr>
              <a:t>Что </a:t>
            </a:r>
            <a:r>
              <a:rPr lang="ru-RU" b="1" dirty="0">
                <a:solidFill>
                  <a:srgbClr val="C00000"/>
                </a:solidFill>
              </a:rPr>
              <a:t>касается достаточных условий, то они обусловлены желанием и творческим потенциалом субъектов образовательного процесса каждого конкретного вуза. </a:t>
            </a:r>
          </a:p>
        </p:txBody>
      </p:sp>
    </p:spTree>
    <p:extLst>
      <p:ext uri="{BB962C8B-B14F-4D97-AF65-F5344CB8AC3E}">
        <p14:creationId xmlns:p14="http://schemas.microsoft.com/office/powerpoint/2010/main" val="483328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2. Личностно ориентированное образование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 smtClean="0"/>
              <a:t>	Личностно </a:t>
            </a:r>
            <a:r>
              <a:rPr lang="ru-RU" i="1" dirty="0"/>
              <a:t>ориентированное образование</a:t>
            </a:r>
            <a:r>
              <a:rPr lang="ru-RU" dirty="0"/>
              <a:t> - образование, которое </a:t>
            </a:r>
            <a:r>
              <a:rPr lang="ru-RU" b="1" dirty="0">
                <a:solidFill>
                  <a:srgbClr val="C00000"/>
                </a:solidFill>
              </a:rPr>
              <a:t>ставит целью развитие внутренних структур </a:t>
            </a:r>
            <a:r>
              <a:rPr lang="ru-RU" b="1" dirty="0" smtClean="0">
                <a:solidFill>
                  <a:srgbClr val="C00000"/>
                </a:solidFill>
              </a:rPr>
              <a:t>учащегося на </a:t>
            </a:r>
            <a:r>
              <a:rPr lang="ru-RU" b="1" dirty="0">
                <a:solidFill>
                  <a:srgbClr val="C00000"/>
                </a:solidFill>
              </a:rPr>
              <a:t>основе реализации его потенциальных возможностей и базируется на принципах признания </a:t>
            </a:r>
            <a:r>
              <a:rPr lang="ru-RU" b="1" dirty="0" err="1">
                <a:solidFill>
                  <a:srgbClr val="C00000"/>
                </a:solidFill>
              </a:rPr>
              <a:t>самоценности</a:t>
            </a:r>
            <a:r>
              <a:rPr lang="ru-RU" b="1" dirty="0">
                <a:solidFill>
                  <a:srgbClr val="C00000"/>
                </a:solidFill>
              </a:rPr>
              <a:t> личности, обеспечения ее </a:t>
            </a:r>
            <a:r>
              <a:rPr lang="ru-RU" b="1" dirty="0" err="1">
                <a:solidFill>
                  <a:srgbClr val="C00000"/>
                </a:solidFill>
              </a:rPr>
              <a:t>субъектности</a:t>
            </a:r>
            <a:r>
              <a:rPr lang="ru-RU" b="1" dirty="0">
                <a:solidFill>
                  <a:srgbClr val="C00000"/>
                </a:solidFill>
              </a:rPr>
              <a:t> и успешности в различных видах </a:t>
            </a:r>
            <a:r>
              <a:rPr lang="ru-RU" b="1" dirty="0" smtClean="0">
                <a:solidFill>
                  <a:srgbClr val="C00000"/>
                </a:solidFill>
              </a:rPr>
              <a:t>деятельности.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583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Общие признаки: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400" dirty="0" smtClean="0"/>
              <a:t>1</a:t>
            </a:r>
            <a:r>
              <a:rPr lang="ru-RU" sz="3400" dirty="0"/>
              <a:t>. Целью провозглашается развитие и саморазвитие ученика с учетом его способностей, наклонностей, интересов, ценностных ориентаций и субъектного опыта.</a:t>
            </a:r>
            <a:br>
              <a:rPr lang="ru-RU" sz="3400" dirty="0"/>
            </a:br>
            <a:r>
              <a:rPr lang="ru-RU" sz="3400" dirty="0"/>
              <a:t>2. Создаются условия для реализации и самореализации личности.</a:t>
            </a:r>
            <a:br>
              <a:rPr lang="ru-RU" sz="3400" dirty="0"/>
            </a:br>
            <a:r>
              <a:rPr lang="ru-RU" sz="3400" dirty="0"/>
              <a:t>3. Обеспечивается </a:t>
            </a:r>
            <a:r>
              <a:rPr lang="ru-RU" sz="3400" dirty="0" err="1"/>
              <a:t>субъектность</a:t>
            </a:r>
            <a:r>
              <a:rPr lang="ru-RU" sz="3400" dirty="0"/>
              <a:t> ученика за счет возможности влияния на ход деятельности (выбор содержания, средств, методов, форм обучения и т.д.).</a:t>
            </a:r>
            <a:br>
              <a:rPr lang="ru-RU" sz="3400" dirty="0"/>
            </a:br>
            <a:r>
              <a:rPr lang="ru-RU" sz="3400" dirty="0"/>
              <a:t>4. Обучение строится на принципах вариативности.</a:t>
            </a:r>
            <a:br>
              <a:rPr lang="ru-RU" sz="3400" dirty="0"/>
            </a:br>
            <a:r>
              <a:rPr lang="ru-RU" sz="3400" dirty="0"/>
              <a:t>5. Конечным продуктом является не только получение знаний, выработки умений и навыков, но и формирование компетентностей.</a:t>
            </a:r>
            <a:br>
              <a:rPr lang="ru-RU" sz="3400" dirty="0"/>
            </a:br>
            <a:r>
              <a:rPr lang="ru-RU" sz="3400" dirty="0"/>
              <a:t>6. Обучение ведется на основе "ситуации успеха", в его основе лежит построение позитивной Я-концепции личности.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1891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Личностно ориентированные образовательные технологии требуют:</a:t>
            </a:r>
          </a:p>
          <a:p>
            <a:pPr marL="0" indent="0">
              <a:buNone/>
            </a:pPr>
            <a:r>
              <a:rPr lang="ru-RU" dirty="0" smtClean="0"/>
              <a:t>- организации взаимодействия обучающихся;</a:t>
            </a:r>
          </a:p>
          <a:p>
            <a:pPr marL="0" indent="0">
              <a:buNone/>
            </a:pPr>
            <a:r>
              <a:rPr lang="ru-RU" dirty="0" smtClean="0"/>
              <a:t>- решения усложняющейся системы профессиональных задач;</a:t>
            </a:r>
          </a:p>
          <a:p>
            <a:pPr marL="0" indent="0">
              <a:buNone/>
            </a:pPr>
            <a:r>
              <a:rPr lang="ru-RU" dirty="0" smtClean="0"/>
              <a:t>- обязательное включение обучаемого в творческие процессы, предоставления ему возможности не только решения профессиональной задачи, но и ее создания, через придумывание вопроса или задачи, задания;</a:t>
            </a:r>
          </a:p>
          <a:p>
            <a:pPr marL="0" indent="0">
              <a:buNone/>
            </a:pPr>
            <a:r>
              <a:rPr lang="ru-RU" dirty="0" smtClean="0"/>
              <a:t>- использование возможностей информационных технологий, Интернета;</a:t>
            </a:r>
          </a:p>
          <a:p>
            <a:pPr marL="0" indent="0">
              <a:buNone/>
            </a:pPr>
            <a:r>
              <a:rPr lang="ru-RU" dirty="0" smtClean="0"/>
              <a:t>- организации профессионального самообразования и самовоспитания</a:t>
            </a:r>
          </a:p>
          <a:p>
            <a:pPr marL="0" indent="0">
              <a:buNone/>
            </a:pPr>
            <a:r>
              <a:rPr lang="ru-RU" dirty="0" smtClean="0"/>
              <a:t>обучающихся;</a:t>
            </a:r>
          </a:p>
          <a:p>
            <a:pPr marL="0" indent="0">
              <a:buNone/>
            </a:pPr>
            <a:r>
              <a:rPr lang="ru-RU" dirty="0" smtClean="0"/>
              <a:t>- такой организации познавательной деятельности обучаемых, которая</a:t>
            </a:r>
          </a:p>
          <a:p>
            <a:pPr marL="0" indent="0">
              <a:buNone/>
            </a:pPr>
            <a:r>
              <a:rPr lang="ru-RU" dirty="0" smtClean="0"/>
              <a:t>позволила бы целенаправленно развивать не только мышление, но и другие сферы личности.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0725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/>
              <a:t>Принципы </a:t>
            </a:r>
            <a:r>
              <a:rPr lang="ru-RU" sz="3600" b="1" dirty="0"/>
              <a:t>личностно-ориентированного обучения: 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Принцип </a:t>
            </a:r>
            <a:r>
              <a:rPr lang="ru-RU" dirty="0"/>
              <a:t>индивидуальности. </a:t>
            </a:r>
          </a:p>
          <a:p>
            <a:r>
              <a:rPr lang="ru-RU" dirty="0" smtClean="0"/>
              <a:t>Принцип </a:t>
            </a:r>
            <a:r>
              <a:rPr lang="ru-RU" dirty="0" err="1"/>
              <a:t>самоактуализации</a:t>
            </a:r>
            <a:r>
              <a:rPr lang="ru-RU" dirty="0"/>
              <a:t> обучающихся.</a:t>
            </a:r>
          </a:p>
          <a:p>
            <a:r>
              <a:rPr lang="ru-RU" dirty="0" smtClean="0"/>
              <a:t>Принцип </a:t>
            </a:r>
            <a:r>
              <a:rPr lang="ru-RU" dirty="0" err="1"/>
              <a:t>субъектности</a:t>
            </a:r>
            <a:r>
              <a:rPr lang="ru-RU" dirty="0"/>
              <a:t>. </a:t>
            </a:r>
          </a:p>
          <a:p>
            <a:r>
              <a:rPr lang="ru-RU" dirty="0" smtClean="0"/>
              <a:t>Принцип </a:t>
            </a:r>
            <a:r>
              <a:rPr lang="ru-RU" dirty="0"/>
              <a:t>успешности (формирование Я-концепции учащихся). </a:t>
            </a:r>
          </a:p>
          <a:p>
            <a:r>
              <a:rPr lang="ru-RU" dirty="0" smtClean="0"/>
              <a:t>Принцип </a:t>
            </a:r>
            <a:r>
              <a:rPr lang="ru-RU" dirty="0"/>
              <a:t>альтернативы.</a:t>
            </a:r>
          </a:p>
          <a:p>
            <a:r>
              <a:rPr lang="ru-RU" dirty="0" smtClean="0"/>
              <a:t>Принцип </a:t>
            </a:r>
            <a:r>
              <a:rPr lang="ru-RU" dirty="0"/>
              <a:t>доверия и поддержки.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6849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Технологический арсенал личностно-ориентированного подхода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диалогичность; </a:t>
            </a:r>
          </a:p>
          <a:p>
            <a:r>
              <a:rPr lang="ru-RU" dirty="0" err="1"/>
              <a:t>деятельностно</a:t>
            </a:r>
            <a:r>
              <a:rPr lang="ru-RU" dirty="0"/>
              <a:t>-творческий характер; </a:t>
            </a:r>
          </a:p>
          <a:p>
            <a:r>
              <a:rPr lang="ru-RU" dirty="0"/>
              <a:t>направленность на поддержку индивидуального личностного развития; </a:t>
            </a:r>
          </a:p>
          <a:p>
            <a:r>
              <a:rPr lang="ru-RU" dirty="0"/>
              <a:t>предоставление обучающемуся необходимого пространства, свободы для принятия самостоятельных решений, свободы творчества, выбора содержания и способов обучения и поведения.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781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dirty="0" smtClean="0"/>
              <a:t>Индивидуальная образовательная траектория</a:t>
            </a:r>
            <a:r>
              <a:rPr lang="ru-RU" sz="1800" dirty="0" smtClean="0"/>
              <a:t> – это индивидуальный путь самореализации личности в процессе образования, проявляющийся в осознанном принятии решений и выборе предпочтительных вариантов действий. </a:t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Образовательные </a:t>
            </a:r>
            <a:r>
              <a:rPr lang="ru-RU" dirty="0"/>
              <a:t>маршруты составляются из разных категориальных выборов:</a:t>
            </a:r>
          </a:p>
          <a:p>
            <a:r>
              <a:rPr lang="ru-RU" dirty="0"/>
              <a:t>– право на личные трактовки и понимание изучаемого материала;</a:t>
            </a:r>
          </a:p>
          <a:p>
            <a:r>
              <a:rPr lang="ru-RU" dirty="0"/>
              <a:t>– выбор собственных целей и задач в процессе освоения каждого учебного курса;</a:t>
            </a:r>
          </a:p>
          <a:p>
            <a:r>
              <a:rPr lang="ru-RU" dirty="0"/>
              <a:t>– составление индивидуальных образовательных программ и учебных планов;</a:t>
            </a:r>
          </a:p>
          <a:p>
            <a:r>
              <a:rPr lang="ru-RU" dirty="0"/>
              <a:t>– право выбора индивидуального темпа обучения, форм и методов решения образовательных (учебных) задач, способов контроля, рефлексии и самооценки своей деятельности;</a:t>
            </a:r>
          </a:p>
          <a:p>
            <a:r>
              <a:rPr lang="ru-RU" dirty="0"/>
              <a:t>– индивидуальный набор изучаемых предметов, предпочтительных видов деятельности в соответствии с базисным учебным планом;</a:t>
            </a:r>
          </a:p>
          <a:p>
            <a:r>
              <a:rPr lang="ru-RU" dirty="0"/>
              <a:t>– превышение (опережение или углубление) осваиваемого содержания учебных курсов; индивидуальный выбор дополнительной тематики и творческих работ по предметам;</a:t>
            </a:r>
          </a:p>
          <a:p>
            <a:r>
              <a:rPr lang="ru-RU" dirty="0"/>
              <a:t>– право на собственную картину мира и индивидуальную обоснованную позицию и систему взглядов.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2870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Преимущества ЛОО в вузе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lvl="0"/>
            <a:r>
              <a:rPr lang="ru-RU" sz="4900" dirty="0" smtClean="0"/>
              <a:t>Учет </a:t>
            </a:r>
            <a:r>
              <a:rPr lang="ru-RU" sz="4900" dirty="0"/>
              <a:t>индивидуальных особенностей каждого студента в процессе обучения (составление индивидуальных образовательных программ и учебных планов);</a:t>
            </a:r>
            <a:endParaRPr lang="ru-RU" sz="4900" dirty="0" smtClean="0">
              <a:effectLst/>
            </a:endParaRPr>
          </a:p>
          <a:p>
            <a:pPr lvl="0"/>
            <a:r>
              <a:rPr lang="ru-RU" sz="4900" dirty="0"/>
              <a:t>Выстраивание обучающимся собственной индивидуальной образовательной траектории (возможность самообучения и самореализации);</a:t>
            </a:r>
          </a:p>
          <a:p>
            <a:pPr lvl="0"/>
            <a:r>
              <a:rPr lang="ru-RU" sz="4900" dirty="0"/>
              <a:t>Индивидуальное планирование и выбор студентом предпочтительных модулей и интересных и полезных для него дисциплин;</a:t>
            </a:r>
            <a:endParaRPr lang="ru-RU" sz="4900" dirty="0" smtClean="0">
              <a:effectLst/>
            </a:endParaRPr>
          </a:p>
          <a:p>
            <a:pPr lvl="0"/>
            <a:r>
              <a:rPr lang="ru-RU" sz="4900" dirty="0"/>
              <a:t>Исключение дублируемых модулей, курсов, углубленно освоенных в школе;</a:t>
            </a:r>
            <a:endParaRPr lang="ru-RU" sz="4900" dirty="0" smtClean="0">
              <a:effectLst/>
            </a:endParaRPr>
          </a:p>
          <a:p>
            <a:pPr lvl="0"/>
            <a:r>
              <a:rPr lang="ru-RU" sz="4900" dirty="0"/>
              <a:t>Оценка собственных достижений и успехов;</a:t>
            </a:r>
            <a:endParaRPr lang="ru-RU" sz="4900" dirty="0" smtClean="0">
              <a:effectLst/>
            </a:endParaRPr>
          </a:p>
          <a:p>
            <a:pPr lvl="0"/>
            <a:r>
              <a:rPr lang="ru-RU" sz="4900" dirty="0"/>
              <a:t>Возможность освоения индивидуальных учебных программ в ускоренные сроки;</a:t>
            </a:r>
            <a:endParaRPr lang="ru-RU" sz="4900" dirty="0" smtClean="0">
              <a:effectLst/>
            </a:endParaRPr>
          </a:p>
          <a:p>
            <a:pPr lvl="0"/>
            <a:r>
              <a:rPr lang="ru-RU" sz="4900" dirty="0"/>
              <a:t>Междисциплинарный подход;</a:t>
            </a:r>
            <a:endParaRPr lang="ru-RU" sz="4900" dirty="0" smtClean="0">
              <a:effectLst/>
            </a:endParaRPr>
          </a:p>
          <a:p>
            <a:pPr lvl="0"/>
            <a:r>
              <a:rPr lang="ru-RU" sz="4900" dirty="0"/>
              <a:t>Глобальность образовательного пространства и широкий выбор возможностей;</a:t>
            </a:r>
          </a:p>
          <a:p>
            <a:pPr lvl="0"/>
            <a:r>
              <a:rPr lang="ru-RU" sz="4900" dirty="0"/>
              <a:t>Академическая студенческая и преподавательская мобильность;</a:t>
            </a:r>
          </a:p>
          <a:p>
            <a:pPr lvl="0"/>
            <a:r>
              <a:rPr lang="ru-RU" sz="4900" dirty="0"/>
              <a:t>Возможность совмещения обучения с работой;</a:t>
            </a:r>
            <a:endParaRPr lang="ru-RU" sz="4900" dirty="0" smtClean="0">
              <a:effectLst/>
            </a:endParaRPr>
          </a:p>
          <a:p>
            <a:pPr lvl="0"/>
            <a:r>
              <a:rPr lang="ru-RU" sz="4900" dirty="0"/>
              <a:t>Отсутствие необходимости разработки преемственных образовательных программ СПО-ВПО.</a:t>
            </a:r>
            <a:endParaRPr lang="ru-RU" sz="4900" dirty="0" smtClean="0">
              <a:effectLst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620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Недостатки ЛОО в вузе</a:t>
            </a:r>
            <a:r>
              <a:rPr lang="ru-RU" sz="1600" dirty="0" smtClean="0">
                <a:effectLst/>
              </a:rPr>
              <a:t/>
            </a:r>
            <a:br>
              <a:rPr lang="ru-RU" sz="1600" dirty="0" smtClean="0">
                <a:effectLst/>
              </a:rPr>
            </a:b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ru-RU" dirty="0" smtClean="0"/>
              <a:t>Слом </a:t>
            </a:r>
            <a:r>
              <a:rPr lang="ru-RU" dirty="0"/>
              <a:t>профессиональных устоев и традиций;</a:t>
            </a:r>
          </a:p>
          <a:p>
            <a:pPr lvl="0"/>
            <a:r>
              <a:rPr lang="ru-RU" dirty="0"/>
              <a:t>Уход от фундаментальности и всеохватности системы высшего образования;</a:t>
            </a:r>
          </a:p>
          <a:p>
            <a:pPr lvl="0"/>
            <a:r>
              <a:rPr lang="ru-RU" dirty="0"/>
              <a:t>Рост непродуктивных издержек учебного процесса – отказ от бесплатного образования;</a:t>
            </a:r>
          </a:p>
          <a:p>
            <a:pPr lvl="0"/>
            <a:r>
              <a:rPr lang="ru-RU" dirty="0"/>
              <a:t>Увеличение учебной занятости студента и усиление нагрузки преподавателя;</a:t>
            </a:r>
          </a:p>
          <a:p>
            <a:pPr lvl="0"/>
            <a:r>
              <a:rPr lang="ru-RU" dirty="0"/>
              <a:t>Увеличение сроков </a:t>
            </a:r>
            <a:r>
              <a:rPr lang="ru-RU" dirty="0" smtClean="0"/>
              <a:t>обучения.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1892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b="1" dirty="0" smtClean="0">
                <a:solidFill>
                  <a:srgbClr val="C00000"/>
                </a:solidFill>
              </a:rPr>
              <a:t>Таким образом, современный выпускник должен обладать определенными качествами личности: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Таким образом, современный выпускник должен обладать </a:t>
            </a:r>
            <a:r>
              <a:rPr lang="ru-RU" dirty="0" smtClean="0"/>
              <a:t>определенными качествами </a:t>
            </a:r>
            <a:r>
              <a:rPr lang="ru-RU" dirty="0"/>
              <a:t>личности, а именно:</a:t>
            </a:r>
          </a:p>
          <a:p>
            <a:r>
              <a:rPr lang="ru-RU" sz="3400" dirty="0" smtClean="0"/>
              <a:t>гибко </a:t>
            </a:r>
            <a:r>
              <a:rPr lang="ru-RU" sz="3400" dirty="0"/>
              <a:t>адаптироваться в меняющихся жизненных ситуациях, </a:t>
            </a:r>
            <a:r>
              <a:rPr lang="ru-RU" sz="3400" dirty="0" smtClean="0"/>
              <a:t>самостоятельно </a:t>
            </a:r>
            <a:r>
              <a:rPr lang="ru-RU" sz="3400" dirty="0"/>
              <a:t>приобретая необходимые знания, умело применяя их на практике </a:t>
            </a:r>
            <a:r>
              <a:rPr lang="ru-RU" sz="3400" dirty="0" smtClean="0"/>
              <a:t>для решения </a:t>
            </a:r>
            <a:r>
              <a:rPr lang="ru-RU" sz="3400" dirty="0"/>
              <a:t>разнообразных проблем, чтобы на протяжении всей жизни иметь </a:t>
            </a:r>
            <a:r>
              <a:rPr lang="ru-RU" sz="3400" dirty="0" smtClean="0"/>
              <a:t>возможность </a:t>
            </a:r>
            <a:r>
              <a:rPr lang="ru-RU" sz="3400" dirty="0"/>
              <a:t>найти в ней свое место;</a:t>
            </a:r>
          </a:p>
          <a:p>
            <a:r>
              <a:rPr lang="ru-RU" sz="3400" dirty="0" smtClean="0"/>
              <a:t>самостоятельно </a:t>
            </a:r>
            <a:r>
              <a:rPr lang="ru-RU" sz="3400" dirty="0"/>
              <a:t>критически мыслить, уметь увидеть возникающие в </a:t>
            </a:r>
            <a:r>
              <a:rPr lang="ru-RU" sz="3400" dirty="0" smtClean="0"/>
              <a:t>реальном </a:t>
            </a:r>
            <a:r>
              <a:rPr lang="ru-RU" sz="3400" dirty="0"/>
              <a:t>мире трудности и искать пути рационального их преодоления, </a:t>
            </a:r>
            <a:r>
              <a:rPr lang="ru-RU" sz="3400" dirty="0" smtClean="0"/>
              <a:t>используя </a:t>
            </a:r>
            <a:r>
              <a:rPr lang="ru-RU" sz="3400" dirty="0"/>
              <a:t>современные технологии; четко осознавать, где и каким образом </a:t>
            </a:r>
            <a:r>
              <a:rPr lang="ru-RU" sz="3400" dirty="0" smtClean="0"/>
              <a:t>приобретаемые </a:t>
            </a:r>
            <a:r>
              <a:rPr lang="ru-RU" sz="3400" dirty="0"/>
              <a:t>ими знания могут быть применены в окружающей действительности;</a:t>
            </a:r>
          </a:p>
          <a:p>
            <a:r>
              <a:rPr lang="ru-RU" sz="3400" dirty="0"/>
              <a:t>быть способными генерировать новые идеи, творчески мыслить;</a:t>
            </a:r>
          </a:p>
          <a:p>
            <a:r>
              <a:rPr lang="ru-RU" sz="3400" dirty="0" smtClean="0"/>
              <a:t>грамотно </a:t>
            </a:r>
            <a:r>
              <a:rPr lang="ru-RU" sz="3400" dirty="0"/>
              <a:t>работать с информацией, уметь собирать необходимые для </a:t>
            </a:r>
            <a:r>
              <a:rPr lang="ru-RU" sz="3400" dirty="0" smtClean="0"/>
              <a:t>исследования </a:t>
            </a:r>
            <a:r>
              <a:rPr lang="ru-RU" sz="3400" dirty="0"/>
              <a:t>определенной задачи факты, анализировать их, выдвигать </a:t>
            </a:r>
            <a:r>
              <a:rPr lang="ru-RU" sz="3400" dirty="0" smtClean="0"/>
              <a:t>гипотезы решения </a:t>
            </a:r>
            <a:r>
              <a:rPr lang="ru-RU" sz="3400" dirty="0"/>
              <a:t>проблем, </a:t>
            </a:r>
            <a:r>
              <a:rPr lang="ru-RU" sz="3400" dirty="0" smtClean="0"/>
              <a:t> делать </a:t>
            </a:r>
            <a:r>
              <a:rPr lang="ru-RU" sz="3400" dirty="0"/>
              <a:t>необходимое обобщение, сопоставляя с </a:t>
            </a:r>
            <a:r>
              <a:rPr lang="ru-RU" sz="3400" dirty="0" smtClean="0"/>
              <a:t>аналогичными </a:t>
            </a:r>
            <a:r>
              <a:rPr lang="ru-RU" sz="3400" dirty="0"/>
              <a:t>или альтернативными вариантами рассмотрения, устанавливать </a:t>
            </a:r>
            <a:r>
              <a:rPr lang="ru-RU" sz="3400" dirty="0" smtClean="0"/>
              <a:t>статистические </a:t>
            </a:r>
            <a:r>
              <a:rPr lang="ru-RU" sz="3400" dirty="0"/>
              <a:t>закономерности, формулировать аргументированные выводы и на их </a:t>
            </a:r>
            <a:r>
              <a:rPr lang="ru-RU" sz="3400" dirty="0" smtClean="0"/>
              <a:t>основе </a:t>
            </a:r>
            <a:r>
              <a:rPr lang="ru-RU" sz="3400" dirty="0"/>
              <a:t>выявлять и решать новые проблемы;</a:t>
            </a:r>
          </a:p>
          <a:p>
            <a:r>
              <a:rPr lang="ru-RU" sz="3400" dirty="0" smtClean="0"/>
              <a:t>быть </a:t>
            </a:r>
            <a:r>
              <a:rPr lang="ru-RU" sz="3400" dirty="0"/>
              <a:t>коммуникабельными, контактными в различных социальных </a:t>
            </a:r>
            <a:r>
              <a:rPr lang="ru-RU" sz="3400" dirty="0" smtClean="0"/>
              <a:t>группах</a:t>
            </a:r>
            <a:r>
              <a:rPr lang="ru-RU" sz="3400" dirty="0"/>
              <a:t>, уметь работать сообща в разных областях, предотвращать </a:t>
            </a:r>
            <a:r>
              <a:rPr lang="ru-RU" sz="3400" dirty="0" smtClean="0"/>
              <a:t>конфликтные ситуации </a:t>
            </a:r>
            <a:r>
              <a:rPr lang="ru-RU" sz="3400" dirty="0"/>
              <a:t>или умело выходя из них;</a:t>
            </a:r>
          </a:p>
          <a:p>
            <a:r>
              <a:rPr lang="ru-RU" sz="3400" dirty="0" smtClean="0"/>
              <a:t>самостоятельно </a:t>
            </a:r>
            <a:r>
              <a:rPr lang="ru-RU" sz="3400" dirty="0"/>
              <a:t>трудиться над развитием собственной нравственности</a:t>
            </a:r>
            <a:r>
              <a:rPr lang="ru-RU" sz="3400" dirty="0" smtClean="0"/>
              <a:t>, интеллекта</a:t>
            </a:r>
            <a:r>
              <a:rPr lang="ru-RU" sz="3400" dirty="0"/>
              <a:t>, культурного уровня.</a:t>
            </a:r>
          </a:p>
        </p:txBody>
      </p:sp>
    </p:spTree>
    <p:extLst>
      <p:ext uri="{BB962C8B-B14F-4D97-AF65-F5344CB8AC3E}">
        <p14:creationId xmlns:p14="http://schemas.microsoft.com/office/powerpoint/2010/main" val="3394627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8800" dirty="0" smtClean="0"/>
              <a:t>ДО СВИДАНИЯ!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045885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822</Words>
  <Application>Microsoft Office PowerPoint</Application>
  <PresentationFormat>Экран (4:3)</PresentationFormat>
  <Paragraphs>89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ЛИЧНОСТНО- ОРИЕНТИРОВАННОЕ ОБУЧЕНИЕ</vt:lpstr>
      <vt:lpstr>1. Личностно-ориентированная образовательная среда </vt:lpstr>
      <vt:lpstr>Презентация PowerPoint</vt:lpstr>
      <vt:lpstr>Презентация PowerPoint</vt:lpstr>
      <vt:lpstr>Презентация PowerPoint</vt:lpstr>
      <vt:lpstr>ВЫВОД</vt:lpstr>
      <vt:lpstr>Личностно-стимулирующая среда вуза удовлетворяет требованиям: </vt:lpstr>
      <vt:lpstr>Презентация PowerPoint</vt:lpstr>
      <vt:lpstr>Презентация PowerPoint</vt:lpstr>
      <vt:lpstr>ВЫВОД</vt:lpstr>
      <vt:lpstr>2. Личностно ориентированное образование</vt:lpstr>
      <vt:lpstr>Общие признаки: </vt:lpstr>
      <vt:lpstr>Презентация PowerPoint</vt:lpstr>
      <vt:lpstr> Принципы личностно-ориентированного обучения:  </vt:lpstr>
      <vt:lpstr>Технологический арсенал личностно-ориентированного подхода</vt:lpstr>
      <vt:lpstr>Индивидуальная образовательная траектория – это индивидуальный путь самореализации личности в процессе образования, проявляющийся в осознанном принятии решений и выборе предпочтительных вариантов действий.  </vt:lpstr>
      <vt:lpstr>Преимущества ЛОО в вузе </vt:lpstr>
      <vt:lpstr>Недостатки ЛОО в вузе </vt:lpstr>
      <vt:lpstr> Таким образом, современный выпускник должен обладать определенными качествами личности: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ЛИЧНОСТНО- ОРИЕНТИРОВАННОЕ ОБУЧЕНИЕ</dc:title>
  <dc:creator>1</dc:creator>
  <cp:lastModifiedBy>1</cp:lastModifiedBy>
  <cp:revision>29</cp:revision>
  <dcterms:created xsi:type="dcterms:W3CDTF">2016-02-26T11:35:23Z</dcterms:created>
  <dcterms:modified xsi:type="dcterms:W3CDTF">2016-02-26T14:52:35Z</dcterms:modified>
</cp:coreProperties>
</file>