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8" r:id="rId2"/>
    <p:sldId id="264" r:id="rId3"/>
    <p:sldId id="308" r:id="rId4"/>
    <p:sldId id="309" r:id="rId5"/>
    <p:sldId id="310" r:id="rId6"/>
    <p:sldId id="312" r:id="rId7"/>
    <p:sldId id="313" r:id="rId8"/>
    <p:sldId id="314" r:id="rId9"/>
    <p:sldId id="304" r:id="rId10"/>
  </p:sldIdLst>
  <p:sldSz cx="9144000" cy="6858000" type="screen4x3"/>
  <p:notesSz cx="6735763" cy="98663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99"/>
    <a:srgbClr val="66FF99"/>
    <a:srgbClr val="D2D2D2"/>
    <a:srgbClr val="231490"/>
    <a:srgbClr val="C85500"/>
    <a:srgbClr val="454545"/>
    <a:srgbClr val="777777"/>
    <a:srgbClr val="5F5F5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8935" autoAdjust="0"/>
  </p:normalViewPr>
  <p:slideViewPr>
    <p:cSldViewPr>
      <p:cViewPr>
        <p:scale>
          <a:sx n="80" d="100"/>
          <a:sy n="80" d="100"/>
        </p:scale>
        <p:origin x="-864" y="-6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56DA057-9B17-4DA8-85E2-8EAC6315F22A}" type="datetimeFigureOut">
              <a:rPr lang="ru-RU"/>
              <a:pPr>
                <a:defRPr/>
              </a:pPr>
              <a:t>11.02.2014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3686C35-4B6C-442E-9B10-75D4EC7148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21565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A796CFB-35ED-4C92-B6E3-8E9EBCAB7F9D}" type="datetimeFigureOut">
              <a:rPr lang="ru-RU"/>
              <a:pPr>
                <a:defRPr/>
              </a:pPr>
              <a:t>11.02.2014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E6F8830-404E-4966-8BBE-4BDACB4324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521793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D354429-F3FF-4912-97BD-FE82EBD932C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C716CF5-F275-4634-9932-E20073532B08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94E9C2-721D-4761-BB12-88812F01DC40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A8E2EC-7D46-4AA0-BA3E-90AAA1F155B3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AEBAE3-345E-4A59-824C-616A266EEF89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4B803-BBC8-41F6-90A9-269760E6A5D4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A8689E5-7A18-4E73-A416-AA3BEC1DE0CC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427287-9675-4772-B785-9811DFC3C7DA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FC83F-3E8E-41F2-90EE-B03283D39453}" type="datetime1">
              <a:rPr lang="ru-RU"/>
              <a:pPr>
                <a:defRPr/>
              </a:pPr>
              <a:t>11.02.2014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11A3A7-4AEE-4B89-A38C-B45A82D34C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99A042-C702-4F68-8E28-141009BBFCBB}" type="datetime1">
              <a:rPr lang="ru-RU"/>
              <a:pPr>
                <a:defRPr/>
              </a:pPr>
              <a:t>11.02.2014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FA272-89ED-42B7-B74C-8F1DD38C17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93A47-30F0-4900-ACE8-23900C3C6367}" type="datetime1">
              <a:rPr lang="ru-RU"/>
              <a:pPr>
                <a:defRPr/>
              </a:pPr>
              <a:t>11.02.2014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B5E54-4FCC-40D9-83AB-2D55765C0F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80F26-69C6-426A-A487-B2011E82DD35}" type="datetime1">
              <a:rPr lang="ru-RU"/>
              <a:pPr>
                <a:defRPr/>
              </a:pPr>
              <a:t>11.02.2014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46E13B-9DA3-416A-B4E6-49CBAF9E6B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81E08-3CDD-4728-8E4A-4A2C25646ABD}" type="datetime1">
              <a:rPr lang="ru-RU"/>
              <a:pPr>
                <a:defRPr/>
              </a:pPr>
              <a:t>11.02.2014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68216-625A-4AE1-A690-973F85C7A1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0589C-05BC-4F45-878A-648DC222811B}" type="datetime1">
              <a:rPr lang="ru-RU"/>
              <a:pPr>
                <a:defRPr/>
              </a:pPr>
              <a:t>11.02.2014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7D44A-0588-4847-8B91-CF968BECE5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748FA-EA06-4CD8-9F34-A8B8D3EB7D33}" type="datetime1">
              <a:rPr lang="ru-RU"/>
              <a:pPr>
                <a:defRPr/>
              </a:pPr>
              <a:t>11.02.2014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1D148B-BCE2-44CE-A94D-9E41A7F55A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C8099-CEB3-4934-B3B9-A60A8CA828A3}" type="datetime1">
              <a:rPr lang="ru-RU"/>
              <a:pPr>
                <a:defRPr/>
              </a:pPr>
              <a:t>11.02.2014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B2D9E-F86C-4420-84C6-258EDBDB25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7F7DE9-1FBB-4541-954C-62ACEB1A967F}" type="datetime1">
              <a:rPr lang="ru-RU"/>
              <a:pPr>
                <a:defRPr/>
              </a:pPr>
              <a:t>11.02.2014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3D244-1533-4C0F-98F2-18109F8F03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1AA72-40E7-482B-9654-545D00D8621E}" type="datetime1">
              <a:rPr lang="ru-RU"/>
              <a:pPr>
                <a:defRPr/>
              </a:pPr>
              <a:t>11.02.2014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2DF09-620E-4055-9436-5D61748BE3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8264BB-50CE-4B48-9E67-1C6049A32294}" type="datetime1">
              <a:rPr lang="ru-RU"/>
              <a:pPr>
                <a:defRPr/>
              </a:pPr>
              <a:t>11.02.2014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8549B-24D3-452E-98E5-E1940FC1C1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4877CF4-E5ED-47DA-9EC0-91FFAF4C2463}" type="datetime1">
              <a:rPr lang="ru-RU"/>
              <a:pPr>
                <a:defRPr/>
              </a:pPr>
              <a:t>11.02.2014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8DE5821-0CA5-49AB-A907-8F4B59823A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388" y="2060575"/>
            <a:ext cx="8785225" cy="4537075"/>
          </a:xfrm>
          <a:prstGeom prst="rect">
            <a:avLst/>
          </a:prstGeom>
          <a:solidFill>
            <a:srgbClr val="D2D2D2">
              <a:alpha val="20000"/>
            </a:srgbClr>
          </a:solidFill>
          <a:ln>
            <a:noFill/>
          </a:ln>
        </p:spPr>
        <p:style>
          <a:lnRef idx="1">
            <a:schemeClr val="accent5"/>
          </a:lnRef>
          <a:fillRef idx="1002">
            <a:schemeClr val="dk2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900113" y="1447800"/>
            <a:ext cx="741680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ru-RU" sz="2400" b="1" cap="all" dirty="0" smtClean="0">
                <a:solidFill>
                  <a:srgbClr val="130B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Институт физики высоких технологий</a:t>
            </a:r>
            <a:endParaRPr lang="ru-RU" sz="1800" b="1" cap="all" dirty="0" smtClean="0">
              <a:solidFill>
                <a:srgbClr val="130B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250825" y="2060575"/>
            <a:ext cx="8642350" cy="1584325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rgbClr val="130B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ОТЧЕТ ЗА 2013 ГОД </a:t>
            </a:r>
            <a:r>
              <a:rPr lang="ru-RU" sz="2000" b="1" dirty="0">
                <a:solidFill>
                  <a:srgbClr val="006600"/>
                </a:solidFill>
              </a:rPr>
              <a:t/>
            </a:r>
            <a:br>
              <a:rPr lang="ru-RU" sz="2000" b="1" dirty="0">
                <a:solidFill>
                  <a:srgbClr val="006600"/>
                </a:solidFill>
              </a:rPr>
            </a:br>
            <a:r>
              <a:rPr lang="ru-RU" sz="2000" b="1" dirty="0">
                <a:solidFill>
                  <a:srgbClr val="130B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 ПРОГРАММЕ ИННОВАЦИОННОГО РАЗВИТИЯ КАФЕДРЫ </a:t>
            </a:r>
            <a:br>
              <a:rPr lang="ru-RU" sz="2000" b="1" dirty="0">
                <a:solidFill>
                  <a:srgbClr val="130B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000" b="1" dirty="0">
                <a:solidFill>
                  <a:srgbClr val="130B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СИЛЬНОТОЧНОЙ  ЭЛЕКТРОНИКИ</a:t>
            </a:r>
            <a:endParaRPr lang="ru-RU" sz="1600" b="1" dirty="0">
              <a:solidFill>
                <a:srgbClr val="130B5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53" name="Заголовок 1"/>
          <p:cNvSpPr txBox="1">
            <a:spLocks/>
          </p:cNvSpPr>
          <p:nvPr/>
        </p:nvSpPr>
        <p:spPr bwMode="auto">
          <a:xfrm>
            <a:off x="4139952" y="4077072"/>
            <a:ext cx="4608512" cy="963612"/>
          </a:xfrm>
          <a:prstGeom prst="rect">
            <a:avLst/>
          </a:prstGeom>
          <a:gradFill>
            <a:gsLst>
              <a:gs pos="0">
                <a:schemeClr val="accent1">
                  <a:lumMod val="10000"/>
                  <a:lumOff val="90000"/>
                  <a:alpha val="59000"/>
                </a:schemeClr>
              </a:gs>
              <a:gs pos="100000">
                <a:schemeClr val="bg1">
                  <a:lumMod val="85000"/>
                </a:schemeClr>
              </a:gs>
              <a:gs pos="10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rgbClr val="130B51"/>
                </a:solidFill>
              </a:rPr>
              <a:t>Заведующий</a:t>
            </a:r>
          </a:p>
          <a:p>
            <a:pPr algn="ctr">
              <a:defRPr/>
            </a:pPr>
            <a:r>
              <a:rPr lang="ru-RU" sz="2000" b="1" dirty="0" err="1">
                <a:solidFill>
                  <a:srgbClr val="130B51"/>
                </a:solidFill>
              </a:rPr>
              <a:t>Ратахин</a:t>
            </a:r>
            <a:r>
              <a:rPr lang="ru-RU" sz="2000" b="1" dirty="0">
                <a:solidFill>
                  <a:srgbClr val="130B51"/>
                </a:solidFill>
              </a:rPr>
              <a:t> Николай Александрович</a:t>
            </a:r>
          </a:p>
        </p:txBody>
      </p:sp>
      <p:sp>
        <p:nvSpPr>
          <p:cNvPr id="15368" name="TextBox 2"/>
          <p:cNvSpPr txBox="1">
            <a:spLocks noChangeArrowheads="1"/>
          </p:cNvSpPr>
          <p:nvPr/>
        </p:nvSpPr>
        <p:spPr bwMode="auto">
          <a:xfrm>
            <a:off x="5508625" y="6178550"/>
            <a:ext cx="3384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>
                <a:solidFill>
                  <a:srgbClr val="130B51"/>
                </a:solidFill>
              </a:rPr>
              <a:t>11.02.2014 г.</a:t>
            </a:r>
          </a:p>
        </p:txBody>
      </p:sp>
      <p:pic>
        <p:nvPicPr>
          <p:cNvPr id="10" name="Picture 10" descr="D:\ФОТО\24-01-2013_Фото для презентации\IMG_2689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539552" y="3933056"/>
            <a:ext cx="2594351" cy="19806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684213" y="2636838"/>
            <a:ext cx="8172450" cy="792162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endParaRPr lang="ru-RU" sz="2800" dirty="0"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FDA18F-0A2F-47C2-A721-5C8D013AB457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16388" name="Text Box 14"/>
          <p:cNvSpPr txBox="1">
            <a:spLocks noChangeArrowheads="1"/>
          </p:cNvSpPr>
          <p:nvPr/>
        </p:nvSpPr>
        <p:spPr bwMode="auto">
          <a:xfrm>
            <a:off x="0" y="654050"/>
            <a:ext cx="9144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130B51"/>
                </a:solidFill>
              </a:rPr>
              <a:t>Кадровый состав</a:t>
            </a:r>
          </a:p>
        </p:txBody>
      </p:sp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1125538" y="115888"/>
            <a:ext cx="6769100" cy="406400"/>
          </a:xfrm>
        </p:spPr>
        <p:txBody>
          <a:bodyPr/>
          <a:lstStyle/>
          <a:p>
            <a:pPr eaLnBrk="1" hangingPunct="1">
              <a:defRPr/>
            </a:pPr>
            <a:r>
              <a:rPr lang="ru-RU" sz="1800" b="1" cap="all" dirty="0" smtClean="0">
                <a:solidFill>
                  <a:srgbClr val="C855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Институт физики высоких технологий</a:t>
            </a:r>
            <a:endParaRPr lang="ru-RU" sz="1400" b="1" cap="all" dirty="0" smtClean="0">
              <a:solidFill>
                <a:srgbClr val="C855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graphicFrame>
        <p:nvGraphicFramePr>
          <p:cNvPr id="1642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38822465"/>
              </p:ext>
            </p:extLst>
          </p:nvPr>
        </p:nvGraphicFramePr>
        <p:xfrm>
          <a:off x="611188" y="1116013"/>
          <a:ext cx="7489825" cy="3554731"/>
        </p:xfrm>
        <a:graphic>
          <a:graphicData uri="http://schemas.openxmlformats.org/drawingml/2006/table">
            <a:tbl>
              <a:tblPr/>
              <a:tblGrid>
                <a:gridCol w="2312987"/>
                <a:gridCol w="2879725"/>
                <a:gridCol w="2297113"/>
              </a:tblGrid>
              <a:tr h="576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8586" marR="68586" marT="0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Всего (шт.ед./чел.)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8586" marR="68586" marT="0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 т.ч. до 49 лет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8586" marR="68586" marT="0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7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ППС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профессор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доцент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ассистент</a:t>
                      </a:r>
                    </a:p>
                  </a:txBody>
                  <a:tcPr marL="68586" marR="68586" marT="0" marB="0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4,9/14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3,4/9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1,0/4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0,5/1</a:t>
                      </a:r>
                    </a:p>
                  </a:txBody>
                  <a:tcPr marL="68586" marR="68586" marT="0" marB="0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68586" marR="68586" marT="0" marB="0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УВП</a:t>
                      </a:r>
                    </a:p>
                  </a:txBody>
                  <a:tcPr marL="68586" marR="68586" marT="0" marB="0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1,5/4</a:t>
                      </a:r>
                    </a:p>
                  </a:txBody>
                  <a:tcPr marL="68586" marR="68586" marT="0" marB="0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68586" marR="68586" marT="0" marB="0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Докторанты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Аспиранты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8586" marR="68586" marT="0" marB="0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68586" marR="68586" marT="0" marB="0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68586" marR="68586" marT="0" marB="0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1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Студенты, участвующие в НИР с оплатой</a:t>
                      </a:r>
                    </a:p>
                  </a:txBody>
                  <a:tcPr marL="68586" marR="68586" marT="0" marB="0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12</a:t>
                      </a:r>
                    </a:p>
                  </a:txBody>
                  <a:tcPr marL="68586" marR="68586" marT="0" marB="0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12</a:t>
                      </a:r>
                    </a:p>
                  </a:txBody>
                  <a:tcPr marL="68586" marR="68586" marT="0" marB="0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684213" y="2636838"/>
            <a:ext cx="8172450" cy="792162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endParaRPr lang="ru-RU" sz="2800" dirty="0"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8DE03A-6A3D-4486-8A18-F8BFCA21D268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1125538" y="115888"/>
            <a:ext cx="6769100" cy="406400"/>
          </a:xfrm>
        </p:spPr>
        <p:txBody>
          <a:bodyPr/>
          <a:lstStyle/>
          <a:p>
            <a:pPr eaLnBrk="1" hangingPunct="1">
              <a:defRPr/>
            </a:pPr>
            <a:r>
              <a:rPr lang="ru-RU" sz="1800" b="1" cap="all" dirty="0" smtClean="0">
                <a:solidFill>
                  <a:srgbClr val="C855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Институт физики высоких технологий</a:t>
            </a:r>
            <a:endParaRPr lang="ru-RU" sz="1400" b="1" cap="all" dirty="0" smtClean="0">
              <a:solidFill>
                <a:srgbClr val="C855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18437" name="Text Box 14"/>
          <p:cNvSpPr txBox="1">
            <a:spLocks noChangeArrowheads="1"/>
          </p:cNvSpPr>
          <p:nvPr/>
        </p:nvSpPr>
        <p:spPr bwMode="auto">
          <a:xfrm>
            <a:off x="0" y="549275"/>
            <a:ext cx="9144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rgbClr val="002060"/>
                </a:solidFill>
              </a:rPr>
              <a:t>Фактические и плановые показатели, характеризующие </a:t>
            </a:r>
            <a:br>
              <a:rPr lang="ru-RU" sz="2000" b="1">
                <a:solidFill>
                  <a:srgbClr val="002060"/>
                </a:solidFill>
              </a:rPr>
            </a:br>
            <a:r>
              <a:rPr lang="ru-RU" sz="2000" b="1">
                <a:solidFill>
                  <a:srgbClr val="002060"/>
                </a:solidFill>
              </a:rPr>
              <a:t>состояние кафедры на конец 2013 года</a:t>
            </a:r>
            <a:endParaRPr lang="ru-RU" sz="2000" b="1">
              <a:solidFill>
                <a:srgbClr val="130B51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07950" y="1179513"/>
          <a:ext cx="8928992" cy="5552863"/>
        </p:xfrm>
        <a:graphic>
          <a:graphicData uri="http://schemas.openxmlformats.org/drawingml/2006/table">
            <a:tbl>
              <a:tblPr/>
              <a:tblGrid>
                <a:gridCol w="474268"/>
                <a:gridCol w="5358380"/>
                <a:gridCol w="504056"/>
                <a:gridCol w="648072"/>
                <a:gridCol w="596667"/>
                <a:gridCol w="1347549"/>
              </a:tblGrid>
              <a:tr h="270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№ </a:t>
                      </a:r>
                      <a:r>
                        <a:rPr kumimoji="0" lang="ru-RU" sz="15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5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п</a:t>
                      </a:r>
                      <a:endParaRPr kumimoji="0" lang="ru-RU" sz="15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Показатели деятельности (2-й уровень)</a:t>
                      </a: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Ед. </a:t>
                      </a:r>
                      <a:r>
                        <a:rPr kumimoji="0" lang="ru-RU" sz="15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изм</a:t>
                      </a: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2013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2013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Процент выполнения</a:t>
                      </a:r>
                    </a:p>
                  </a:txBody>
                  <a:tcPr marL="44174" marR="44174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Количество ведущих ученых </a:t>
                      </a: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и специалистов, </a:t>
                      </a:r>
                      <a:r>
                        <a:rPr kumimoji="0" 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приглашенных для чтения лекций</a:t>
                      </a: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чел.</a:t>
                      </a: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100%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0933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2</a:t>
                      </a:r>
                      <a:endParaRPr kumimoji="0" lang="en-US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Количество изданных учебников / учебных пособий</a:t>
                      </a: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ед.</a:t>
                      </a: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0/2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0/1</a:t>
                      </a:r>
                      <a:r>
                        <a:rPr kumimoji="0" 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-/50%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1867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3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Число реализуемых международных образовательных программ уровня «Двойной диплом» (указать количество обучающихся российских/зарубежных студентов)</a:t>
                      </a: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ед.</a:t>
                      </a: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r>
                        <a:rPr kumimoji="0" 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0%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467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4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Защита докторских диссертаций</a:t>
                      </a: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ед.</a:t>
                      </a: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467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5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Защита кандидатских диссертаций</a:t>
                      </a: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ед.</a:t>
                      </a: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Количество статей в научной периодике, индексируемой иностранными и российскими организациями из них:</a:t>
                      </a: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ед.</a:t>
                      </a: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34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47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138%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0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6.1</a:t>
                      </a: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- индексируемой Российским индексом научного цитирования (</a:t>
                      </a:r>
                      <a:r>
                        <a:rPr kumimoji="0" lang="ru-RU" sz="15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РИНЦ</a:t>
                      </a:r>
                      <a:r>
                        <a:rPr kumimoji="0" 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ед.</a:t>
                      </a: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17,61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0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6.2</a:t>
                      </a: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- индексируемой базами данных </a:t>
                      </a:r>
                      <a:r>
                        <a:rPr kumimoji="0" lang="en-US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Scopus</a:t>
                      </a:r>
                      <a:r>
                        <a:rPr kumimoji="0" 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 и </a:t>
                      </a:r>
                      <a:r>
                        <a:rPr kumimoji="0" lang="en-US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Web of Science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ед.</a:t>
                      </a: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18,32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467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7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Количество статей с </a:t>
                      </a:r>
                      <a:r>
                        <a:rPr kumimoji="0" lang="ru-RU" sz="15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импакт-фактором</a:t>
                      </a:r>
                      <a:r>
                        <a:rPr kumimoji="0" 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 &gt; 1</a:t>
                      </a: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ед.</a:t>
                      </a: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7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117%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1867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8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Число аспирантов и </a:t>
                      </a:r>
                      <a:r>
                        <a:rPr kumimoji="0" lang="ru-RU" sz="15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НПР</a:t>
                      </a:r>
                      <a:r>
                        <a:rPr kumimoji="0" 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прошедших стажировки </a:t>
                      </a:r>
                      <a:r>
                        <a:rPr kumimoji="0" 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в ведущих мировых научных и университетских </a:t>
                      </a: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центрах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чел.</a:t>
                      </a: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4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2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50%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77333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9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Количество </a:t>
                      </a:r>
                      <a:r>
                        <a:rPr kumimoji="0" lang="ru-RU" sz="15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НПР</a:t>
                      </a: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и </a:t>
                      </a:r>
                      <a:r>
                        <a:rPr kumimoji="0" lang="ru-RU" sz="15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ИТР</a:t>
                      </a: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 в </a:t>
                      </a:r>
                      <a:r>
                        <a:rPr kumimoji="0" 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возрасте от 30 до 49 лет, проработавших в отчетном году на кафедре не менее 3-х месяцев</a:t>
                      </a: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чел.</a:t>
                      </a: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4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75%</a:t>
                      </a: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74" marR="44174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684213" y="2636838"/>
            <a:ext cx="8172450" cy="792162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endParaRPr lang="ru-RU" sz="2800" dirty="0"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F93034-BCEB-4C44-B951-818F05F62190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1125538" y="115888"/>
            <a:ext cx="6769100" cy="406400"/>
          </a:xfrm>
        </p:spPr>
        <p:txBody>
          <a:bodyPr/>
          <a:lstStyle/>
          <a:p>
            <a:pPr eaLnBrk="1" hangingPunct="1">
              <a:defRPr/>
            </a:pPr>
            <a:r>
              <a:rPr lang="ru-RU" sz="1800" b="1" cap="all" dirty="0" smtClean="0">
                <a:solidFill>
                  <a:srgbClr val="C855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Институт физики высоких технологий</a:t>
            </a:r>
            <a:endParaRPr lang="ru-RU" sz="1400" b="1" cap="all" dirty="0" smtClean="0">
              <a:solidFill>
                <a:srgbClr val="C855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graphicFrame>
        <p:nvGraphicFramePr>
          <p:cNvPr id="7" name="Group 60"/>
          <p:cNvGraphicFramePr>
            <a:graphicFrameLocks noGrp="1"/>
          </p:cNvGraphicFramePr>
          <p:nvPr/>
        </p:nvGraphicFramePr>
        <p:xfrm>
          <a:off x="250825" y="1501775"/>
          <a:ext cx="8640959" cy="4739517"/>
        </p:xfrm>
        <a:graphic>
          <a:graphicData uri="http://schemas.openxmlformats.org/drawingml/2006/table">
            <a:tbl>
              <a:tblPr/>
              <a:tblGrid>
                <a:gridCol w="508292"/>
                <a:gridCol w="4028212"/>
                <a:gridCol w="864096"/>
                <a:gridCol w="1008112"/>
                <a:gridCol w="1008112"/>
                <a:gridCol w="1224135"/>
              </a:tblGrid>
              <a:tr h="617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№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п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Финансовые показатели (3-й уровень)</a:t>
                      </a:r>
                    </a:p>
                  </a:txBody>
                  <a:tcPr marL="67525" marR="67525" marT="0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Ед.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изм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2013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план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2013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факт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Процент выполнения</a:t>
                      </a:r>
                    </a:p>
                  </a:txBody>
                  <a:tcPr marL="67525" marR="67525" marT="0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82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7525" marR="67525" marT="0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Объем средств, привлеченных по основным образовательным программам </a:t>
                      </a:r>
                    </a:p>
                  </a:txBody>
                  <a:tcPr marL="67525" marR="67525" marT="0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L="67525" marR="67525" marT="0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0,5</a:t>
                      </a:r>
                    </a:p>
                  </a:txBody>
                  <a:tcPr marL="9525" marR="9525" marT="9525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0%</a:t>
                      </a:r>
                    </a:p>
                  </a:txBody>
                  <a:tcPr marL="9525" marR="9525" marT="9525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4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7525" marR="67525" marT="0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Объем средств, привлеченных по дополнительным образовательным программам</a:t>
                      </a:r>
                    </a:p>
                  </a:txBody>
                  <a:tcPr marL="67525" marR="67525" marT="0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L="67525" marR="67525" marT="0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0,95</a:t>
                      </a:r>
                    </a:p>
                  </a:txBody>
                  <a:tcPr marL="9525" marR="9525" marT="9525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0%</a:t>
                      </a:r>
                    </a:p>
                  </a:txBody>
                  <a:tcPr marL="9525" marR="9525" marT="9525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4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7525" marR="67525" marT="0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Объем средств, привлеченных по программам и грантам (в/б)</a:t>
                      </a:r>
                    </a:p>
                  </a:txBody>
                  <a:tcPr marL="67525" marR="67525" marT="0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L="67525" marR="67525" marT="0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0%</a:t>
                      </a:r>
                    </a:p>
                  </a:txBody>
                  <a:tcPr marL="9525" marR="9525" marT="9525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4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7525" marR="67525" marT="0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Объем средств, привлеченных по хоздоговорам и контрактам</a:t>
                      </a:r>
                    </a:p>
                  </a:txBody>
                  <a:tcPr marL="67525" marR="67525" marT="0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L="67525" marR="67525" marT="0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9525" marR="9525" marT="9525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0,5</a:t>
                      </a:r>
                    </a:p>
                  </a:txBody>
                  <a:tcPr marL="9525" marR="9525" marT="9525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8%</a:t>
                      </a:r>
                    </a:p>
                  </a:txBody>
                  <a:tcPr marL="9525" marR="9525" marT="9525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7525" marR="67525" marT="0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Объем привлеченных средств по зарубежным программам и грантам</a:t>
                      </a:r>
                    </a:p>
                  </a:txBody>
                  <a:tcPr marL="67525" marR="67525" marT="0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млн. руб.</a:t>
                      </a:r>
                      <a:endParaRPr lang="ru-RU" dirty="0"/>
                    </a:p>
                  </a:txBody>
                  <a:tcPr marL="67525" marR="67525" marT="0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endParaRPr kumimoji="0" lang="ru-RU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 marL="9525" marR="9525" marT="9525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0%</a:t>
                      </a:r>
                    </a:p>
                  </a:txBody>
                  <a:tcPr marL="9525" marR="9525" marT="9525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7525" marR="67525" marT="0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Объем привлеченных спонсорских средств</a:t>
                      </a:r>
                    </a:p>
                  </a:txBody>
                  <a:tcPr marL="67525" marR="67525" marT="0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L="67525" marR="67525" marT="0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1,3</a:t>
                      </a:r>
                    </a:p>
                  </a:txBody>
                  <a:tcPr marL="9525" marR="9525" marT="9525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0%</a:t>
                      </a:r>
                    </a:p>
                  </a:txBody>
                  <a:tcPr marL="9525" marR="9525" marT="9525" marB="0" anchor="ctr" horzOverflow="overflow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543" name="Text Box 14"/>
          <p:cNvSpPr txBox="1">
            <a:spLocks noChangeArrowheads="1"/>
          </p:cNvSpPr>
          <p:nvPr/>
        </p:nvSpPr>
        <p:spPr bwMode="auto">
          <a:xfrm>
            <a:off x="0" y="549275"/>
            <a:ext cx="9144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rgbClr val="002060"/>
                </a:solidFill>
              </a:rPr>
              <a:t>Фактические и плановые показатели, характеризующие </a:t>
            </a:r>
            <a:br>
              <a:rPr lang="ru-RU" sz="2000" b="1">
                <a:solidFill>
                  <a:srgbClr val="002060"/>
                </a:solidFill>
              </a:rPr>
            </a:br>
            <a:r>
              <a:rPr lang="ru-RU" sz="2000" b="1">
                <a:solidFill>
                  <a:srgbClr val="002060"/>
                </a:solidFill>
              </a:rPr>
              <a:t>состояние кафедры на конец 2013 года</a:t>
            </a:r>
            <a:endParaRPr lang="ru-RU" sz="2000" b="1">
              <a:solidFill>
                <a:srgbClr val="130B5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684213" y="2636838"/>
            <a:ext cx="8172450" cy="792162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endParaRPr lang="ru-RU" sz="2800" dirty="0"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C08705-F054-419D-AE56-62CAE068E8A8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1125538" y="115888"/>
            <a:ext cx="6769100" cy="406400"/>
          </a:xfrm>
        </p:spPr>
        <p:txBody>
          <a:bodyPr/>
          <a:lstStyle/>
          <a:p>
            <a:pPr eaLnBrk="1" hangingPunct="1">
              <a:defRPr/>
            </a:pPr>
            <a:r>
              <a:rPr lang="ru-RU" sz="1800" b="1" cap="all" dirty="0" smtClean="0">
                <a:solidFill>
                  <a:srgbClr val="C855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Институт физики высоких технологий</a:t>
            </a:r>
            <a:endParaRPr lang="ru-RU" sz="1400" b="1" cap="all" dirty="0" smtClean="0">
              <a:solidFill>
                <a:srgbClr val="C855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6731250"/>
              </p:ext>
            </p:extLst>
          </p:nvPr>
        </p:nvGraphicFramePr>
        <p:xfrm>
          <a:off x="250825" y="2900363"/>
          <a:ext cx="8640959" cy="2619756"/>
        </p:xfrm>
        <a:graphic>
          <a:graphicData uri="http://schemas.openxmlformats.org/drawingml/2006/table">
            <a:tbl>
              <a:tblPr/>
              <a:tblGrid>
                <a:gridCol w="426429"/>
                <a:gridCol w="4182083"/>
                <a:gridCol w="1440160"/>
                <a:gridCol w="1152128"/>
                <a:gridCol w="1440159"/>
              </a:tblGrid>
              <a:tr h="38622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kumimoji="0" lang="ru-RU" sz="1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2972" marR="62972" marT="0" marB="0" anchor="ctr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Показатели мониторинга деятельности </a:t>
                      </a:r>
                      <a:r>
                        <a:rPr kumimoji="0" lang="ru-RU" sz="18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ТПУ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b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(</a:t>
                      </a:r>
                      <a:r>
                        <a:rPr kumimoji="0" lang="ru-RU" sz="18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Минобрнауки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 России)</a:t>
                      </a:r>
                    </a:p>
                  </a:txBody>
                  <a:tcPr marL="62972" marR="62972" marT="0" marB="0" anchor="ctr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Единица измерения</a:t>
                      </a:r>
                    </a:p>
                  </a:txBody>
                  <a:tcPr marL="62972" marR="62972" marT="0" marB="0" anchor="ctr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2013 факт </a:t>
                      </a:r>
                    </a:p>
                  </a:txBody>
                  <a:tcPr marL="62972" marR="62972" marT="0" marB="0" anchor="ctr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Показатель ТПУ</a:t>
                      </a:r>
                    </a:p>
                  </a:txBody>
                  <a:tcPr marL="62972" marR="62972" marT="0" marB="0" anchor="ctr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1931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2972" marR="62972" marT="0" marB="0" anchor="ctr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Объем </a:t>
                      </a:r>
                      <a:r>
                        <a:rPr kumimoji="0" lang="ru-RU" sz="18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НИОКР</a:t>
                      </a: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 в расчете на одного </a:t>
                      </a:r>
                      <a:r>
                        <a:rPr kumimoji="0" lang="ru-RU" sz="18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НПР</a:t>
                      </a:r>
                      <a:endParaRPr kumimoji="0" lang="ru-RU" sz="1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2972" marR="62972" marT="0" marB="0" anchor="ctr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L="62972" marR="62972" marT="0" marB="0" anchor="ctr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0,1</a:t>
                      </a:r>
                    </a:p>
                  </a:txBody>
                  <a:tcPr marL="62972" marR="62972" marT="0" marB="0" anchor="ctr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0,</a:t>
                      </a:r>
                      <a:r>
                        <a:rPr kumimoji="0" lang="en-US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78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2972" marR="62972" marT="0" marB="0" anchor="ctr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785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2972" marR="62972" marT="0" marB="0" anchor="ctr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Доля НПР, имеющих ученую степень кандидата и доктора наук, в общей численности НПР подразделения (ставки)</a:t>
                      </a:r>
                    </a:p>
                  </a:txBody>
                  <a:tcPr marL="62972" marR="62972" marT="0" marB="0" anchor="ctr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2972" marR="62972" marT="0" marB="0" anchor="ctr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2972" marR="62972" marT="0" marB="0" anchor="ctr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Times New Roman" pitchFamily="18" charset="0"/>
                        </a:rPr>
                        <a:t>63,07</a:t>
                      </a:r>
                      <a:endParaRPr kumimoji="0" lang="ru-RU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2972" marR="62972" marT="0" marB="0" anchor="ctr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22565" name="Rectangle 19"/>
          <p:cNvSpPr>
            <a:spLocks noChangeArrowheads="1"/>
          </p:cNvSpPr>
          <p:nvPr/>
        </p:nvSpPr>
        <p:spPr bwMode="auto">
          <a:xfrm>
            <a:off x="468313" y="678801"/>
            <a:ext cx="8064500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>
              <a:lnSpc>
                <a:spcPct val="105000"/>
              </a:lnSpc>
              <a:spcBef>
                <a:spcPct val="30000"/>
              </a:spcBef>
            </a:pPr>
            <a:r>
              <a:rPr lang="ru-RU" b="1" dirty="0">
                <a:solidFill>
                  <a:srgbClr val="002060"/>
                </a:solidFill>
              </a:rPr>
              <a:t>Средний процент выполнения показателей 2-го уровня </a:t>
            </a:r>
            <a:r>
              <a:rPr lang="ru-RU" b="1" dirty="0" smtClean="0">
                <a:solidFill>
                  <a:srgbClr val="002060"/>
                </a:solidFill>
                <a:sym typeface="Symbol"/>
              </a:rPr>
              <a:t>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75,7 </a:t>
            </a:r>
            <a:r>
              <a:rPr lang="ru-RU" b="1" dirty="0" smtClean="0">
                <a:solidFill>
                  <a:srgbClr val="002060"/>
                </a:solidFill>
              </a:rPr>
              <a:t>%</a:t>
            </a:r>
          </a:p>
          <a:p>
            <a:pPr marL="342900" indent="-342900">
              <a:lnSpc>
                <a:spcPct val="105000"/>
              </a:lnSpc>
              <a:spcBef>
                <a:spcPct val="30000"/>
              </a:spcBef>
            </a:pPr>
            <a:r>
              <a:rPr lang="ru-RU" b="1" dirty="0" smtClean="0">
                <a:solidFill>
                  <a:srgbClr val="002060"/>
                </a:solidFill>
              </a:rPr>
              <a:t> - доля выполненных показателей </a:t>
            </a:r>
            <a:r>
              <a:rPr lang="ru-RU" b="1" dirty="0" smtClean="0">
                <a:solidFill>
                  <a:srgbClr val="002060"/>
                </a:solidFill>
                <a:sym typeface="Symbol"/>
              </a:rPr>
              <a:t>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42,9 </a:t>
            </a:r>
            <a:r>
              <a:rPr lang="ru-RU" b="1" dirty="0" smtClean="0">
                <a:solidFill>
                  <a:srgbClr val="002060"/>
                </a:solidFill>
              </a:rPr>
              <a:t>%</a:t>
            </a:r>
            <a:endParaRPr lang="ru-RU" b="1" dirty="0">
              <a:solidFill>
                <a:srgbClr val="002060"/>
              </a:solidFill>
            </a:endParaRPr>
          </a:p>
          <a:p>
            <a:pPr marL="342900" indent="-342900">
              <a:lnSpc>
                <a:spcPct val="105000"/>
              </a:lnSpc>
              <a:spcBef>
                <a:spcPct val="30000"/>
              </a:spcBef>
            </a:pPr>
            <a:endParaRPr lang="ru-RU" b="1" dirty="0">
              <a:solidFill>
                <a:srgbClr val="002060"/>
              </a:solidFill>
            </a:endParaRPr>
          </a:p>
          <a:p>
            <a:pPr marL="342900" indent="-342900">
              <a:lnSpc>
                <a:spcPct val="105000"/>
              </a:lnSpc>
              <a:spcBef>
                <a:spcPct val="30000"/>
              </a:spcBef>
            </a:pPr>
            <a:r>
              <a:rPr lang="ru-RU" b="1" dirty="0">
                <a:solidFill>
                  <a:srgbClr val="002060"/>
                </a:solidFill>
              </a:rPr>
              <a:t>Средний процент выполнения показателей 3-го уровня </a:t>
            </a:r>
            <a:r>
              <a:rPr lang="ru-RU" b="1" dirty="0">
                <a:solidFill>
                  <a:srgbClr val="002060"/>
                </a:solidFill>
                <a:sym typeface="Symbol"/>
              </a:rPr>
              <a:t>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4,7 </a:t>
            </a:r>
            <a:r>
              <a:rPr lang="ru-RU" b="1" dirty="0" smtClean="0">
                <a:solidFill>
                  <a:srgbClr val="002060"/>
                </a:solidFill>
              </a:rPr>
              <a:t>%</a:t>
            </a:r>
          </a:p>
          <a:p>
            <a:pPr marL="342900" indent="-342900">
              <a:lnSpc>
                <a:spcPct val="105000"/>
              </a:lnSpc>
              <a:spcBef>
                <a:spcPct val="30000"/>
              </a:spcBef>
            </a:pPr>
            <a:r>
              <a:rPr lang="ru-RU" b="1" dirty="0" smtClean="0">
                <a:solidFill>
                  <a:srgbClr val="002060"/>
                </a:solidFill>
              </a:rPr>
              <a:t> - доля выполненных показателей </a:t>
            </a:r>
            <a:r>
              <a:rPr lang="ru-RU" b="1" smtClean="0">
                <a:solidFill>
                  <a:srgbClr val="002060"/>
                </a:solidFill>
                <a:sym typeface="Symbol"/>
              </a:rPr>
              <a:t></a:t>
            </a:r>
            <a:r>
              <a:rPr lang="ru-RU" b="1" smtClean="0">
                <a:solidFill>
                  <a:srgbClr val="002060"/>
                </a:solidFill>
              </a:rPr>
              <a:t> </a:t>
            </a:r>
            <a:r>
              <a:rPr lang="ru-RU" b="1" smtClean="0">
                <a:solidFill>
                  <a:srgbClr val="FF0000"/>
                </a:solidFill>
              </a:rPr>
              <a:t>0,0 </a:t>
            </a:r>
            <a:r>
              <a:rPr lang="ru-RU" b="1" dirty="0" smtClean="0">
                <a:solidFill>
                  <a:srgbClr val="002060"/>
                </a:solidFill>
              </a:rPr>
              <a:t>%</a:t>
            </a:r>
            <a:endParaRPr lang="ru-RU" b="1" dirty="0">
              <a:solidFill>
                <a:srgbClr val="002060"/>
              </a:solidFill>
            </a:endParaRPr>
          </a:p>
          <a:p>
            <a:pPr marL="342900" indent="-342900">
              <a:lnSpc>
                <a:spcPct val="105000"/>
              </a:lnSpc>
              <a:spcBef>
                <a:spcPct val="30000"/>
              </a:spcBef>
            </a:pPr>
            <a:endParaRPr lang="ru-RU" sz="1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250825" y="2636838"/>
            <a:ext cx="8172450" cy="792162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endParaRPr lang="ru-RU" sz="2800" dirty="0"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FBA247-F02B-4F47-9186-8DF1E91E2700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sp>
        <p:nvSpPr>
          <p:cNvPr id="24580" name="Text Box 14"/>
          <p:cNvSpPr txBox="1">
            <a:spLocks noChangeArrowheads="1"/>
          </p:cNvSpPr>
          <p:nvPr/>
        </p:nvSpPr>
        <p:spPr bwMode="auto">
          <a:xfrm>
            <a:off x="0" y="476250"/>
            <a:ext cx="9144000" cy="637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002060"/>
                </a:solidFill>
              </a:rPr>
              <a:t>Значимые результаты и достижения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500" b="1">
                <a:solidFill>
                  <a:srgbClr val="002060"/>
                </a:solidFill>
              </a:rPr>
              <a:t>В сфере образования</a:t>
            </a:r>
          </a:p>
          <a:p>
            <a:r>
              <a:rPr lang="ru-RU" sz="1500">
                <a:solidFill>
                  <a:srgbClr val="002060"/>
                </a:solidFill>
              </a:rPr>
              <a:t>   - проф. </a:t>
            </a:r>
            <a:r>
              <a:rPr lang="ru-RU" sz="1500" b="1">
                <a:solidFill>
                  <a:srgbClr val="002060"/>
                </a:solidFill>
              </a:rPr>
              <a:t>Ковалю Н.Н.</a:t>
            </a:r>
            <a:r>
              <a:rPr lang="ru-RU" sz="1500">
                <a:solidFill>
                  <a:srgbClr val="002060"/>
                </a:solidFill>
              </a:rPr>
              <a:t> присвоено звание "Лауреат премии Правительства Российской Федерации в области образования".</a:t>
            </a:r>
          </a:p>
          <a:p>
            <a:r>
              <a:rPr lang="ru-RU" sz="1500">
                <a:solidFill>
                  <a:srgbClr val="002060"/>
                </a:solidFill>
              </a:rPr>
              <a:t>  - Проведена актуализация ООП по направлению подготовки магистров (профиль «Физическая электроника».</a:t>
            </a:r>
          </a:p>
          <a:p>
            <a:pPr algn="ctr"/>
            <a:r>
              <a:rPr lang="ru-RU" sz="1500" b="1">
                <a:solidFill>
                  <a:srgbClr val="002060"/>
                </a:solidFill>
              </a:rPr>
              <a:t>В сфере науки</a:t>
            </a:r>
          </a:p>
          <a:p>
            <a:r>
              <a:rPr lang="ru-RU" sz="1500">
                <a:solidFill>
                  <a:srgbClr val="002060"/>
                </a:solidFill>
              </a:rPr>
              <a:t>     - Установлено, что фаза высокочастотного колебания генератора на основе диода Ганна определяется моментом времени, когда диод переходит в режим отрицательного дифференциального сопротивления. Эффект носит фундаментальный характер, позволяет управлять фазой колебания и открывает возможность для построения активных антенных решеток на основе генераторов Ганна. </a:t>
            </a:r>
            <a:r>
              <a:rPr lang="ru-RU" sz="1500" i="1">
                <a:solidFill>
                  <a:srgbClr val="002060"/>
                </a:solidFill>
              </a:rPr>
              <a:t>(доц. А. И. Климов)</a:t>
            </a:r>
            <a:endParaRPr lang="ru-RU" sz="1500">
              <a:solidFill>
                <a:srgbClr val="002060"/>
              </a:solidFill>
            </a:endParaRPr>
          </a:p>
          <a:p>
            <a:r>
              <a:rPr lang="ru-RU" sz="1500">
                <a:solidFill>
                  <a:srgbClr val="002060"/>
                </a:solidFill>
              </a:rPr>
              <a:t>    - Разработана система плазменного поддержания горения в смесях воздуха с газообразными углеводородами с выходной тепловой мощностью в факеле пламени около 10 кВт и плотностью мощности 1 кВт/см</a:t>
            </a:r>
            <a:r>
              <a:rPr lang="ru-RU" sz="1500" baseline="30000">
                <a:solidFill>
                  <a:srgbClr val="002060"/>
                </a:solidFill>
              </a:rPr>
              <a:t>2</a:t>
            </a:r>
            <a:r>
              <a:rPr lang="ru-RU" sz="1500">
                <a:solidFill>
                  <a:srgbClr val="002060"/>
                </a:solidFill>
              </a:rPr>
              <a:t>. Генератор был применен для поддержания горения в установке для сжигания нефтяных шламов, при этом горение поддерживалось в смесях шламов с водяными парами (в водоэмульсионных композициях). Типичное содержание воды в смесях составляло 40-50 %, расход смеси шлам-вода 400-600 л/час, производительность сжигания шламов 0,25 м</a:t>
            </a:r>
            <a:r>
              <a:rPr lang="ru-RU" sz="1500" baseline="30000">
                <a:solidFill>
                  <a:srgbClr val="002060"/>
                </a:solidFill>
              </a:rPr>
              <a:t>3</a:t>
            </a:r>
            <a:r>
              <a:rPr lang="ru-RU" sz="1500">
                <a:solidFill>
                  <a:srgbClr val="002060"/>
                </a:solidFill>
              </a:rPr>
              <a:t>/час. </a:t>
            </a:r>
            <a:r>
              <a:rPr lang="ru-RU" sz="1400" i="1">
                <a:solidFill>
                  <a:srgbClr val="002060"/>
                </a:solidFill>
              </a:rPr>
              <a:t>(проф. Ю. Д. Королев)</a:t>
            </a:r>
          </a:p>
          <a:p>
            <a:r>
              <a:rPr lang="ru-RU" sz="1500" i="1">
                <a:solidFill>
                  <a:srgbClr val="002060"/>
                </a:solidFill>
              </a:rPr>
              <a:t>    - </a:t>
            </a:r>
            <a:r>
              <a:rPr lang="ru-RU" sz="1500">
                <a:solidFill>
                  <a:srgbClr val="002060"/>
                </a:solidFill>
              </a:rPr>
              <a:t>Разработана методика и продемонстрирована возможность </a:t>
            </a:r>
            <a:r>
              <a:rPr lang="be-BY" sz="1500">
                <a:solidFill>
                  <a:srgbClr val="002060"/>
                </a:solidFill>
              </a:rPr>
              <a:t>легирования титана кремнием с образованием многослойного композитного материала </a:t>
            </a:r>
            <a:r>
              <a:rPr lang="ru-RU" sz="1500">
                <a:solidFill>
                  <a:srgbClr val="002060"/>
                </a:solidFill>
              </a:rPr>
              <a:t>Ti (основа) / Ti</a:t>
            </a:r>
            <a:r>
              <a:rPr lang="ru-RU" sz="1500" baseline="-25000">
                <a:solidFill>
                  <a:srgbClr val="002060"/>
                </a:solidFill>
              </a:rPr>
              <a:t>5</a:t>
            </a:r>
            <a:r>
              <a:rPr lang="ru-RU" sz="1500">
                <a:solidFill>
                  <a:srgbClr val="002060"/>
                </a:solidFill>
              </a:rPr>
              <a:t>Si</a:t>
            </a:r>
            <a:r>
              <a:rPr lang="ru-RU" sz="1500" baseline="-25000">
                <a:solidFill>
                  <a:srgbClr val="002060"/>
                </a:solidFill>
              </a:rPr>
              <a:t>3</a:t>
            </a:r>
            <a:r>
              <a:rPr lang="ru-RU" sz="1500">
                <a:solidFill>
                  <a:srgbClr val="002060"/>
                </a:solidFill>
              </a:rPr>
              <a:t> (поверхностный наноструктурированный слой), представляющего значительный интерес как термостойкий легкий материал вследствие формирования </a:t>
            </a:r>
            <a:r>
              <a:rPr lang="be-BY" sz="1500">
                <a:solidFill>
                  <a:srgbClr val="002060"/>
                </a:solidFill>
              </a:rPr>
              <a:t>тугоплавкого (с температурой плавления 2400 К) </a:t>
            </a:r>
            <a:r>
              <a:rPr lang="ru-RU" sz="1500">
                <a:solidFill>
                  <a:srgbClr val="002060"/>
                </a:solidFill>
              </a:rPr>
              <a:t>силицида титана Ti</a:t>
            </a:r>
            <a:r>
              <a:rPr lang="ru-RU" sz="1500" baseline="-25000">
                <a:solidFill>
                  <a:srgbClr val="002060"/>
                </a:solidFill>
              </a:rPr>
              <a:t>5</a:t>
            </a:r>
            <a:r>
              <a:rPr lang="ru-RU" sz="1500">
                <a:solidFill>
                  <a:srgbClr val="002060"/>
                </a:solidFill>
              </a:rPr>
              <a:t>Si</a:t>
            </a:r>
            <a:r>
              <a:rPr lang="ru-RU" sz="1500" baseline="-25000">
                <a:solidFill>
                  <a:srgbClr val="002060"/>
                </a:solidFill>
              </a:rPr>
              <a:t>3</a:t>
            </a:r>
            <a:r>
              <a:rPr lang="ru-RU" sz="1500">
                <a:solidFill>
                  <a:srgbClr val="002060"/>
                </a:solidFill>
              </a:rPr>
              <a:t>,</a:t>
            </a:r>
            <a:r>
              <a:rPr lang="be-BY" sz="1500">
                <a:solidFill>
                  <a:srgbClr val="002060"/>
                </a:solidFill>
              </a:rPr>
              <a:t> синтезируемого </a:t>
            </a:r>
            <a:r>
              <a:rPr lang="ru-RU" sz="1500">
                <a:solidFill>
                  <a:srgbClr val="002060"/>
                </a:solidFill>
              </a:rPr>
              <a:t>в едином вакуумном цикле при воздействии высокоинтенсивного электронного пучка субмиллисекундной длительности на систему пленка (кремний) / подложка (титан), сформированную в результате распыления кремния пучком электронов. </a:t>
            </a:r>
            <a:r>
              <a:rPr lang="ru-RU" sz="1400">
                <a:solidFill>
                  <a:srgbClr val="002060"/>
                </a:solidFill>
              </a:rPr>
              <a:t>(проф. Н. Н. Коваль)</a:t>
            </a:r>
            <a:endParaRPr lang="ru-RU" sz="1400" b="1" i="1"/>
          </a:p>
        </p:txBody>
      </p:sp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1116013" y="0"/>
            <a:ext cx="6769100" cy="406400"/>
          </a:xfrm>
        </p:spPr>
        <p:txBody>
          <a:bodyPr/>
          <a:lstStyle/>
          <a:p>
            <a:pPr eaLnBrk="1" hangingPunct="1">
              <a:defRPr/>
            </a:pPr>
            <a:r>
              <a:rPr lang="ru-RU" sz="1800" b="1" cap="all" dirty="0" smtClean="0">
                <a:solidFill>
                  <a:srgbClr val="C855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Институт физики высоких технологий</a:t>
            </a:r>
            <a:endParaRPr lang="ru-RU" sz="1400" b="1" cap="all" dirty="0" smtClean="0">
              <a:solidFill>
                <a:srgbClr val="C855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24582" name="Rectangle 3"/>
          <p:cNvSpPr txBox="1">
            <a:spLocks noChangeArrowheads="1"/>
          </p:cNvSpPr>
          <p:nvPr/>
        </p:nvSpPr>
        <p:spPr bwMode="auto">
          <a:xfrm>
            <a:off x="107950" y="1116013"/>
            <a:ext cx="8785225" cy="548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588" indent="361950">
              <a:lnSpc>
                <a:spcPct val="105000"/>
              </a:lnSpc>
              <a:spcBef>
                <a:spcPct val="20000"/>
              </a:spcBef>
            </a:pPr>
            <a:endParaRPr lang="ru-RU" sz="160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684213" y="2636838"/>
            <a:ext cx="8172450" cy="792162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endParaRPr lang="ru-RU" sz="2800" dirty="0"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720921-B815-43CE-91DB-C85D2CA15AB9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1125538" y="115888"/>
            <a:ext cx="6769100" cy="406400"/>
          </a:xfrm>
        </p:spPr>
        <p:txBody>
          <a:bodyPr/>
          <a:lstStyle/>
          <a:p>
            <a:pPr eaLnBrk="1" hangingPunct="1">
              <a:defRPr/>
            </a:pPr>
            <a:r>
              <a:rPr lang="ru-RU" sz="1800" b="1" cap="all" dirty="0" smtClean="0">
                <a:solidFill>
                  <a:srgbClr val="C855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Институт физики высоких технологий</a:t>
            </a:r>
            <a:endParaRPr lang="ru-RU" sz="1400" b="1" cap="all" dirty="0" smtClean="0">
              <a:solidFill>
                <a:srgbClr val="C855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graphicFrame>
        <p:nvGraphicFramePr>
          <p:cNvPr id="26643" name="Group 19"/>
          <p:cNvGraphicFramePr>
            <a:graphicFrameLocks noGrp="1"/>
          </p:cNvGraphicFramePr>
          <p:nvPr/>
        </p:nvGraphicFramePr>
        <p:xfrm>
          <a:off x="468313" y="1412875"/>
          <a:ext cx="7920037" cy="3209608"/>
        </p:xfrm>
        <a:graphic>
          <a:graphicData uri="http://schemas.openxmlformats.org/drawingml/2006/table">
            <a:tbl>
              <a:tblPr/>
              <a:tblGrid>
                <a:gridCol w="3959225"/>
                <a:gridCol w="3960812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Проблемы реализации ПИР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Мероприятия по решению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Набор бакалавров на первый курс магистратуры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Усиление агитационно – рекламной работы среди студентов в  первую очередь томских вузов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49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Невыполнение планов по привлечению средств НИОКТР,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ДПОП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Активизация работ по участию в грантах, ФЦП, проектах в рамках ВИУ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684213" y="2636838"/>
            <a:ext cx="8172450" cy="792162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endParaRPr lang="ru-RU" sz="2800" dirty="0"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9E9BF1-B5A9-4A42-882C-41E62A4E24F2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28676" name="Text Box 14"/>
          <p:cNvSpPr txBox="1">
            <a:spLocks noChangeArrowheads="1"/>
          </p:cNvSpPr>
          <p:nvPr/>
        </p:nvSpPr>
        <p:spPr bwMode="auto">
          <a:xfrm>
            <a:off x="0" y="652463"/>
            <a:ext cx="9144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002060"/>
                </a:solidFill>
              </a:rPr>
              <a:t>Планы и задачи на 2014 год</a:t>
            </a:r>
            <a:endParaRPr lang="ru-RU" sz="2400" b="1">
              <a:solidFill>
                <a:srgbClr val="130B51"/>
              </a:solidFill>
            </a:endParaRPr>
          </a:p>
        </p:txBody>
      </p:sp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1125538" y="115888"/>
            <a:ext cx="6769100" cy="406400"/>
          </a:xfrm>
        </p:spPr>
        <p:txBody>
          <a:bodyPr/>
          <a:lstStyle/>
          <a:p>
            <a:pPr eaLnBrk="1" hangingPunct="1">
              <a:defRPr/>
            </a:pPr>
            <a:r>
              <a:rPr lang="ru-RU" sz="1800" b="1" cap="all" dirty="0" smtClean="0">
                <a:solidFill>
                  <a:srgbClr val="C855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Институт физики высоких технологий</a:t>
            </a:r>
            <a:endParaRPr lang="ru-RU" sz="1400" b="1" cap="all" dirty="0" smtClean="0">
              <a:solidFill>
                <a:srgbClr val="C855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28678" name="Rectangle 3"/>
          <p:cNvSpPr txBox="1">
            <a:spLocks noChangeArrowheads="1"/>
          </p:cNvSpPr>
          <p:nvPr/>
        </p:nvSpPr>
        <p:spPr bwMode="auto">
          <a:xfrm>
            <a:off x="107950" y="1116013"/>
            <a:ext cx="8785225" cy="548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588" indent="361950">
              <a:lnSpc>
                <a:spcPct val="105000"/>
              </a:lnSpc>
              <a:spcBef>
                <a:spcPct val="20000"/>
              </a:spcBef>
            </a:pPr>
            <a:endParaRPr lang="ru-RU" sz="1600">
              <a:solidFill>
                <a:srgbClr val="002060"/>
              </a:solidFill>
            </a:endParaRPr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0" y="1484313"/>
            <a:ext cx="914400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ru-RU">
                <a:solidFill>
                  <a:srgbClr val="002060"/>
                </a:solidFill>
              </a:rPr>
              <a:t> Проведение агитационно-рекламных мероприятий среди студентов 4 курса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>
                <a:solidFill>
                  <a:srgbClr val="002060"/>
                </a:solidFill>
              </a:rPr>
              <a:t> Разработка программы повышения квалификации «</a:t>
            </a:r>
            <a:r>
              <a:rPr lang="ru-RU"/>
              <a:t>Физика газоразрядной плазмы и технологические применения»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/>
              <a:t> Участие в конкурсе проектов фундаментальных научных исследований и других мероприятиях в рамках ВИУ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/>
              <a:t> </a:t>
            </a:r>
            <a:r>
              <a:rPr lang="ru-RU">
                <a:solidFill>
                  <a:srgbClr val="002060"/>
                </a:solidFill>
              </a:rPr>
              <a:t>Совершенствование учебно-методического обеспечения программы магистерской подготовки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684213" y="2636838"/>
            <a:ext cx="8172450" cy="792162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endParaRPr lang="ru-RU" sz="2800" dirty="0"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D52CCF-75F4-4915-A621-78F72D8E2909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1619250" y="3068638"/>
            <a:ext cx="55149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i="1" cap="all" dirty="0">
                <a:solidFill>
                  <a:srgbClr val="130B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125538" y="115888"/>
            <a:ext cx="6769100" cy="406400"/>
          </a:xfrm>
        </p:spPr>
        <p:txBody>
          <a:bodyPr/>
          <a:lstStyle/>
          <a:p>
            <a:pPr eaLnBrk="1" hangingPunct="1">
              <a:defRPr/>
            </a:pPr>
            <a:r>
              <a:rPr lang="ru-RU" sz="1800" b="1" cap="all" dirty="0" smtClean="0">
                <a:solidFill>
                  <a:srgbClr val="C855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Институт физики высоких технологий</a:t>
            </a:r>
            <a:endParaRPr lang="ru-RU" sz="1400" b="1" cap="all" dirty="0" smtClean="0">
              <a:solidFill>
                <a:srgbClr val="C855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4626</TotalTime>
  <Words>899</Words>
  <Application>Microsoft Office PowerPoint</Application>
  <PresentationFormat>Экран (4:3)</PresentationFormat>
  <Paragraphs>218</Paragraphs>
  <Slides>9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Институт физики высоких технологий</vt:lpstr>
      <vt:lpstr>Институт физики высоких технологий</vt:lpstr>
      <vt:lpstr>Институт физики высоких технологий</vt:lpstr>
      <vt:lpstr>Институт физики высоких технологий</vt:lpstr>
      <vt:lpstr>Институт физики высоких технологий</vt:lpstr>
      <vt:lpstr>Институт физики высоких технологий</vt:lpstr>
      <vt:lpstr>Институт физики высоких технологий</vt:lpstr>
      <vt:lpstr>Институт физики высоких технологий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Ekaterina A. Kiryanova</dc:creator>
  <cp:lastModifiedBy>User</cp:lastModifiedBy>
  <cp:revision>550</cp:revision>
  <cp:lastPrinted>2013-12-23T07:21:35Z</cp:lastPrinted>
  <dcterms:created xsi:type="dcterms:W3CDTF">2011-03-11T03:57:21Z</dcterms:created>
  <dcterms:modified xsi:type="dcterms:W3CDTF">2014-02-11T02:52:28Z</dcterms:modified>
</cp:coreProperties>
</file>