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484784"/>
            <a:ext cx="6477000" cy="1828800"/>
          </a:xfrm>
        </p:spPr>
        <p:txBody>
          <a:bodyPr/>
          <a:lstStyle/>
          <a:p>
            <a:pPr algn="ctr"/>
            <a:r>
              <a:rPr lang="en-US" dirty="0" smtClean="0"/>
              <a:t>HIRING AND FIRING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60648"/>
            <a:ext cx="7713712" cy="685800"/>
          </a:xfrm>
        </p:spPr>
        <p:txBody>
          <a:bodyPr>
            <a:noAutofit/>
          </a:bodyPr>
          <a:lstStyle/>
          <a:p>
            <a:pPr algn="ctr"/>
            <a:r>
              <a:rPr lang="en-US" sz="1200" dirty="0" smtClean="0"/>
              <a:t>Tomsk Polytechnic University</a:t>
            </a:r>
          </a:p>
          <a:p>
            <a:pPr algn="ctr"/>
            <a:r>
              <a:rPr lang="en-US" sz="1200" dirty="0" smtClean="0"/>
              <a:t>Institute of International Education and Language Communication</a:t>
            </a:r>
          </a:p>
          <a:p>
            <a:pPr algn="ctr"/>
            <a:r>
              <a:rPr lang="en-US" sz="1200" dirty="0"/>
              <a:t>Language Training Resource Centre</a:t>
            </a:r>
            <a:endParaRPr lang="ru-RU" sz="12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899592" y="6093296"/>
            <a:ext cx="7713712" cy="6858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/>
              <a:t>Tomsk - 2016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520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REAL READING 1 with answers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1268760"/>
            <a:ext cx="4004504" cy="5328592"/>
          </a:xfrm>
        </p:spPr>
      </p:pic>
      <p:sp>
        <p:nvSpPr>
          <p:cNvPr id="6" name="Объект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Feel more confident reading in </a:t>
            </a:r>
            <a:r>
              <a:rPr lang="en-US" sz="1600" dirty="0" smtClean="0">
                <a:solidFill>
                  <a:schemeClr val="accent2"/>
                </a:solidFill>
              </a:rPr>
              <a:t>English</a:t>
            </a:r>
            <a:r>
              <a:rPr lang="en-US" sz="1600" dirty="0" smtClean="0"/>
              <a:t>.</a:t>
            </a:r>
            <a:r>
              <a:rPr lang="ru-RU" sz="1600" dirty="0"/>
              <a:t> </a:t>
            </a:r>
            <a:r>
              <a:rPr lang="ru-RU" sz="1600" dirty="0" smtClean="0"/>
              <a:t>              </a:t>
            </a:r>
            <a:r>
              <a:rPr lang="en-US" sz="1600" dirty="0" smtClean="0"/>
              <a:t>A </a:t>
            </a:r>
            <a:r>
              <a:rPr lang="en-US" sz="1600" dirty="0"/>
              <a:t>range of tasks based on real-life situations and texts will give you confidence in any </a:t>
            </a:r>
            <a:r>
              <a:rPr lang="en-US" sz="1600" dirty="0" smtClean="0"/>
              <a:t>situation</a:t>
            </a:r>
            <a:endParaRPr lang="ru-RU" sz="1600" dirty="0" smtClean="0"/>
          </a:p>
          <a:p>
            <a:r>
              <a:rPr lang="en-US" sz="1600" dirty="0">
                <a:solidFill>
                  <a:schemeClr val="accent2"/>
                </a:solidFill>
              </a:rPr>
              <a:t>Develop strategies for reading difficult texts. </a:t>
            </a:r>
            <a:br>
              <a:rPr lang="en-US" sz="1600" dirty="0">
                <a:solidFill>
                  <a:schemeClr val="accent2"/>
                </a:solidFill>
              </a:rPr>
            </a:br>
            <a:r>
              <a:rPr lang="en-US" sz="1600" dirty="0"/>
              <a:t>Learning tips throughout the book will help you develop the reading skills that you need</a:t>
            </a:r>
            <a:r>
              <a:rPr lang="en-US" sz="1600" dirty="0" smtClean="0"/>
              <a:t>.</a:t>
            </a:r>
            <a:endParaRPr lang="ru-RU" sz="1600" dirty="0" smtClean="0"/>
          </a:p>
          <a:p>
            <a:r>
              <a:rPr lang="en-US" sz="1600" dirty="0">
                <a:solidFill>
                  <a:schemeClr val="accent2"/>
                </a:solidFill>
              </a:rPr>
              <a:t>Check your progress. </a:t>
            </a:r>
            <a:br>
              <a:rPr lang="en-US" sz="1600" dirty="0">
                <a:solidFill>
                  <a:schemeClr val="accent2"/>
                </a:solidFill>
              </a:rPr>
            </a:br>
            <a:r>
              <a:rPr lang="en-US" sz="1600" dirty="0"/>
              <a:t>A unit-by-unit checklist, based on the ALTE Can-do statements, lets you see what you have learned - and feel proud of it! </a:t>
            </a:r>
            <a:endParaRPr lang="ru-RU" sz="1600" dirty="0" smtClean="0"/>
          </a:p>
          <a:p>
            <a:r>
              <a:rPr lang="en-US" sz="1600" dirty="0" smtClean="0">
                <a:solidFill>
                  <a:schemeClr val="accent2"/>
                </a:solidFill>
              </a:rPr>
              <a:t>This </a:t>
            </a:r>
            <a:r>
              <a:rPr lang="en-US" sz="1600" dirty="0">
                <a:solidFill>
                  <a:schemeClr val="accent2"/>
                </a:solidFill>
              </a:rPr>
              <a:t>book also gives you: </a:t>
            </a:r>
            <a:br>
              <a:rPr lang="en-US" sz="1600" dirty="0">
                <a:solidFill>
                  <a:schemeClr val="accent2"/>
                </a:solidFill>
              </a:rPr>
            </a:br>
            <a:r>
              <a:rPr lang="en-US" sz="1600" dirty="0"/>
              <a:t>- cultural notes, helping you to feel comfortable in the English-speaking world </a:t>
            </a:r>
            <a:br>
              <a:rPr lang="en-US" sz="1600" dirty="0"/>
            </a:br>
            <a:r>
              <a:rPr lang="en-US" sz="1600" dirty="0"/>
              <a:t>- the chance to take your learning off the page and into your daily life, through extra "real world" practice tasks. - extra tasks for pair and group work, giving you even more opportunities to get it right! </a:t>
            </a:r>
            <a:endParaRPr lang="en-US" sz="1600" dirty="0" smtClean="0"/>
          </a:p>
          <a:p>
            <a:r>
              <a:rPr lang="en-US" sz="1600" dirty="0" smtClean="0"/>
              <a:t>Published 2010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9219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576" y="1340768"/>
            <a:ext cx="3888431" cy="535686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0032" y="1412776"/>
            <a:ext cx="3845607" cy="5230258"/>
          </a:xfrm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REAL READING 1 with answers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775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1268760"/>
            <a:ext cx="3960440" cy="5326287"/>
          </a:xfrm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400" dirty="0"/>
              <a:t>Learners can develop the skills they need to read English confidently wherever they are - at home, at work, travelling, studying or just in social situations with English-speaking friends. This edition comes with </a:t>
            </a:r>
            <a:r>
              <a:rPr lang="en-US" sz="1400" dirty="0" smtClean="0"/>
              <a:t>answers</a:t>
            </a:r>
          </a:p>
          <a:p>
            <a:pPr algn="just"/>
            <a:r>
              <a:rPr lang="en-US" sz="1400" dirty="0">
                <a:solidFill>
                  <a:schemeClr val="accent2"/>
                </a:solidFill>
              </a:rPr>
              <a:t>Real-life topics and situations </a:t>
            </a:r>
            <a:r>
              <a:rPr lang="en-US" sz="1400" dirty="0"/>
              <a:t>give learners a sense of purpose, right from the </a:t>
            </a:r>
            <a:r>
              <a:rPr lang="en-US" sz="1400" dirty="0" smtClean="0"/>
              <a:t>start</a:t>
            </a:r>
          </a:p>
          <a:p>
            <a:pPr algn="just"/>
            <a:r>
              <a:rPr lang="en-US" sz="1400" dirty="0">
                <a:solidFill>
                  <a:schemeClr val="accent2"/>
                </a:solidFill>
              </a:rPr>
              <a:t>‘Did you know?’ boxes </a:t>
            </a:r>
            <a:r>
              <a:rPr lang="en-US" sz="1400" dirty="0"/>
              <a:t>provide cultural notes to help learners put what they’ve learned into </a:t>
            </a:r>
            <a:r>
              <a:rPr lang="en-US" sz="1400" dirty="0" smtClean="0"/>
              <a:t>context</a:t>
            </a:r>
          </a:p>
          <a:p>
            <a:pPr algn="just"/>
            <a:r>
              <a:rPr lang="en-US" sz="1400" dirty="0">
                <a:solidFill>
                  <a:schemeClr val="accent2"/>
                </a:solidFill>
              </a:rPr>
              <a:t>‘Class bonus’ tasks </a:t>
            </a:r>
            <a:r>
              <a:rPr lang="en-US" sz="1400" dirty="0"/>
              <a:t>for pair and group work allow teachers to adapt materials to suit their classes and give students even more opportunities to get it right</a:t>
            </a:r>
            <a:r>
              <a:rPr lang="en-US" sz="1400" dirty="0" smtClean="0"/>
              <a:t>!</a:t>
            </a:r>
          </a:p>
          <a:p>
            <a:pPr algn="just"/>
            <a:r>
              <a:rPr lang="en-US" sz="1400" dirty="0" smtClean="0"/>
              <a:t>Published 2010</a:t>
            </a:r>
            <a:endParaRPr lang="ru-RU" sz="1400" dirty="0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REAL READING 3 with answers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93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1412776"/>
            <a:ext cx="3613704" cy="508878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0032" y="1412776"/>
            <a:ext cx="3621037" cy="5082345"/>
          </a:xfrm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REAL READING 3 with answers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6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68" y="1412776"/>
            <a:ext cx="3816424" cy="5198783"/>
          </a:xfrm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400" dirty="0"/>
              <a:t>Do you feel unprepared for everyday life in an English-speaking world</a:t>
            </a:r>
            <a:r>
              <a:rPr lang="en-US" sz="1400" dirty="0" smtClean="0"/>
              <a:t>? </a:t>
            </a:r>
            <a:r>
              <a:rPr lang="en-US" sz="1400" dirty="0" smtClean="0">
                <a:solidFill>
                  <a:schemeClr val="accent2"/>
                </a:solidFill>
              </a:rPr>
              <a:t>REAL </a:t>
            </a:r>
            <a:r>
              <a:rPr lang="en-US" sz="1400" dirty="0">
                <a:solidFill>
                  <a:schemeClr val="accent2"/>
                </a:solidFill>
              </a:rPr>
              <a:t>WRITING is just what you </a:t>
            </a:r>
            <a:r>
              <a:rPr lang="en-US" sz="1400" dirty="0" smtClean="0">
                <a:solidFill>
                  <a:schemeClr val="accent2"/>
                </a:solidFill>
              </a:rPr>
              <a:t>need</a:t>
            </a:r>
            <a:endParaRPr lang="en-US" sz="1400" dirty="0">
              <a:solidFill>
                <a:schemeClr val="accent2"/>
              </a:solidFill>
            </a:endParaRPr>
          </a:p>
          <a:p>
            <a:pPr algn="just"/>
            <a:r>
              <a:rPr lang="en-US" sz="1400" dirty="0"/>
              <a:t>You can </a:t>
            </a:r>
            <a:r>
              <a:rPr lang="en-US" sz="1400" dirty="0">
                <a:solidFill>
                  <a:schemeClr val="accent2"/>
                </a:solidFill>
              </a:rPr>
              <a:t>develop the skills </a:t>
            </a:r>
            <a:r>
              <a:rPr lang="en-US" sz="1400" dirty="0"/>
              <a:t>you need to write confidently in any situation - whether you're completing a form or sending an </a:t>
            </a:r>
            <a:r>
              <a:rPr lang="en-US" sz="1400" dirty="0" smtClean="0"/>
              <a:t>email</a:t>
            </a:r>
          </a:p>
          <a:p>
            <a:pPr algn="just"/>
            <a:r>
              <a:rPr lang="en-US" sz="1400" dirty="0" smtClean="0">
                <a:solidFill>
                  <a:schemeClr val="accent2"/>
                </a:solidFill>
              </a:rPr>
              <a:t>Activities</a:t>
            </a:r>
            <a:r>
              <a:rPr lang="en-US" sz="1400" dirty="0" smtClean="0"/>
              <a:t> </a:t>
            </a:r>
            <a:r>
              <a:rPr lang="en-US" sz="1400" dirty="0"/>
              <a:t>based around the themes of Social and Travel and Work and Study cover a range of everyday situations and really help you to feel sure of the English you're using in your daily </a:t>
            </a:r>
            <a:r>
              <a:rPr lang="en-US" sz="1400" dirty="0" smtClean="0"/>
              <a:t>life</a:t>
            </a:r>
          </a:p>
          <a:p>
            <a:pPr algn="just"/>
            <a:r>
              <a:rPr lang="en-US" sz="1400" dirty="0" smtClean="0"/>
              <a:t>Published 2010</a:t>
            </a:r>
            <a:endParaRPr lang="ru-RU" sz="1400" dirty="0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REAL WRITING 4 with answers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60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68" y="1268759"/>
            <a:ext cx="3888432" cy="535141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8024" y="1268760"/>
            <a:ext cx="3796457" cy="5402786"/>
          </a:xfrm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REAL WRITING 4 with answers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56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68" y="1340768"/>
            <a:ext cx="3816424" cy="5108542"/>
          </a:xfrm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400" dirty="0"/>
              <a:t>English for Business Studies is a course for </a:t>
            </a:r>
            <a:r>
              <a:rPr lang="en-US" sz="1400" dirty="0">
                <a:solidFill>
                  <a:schemeClr val="accent2"/>
                </a:solidFill>
              </a:rPr>
              <a:t>upper-intermediate and advanced level </a:t>
            </a:r>
            <a:r>
              <a:rPr lang="en-US" sz="1400" dirty="0"/>
              <a:t>students who need to understand and talk about the key concepts in business and </a:t>
            </a:r>
            <a:r>
              <a:rPr lang="en-US" sz="1400" dirty="0" smtClean="0"/>
              <a:t>economics</a:t>
            </a:r>
          </a:p>
          <a:p>
            <a:pPr algn="just"/>
            <a:r>
              <a:rPr lang="en-US" sz="1400" dirty="0"/>
              <a:t>The </a:t>
            </a:r>
            <a:r>
              <a:rPr lang="en-US" sz="1400" dirty="0" smtClean="0"/>
              <a:t>Second </a:t>
            </a:r>
            <a:r>
              <a:rPr lang="en-US" sz="1400" dirty="0"/>
              <a:t>Edition of this best-selling business English course </a:t>
            </a:r>
            <a:r>
              <a:rPr lang="en-US" sz="1400" dirty="0" smtClean="0"/>
              <a:t>contains </a:t>
            </a:r>
            <a:r>
              <a:rPr lang="en-US" sz="1400" dirty="0" smtClean="0">
                <a:solidFill>
                  <a:schemeClr val="accent2"/>
                </a:solidFill>
              </a:rPr>
              <a:t>two new units</a:t>
            </a:r>
            <a:r>
              <a:rPr lang="en-US" sz="1400" dirty="0" smtClean="0"/>
              <a:t>, Information technology and electric commerce and </a:t>
            </a:r>
            <a:r>
              <a:rPr lang="en-US" sz="1400" dirty="0" err="1" smtClean="0"/>
              <a:t>Enterpreneurs</a:t>
            </a:r>
            <a:r>
              <a:rPr lang="en-US" sz="1400" dirty="0" smtClean="0"/>
              <a:t> and venture capital.</a:t>
            </a:r>
          </a:p>
          <a:p>
            <a:pPr algn="just"/>
            <a:r>
              <a:rPr lang="en-US" sz="1400" dirty="0" smtClean="0"/>
              <a:t>Each of the </a:t>
            </a:r>
            <a:r>
              <a:rPr lang="en-US" sz="1400" dirty="0" smtClean="0">
                <a:solidFill>
                  <a:schemeClr val="accent2"/>
                </a:solidFill>
              </a:rPr>
              <a:t>30 units </a:t>
            </a:r>
            <a:r>
              <a:rPr lang="en-US" sz="1400" dirty="0" smtClean="0"/>
              <a:t>provides two to three hours’ work, with content that develops all four skills</a:t>
            </a:r>
          </a:p>
          <a:p>
            <a:pPr algn="just"/>
            <a:r>
              <a:rPr lang="en-US" sz="1400" dirty="0" smtClean="0"/>
              <a:t>Core reading texts to explain the basic content</a:t>
            </a:r>
          </a:p>
          <a:p>
            <a:pPr algn="just"/>
            <a:r>
              <a:rPr lang="en-US" sz="1400" dirty="0" smtClean="0"/>
              <a:t>Authentic interviews for listening comprehension</a:t>
            </a:r>
          </a:p>
          <a:p>
            <a:pPr algn="just"/>
            <a:r>
              <a:rPr lang="en-US" sz="1400" dirty="0" smtClean="0"/>
              <a:t>Systematic vocabulary development</a:t>
            </a:r>
          </a:p>
          <a:p>
            <a:pPr algn="just"/>
            <a:r>
              <a:rPr lang="en-US" sz="1400" dirty="0" smtClean="0"/>
              <a:t>Variety of speaking activities</a:t>
            </a:r>
          </a:p>
          <a:p>
            <a:pPr algn="just"/>
            <a:r>
              <a:rPr lang="en-US" sz="1400" dirty="0" smtClean="0"/>
              <a:t>Published 2002</a:t>
            </a:r>
            <a:endParaRPr lang="ru-RU" sz="1400" dirty="0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ENGLISH FOR BUSINESS STUDIES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34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576" y="1389622"/>
            <a:ext cx="3744416" cy="518607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015" y="1412776"/>
            <a:ext cx="3600937" cy="5109121"/>
          </a:xfrm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ENGLISH FOR BUSINESS STUDIES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36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68" y="1340768"/>
            <a:ext cx="3600400" cy="5120240"/>
          </a:xfrm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In is the </a:t>
            </a:r>
            <a:r>
              <a:rPr lang="en-US" sz="1400" dirty="0">
                <a:solidFill>
                  <a:schemeClr val="accent2"/>
                </a:solidFill>
              </a:rPr>
              <a:t>English course for professionals </a:t>
            </a:r>
            <a:r>
              <a:rPr lang="en-US" sz="1400" dirty="0"/>
              <a:t>because of its immediate results through topic-based content, active skills, and real-world tasks that are instantly relevant to everyday business life development</a:t>
            </a:r>
            <a:r>
              <a:rPr lang="en-US" sz="1400" dirty="0" smtClean="0"/>
              <a:t>.</a:t>
            </a:r>
          </a:p>
          <a:p>
            <a:r>
              <a:rPr lang="en-US" sz="1400" dirty="0"/>
              <a:t>In Company Second Edition </a:t>
            </a:r>
            <a:r>
              <a:rPr lang="en-US" sz="1400" dirty="0" smtClean="0"/>
              <a:t>contains 20 units with </a:t>
            </a:r>
            <a:r>
              <a:rPr lang="en-US" sz="1400" dirty="0"/>
              <a:t>a </a:t>
            </a:r>
            <a:r>
              <a:rPr lang="en-US" sz="1400" dirty="0">
                <a:solidFill>
                  <a:schemeClr val="accent2"/>
                </a:solidFill>
              </a:rPr>
              <a:t>host of new </a:t>
            </a:r>
            <a:r>
              <a:rPr lang="en-US" sz="1400" dirty="0" smtClean="0">
                <a:solidFill>
                  <a:schemeClr val="accent2"/>
                </a:solidFill>
              </a:rPr>
              <a:t>features</a:t>
            </a:r>
            <a:r>
              <a:rPr lang="en-US" sz="1400" dirty="0" smtClean="0"/>
              <a:t>:</a:t>
            </a:r>
          </a:p>
          <a:p>
            <a:r>
              <a:rPr lang="en-US" sz="1400" dirty="0"/>
              <a:t>Phrase banks for reference and </a:t>
            </a:r>
            <a:r>
              <a:rPr lang="en-US" sz="1400" dirty="0" smtClean="0"/>
              <a:t>revision</a:t>
            </a:r>
          </a:p>
          <a:p>
            <a:r>
              <a:rPr lang="en-US" sz="1400" dirty="0" smtClean="0"/>
              <a:t>5 new case </a:t>
            </a:r>
            <a:r>
              <a:rPr lang="en-US" sz="1400" dirty="0"/>
              <a:t>studies (Student's Book) </a:t>
            </a:r>
            <a:endParaRPr lang="en-US" sz="1400" dirty="0" smtClean="0"/>
          </a:p>
          <a:p>
            <a:r>
              <a:rPr lang="en-US" sz="1400" dirty="0" smtClean="0"/>
              <a:t>Clearly </a:t>
            </a:r>
            <a:r>
              <a:rPr lang="en-US" sz="1400" dirty="0"/>
              <a:t>defined topic- or skills-based units (Student's Book) </a:t>
            </a:r>
            <a:endParaRPr lang="en-US" sz="1400" dirty="0" smtClean="0"/>
          </a:p>
          <a:p>
            <a:r>
              <a:rPr lang="en-US" sz="1400" dirty="0" smtClean="0"/>
              <a:t>A </a:t>
            </a:r>
            <a:r>
              <a:rPr lang="en-US" sz="1400" dirty="0"/>
              <a:t>variety of global accents (Class Audio) Tips for 1:1 teaching (Teacher's Book) </a:t>
            </a:r>
            <a:endParaRPr lang="en-US" sz="1400" dirty="0" smtClean="0"/>
          </a:p>
          <a:p>
            <a:r>
              <a:rPr lang="en-US" sz="1400" dirty="0" smtClean="0"/>
              <a:t>Interactive </a:t>
            </a:r>
            <a:r>
              <a:rPr lang="en-US" sz="1400" dirty="0"/>
              <a:t>glossary and class audio as an MP3 download (Student's Book </a:t>
            </a:r>
            <a:r>
              <a:rPr lang="en-US" sz="1400" dirty="0" smtClean="0"/>
              <a:t>CD-ROM)</a:t>
            </a:r>
          </a:p>
          <a:p>
            <a:r>
              <a:rPr lang="en-US" sz="1400" dirty="0" err="1" smtClean="0"/>
              <a:t>Photocopiable</a:t>
            </a:r>
            <a:r>
              <a:rPr lang="en-US" sz="1400" dirty="0" smtClean="0"/>
              <a:t> </a:t>
            </a:r>
            <a:r>
              <a:rPr lang="en-US" sz="1400" dirty="0"/>
              <a:t>case studies for all levels (In Company Case Studies</a:t>
            </a:r>
            <a:r>
              <a:rPr lang="en-US" sz="1400" dirty="0" smtClean="0"/>
              <a:t>)</a:t>
            </a:r>
          </a:p>
          <a:p>
            <a:r>
              <a:rPr lang="en-US" sz="1400" dirty="0" smtClean="0"/>
              <a:t>Published  2010</a:t>
            </a:r>
            <a:endParaRPr lang="ru-RU" sz="1400" dirty="0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 COMPANY pre-intermediate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73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1268760"/>
            <a:ext cx="3744416" cy="540229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1596" y="1268760"/>
            <a:ext cx="3828836" cy="5400600"/>
          </a:xfrm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 COMPANY pre-intermediate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44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1222109"/>
            <a:ext cx="3964199" cy="5601173"/>
          </a:xfrm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400" dirty="0"/>
              <a:t>Business </a:t>
            </a:r>
            <a:r>
              <a:rPr lang="en-US" sz="1400" dirty="0" err="1"/>
              <a:t>one:one</a:t>
            </a:r>
            <a:r>
              <a:rPr lang="en-US" sz="1400" dirty="0"/>
              <a:t> </a:t>
            </a:r>
            <a:r>
              <a:rPr lang="en-US" sz="1400" dirty="0" smtClean="0"/>
              <a:t>is the first business English course written </a:t>
            </a:r>
            <a:r>
              <a:rPr lang="en-US" sz="1400" dirty="0" smtClean="0">
                <a:solidFill>
                  <a:schemeClr val="accent2"/>
                </a:solidFill>
              </a:rPr>
              <a:t>specifically for teaching and learning one-to-one</a:t>
            </a:r>
          </a:p>
          <a:p>
            <a:pPr algn="just"/>
            <a:r>
              <a:rPr lang="en-US" sz="1400" dirty="0" smtClean="0"/>
              <a:t>Business </a:t>
            </a:r>
            <a:r>
              <a:rPr lang="en-US" sz="1400" dirty="0" err="1" smtClean="0"/>
              <a:t>one:one</a:t>
            </a:r>
            <a:r>
              <a:rPr lang="en-US" sz="1400" dirty="0" smtClean="0"/>
              <a:t> encourage </a:t>
            </a:r>
            <a:r>
              <a:rPr lang="en-US" sz="1400" dirty="0"/>
              <a:t>teacher and learner to work together as equal partners</a:t>
            </a:r>
          </a:p>
          <a:p>
            <a:pPr algn="just"/>
            <a:r>
              <a:rPr lang="en-US" sz="1400" dirty="0" smtClean="0">
                <a:solidFill>
                  <a:schemeClr val="accent2"/>
                </a:solidFill>
              </a:rPr>
              <a:t>Includes discussion, reading, listening and grammar banks</a:t>
            </a:r>
            <a:r>
              <a:rPr lang="en-US" sz="1400" dirty="0" smtClean="0"/>
              <a:t>.</a:t>
            </a:r>
          </a:p>
          <a:p>
            <a:pPr algn="just"/>
            <a:r>
              <a:rPr lang="en-US" sz="1400" dirty="0" smtClean="0"/>
              <a:t>Published 2008</a:t>
            </a:r>
          </a:p>
          <a:p>
            <a:endParaRPr lang="ru-RU" sz="1400" dirty="0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BUSINESS ONE:ONE advanced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50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55576" y="1340768"/>
            <a:ext cx="3714991" cy="5222746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8024" y="1340768"/>
            <a:ext cx="3757770" cy="5451343"/>
          </a:xfrm>
        </p:spPr>
      </p:pic>
      <p:sp>
        <p:nvSpPr>
          <p:cNvPr id="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BUSINESS ONE:ONE advanced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989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1268760"/>
            <a:ext cx="3999380" cy="5340258"/>
          </a:xfrm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1400" dirty="0" smtClean="0"/>
              <a:t>Profile is a </a:t>
            </a:r>
            <a:r>
              <a:rPr lang="en-US" sz="1400" dirty="0" smtClean="0">
                <a:solidFill>
                  <a:schemeClr val="accent2"/>
                </a:solidFill>
              </a:rPr>
              <a:t>three-level course </a:t>
            </a:r>
            <a:r>
              <a:rPr lang="en-US" sz="1400" dirty="0" smtClean="0"/>
              <a:t>for people who want to discuss different areas of business – and improve their business English at the same time.</a:t>
            </a:r>
          </a:p>
          <a:p>
            <a:r>
              <a:rPr lang="en-US" sz="1400" dirty="0" smtClean="0"/>
              <a:t>Profile has the right </a:t>
            </a:r>
            <a:r>
              <a:rPr lang="en-US" sz="1400" dirty="0" smtClean="0">
                <a:solidFill>
                  <a:schemeClr val="accent2"/>
                </a:solidFill>
              </a:rPr>
              <a:t>combination of specialist language and business content </a:t>
            </a:r>
            <a:r>
              <a:rPr lang="en-US" sz="1400" dirty="0" smtClean="0"/>
              <a:t>to help students to communicate in English</a:t>
            </a:r>
          </a:p>
          <a:p>
            <a:r>
              <a:rPr lang="en-US" sz="1400" dirty="0" smtClean="0"/>
              <a:t>Contains </a:t>
            </a:r>
            <a:r>
              <a:rPr lang="en-US" sz="1400" dirty="0" smtClean="0">
                <a:solidFill>
                  <a:schemeClr val="accent2"/>
                </a:solidFill>
              </a:rPr>
              <a:t>12 units </a:t>
            </a:r>
            <a:r>
              <a:rPr lang="en-US" sz="1400" dirty="0" smtClean="0"/>
              <a:t>dealing with a range of business topics: communication, marketing. Innovation, etc.</a:t>
            </a:r>
          </a:p>
          <a:p>
            <a:r>
              <a:rPr lang="en-US" sz="1400" dirty="0" smtClean="0"/>
              <a:t>Published 2008</a:t>
            </a:r>
          </a:p>
          <a:p>
            <a:endParaRPr lang="ru-RU" dirty="0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ProFILE</a:t>
            </a:r>
            <a:r>
              <a:rPr lang="en-US" dirty="0" smtClean="0"/>
              <a:t> intermediate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51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68" y="1340768"/>
            <a:ext cx="3807732" cy="516816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2040" y="1340768"/>
            <a:ext cx="3765744" cy="5111172"/>
          </a:xfrm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ProFILE</a:t>
            </a:r>
            <a:r>
              <a:rPr lang="en-US" dirty="0" smtClean="0"/>
              <a:t> intermediate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563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ENGLISH FILE intermediate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68" y="1433092"/>
            <a:ext cx="4016473" cy="5149680"/>
          </a:xfrm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The Intermediate course that </a:t>
            </a:r>
            <a:r>
              <a:rPr lang="en-US" sz="1400" dirty="0">
                <a:solidFill>
                  <a:schemeClr val="accent2"/>
                </a:solidFill>
              </a:rPr>
              <a:t>gets students talking</a:t>
            </a:r>
            <a:r>
              <a:rPr lang="en-US" sz="1400" dirty="0"/>
              <a:t>, and that helps teachers and students more than any </a:t>
            </a:r>
            <a:r>
              <a:rPr lang="en-US" sz="1400" dirty="0" smtClean="0"/>
              <a:t>other</a:t>
            </a:r>
          </a:p>
          <a:p>
            <a:r>
              <a:rPr lang="en-US" sz="1400" dirty="0" smtClean="0"/>
              <a:t>Fun, motivating lessons that work</a:t>
            </a:r>
          </a:p>
          <a:p>
            <a:r>
              <a:rPr lang="en-US" sz="1400" dirty="0" smtClean="0"/>
              <a:t>A complete package for teachers and students</a:t>
            </a:r>
          </a:p>
          <a:p>
            <a:r>
              <a:rPr lang="en-US" sz="1400" dirty="0" smtClean="0"/>
              <a:t>Grammar-Bank with rules and exercises</a:t>
            </a:r>
          </a:p>
          <a:p>
            <a:r>
              <a:rPr lang="en-US" sz="1400" dirty="0" smtClean="0"/>
              <a:t>Illustrated Vocabulary Bank and Sound Bank</a:t>
            </a:r>
          </a:p>
          <a:p>
            <a:r>
              <a:rPr lang="en-US" sz="1400" dirty="0" smtClean="0"/>
              <a:t>Published  2006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2046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523" y="1340768"/>
            <a:ext cx="3924765" cy="518457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0394" y="1340768"/>
            <a:ext cx="3853999" cy="5184576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ENGLISH FILE intermediate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7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UPSTREAM pre-intermediate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576" y="1389030"/>
            <a:ext cx="3672408" cy="5238209"/>
          </a:xfrm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Upstream is a modular course for learners of the English language at CEF B1 level.</a:t>
            </a:r>
          </a:p>
          <a:p>
            <a:r>
              <a:rPr lang="en-US" sz="1400" dirty="0" smtClean="0"/>
              <a:t>Upstream comprises </a:t>
            </a:r>
            <a:r>
              <a:rPr lang="en-US" sz="1400" dirty="0" smtClean="0">
                <a:solidFill>
                  <a:schemeClr val="accent2"/>
                </a:solidFill>
              </a:rPr>
              <a:t>theme-based units </a:t>
            </a:r>
            <a:r>
              <a:rPr lang="en-US" sz="1400" dirty="0" smtClean="0"/>
              <a:t>form a wide variety of authentic sources in 5 modules</a:t>
            </a:r>
          </a:p>
          <a:p>
            <a:r>
              <a:rPr lang="en-US" sz="1400" dirty="0" smtClean="0"/>
              <a:t>A variety of cross cultural topics</a:t>
            </a:r>
          </a:p>
          <a:p>
            <a:r>
              <a:rPr lang="en-US" sz="1400" dirty="0" smtClean="0"/>
              <a:t>Lexical exercises</a:t>
            </a:r>
          </a:p>
          <a:p>
            <a:r>
              <a:rPr lang="en-US" sz="1400" dirty="0" smtClean="0"/>
              <a:t>Stimulating reading and listening tasks</a:t>
            </a:r>
          </a:p>
          <a:p>
            <a:r>
              <a:rPr lang="en-US" sz="1400" dirty="0" smtClean="0"/>
              <a:t>Study skills tips</a:t>
            </a:r>
          </a:p>
          <a:p>
            <a:r>
              <a:rPr lang="en-US" sz="1400" dirty="0" smtClean="0"/>
              <a:t>Curricular and Self-Assessment sections at the end of each module</a:t>
            </a:r>
          </a:p>
          <a:p>
            <a:r>
              <a:rPr lang="en-US" sz="1400" dirty="0" smtClean="0"/>
              <a:t>Grammar sections</a:t>
            </a:r>
          </a:p>
          <a:p>
            <a:r>
              <a:rPr lang="en-US" sz="1400" dirty="0" smtClean="0"/>
              <a:t>Songs</a:t>
            </a:r>
          </a:p>
          <a:p>
            <a:r>
              <a:rPr lang="en-US" sz="1400" dirty="0" smtClean="0"/>
              <a:t>Published 2011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7628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576" y="1268760"/>
            <a:ext cx="3694258" cy="547358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016" y="1268760"/>
            <a:ext cx="3545406" cy="5308037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UPSTREAM pre-intermediate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05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Upstream advanced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576" y="1268760"/>
            <a:ext cx="3744415" cy="5355009"/>
          </a:xfrm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1400" dirty="0"/>
              <a:t>Upstream is a </a:t>
            </a:r>
            <a:r>
              <a:rPr lang="en-US" sz="1400" dirty="0" smtClean="0"/>
              <a:t>modular secondary-level </a:t>
            </a:r>
            <a:r>
              <a:rPr lang="en-US" sz="1400" dirty="0"/>
              <a:t>course for learners of the English language at CEF </a:t>
            </a:r>
            <a:r>
              <a:rPr lang="en-US" sz="1400" dirty="0" smtClean="0"/>
              <a:t>C1 </a:t>
            </a:r>
            <a:r>
              <a:rPr lang="en-US" sz="1400" dirty="0"/>
              <a:t>level.</a:t>
            </a:r>
          </a:p>
          <a:p>
            <a:r>
              <a:rPr lang="en-US" sz="1400" dirty="0" smtClean="0"/>
              <a:t>The series combines active English learning with a variety of lively topics presented in themed units.</a:t>
            </a:r>
          </a:p>
          <a:p>
            <a:r>
              <a:rPr lang="en-US" sz="1400" dirty="0" smtClean="0"/>
              <a:t>Exam and study skills tips</a:t>
            </a:r>
          </a:p>
          <a:p>
            <a:r>
              <a:rPr lang="en-US" sz="1400" dirty="0" smtClean="0"/>
              <a:t>Systematic development of all 4 language skills through realistic, challenging tasks</a:t>
            </a:r>
          </a:p>
          <a:p>
            <a:r>
              <a:rPr lang="en-US" sz="1400" dirty="0" smtClean="0"/>
              <a:t>Practice in exam-style exercises for all 5 papers in the CAE exam</a:t>
            </a:r>
          </a:p>
          <a:p>
            <a:r>
              <a:rPr lang="en-US" sz="1400" dirty="0" smtClean="0"/>
              <a:t>Published  2007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1203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 flipV="1">
            <a:off x="905608" y="1340768"/>
            <a:ext cx="3613147" cy="524467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0032" y="1340768"/>
            <a:ext cx="3744416" cy="5328592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Upstream advanced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95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1268760"/>
            <a:ext cx="3960440" cy="5281190"/>
          </a:xfrm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The aim of Cambridge English for Job-hunting is to </a:t>
            </a:r>
            <a:r>
              <a:rPr lang="en-US" sz="1400" dirty="0" smtClean="0">
                <a:solidFill>
                  <a:schemeClr val="accent2"/>
                </a:solidFill>
              </a:rPr>
              <a:t>develop the English language </a:t>
            </a:r>
            <a:r>
              <a:rPr lang="en-US" sz="1400" dirty="0" smtClean="0"/>
              <a:t>and communication skills you need to get the  job you want</a:t>
            </a:r>
          </a:p>
          <a:p>
            <a:r>
              <a:rPr lang="en-US" sz="1400" dirty="0" smtClean="0"/>
              <a:t>The book comprises 6 stand-alone units which cover all of the following areas and more:</a:t>
            </a:r>
          </a:p>
          <a:p>
            <a:r>
              <a:rPr lang="en-US" sz="1400" dirty="0" smtClean="0"/>
              <a:t>Researching the market</a:t>
            </a:r>
          </a:p>
          <a:p>
            <a:r>
              <a:rPr lang="en-US" sz="1400" dirty="0" smtClean="0"/>
              <a:t>Preparing a CV</a:t>
            </a:r>
          </a:p>
          <a:p>
            <a:r>
              <a:rPr lang="en-US" sz="1400" dirty="0" smtClean="0"/>
              <a:t>Writing a cover letter</a:t>
            </a:r>
          </a:p>
          <a:p>
            <a:r>
              <a:rPr lang="en-US" sz="1400" dirty="0" smtClean="0"/>
              <a:t>Answering interview questions</a:t>
            </a:r>
          </a:p>
          <a:p>
            <a:r>
              <a:rPr lang="en-US" sz="1400" dirty="0" smtClean="0"/>
              <a:t>Telephoning interviews</a:t>
            </a:r>
          </a:p>
          <a:p>
            <a:r>
              <a:rPr lang="en-US" sz="1400" dirty="0" smtClean="0"/>
              <a:t>Negotiating terms and conditions of service</a:t>
            </a:r>
          </a:p>
          <a:p>
            <a:r>
              <a:rPr lang="en-US" sz="1400" dirty="0" smtClean="0"/>
              <a:t>Published 2010</a:t>
            </a:r>
          </a:p>
          <a:p>
            <a:endParaRPr lang="en-US" sz="1400" dirty="0" smtClean="0"/>
          </a:p>
          <a:p>
            <a:endParaRPr lang="ru-RU" sz="1400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JOB-HUNTING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08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68" y="1268760"/>
            <a:ext cx="3816424" cy="527659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8024" y="1268760"/>
            <a:ext cx="3773599" cy="516622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JOB-HUNTING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04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259632" y="1268760"/>
            <a:ext cx="7125072" cy="1828800"/>
          </a:xfrm>
        </p:spPr>
        <p:txBody>
          <a:bodyPr/>
          <a:lstStyle/>
          <a:p>
            <a:pPr algn="ctr"/>
            <a:r>
              <a:rPr lang="en-US" dirty="0" smtClean="0"/>
              <a:t>THANK YOU FOR ATTENTION!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2235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131</TotalTime>
  <Words>856</Words>
  <Application>Microsoft Office PowerPoint</Application>
  <PresentationFormat>Экран (4:3)</PresentationFormat>
  <Paragraphs>98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Обычная</vt:lpstr>
      <vt:lpstr>HIRING AND FIRING</vt:lpstr>
      <vt:lpstr>REAL READING 1 with answers</vt:lpstr>
      <vt:lpstr>REAL READING 1 with answers</vt:lpstr>
      <vt:lpstr>REAL READING 3 with answers</vt:lpstr>
      <vt:lpstr>REAL READING 3 with answers</vt:lpstr>
      <vt:lpstr>REAL WRITING 4 with answers</vt:lpstr>
      <vt:lpstr>REAL WRITING 4 with answers</vt:lpstr>
      <vt:lpstr>ENGLISH FOR BUSINESS STUDIES</vt:lpstr>
      <vt:lpstr>ENGLISH FOR BUSINESS STUDIES</vt:lpstr>
      <vt:lpstr>IN COMPANY pre-intermediate</vt:lpstr>
      <vt:lpstr>IN COMPANY pre-intermediate</vt:lpstr>
      <vt:lpstr>BUSINESS ONE:ONE advanced</vt:lpstr>
      <vt:lpstr>BUSINESS ONE:ONE advanced</vt:lpstr>
      <vt:lpstr>ProFILE intermediate</vt:lpstr>
      <vt:lpstr>ProFILE intermediate</vt:lpstr>
      <vt:lpstr>NEW ENGLISH FILE intermediate</vt:lpstr>
      <vt:lpstr>NEW ENGLISH FILE intermediate</vt:lpstr>
      <vt:lpstr>UPSTREAM pre-intermediate</vt:lpstr>
      <vt:lpstr>UPSTREAM pre-intermediate</vt:lpstr>
      <vt:lpstr>Upstream advanced </vt:lpstr>
      <vt:lpstr>Upstream advanced </vt:lpstr>
      <vt:lpstr>JOB-HUNTING</vt:lpstr>
      <vt:lpstr>JOB-HUNTING</vt:lpstr>
      <vt:lpstr>THANK YOU FOR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HIRING AND FIRING</dc:title>
  <dc:creator>Krasnik Julia</dc:creator>
  <cp:lastModifiedBy>Gerasimchuk</cp:lastModifiedBy>
  <cp:revision>17</cp:revision>
  <dcterms:created xsi:type="dcterms:W3CDTF">2016-06-07T09:40:11Z</dcterms:created>
  <dcterms:modified xsi:type="dcterms:W3CDTF">2016-06-21T06:57:17Z</dcterms:modified>
</cp:coreProperties>
</file>