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64" r:id="rId3"/>
    <p:sldId id="271" r:id="rId4"/>
    <p:sldId id="260" r:id="rId5"/>
    <p:sldId id="257" r:id="rId6"/>
    <p:sldId id="259" r:id="rId7"/>
    <p:sldId id="272" r:id="rId8"/>
    <p:sldId id="261" r:id="rId9"/>
    <p:sldId id="268" r:id="rId10"/>
    <p:sldId id="258" r:id="rId11"/>
    <p:sldId id="262" r:id="rId12"/>
    <p:sldId id="267" r:id="rId13"/>
    <p:sldId id="263" r:id="rId14"/>
    <p:sldId id="270"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368" y="-9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023A34-D6EE-4763-AC3F-29DA35DC68D2}" type="datetimeFigureOut">
              <a:rPr lang="ru-RU" smtClean="0"/>
              <a:pPr/>
              <a:t>05.10.2015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482032-2D83-4F87-A39D-FED952A38B74}"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A0482032-2D83-4F87-A39D-FED952A38B74}" type="slidenum">
              <a:rPr lang="ru-RU" smtClean="0"/>
              <a:pPr/>
              <a:t>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C872359C-CEC6-4471-8F40-734E1C97603D}" type="datetime1">
              <a:rPr lang="ru-RU" smtClean="0"/>
              <a:pPr/>
              <a:t>05.10.2015</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3AEEA9C0-EDD8-44B9-87F7-BC75BD90DE2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1592B8A6-E5B7-4D8C-8F23-AFF807AB1073}" type="datetime1">
              <a:rPr lang="ru-RU" smtClean="0"/>
              <a:pPr/>
              <a:t>05.10.2015</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3AEEA9C0-EDD8-44B9-87F7-BC75BD90DE2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A1D20336-367D-4A5E-9E86-932E17B70AB3}" type="datetime1">
              <a:rPr lang="ru-RU" smtClean="0"/>
              <a:pPr/>
              <a:t>05.10.2015</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3AEEA9C0-EDD8-44B9-87F7-BC75BD90DE20}"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9748ACF3-D9AC-4A97-A85E-59458F1749EC}" type="datetime1">
              <a:rPr lang="ru-RU" smtClean="0"/>
              <a:pPr/>
              <a:t>05.10.2015</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3AEEA9C0-EDD8-44B9-87F7-BC75BD90DE2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1FA49DB7-BCA5-451B-A5C3-8603AD0EB097}" type="datetime1">
              <a:rPr lang="ru-RU" smtClean="0"/>
              <a:pPr/>
              <a:t>05.10.2015</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3AEEA9C0-EDD8-44B9-87F7-BC75BD90DE2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D0E7F4CD-C65B-4B0C-9F63-4D2C8A6998F8}" type="datetime1">
              <a:rPr lang="ru-RU" smtClean="0"/>
              <a:pPr/>
              <a:t>05.10.2015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AEEA9C0-EDD8-44B9-87F7-BC75BD90DE2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081FBCB9-574C-41CA-AC97-45421D13F2A4}" type="datetime1">
              <a:rPr lang="ru-RU" smtClean="0"/>
              <a:pPr/>
              <a:t>05.10.2015</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3AEEA9C0-EDD8-44B9-87F7-BC75BD90DE2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0F34F353-34E3-44C8-A0C8-883679AF3366}" type="datetime1">
              <a:rPr lang="ru-RU" smtClean="0"/>
              <a:pPr/>
              <a:t>05.10.2015</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3AEEA9C0-EDD8-44B9-87F7-BC75BD90DE2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014B3D1A-17D1-40E0-BDEF-74E23DE2AA6E}" type="datetime1">
              <a:rPr lang="ru-RU" smtClean="0"/>
              <a:pPr/>
              <a:t>05.10.2015</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3AEEA9C0-EDD8-44B9-87F7-BC75BD90DE2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70E532C-C896-419F-9465-C165113D9304}" type="datetime1">
              <a:rPr lang="ru-RU" smtClean="0"/>
              <a:pPr/>
              <a:t>05.10.2015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AEEA9C0-EDD8-44B9-87F7-BC75BD90DE2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A14C06C-3C0C-477C-86DC-1106EA63CFE1}" type="datetime1">
              <a:rPr lang="ru-RU" smtClean="0"/>
              <a:pPr/>
              <a:t>05.10.2015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AEEA9C0-EDD8-44B9-87F7-BC75BD90DE2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C29E9C05-CFC2-4328-9D75-1C8086AA3DBE}" type="datetime1">
              <a:rPr lang="ru-RU" smtClean="0"/>
              <a:pPr/>
              <a:t>05.10.2015</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3AEEA9C0-EDD8-44B9-87F7-BC75BD90DE20}"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C:\Users\Интант\Desktop\Новая папка (4)\1098156_583335811709746_1415931784_n.jpg"/>
          <p:cNvPicPr>
            <a:picLocks noChangeAspect="1" noChangeArrowheads="1"/>
          </p:cNvPicPr>
          <p:nvPr/>
        </p:nvPicPr>
        <p:blipFill>
          <a:blip r:embed="rId2" cstate="print">
            <a:lum bright="20000"/>
          </a:blip>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0" y="2130428"/>
            <a:ext cx="9144000" cy="1470025"/>
          </a:xfrm>
        </p:spPr>
        <p:txBody>
          <a:bodyPr>
            <a:normAutofit/>
          </a:bodyPr>
          <a:lstStyle/>
          <a:p>
            <a:r>
              <a:rPr lang="ru-RU" b="1" dirty="0" smtClean="0"/>
              <a:t>Программа академического обмена</a:t>
            </a:r>
            <a:endParaRPr lang="ru-RU" b="1" dirty="0"/>
          </a:p>
        </p:txBody>
      </p:sp>
      <p:sp>
        <p:nvSpPr>
          <p:cNvPr id="3" name="Подзаголовок 2"/>
          <p:cNvSpPr>
            <a:spLocks noGrp="1"/>
          </p:cNvSpPr>
          <p:nvPr>
            <p:ph type="subTitle" idx="1"/>
          </p:nvPr>
        </p:nvSpPr>
        <p:spPr>
          <a:xfrm>
            <a:off x="0" y="3933056"/>
            <a:ext cx="9144000" cy="1752600"/>
          </a:xfrm>
        </p:spPr>
        <p:txBody>
          <a:bodyPr/>
          <a:lstStyle/>
          <a:p>
            <a:r>
              <a:rPr lang="ru-RU" b="1" dirty="0" smtClean="0">
                <a:solidFill>
                  <a:schemeClr val="tx2">
                    <a:lumMod val="10000"/>
                  </a:schemeClr>
                </a:solidFill>
              </a:rPr>
              <a:t>Технический университет города </a:t>
            </a:r>
            <a:r>
              <a:rPr lang="ru-RU" b="1" dirty="0" err="1" smtClean="0">
                <a:solidFill>
                  <a:schemeClr val="tx2">
                    <a:lumMod val="10000"/>
                  </a:schemeClr>
                </a:solidFill>
              </a:rPr>
              <a:t>Труа</a:t>
            </a:r>
            <a:r>
              <a:rPr lang="ru-RU" b="1" dirty="0" smtClean="0">
                <a:solidFill>
                  <a:schemeClr val="tx2">
                    <a:lumMod val="10000"/>
                  </a:schemeClr>
                </a:solidFill>
              </a:rPr>
              <a:t> </a:t>
            </a:r>
          </a:p>
          <a:p>
            <a:r>
              <a:rPr lang="ru-RU" b="1" dirty="0" smtClean="0">
                <a:solidFill>
                  <a:schemeClr val="tx2">
                    <a:lumMod val="10000"/>
                  </a:schemeClr>
                </a:solidFill>
              </a:rPr>
              <a:t>Весенний семестр 2015</a:t>
            </a:r>
            <a:endParaRPr lang="ru-RU" b="1" dirty="0">
              <a:solidFill>
                <a:schemeClr val="tx2">
                  <a:lumMod val="1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dirty="0" smtClean="0"/>
              <a:t>Study included</a:t>
            </a:r>
            <a:endParaRPr lang="ru-RU" dirty="0"/>
          </a:p>
        </p:txBody>
      </p:sp>
      <p:sp>
        <p:nvSpPr>
          <p:cNvPr id="3" name="Содержимое 2"/>
          <p:cNvSpPr>
            <a:spLocks noGrp="1"/>
          </p:cNvSpPr>
          <p:nvPr>
            <p:ph idx="1"/>
          </p:nvPr>
        </p:nvSpPr>
        <p:spPr/>
        <p:txBody>
          <a:bodyPr>
            <a:normAutofit fontScale="77500" lnSpcReduction="20000"/>
          </a:bodyPr>
          <a:lstStyle/>
          <a:p>
            <a:r>
              <a:rPr lang="en-US" dirty="0" smtClean="0">
                <a:solidFill>
                  <a:schemeClr val="tx2">
                    <a:lumMod val="10000"/>
                  </a:schemeClr>
                </a:solidFill>
              </a:rPr>
              <a:t>INTER SEMESTRE</a:t>
            </a:r>
            <a:r>
              <a:rPr lang="ru-RU" dirty="0" smtClean="0">
                <a:solidFill>
                  <a:schemeClr val="tx2">
                    <a:lumMod val="10000"/>
                  </a:schemeClr>
                </a:solidFill>
              </a:rPr>
              <a:t> </a:t>
            </a:r>
            <a:r>
              <a:rPr lang="en-US" dirty="0" smtClean="0">
                <a:solidFill>
                  <a:schemeClr val="tx2">
                    <a:lumMod val="10000"/>
                  </a:schemeClr>
                </a:solidFill>
              </a:rPr>
              <a:t>PROGRAMME:  </a:t>
            </a:r>
            <a:r>
              <a:rPr lang="ru-RU" dirty="0" smtClean="0">
                <a:solidFill>
                  <a:schemeClr val="tx2">
                    <a:lumMod val="10000"/>
                  </a:schemeClr>
                </a:solidFill>
              </a:rPr>
              <a:t>22.01.15  - 13.02.15</a:t>
            </a:r>
          </a:p>
          <a:p>
            <a:pPr>
              <a:buNone/>
            </a:pPr>
            <a:r>
              <a:rPr lang="en-US" dirty="0" smtClean="0">
                <a:solidFill>
                  <a:schemeClr val="tx2">
                    <a:lumMod val="10000"/>
                  </a:schemeClr>
                </a:solidFill>
              </a:rPr>
              <a:t>Intensive </a:t>
            </a:r>
            <a:r>
              <a:rPr lang="en-US" dirty="0" err="1" smtClean="0">
                <a:solidFill>
                  <a:schemeClr val="tx2">
                    <a:lumMod val="10000"/>
                  </a:schemeClr>
                </a:solidFill>
              </a:rPr>
              <a:t>french</a:t>
            </a:r>
            <a:r>
              <a:rPr lang="en-US" dirty="0" smtClean="0">
                <a:solidFill>
                  <a:schemeClr val="tx2">
                    <a:lumMod val="10000"/>
                  </a:schemeClr>
                </a:solidFill>
              </a:rPr>
              <a:t> course </a:t>
            </a:r>
            <a:r>
              <a:rPr lang="ru-RU" dirty="0" smtClean="0">
                <a:solidFill>
                  <a:schemeClr val="tx2">
                    <a:lumMod val="10000"/>
                  </a:schemeClr>
                </a:solidFill>
              </a:rPr>
              <a:t>5 </a:t>
            </a:r>
            <a:r>
              <a:rPr lang="en-US" dirty="0" smtClean="0">
                <a:solidFill>
                  <a:schemeClr val="tx2">
                    <a:lumMod val="10000"/>
                  </a:schemeClr>
                </a:solidFill>
              </a:rPr>
              <a:t>hours per day </a:t>
            </a:r>
            <a:r>
              <a:rPr lang="ru-RU" dirty="0" smtClean="0">
                <a:solidFill>
                  <a:schemeClr val="tx2">
                    <a:lumMod val="10000"/>
                  </a:schemeClr>
                </a:solidFill>
              </a:rPr>
              <a:t>+ </a:t>
            </a:r>
            <a:endParaRPr lang="en-US" dirty="0" smtClean="0">
              <a:solidFill>
                <a:schemeClr val="tx2">
                  <a:lumMod val="10000"/>
                </a:schemeClr>
              </a:solidFill>
            </a:endParaRPr>
          </a:p>
          <a:p>
            <a:pPr>
              <a:buNone/>
            </a:pPr>
            <a:r>
              <a:rPr lang="en-US" dirty="0" smtClean="0">
                <a:solidFill>
                  <a:schemeClr val="tx2">
                    <a:lumMod val="10000"/>
                  </a:schemeClr>
                </a:solidFill>
              </a:rPr>
              <a:t>Project management (In English)</a:t>
            </a:r>
            <a:r>
              <a:rPr lang="ru-RU" dirty="0" smtClean="0">
                <a:solidFill>
                  <a:schemeClr val="tx2">
                    <a:lumMod val="10000"/>
                  </a:schemeClr>
                </a:solidFill>
              </a:rPr>
              <a:t> 2</a:t>
            </a:r>
            <a:r>
              <a:rPr lang="en-US" dirty="0" smtClean="0">
                <a:solidFill>
                  <a:schemeClr val="tx2">
                    <a:lumMod val="10000"/>
                  </a:schemeClr>
                </a:solidFill>
              </a:rPr>
              <a:t>hours per day</a:t>
            </a:r>
            <a:r>
              <a:rPr lang="ru-RU" dirty="0" smtClean="0">
                <a:solidFill>
                  <a:schemeClr val="tx2">
                    <a:lumMod val="10000"/>
                  </a:schemeClr>
                </a:solidFill>
              </a:rPr>
              <a:t> </a:t>
            </a:r>
            <a:endParaRPr lang="en-US" dirty="0" smtClean="0">
              <a:solidFill>
                <a:schemeClr val="tx2">
                  <a:lumMod val="10000"/>
                </a:schemeClr>
              </a:solidFill>
            </a:endParaRPr>
          </a:p>
          <a:p>
            <a:pPr>
              <a:buNone/>
            </a:pPr>
            <a:r>
              <a:rPr lang="en-US" dirty="0">
                <a:solidFill>
                  <a:schemeClr val="tx2">
                    <a:lumMod val="10000"/>
                  </a:schemeClr>
                </a:solidFill>
              </a:rPr>
              <a:t>B</a:t>
            </a:r>
            <a:r>
              <a:rPr lang="en-US" dirty="0" smtClean="0">
                <a:solidFill>
                  <a:schemeClr val="tx2">
                    <a:lumMod val="10000"/>
                  </a:schemeClr>
                </a:solidFill>
              </a:rPr>
              <a:t>oth subjects are included into individual study plan</a:t>
            </a:r>
            <a:endParaRPr lang="ru-RU" dirty="0" smtClean="0">
              <a:solidFill>
                <a:schemeClr val="tx2">
                  <a:lumMod val="10000"/>
                </a:schemeClr>
              </a:solidFill>
            </a:endParaRPr>
          </a:p>
          <a:p>
            <a:endParaRPr lang="ru-RU" dirty="0" smtClean="0">
              <a:solidFill>
                <a:schemeClr val="tx2">
                  <a:lumMod val="10000"/>
                </a:schemeClr>
              </a:solidFill>
            </a:endParaRPr>
          </a:p>
          <a:p>
            <a:r>
              <a:rPr lang="en-US" dirty="0" smtClean="0">
                <a:solidFill>
                  <a:schemeClr val="tx2">
                    <a:lumMod val="10000"/>
                  </a:schemeClr>
                </a:solidFill>
              </a:rPr>
              <a:t>SEMESTRE:  </a:t>
            </a:r>
            <a:r>
              <a:rPr lang="ru-RU" dirty="0" smtClean="0">
                <a:solidFill>
                  <a:schemeClr val="tx2">
                    <a:lumMod val="10000"/>
                  </a:schemeClr>
                </a:solidFill>
              </a:rPr>
              <a:t>13.02.15 – 30.06.15</a:t>
            </a:r>
            <a:endParaRPr lang="en-US" dirty="0" smtClean="0">
              <a:solidFill>
                <a:schemeClr val="tx2">
                  <a:lumMod val="10000"/>
                </a:schemeClr>
              </a:solidFill>
            </a:endParaRPr>
          </a:p>
          <a:p>
            <a:endParaRPr lang="en-US" dirty="0">
              <a:solidFill>
                <a:schemeClr val="tx2">
                  <a:lumMod val="10000"/>
                </a:schemeClr>
              </a:solidFill>
            </a:endParaRPr>
          </a:p>
          <a:p>
            <a:r>
              <a:rPr lang="en-US" dirty="0" smtClean="0">
                <a:solidFill>
                  <a:schemeClr val="tx2">
                    <a:lumMod val="10000"/>
                  </a:schemeClr>
                </a:solidFill>
              </a:rPr>
              <a:t>HOLIDAYS  (twice)</a:t>
            </a:r>
          </a:p>
          <a:p>
            <a:pPr>
              <a:buNone/>
            </a:pPr>
            <a:r>
              <a:rPr lang="en-US" dirty="0" smtClean="0">
                <a:solidFill>
                  <a:schemeClr val="tx2">
                    <a:lumMod val="10000"/>
                  </a:schemeClr>
                </a:solidFill>
              </a:rPr>
              <a:t>02.03.15 – 08.03.15</a:t>
            </a:r>
          </a:p>
          <a:p>
            <a:pPr>
              <a:buNone/>
            </a:pPr>
            <a:r>
              <a:rPr lang="en-US" dirty="0" smtClean="0">
                <a:solidFill>
                  <a:schemeClr val="tx2">
                    <a:lumMod val="10000"/>
                  </a:schemeClr>
                </a:solidFill>
              </a:rPr>
              <a:t>27.04.15 – 03.04.15</a:t>
            </a:r>
          </a:p>
          <a:p>
            <a:endParaRPr lang="en-US" dirty="0" smtClean="0">
              <a:solidFill>
                <a:schemeClr val="tx2">
                  <a:lumMod val="10000"/>
                </a:schemeClr>
              </a:solidFill>
            </a:endParaRPr>
          </a:p>
          <a:p>
            <a:endParaRPr lang="ru-RU" dirty="0" smtClean="0">
              <a:solidFill>
                <a:schemeClr val="tx2">
                  <a:lumMod val="10000"/>
                </a:schemeClr>
              </a:solidFill>
            </a:endParaRPr>
          </a:p>
          <a:p>
            <a:endParaRPr lang="ru-RU" dirty="0" smtClean="0">
              <a:solidFill>
                <a:schemeClr val="tx2">
                  <a:lumMod val="1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145282"/>
          </a:xfrm>
        </p:spPr>
        <p:txBody>
          <a:bodyPr/>
          <a:lstStyle/>
          <a:p>
            <a:pPr algn="ctr"/>
            <a:r>
              <a:rPr lang="en-US" dirty="0" smtClean="0"/>
              <a:t>University</a:t>
            </a:r>
            <a:endParaRPr lang="ru-RU" dirty="0"/>
          </a:p>
        </p:txBody>
      </p:sp>
      <p:sp>
        <p:nvSpPr>
          <p:cNvPr id="3" name="Содержимое 2"/>
          <p:cNvSpPr>
            <a:spLocks noGrp="1"/>
          </p:cNvSpPr>
          <p:nvPr>
            <p:ph idx="1"/>
          </p:nvPr>
        </p:nvSpPr>
        <p:spPr>
          <a:xfrm>
            <a:off x="457200" y="1412776"/>
            <a:ext cx="8229600" cy="5256583"/>
          </a:xfrm>
        </p:spPr>
        <p:txBody>
          <a:bodyPr>
            <a:normAutofit fontScale="77500" lnSpcReduction="20000"/>
          </a:bodyPr>
          <a:lstStyle/>
          <a:p>
            <a:r>
              <a:rPr lang="en-US" dirty="0" smtClean="0">
                <a:solidFill>
                  <a:schemeClr val="tx2">
                    <a:lumMod val="10000"/>
                  </a:schemeClr>
                </a:solidFill>
              </a:rPr>
              <a:t>Big, modern and innovative building </a:t>
            </a:r>
          </a:p>
          <a:p>
            <a:r>
              <a:rPr lang="en-US" dirty="0" smtClean="0">
                <a:solidFill>
                  <a:schemeClr val="tx2">
                    <a:lumMod val="10000"/>
                  </a:schemeClr>
                </a:solidFill>
              </a:rPr>
              <a:t>Big library with places to work by yourself or with a team</a:t>
            </a:r>
          </a:p>
          <a:p>
            <a:r>
              <a:rPr lang="en-US" dirty="0" smtClean="0">
                <a:solidFill>
                  <a:schemeClr val="tx2">
                    <a:lumMod val="10000"/>
                  </a:schemeClr>
                </a:solidFill>
              </a:rPr>
              <a:t>Student card system which allow you</a:t>
            </a:r>
          </a:p>
          <a:p>
            <a:pPr lvl="1">
              <a:buFont typeface="Wingdings" pitchFamily="2" charset="2"/>
              <a:buChar char="Ø"/>
            </a:pPr>
            <a:r>
              <a:rPr lang="en-US" dirty="0" smtClean="0">
                <a:solidFill>
                  <a:schemeClr val="tx2">
                    <a:lumMod val="10000"/>
                  </a:schemeClr>
                </a:solidFill>
              </a:rPr>
              <a:t>To enter to the university  (some doors are locked)</a:t>
            </a:r>
          </a:p>
          <a:p>
            <a:pPr lvl="1">
              <a:buFont typeface="Wingdings" pitchFamily="2" charset="2"/>
              <a:buChar char="Ø"/>
            </a:pPr>
            <a:r>
              <a:rPr lang="en-US" dirty="0" smtClean="0">
                <a:solidFill>
                  <a:schemeClr val="tx2">
                    <a:lumMod val="10000"/>
                  </a:schemeClr>
                </a:solidFill>
              </a:rPr>
              <a:t>To buy food (if you have money on the card)</a:t>
            </a:r>
          </a:p>
          <a:p>
            <a:pPr lvl="1">
              <a:buFont typeface="Wingdings" pitchFamily="2" charset="2"/>
              <a:buChar char="Ø"/>
            </a:pPr>
            <a:r>
              <a:rPr lang="en-US" dirty="0" smtClean="0">
                <a:solidFill>
                  <a:schemeClr val="tx2">
                    <a:lumMod val="10000"/>
                  </a:schemeClr>
                </a:solidFill>
              </a:rPr>
              <a:t>To print and copy papers with a help of a special photocopier in library (if you have credits, also put money on it but have 50 credits gift first time)</a:t>
            </a:r>
          </a:p>
          <a:p>
            <a:r>
              <a:rPr lang="en-US" dirty="0">
                <a:solidFill>
                  <a:schemeClr val="tx2">
                    <a:lumMod val="10000"/>
                  </a:schemeClr>
                </a:solidFill>
              </a:rPr>
              <a:t>M</a:t>
            </a:r>
            <a:r>
              <a:rPr lang="en-US" dirty="0" smtClean="0">
                <a:solidFill>
                  <a:schemeClr val="tx2">
                    <a:lumMod val="10000"/>
                  </a:schemeClr>
                </a:solidFill>
              </a:rPr>
              <a:t>edical office (if you have some health problems you can go there at any time. And if have some big problems, for example with arms, you even can get extra time for your exams)</a:t>
            </a:r>
          </a:p>
          <a:p>
            <a:r>
              <a:rPr lang="en-US" dirty="0" smtClean="0">
                <a:solidFill>
                  <a:schemeClr val="tx2">
                    <a:lumMod val="10000"/>
                  </a:schemeClr>
                </a:solidFill>
              </a:rPr>
              <a:t>University restaurant </a:t>
            </a:r>
          </a:p>
          <a:p>
            <a:r>
              <a:rPr lang="en-US" dirty="0">
                <a:solidFill>
                  <a:schemeClr val="tx2">
                    <a:lumMod val="10000"/>
                  </a:schemeClr>
                </a:solidFill>
              </a:rPr>
              <a:t>P</a:t>
            </a:r>
            <a:r>
              <a:rPr lang="en-US" dirty="0" smtClean="0">
                <a:solidFill>
                  <a:schemeClr val="tx2">
                    <a:lumMod val="10000"/>
                  </a:schemeClr>
                </a:solidFill>
              </a:rPr>
              <a:t>arking space for bicycles</a:t>
            </a:r>
          </a:p>
          <a:p>
            <a:endParaRPr lang="en-US" dirty="0" smtClean="0"/>
          </a:p>
          <a:p>
            <a:endParaRPr lang="en-US" dirty="0" smtClean="0"/>
          </a:p>
          <a:p>
            <a:pPr lvl="1">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7"/>
            <a:ext cx="8229600" cy="850107"/>
          </a:xfrm>
        </p:spPr>
        <p:txBody>
          <a:bodyPr/>
          <a:lstStyle/>
          <a:p>
            <a:pPr algn="ctr"/>
            <a:r>
              <a:rPr lang="en-US" dirty="0" smtClean="0"/>
              <a:t>University</a:t>
            </a:r>
            <a:endParaRPr lang="ru-RU" dirty="0"/>
          </a:p>
        </p:txBody>
      </p:sp>
      <p:pic>
        <p:nvPicPr>
          <p:cNvPr id="8196" name="Picture 4" descr="C:\Users\Интант\Desktop\Новая папка (4)\944606_583336028376391_1780548110_n.jpg"/>
          <p:cNvPicPr>
            <a:picLocks noGrp="1" noChangeAspect="1" noChangeArrowheads="1"/>
          </p:cNvPicPr>
          <p:nvPr>
            <p:ph idx="1"/>
          </p:nvPr>
        </p:nvPicPr>
        <p:blipFill>
          <a:blip r:embed="rId2" cstate="print"/>
          <a:srcRect/>
          <a:stretch>
            <a:fillRect/>
          </a:stretch>
        </p:blipFill>
        <p:spPr bwMode="auto">
          <a:xfrm>
            <a:off x="5580112" y="1124744"/>
            <a:ext cx="3275856" cy="245689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197" name="Picture 5" descr="C:\Users\Интант\Desktop\Новая папка (4)\1009933_603086523068008_567775695_n.jpg"/>
          <p:cNvPicPr>
            <a:picLocks noChangeAspect="1" noChangeArrowheads="1"/>
          </p:cNvPicPr>
          <p:nvPr/>
        </p:nvPicPr>
        <p:blipFill>
          <a:blip r:embed="rId3" cstate="print"/>
          <a:srcRect/>
          <a:stretch>
            <a:fillRect/>
          </a:stretch>
        </p:blipFill>
        <p:spPr bwMode="auto">
          <a:xfrm>
            <a:off x="467544" y="3861048"/>
            <a:ext cx="3624064" cy="271804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200" name="Picture 8" descr="C:\Users\Интант\Desktop\Новая папка (4)\10685607_790002087709783_2522631649381464252_n.jpg"/>
          <p:cNvPicPr>
            <a:picLocks noChangeAspect="1" noChangeArrowheads="1"/>
          </p:cNvPicPr>
          <p:nvPr/>
        </p:nvPicPr>
        <p:blipFill>
          <a:blip r:embed="rId4" cstate="print"/>
          <a:srcRect/>
          <a:stretch>
            <a:fillRect/>
          </a:stretch>
        </p:blipFill>
        <p:spPr bwMode="auto">
          <a:xfrm>
            <a:off x="395536" y="1124744"/>
            <a:ext cx="3141039" cy="243103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199" name="Picture 7" descr="C:\Users\Интант\Desktop\Новая папка (4)\1504108_650531668323493_742361387_n.jpg"/>
          <p:cNvPicPr>
            <a:picLocks noChangeAspect="1" noChangeArrowheads="1"/>
          </p:cNvPicPr>
          <p:nvPr/>
        </p:nvPicPr>
        <p:blipFill>
          <a:blip r:embed="rId5" cstate="print"/>
          <a:srcRect/>
          <a:stretch>
            <a:fillRect/>
          </a:stretch>
        </p:blipFill>
        <p:spPr bwMode="auto">
          <a:xfrm>
            <a:off x="5580112" y="4149080"/>
            <a:ext cx="3336032" cy="250202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202" name="Picture 10" descr="C:\Users\Интант\Desktop\Новая папка (4)\1098156_583335811709746_1415931784_n.jpg"/>
          <p:cNvPicPr>
            <a:picLocks noChangeAspect="1" noChangeArrowheads="1"/>
          </p:cNvPicPr>
          <p:nvPr/>
        </p:nvPicPr>
        <p:blipFill>
          <a:blip r:embed="rId6" cstate="print"/>
          <a:srcRect/>
          <a:stretch>
            <a:fillRect/>
          </a:stretch>
        </p:blipFill>
        <p:spPr bwMode="auto">
          <a:xfrm>
            <a:off x="2699792" y="2564904"/>
            <a:ext cx="3480048" cy="26100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073274"/>
          </a:xfrm>
        </p:spPr>
        <p:txBody>
          <a:bodyPr>
            <a:normAutofit/>
          </a:bodyPr>
          <a:lstStyle/>
          <a:p>
            <a:pPr algn="ctr"/>
            <a:r>
              <a:rPr lang="en-US" dirty="0" smtClean="0"/>
              <a:t>Studying</a:t>
            </a:r>
            <a:endParaRPr lang="ru-RU" dirty="0"/>
          </a:p>
        </p:txBody>
      </p:sp>
      <p:sp>
        <p:nvSpPr>
          <p:cNvPr id="3" name="Содержимое 2"/>
          <p:cNvSpPr>
            <a:spLocks noGrp="1"/>
          </p:cNvSpPr>
          <p:nvPr>
            <p:ph idx="1"/>
          </p:nvPr>
        </p:nvSpPr>
        <p:spPr>
          <a:xfrm>
            <a:off x="457200" y="1268760"/>
            <a:ext cx="8229600" cy="5472608"/>
          </a:xfrm>
        </p:spPr>
        <p:txBody>
          <a:bodyPr>
            <a:normAutofit fontScale="85000" lnSpcReduction="20000"/>
          </a:bodyPr>
          <a:lstStyle/>
          <a:p>
            <a:r>
              <a:rPr lang="en-US" dirty="0" smtClean="0">
                <a:solidFill>
                  <a:schemeClr val="tx2">
                    <a:lumMod val="10000"/>
                  </a:schemeClr>
                </a:solidFill>
              </a:rPr>
              <a:t>Hard, but exciting </a:t>
            </a:r>
          </a:p>
          <a:p>
            <a:r>
              <a:rPr lang="en-US" dirty="0" smtClean="0">
                <a:solidFill>
                  <a:schemeClr val="tx2">
                    <a:lumMod val="10000"/>
                  </a:schemeClr>
                </a:solidFill>
              </a:rPr>
              <a:t>Project team work</a:t>
            </a:r>
          </a:p>
          <a:p>
            <a:r>
              <a:rPr lang="en-US" dirty="0" smtClean="0">
                <a:solidFill>
                  <a:schemeClr val="tx2">
                    <a:lumMod val="10000"/>
                  </a:schemeClr>
                </a:solidFill>
              </a:rPr>
              <a:t>Teachers are always in dialog with students even during lectures</a:t>
            </a:r>
          </a:p>
          <a:p>
            <a:r>
              <a:rPr lang="en-US" dirty="0" smtClean="0">
                <a:solidFill>
                  <a:schemeClr val="tx2">
                    <a:lumMod val="10000"/>
                  </a:schemeClr>
                </a:solidFill>
              </a:rPr>
              <a:t>Lectures of some subjects are recorded</a:t>
            </a:r>
          </a:p>
          <a:p>
            <a:r>
              <a:rPr lang="en-US" dirty="0" err="1" smtClean="0">
                <a:solidFill>
                  <a:schemeClr val="tx2">
                    <a:lumMod val="10000"/>
                  </a:schemeClr>
                </a:solidFill>
              </a:rPr>
              <a:t>Moodle</a:t>
            </a:r>
            <a:r>
              <a:rPr lang="en-US" dirty="0" smtClean="0">
                <a:solidFill>
                  <a:schemeClr val="tx2">
                    <a:lumMod val="10000"/>
                  </a:schemeClr>
                </a:solidFill>
              </a:rPr>
              <a:t> system with personal information, recorded lectures and another information for your subjects. You also can download your work there and communicate with other students. </a:t>
            </a:r>
          </a:p>
          <a:p>
            <a:r>
              <a:rPr lang="en-US" dirty="0" smtClean="0">
                <a:solidFill>
                  <a:schemeClr val="tx2">
                    <a:lumMod val="10000"/>
                  </a:schemeClr>
                </a:solidFill>
              </a:rPr>
              <a:t>A lot to learn on your own, but If you need help just ask</a:t>
            </a:r>
          </a:p>
          <a:p>
            <a:r>
              <a:rPr lang="en-US" dirty="0">
                <a:solidFill>
                  <a:schemeClr val="tx2">
                    <a:lumMod val="10000"/>
                  </a:schemeClr>
                </a:solidFill>
              </a:rPr>
              <a:t>W</a:t>
            </a:r>
            <a:r>
              <a:rPr lang="en-US" dirty="0" smtClean="0">
                <a:solidFill>
                  <a:schemeClr val="tx2">
                    <a:lumMod val="10000"/>
                  </a:schemeClr>
                </a:solidFill>
              </a:rPr>
              <a:t>ritten examinations and verbal presentation of the projects</a:t>
            </a:r>
            <a:endParaRPr lang="ru-RU" dirty="0">
              <a:solidFill>
                <a:schemeClr val="tx2">
                  <a:lumMod val="10000"/>
                </a:schemeClr>
              </a:solidFill>
            </a:endParaRPr>
          </a:p>
          <a:p>
            <a:endParaRPr lang="en-US" dirty="0">
              <a:solidFill>
                <a:schemeClr val="tx2">
                  <a:lumMod val="10000"/>
                </a:schemeClr>
              </a:solidFill>
              <a:sym typeface="Wingdings" pitchFamily="2" charset="2"/>
            </a:endParaRPr>
          </a:p>
          <a:p>
            <a:endParaRPr lang="en-US" dirty="0">
              <a:solidFill>
                <a:schemeClr val="tx2">
                  <a:lumMod val="10000"/>
                </a:schemeClr>
              </a:solidFill>
              <a:sym typeface="Wingdings" pitchFamily="2" charset="2"/>
            </a:endParaRPr>
          </a:p>
          <a:p>
            <a:endParaRPr lang="en-US" dirty="0" smtClean="0">
              <a:sym typeface="Wingdings" pitchFamily="2" charset="2"/>
            </a:endParaRPr>
          </a:p>
          <a:p>
            <a:endParaRPr lang="en-US" dirty="0">
              <a:sym typeface="Wingdings" pitchFamily="2" charset="2"/>
            </a:endParaRPr>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001266"/>
          </a:xfrm>
        </p:spPr>
        <p:txBody>
          <a:bodyPr>
            <a:normAutofit/>
          </a:bodyPr>
          <a:lstStyle/>
          <a:p>
            <a:pPr algn="ctr"/>
            <a:r>
              <a:rPr lang="en-US" dirty="0" smtClean="0"/>
              <a:t>Sport activities </a:t>
            </a:r>
            <a:endParaRPr lang="ru-RU" dirty="0">
              <a:solidFill>
                <a:srgbClr val="FF0000"/>
              </a:solidFill>
            </a:endParaRPr>
          </a:p>
        </p:txBody>
      </p:sp>
      <p:sp>
        <p:nvSpPr>
          <p:cNvPr id="3" name="Содержимое 2"/>
          <p:cNvSpPr>
            <a:spLocks noGrp="1"/>
          </p:cNvSpPr>
          <p:nvPr>
            <p:ph idx="1"/>
          </p:nvPr>
        </p:nvSpPr>
        <p:spPr>
          <a:xfrm>
            <a:off x="457200" y="1340768"/>
            <a:ext cx="8229600" cy="3384375"/>
          </a:xfrm>
        </p:spPr>
        <p:txBody>
          <a:bodyPr>
            <a:normAutofit fontScale="77500" lnSpcReduction="20000"/>
          </a:bodyPr>
          <a:lstStyle/>
          <a:p>
            <a:r>
              <a:rPr lang="en-US" dirty="0" smtClean="0">
                <a:solidFill>
                  <a:schemeClr val="tx2">
                    <a:lumMod val="10000"/>
                  </a:schemeClr>
                </a:solidFill>
              </a:rPr>
              <a:t>You pay 23 euro for the semester and get unlimited access to</a:t>
            </a:r>
          </a:p>
          <a:p>
            <a:pPr lvl="1">
              <a:buFont typeface="Courier New" pitchFamily="49" charset="0"/>
              <a:buChar char="o"/>
            </a:pPr>
            <a:r>
              <a:rPr lang="en-US" dirty="0" smtClean="0">
                <a:solidFill>
                  <a:schemeClr val="tx2">
                    <a:lumMod val="10000"/>
                  </a:schemeClr>
                </a:solidFill>
              </a:rPr>
              <a:t>Basketball, volleyball, football, handball,</a:t>
            </a:r>
          </a:p>
          <a:p>
            <a:pPr lvl="1">
              <a:buFont typeface="Courier New" pitchFamily="49" charset="0"/>
              <a:buChar char="o"/>
            </a:pPr>
            <a:r>
              <a:rPr lang="en-US" dirty="0" smtClean="0">
                <a:solidFill>
                  <a:schemeClr val="tx2">
                    <a:lumMod val="10000"/>
                  </a:schemeClr>
                </a:solidFill>
              </a:rPr>
              <a:t>Orienteering,  horse riding, archery, badminton, golf</a:t>
            </a:r>
          </a:p>
          <a:p>
            <a:pPr lvl="1">
              <a:buFont typeface="Courier New" pitchFamily="49" charset="0"/>
              <a:buChar char="o"/>
            </a:pPr>
            <a:r>
              <a:rPr lang="en-US" dirty="0" smtClean="0">
                <a:solidFill>
                  <a:schemeClr val="tx2">
                    <a:lumMod val="10000"/>
                  </a:schemeClr>
                </a:solidFill>
              </a:rPr>
              <a:t>Judo, boxing, karate</a:t>
            </a:r>
          </a:p>
          <a:p>
            <a:pPr lvl="1">
              <a:buFont typeface="Courier New" pitchFamily="49" charset="0"/>
              <a:buChar char="o"/>
            </a:pPr>
            <a:r>
              <a:rPr lang="en-US" dirty="0" smtClean="0">
                <a:solidFill>
                  <a:schemeClr val="tx2">
                    <a:lumMod val="10000"/>
                  </a:schemeClr>
                </a:solidFill>
              </a:rPr>
              <a:t>Squash, </a:t>
            </a:r>
            <a:r>
              <a:rPr lang="en-US" dirty="0">
                <a:solidFill>
                  <a:schemeClr val="tx2">
                    <a:lumMod val="10000"/>
                  </a:schemeClr>
                </a:solidFill>
              </a:rPr>
              <a:t>t</a:t>
            </a:r>
            <a:r>
              <a:rPr lang="en-US" dirty="0" smtClean="0">
                <a:solidFill>
                  <a:schemeClr val="tx2">
                    <a:lumMod val="10000"/>
                  </a:schemeClr>
                </a:solidFill>
              </a:rPr>
              <a:t>ennis</a:t>
            </a:r>
          </a:p>
          <a:p>
            <a:pPr lvl="1">
              <a:buFont typeface="Courier New" pitchFamily="49" charset="0"/>
              <a:buChar char="o"/>
            </a:pPr>
            <a:r>
              <a:rPr lang="en-US" dirty="0" smtClean="0">
                <a:solidFill>
                  <a:schemeClr val="tx2">
                    <a:lumMod val="10000"/>
                  </a:schemeClr>
                </a:solidFill>
              </a:rPr>
              <a:t>Swimming, water polo, rowing</a:t>
            </a:r>
          </a:p>
          <a:p>
            <a:pPr lvl="1">
              <a:buFont typeface="Courier New" pitchFamily="49" charset="0"/>
              <a:buChar char="o"/>
            </a:pPr>
            <a:r>
              <a:rPr lang="en-US" dirty="0" smtClean="0">
                <a:solidFill>
                  <a:schemeClr val="tx2">
                    <a:lumMod val="10000"/>
                  </a:schemeClr>
                </a:solidFill>
              </a:rPr>
              <a:t>Climbing, skiing</a:t>
            </a:r>
          </a:p>
          <a:p>
            <a:pPr lvl="1">
              <a:buFont typeface="Courier New" pitchFamily="49" charset="0"/>
              <a:buChar char="o"/>
            </a:pPr>
            <a:r>
              <a:rPr lang="en-US" dirty="0" smtClean="0">
                <a:solidFill>
                  <a:schemeClr val="tx2">
                    <a:lumMod val="10000"/>
                  </a:schemeClr>
                </a:solidFill>
              </a:rPr>
              <a:t>Fitness and dance</a:t>
            </a:r>
          </a:p>
          <a:p>
            <a:pPr lvl="1">
              <a:buFont typeface="Courier New" pitchFamily="49" charset="0"/>
              <a:buChar char="o"/>
            </a:pPr>
            <a:r>
              <a:rPr lang="en-US" dirty="0" smtClean="0">
                <a:solidFill>
                  <a:schemeClr val="tx2">
                    <a:lumMod val="10000"/>
                  </a:schemeClr>
                </a:solidFill>
              </a:rPr>
              <a:t>…</a:t>
            </a:r>
            <a:endParaRPr lang="ru-RU" dirty="0">
              <a:solidFill>
                <a:schemeClr val="tx2">
                  <a:lumMod val="10000"/>
                </a:schemeClr>
              </a:solidFill>
            </a:endParaRPr>
          </a:p>
        </p:txBody>
      </p:sp>
      <p:pic>
        <p:nvPicPr>
          <p:cNvPr id="10242" name="Picture 2" descr="C:\Users\Интант\Desktop\Новая папка (4)\sportenvrac.jpg"/>
          <p:cNvPicPr>
            <a:picLocks noChangeAspect="1" noChangeArrowheads="1"/>
          </p:cNvPicPr>
          <p:nvPr/>
        </p:nvPicPr>
        <p:blipFill>
          <a:blip r:embed="rId2" cstate="print"/>
          <a:srcRect t="18662" b="50620"/>
          <a:stretch>
            <a:fillRect/>
          </a:stretch>
        </p:blipFill>
        <p:spPr bwMode="auto">
          <a:xfrm>
            <a:off x="7343800" y="1844824"/>
            <a:ext cx="1800200" cy="23704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43" name="Picture 3" descr="C:\Users\Интант\Desktop\Новая папка (4)\11165205_911410065568984_4116186229428534136_o.jpg"/>
          <p:cNvPicPr>
            <a:picLocks noChangeAspect="1" noChangeArrowheads="1"/>
          </p:cNvPicPr>
          <p:nvPr/>
        </p:nvPicPr>
        <p:blipFill>
          <a:blip r:embed="rId3" cstate="print"/>
          <a:srcRect/>
          <a:stretch>
            <a:fillRect/>
          </a:stretch>
        </p:blipFill>
        <p:spPr bwMode="auto">
          <a:xfrm>
            <a:off x="5076056" y="4509120"/>
            <a:ext cx="3678734" cy="206389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244" name="Picture 4" descr="C:\Users\Интант\Desktop\Новая папка (4)\10456237_814940791882579_8436613883610753894_n.jpg"/>
          <p:cNvPicPr>
            <a:picLocks noChangeAspect="1" noChangeArrowheads="1"/>
          </p:cNvPicPr>
          <p:nvPr/>
        </p:nvPicPr>
        <p:blipFill>
          <a:blip r:embed="rId4" cstate="print"/>
          <a:srcRect/>
          <a:stretch>
            <a:fillRect/>
          </a:stretch>
        </p:blipFill>
        <p:spPr bwMode="auto">
          <a:xfrm>
            <a:off x="2051720" y="4581128"/>
            <a:ext cx="2664296" cy="206205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145282"/>
          </a:xfrm>
        </p:spPr>
        <p:txBody>
          <a:bodyPr/>
          <a:lstStyle/>
          <a:p>
            <a:pPr algn="ctr"/>
            <a:r>
              <a:rPr lang="en-US" dirty="0" smtClean="0"/>
              <a:t>Gala UTT</a:t>
            </a:r>
            <a:endParaRPr lang="ru-RU" dirty="0"/>
          </a:p>
        </p:txBody>
      </p:sp>
      <p:sp>
        <p:nvSpPr>
          <p:cNvPr id="3" name="Содержимое 2"/>
          <p:cNvSpPr>
            <a:spLocks noGrp="1"/>
          </p:cNvSpPr>
          <p:nvPr>
            <p:ph idx="1"/>
          </p:nvPr>
        </p:nvSpPr>
        <p:spPr>
          <a:xfrm>
            <a:off x="179512" y="1412776"/>
            <a:ext cx="8964488" cy="4713389"/>
          </a:xfrm>
        </p:spPr>
        <p:txBody>
          <a:bodyPr/>
          <a:lstStyle/>
          <a:p>
            <a:r>
              <a:rPr lang="en-US" dirty="0" smtClean="0">
                <a:solidFill>
                  <a:schemeClr val="tx2">
                    <a:lumMod val="10000"/>
                  </a:schemeClr>
                </a:solidFill>
              </a:rPr>
              <a:t>University hosts an annual ball for students</a:t>
            </a:r>
            <a:endParaRPr lang="ru-RU" dirty="0">
              <a:solidFill>
                <a:schemeClr val="tx2">
                  <a:lumMod val="10000"/>
                </a:schemeClr>
              </a:solidFill>
            </a:endParaRPr>
          </a:p>
        </p:txBody>
      </p:sp>
      <p:pic>
        <p:nvPicPr>
          <p:cNvPr id="9219" name="Picture 3" descr="C:\Users\Интант\Desktop\Новая папка (4)\11329769_913336092043048_733146097002607351_n.jpg"/>
          <p:cNvPicPr>
            <a:picLocks noChangeAspect="1" noChangeArrowheads="1"/>
          </p:cNvPicPr>
          <p:nvPr/>
        </p:nvPicPr>
        <p:blipFill>
          <a:blip r:embed="rId2" cstate="print"/>
          <a:srcRect/>
          <a:stretch>
            <a:fillRect/>
          </a:stretch>
        </p:blipFill>
        <p:spPr bwMode="auto">
          <a:xfrm>
            <a:off x="4716016" y="2204864"/>
            <a:ext cx="4200128" cy="31500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220" name="Picture 4" descr="C:\Users\Интант\Desktop\Новая папка (4)\11169934_913335705376420_6154835490129642793_n.jpg"/>
          <p:cNvPicPr>
            <a:picLocks noChangeAspect="1" noChangeArrowheads="1"/>
          </p:cNvPicPr>
          <p:nvPr/>
        </p:nvPicPr>
        <p:blipFill>
          <a:blip r:embed="rId3" cstate="print"/>
          <a:srcRect/>
          <a:stretch>
            <a:fillRect/>
          </a:stretch>
        </p:blipFill>
        <p:spPr bwMode="auto">
          <a:xfrm>
            <a:off x="827584" y="2420888"/>
            <a:ext cx="3150096" cy="42001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218" name="Picture 2" descr="C:\Users\Интант\Desktop\Новая папка (4)\10367181_729017070474952_537461737694494916_n.png"/>
          <p:cNvPicPr>
            <a:picLocks noChangeAspect="1" noChangeArrowheads="1"/>
          </p:cNvPicPr>
          <p:nvPr/>
        </p:nvPicPr>
        <p:blipFill>
          <a:blip r:embed="rId4" cstate="print"/>
          <a:srcRect/>
          <a:stretch>
            <a:fillRect/>
          </a:stretch>
        </p:blipFill>
        <p:spPr bwMode="auto">
          <a:xfrm>
            <a:off x="3275856" y="4293096"/>
            <a:ext cx="5403850" cy="20002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7494"/>
            <a:ext cx="9144000" cy="1399032"/>
          </a:xfrm>
        </p:spPr>
        <p:txBody>
          <a:bodyPr>
            <a:normAutofit fontScale="90000"/>
          </a:bodyPr>
          <a:lstStyle/>
          <a:p>
            <a:pPr algn="ctr"/>
            <a:r>
              <a:rPr lang="en-US" dirty="0" smtClean="0"/>
              <a:t>Accommodation and </a:t>
            </a:r>
            <a:br>
              <a:rPr lang="en-US" dirty="0" smtClean="0"/>
            </a:br>
            <a:r>
              <a:rPr lang="en-US" dirty="0" smtClean="0"/>
              <a:t>university restaurant on the campus</a:t>
            </a:r>
          </a:p>
        </p:txBody>
      </p:sp>
      <p:sp>
        <p:nvSpPr>
          <p:cNvPr id="3" name="Содержимое 2"/>
          <p:cNvSpPr>
            <a:spLocks noGrp="1"/>
          </p:cNvSpPr>
          <p:nvPr>
            <p:ph idx="1"/>
          </p:nvPr>
        </p:nvSpPr>
        <p:spPr>
          <a:xfrm>
            <a:off x="457200" y="1772816"/>
            <a:ext cx="8229600" cy="4680520"/>
          </a:xfrm>
        </p:spPr>
        <p:txBody>
          <a:bodyPr>
            <a:normAutofit fontScale="77500" lnSpcReduction="20000"/>
          </a:bodyPr>
          <a:lstStyle/>
          <a:p>
            <a:pPr>
              <a:buNone/>
            </a:pPr>
            <a:r>
              <a:rPr lang="en-US" dirty="0" smtClean="0"/>
              <a:t>	</a:t>
            </a:r>
            <a:r>
              <a:rPr lang="en-US" dirty="0" smtClean="0">
                <a:solidFill>
                  <a:schemeClr val="tx2">
                    <a:lumMod val="10000"/>
                  </a:schemeClr>
                </a:solidFill>
              </a:rPr>
              <a:t>+ </a:t>
            </a:r>
          </a:p>
          <a:p>
            <a:r>
              <a:rPr lang="en-US" dirty="0" smtClean="0">
                <a:solidFill>
                  <a:schemeClr val="tx2">
                    <a:lumMod val="10000"/>
                  </a:schemeClr>
                </a:solidFill>
              </a:rPr>
              <a:t>Studio or room with p</a:t>
            </a:r>
            <a:r>
              <a:rPr lang="fr-FR" dirty="0" smtClean="0">
                <a:solidFill>
                  <a:schemeClr val="tx2">
                    <a:lumMod val="10000"/>
                  </a:schemeClr>
                </a:solidFill>
              </a:rPr>
              <a:t>rivate </a:t>
            </a:r>
            <a:r>
              <a:rPr lang="fr-FR" dirty="0">
                <a:solidFill>
                  <a:schemeClr val="tx2">
                    <a:lumMod val="10000"/>
                  </a:schemeClr>
                </a:solidFill>
              </a:rPr>
              <a:t>shower and toilets </a:t>
            </a:r>
            <a:r>
              <a:rPr lang="fr-FR" dirty="0" smtClean="0">
                <a:solidFill>
                  <a:schemeClr val="tx2">
                    <a:lumMod val="10000"/>
                  </a:schemeClr>
                </a:solidFill>
              </a:rPr>
              <a:t>but with </a:t>
            </a:r>
            <a:r>
              <a:rPr lang="en-US" dirty="0" smtClean="0">
                <a:solidFill>
                  <a:schemeClr val="tx2">
                    <a:lumMod val="10000"/>
                  </a:schemeClr>
                </a:solidFill>
              </a:rPr>
              <a:t>shared kitchen on the campus</a:t>
            </a:r>
            <a:endParaRPr lang="ru-RU" dirty="0" smtClean="0">
              <a:solidFill>
                <a:schemeClr val="tx2">
                  <a:lumMod val="10000"/>
                </a:schemeClr>
              </a:solidFill>
            </a:endParaRPr>
          </a:p>
          <a:p>
            <a:r>
              <a:rPr lang="en-US" dirty="0" smtClean="0">
                <a:solidFill>
                  <a:schemeClr val="tx2">
                    <a:lumMod val="10000"/>
                  </a:schemeClr>
                </a:solidFill>
              </a:rPr>
              <a:t>Price 306 euro per month </a:t>
            </a:r>
          </a:p>
          <a:p>
            <a:r>
              <a:rPr lang="en-US" dirty="0" smtClean="0">
                <a:solidFill>
                  <a:schemeClr val="tx2">
                    <a:lumMod val="10000"/>
                  </a:schemeClr>
                </a:solidFill>
              </a:rPr>
              <a:t>Furnished, </a:t>
            </a:r>
            <a:r>
              <a:rPr lang="en-GB" dirty="0">
                <a:solidFill>
                  <a:schemeClr val="tx2">
                    <a:lumMod val="10000"/>
                  </a:schemeClr>
                </a:solidFill>
              </a:rPr>
              <a:t>free and </a:t>
            </a:r>
            <a:r>
              <a:rPr lang="en-GB" dirty="0" smtClean="0">
                <a:solidFill>
                  <a:schemeClr val="tx2">
                    <a:lumMod val="10000"/>
                  </a:schemeClr>
                </a:solidFill>
              </a:rPr>
              <a:t>unlimited Internet, electricity included</a:t>
            </a:r>
          </a:p>
          <a:p>
            <a:r>
              <a:rPr lang="en-GB" dirty="0" smtClean="0">
                <a:solidFill>
                  <a:schemeClr val="tx2">
                    <a:lumMod val="10000"/>
                  </a:schemeClr>
                </a:solidFill>
              </a:rPr>
              <a:t>3 euro for lunch with dessert in </a:t>
            </a:r>
            <a:r>
              <a:rPr lang="en-US" dirty="0" smtClean="0">
                <a:solidFill>
                  <a:schemeClr val="tx2">
                    <a:lumMod val="10000"/>
                  </a:schemeClr>
                </a:solidFill>
              </a:rPr>
              <a:t>university restaurant</a:t>
            </a:r>
          </a:p>
          <a:p>
            <a:r>
              <a:rPr lang="en-US" dirty="0" smtClean="0">
                <a:solidFill>
                  <a:schemeClr val="tx2">
                    <a:lumMod val="10000"/>
                  </a:schemeClr>
                </a:solidFill>
              </a:rPr>
              <a:t>4 euro for the laundry  </a:t>
            </a:r>
            <a:endParaRPr lang="en-GB" dirty="0" smtClean="0">
              <a:solidFill>
                <a:schemeClr val="tx2">
                  <a:lumMod val="10000"/>
                </a:schemeClr>
              </a:solidFill>
            </a:endParaRPr>
          </a:p>
          <a:p>
            <a:pPr>
              <a:buNone/>
            </a:pPr>
            <a:r>
              <a:rPr lang="en-US" dirty="0" smtClean="0">
                <a:solidFill>
                  <a:schemeClr val="tx2">
                    <a:lumMod val="10000"/>
                  </a:schemeClr>
                </a:solidFill>
              </a:rPr>
              <a:t>	-</a:t>
            </a:r>
          </a:p>
          <a:p>
            <a:r>
              <a:rPr lang="en-US" dirty="0" smtClean="0">
                <a:solidFill>
                  <a:schemeClr val="tx2">
                    <a:lumMod val="10000"/>
                  </a:schemeClr>
                </a:solidFill>
              </a:rPr>
              <a:t>Deposit 306 euro for all period </a:t>
            </a:r>
          </a:p>
          <a:p>
            <a:r>
              <a:rPr lang="en-US" dirty="0" smtClean="0">
                <a:solidFill>
                  <a:schemeClr val="tx2">
                    <a:lumMod val="10000"/>
                  </a:schemeClr>
                </a:solidFill>
              </a:rPr>
              <a:t>Need to buy or to bring bed linen, dishes and some home appliances </a:t>
            </a:r>
            <a:r>
              <a:rPr lang="en-US" dirty="0" smtClean="0"/>
              <a:t>sometimes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7"/>
            <a:ext cx="9144000" cy="778099"/>
          </a:xfrm>
        </p:spPr>
        <p:txBody>
          <a:bodyPr>
            <a:normAutofit/>
          </a:bodyPr>
          <a:lstStyle/>
          <a:p>
            <a:pPr algn="ctr"/>
            <a:r>
              <a:rPr lang="en-US" dirty="0" smtClean="0"/>
              <a:t>Accommodation</a:t>
            </a:r>
            <a:endParaRPr lang="ru-RU" dirty="0"/>
          </a:p>
        </p:txBody>
      </p:sp>
      <p:pic>
        <p:nvPicPr>
          <p:cNvPr id="7" name="Picture 2" descr="D:\Фото\2015\Europe Study and Travel\P_20150223_162753_PN.jpg"/>
          <p:cNvPicPr>
            <a:picLocks noChangeAspect="1" noChangeArrowheads="1"/>
          </p:cNvPicPr>
          <p:nvPr/>
        </p:nvPicPr>
        <p:blipFill>
          <a:blip r:embed="rId2" cstate="print"/>
          <a:srcRect/>
          <a:stretch>
            <a:fillRect/>
          </a:stretch>
        </p:blipFill>
        <p:spPr bwMode="auto">
          <a:xfrm>
            <a:off x="683568" y="1196752"/>
            <a:ext cx="7830592" cy="315683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147" name="Picture 3" descr="D:\Фото\2015\P_20150602_112205_HDR.jpg"/>
          <p:cNvPicPr>
            <a:picLocks noChangeAspect="1" noChangeArrowheads="1"/>
          </p:cNvPicPr>
          <p:nvPr/>
        </p:nvPicPr>
        <p:blipFill>
          <a:blip r:embed="rId3" cstate="print"/>
          <a:srcRect/>
          <a:stretch>
            <a:fillRect/>
          </a:stretch>
        </p:blipFill>
        <p:spPr bwMode="auto">
          <a:xfrm>
            <a:off x="4860032" y="3789040"/>
            <a:ext cx="3323862" cy="24928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148" name="Picture 4" descr="D:\Фото\2015\P_20150602_112239_HDR.jpg"/>
          <p:cNvPicPr>
            <a:picLocks noChangeAspect="1" noChangeArrowheads="1"/>
          </p:cNvPicPr>
          <p:nvPr/>
        </p:nvPicPr>
        <p:blipFill>
          <a:blip r:embed="rId4" cstate="print"/>
          <a:srcRect/>
          <a:stretch>
            <a:fillRect/>
          </a:stretch>
        </p:blipFill>
        <p:spPr bwMode="auto">
          <a:xfrm>
            <a:off x="1259632" y="4221088"/>
            <a:ext cx="3192353" cy="2394264"/>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073274"/>
          </a:xfrm>
        </p:spPr>
        <p:txBody>
          <a:bodyPr/>
          <a:lstStyle/>
          <a:p>
            <a:pPr algn="ctr"/>
            <a:r>
              <a:rPr lang="en-US" dirty="0" smtClean="0"/>
              <a:t>Troyes </a:t>
            </a:r>
            <a:endParaRPr lang="ru-RU" dirty="0"/>
          </a:p>
        </p:txBody>
      </p:sp>
      <p:sp>
        <p:nvSpPr>
          <p:cNvPr id="3" name="Содержимое 2"/>
          <p:cNvSpPr>
            <a:spLocks noGrp="1"/>
          </p:cNvSpPr>
          <p:nvPr>
            <p:ph idx="1"/>
          </p:nvPr>
        </p:nvSpPr>
        <p:spPr/>
        <p:txBody>
          <a:bodyPr/>
          <a:lstStyle/>
          <a:p>
            <a:endParaRPr lang="en-US" dirty="0" smtClean="0"/>
          </a:p>
          <a:p>
            <a:endParaRPr lang="ru-RU" dirty="0"/>
          </a:p>
        </p:txBody>
      </p:sp>
      <p:pic>
        <p:nvPicPr>
          <p:cNvPr id="2051" name="Picture 3" descr="D:\Фото\2015\Europe Study and Travel\Gez_SRzFGK4.jpg"/>
          <p:cNvPicPr>
            <a:picLocks noChangeAspect="1" noChangeArrowheads="1"/>
          </p:cNvPicPr>
          <p:nvPr/>
        </p:nvPicPr>
        <p:blipFill>
          <a:blip r:embed="rId2" cstate="print"/>
          <a:srcRect/>
          <a:stretch>
            <a:fillRect/>
          </a:stretch>
        </p:blipFill>
        <p:spPr bwMode="auto">
          <a:xfrm>
            <a:off x="467544" y="1484784"/>
            <a:ext cx="4864055" cy="272653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053" name="Picture 5" descr="D:\Фото\2015\Europe Study and Travel\11006139_998047536880036_320019439_n.jpg"/>
          <p:cNvPicPr>
            <a:picLocks noChangeAspect="1" noChangeArrowheads="1"/>
          </p:cNvPicPr>
          <p:nvPr/>
        </p:nvPicPr>
        <p:blipFill>
          <a:blip r:embed="rId3" cstate="print"/>
          <a:srcRect/>
          <a:stretch>
            <a:fillRect/>
          </a:stretch>
        </p:blipFill>
        <p:spPr bwMode="auto">
          <a:xfrm>
            <a:off x="5364088" y="1268760"/>
            <a:ext cx="3426321" cy="41077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054" name="Picture 6" descr="C:\Users\Интант\Desktop\Новая папка (4)\11705423_498503990297633_8425058549423261200_o.jpg"/>
          <p:cNvPicPr>
            <a:picLocks noChangeAspect="1" noChangeArrowheads="1"/>
          </p:cNvPicPr>
          <p:nvPr/>
        </p:nvPicPr>
        <p:blipFill>
          <a:blip r:embed="rId4" cstate="print"/>
          <a:srcRect/>
          <a:stretch>
            <a:fillRect/>
          </a:stretch>
        </p:blipFill>
        <p:spPr bwMode="auto">
          <a:xfrm>
            <a:off x="1763687" y="4293097"/>
            <a:ext cx="4559829" cy="256490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217290"/>
          </a:xfrm>
        </p:spPr>
        <p:txBody>
          <a:bodyPr>
            <a:normAutofit/>
          </a:bodyPr>
          <a:lstStyle/>
          <a:p>
            <a:pPr algn="ctr"/>
            <a:r>
              <a:rPr lang="en-US" dirty="0" smtClean="0">
                <a:sym typeface="Wingdings" pitchFamily="2" charset="2"/>
              </a:rPr>
              <a:t>International  office</a:t>
            </a:r>
            <a:endParaRPr lang="ru-RU" dirty="0"/>
          </a:p>
        </p:txBody>
      </p:sp>
      <p:pic>
        <p:nvPicPr>
          <p:cNvPr id="3074" name="Picture 2" descr="D:\Фото\2015\Europe Study and Travel\P_20150131_104553.jpg"/>
          <p:cNvPicPr>
            <a:picLocks noChangeAspect="1" noChangeArrowheads="1"/>
          </p:cNvPicPr>
          <p:nvPr/>
        </p:nvPicPr>
        <p:blipFill>
          <a:blip r:embed="rId2" cstate="print"/>
          <a:srcRect/>
          <a:stretch>
            <a:fillRect/>
          </a:stretch>
        </p:blipFill>
        <p:spPr bwMode="auto">
          <a:xfrm>
            <a:off x="179512" y="1628800"/>
            <a:ext cx="5055659" cy="37917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5" name="Picture 3" descr="D:\Фото\2015\Europe Study and Travel\P_20150212_132318.jpg"/>
          <p:cNvPicPr>
            <a:picLocks noChangeAspect="1" noChangeArrowheads="1"/>
          </p:cNvPicPr>
          <p:nvPr/>
        </p:nvPicPr>
        <p:blipFill>
          <a:blip r:embed="rId3" cstate="print"/>
          <a:srcRect/>
          <a:stretch>
            <a:fillRect/>
          </a:stretch>
        </p:blipFill>
        <p:spPr bwMode="auto">
          <a:xfrm>
            <a:off x="3923928" y="2690440"/>
            <a:ext cx="3125670" cy="416756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077" name="Picture 5" descr="D:\Фото\2015\Europe Study and Travel\10277329_442061949279668_359618921571461094_n.jpg"/>
          <p:cNvPicPr>
            <a:picLocks noChangeAspect="1" noChangeArrowheads="1"/>
          </p:cNvPicPr>
          <p:nvPr/>
        </p:nvPicPr>
        <p:blipFill>
          <a:blip r:embed="rId4" cstate="print"/>
          <a:srcRect/>
          <a:stretch>
            <a:fillRect/>
          </a:stretch>
        </p:blipFill>
        <p:spPr bwMode="auto">
          <a:xfrm>
            <a:off x="6300192" y="2132856"/>
            <a:ext cx="2664042" cy="355205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TextBox 7"/>
          <p:cNvSpPr txBox="1"/>
          <p:nvPr/>
        </p:nvSpPr>
        <p:spPr>
          <a:xfrm>
            <a:off x="323528" y="5445224"/>
            <a:ext cx="2304256" cy="430887"/>
          </a:xfrm>
          <a:prstGeom prst="rect">
            <a:avLst/>
          </a:prstGeom>
          <a:noFill/>
        </p:spPr>
        <p:txBody>
          <a:bodyPr wrap="square" rtlCol="0">
            <a:spAutoFit/>
          </a:bodyPr>
          <a:lstStyle/>
          <a:p>
            <a:r>
              <a:rPr lang="en-US" sz="2200" dirty="0" smtClean="0">
                <a:solidFill>
                  <a:schemeClr val="tx2">
                    <a:lumMod val="10000"/>
                  </a:schemeClr>
                </a:solidFill>
              </a:rPr>
              <a:t>La </a:t>
            </a:r>
            <a:r>
              <a:rPr lang="en-US" sz="2200" dirty="0" err="1" smtClean="0">
                <a:solidFill>
                  <a:schemeClr val="tx2">
                    <a:lumMod val="10000"/>
                  </a:schemeClr>
                </a:solidFill>
              </a:rPr>
              <a:t>bresse</a:t>
            </a:r>
            <a:r>
              <a:rPr lang="en-US" sz="2200" dirty="0" smtClean="0">
                <a:solidFill>
                  <a:schemeClr val="tx2">
                    <a:lumMod val="10000"/>
                  </a:schemeClr>
                </a:solidFill>
              </a:rPr>
              <a:t> trip</a:t>
            </a:r>
          </a:p>
        </p:txBody>
      </p:sp>
      <p:sp>
        <p:nvSpPr>
          <p:cNvPr id="10" name="TextBox 9"/>
          <p:cNvSpPr txBox="1"/>
          <p:nvPr/>
        </p:nvSpPr>
        <p:spPr>
          <a:xfrm>
            <a:off x="467544" y="5949280"/>
            <a:ext cx="3438762" cy="1323439"/>
          </a:xfrm>
          <a:prstGeom prst="rect">
            <a:avLst/>
          </a:prstGeom>
          <a:noFill/>
        </p:spPr>
        <p:txBody>
          <a:bodyPr wrap="none" rtlCol="0">
            <a:spAutoFit/>
          </a:bodyPr>
          <a:lstStyle/>
          <a:p>
            <a:r>
              <a:rPr lang="en-US" sz="2200" dirty="0" smtClean="0">
                <a:solidFill>
                  <a:schemeClr val="tx2">
                    <a:lumMod val="10000"/>
                  </a:schemeClr>
                </a:solidFill>
              </a:rPr>
              <a:t>Cheese degustation</a:t>
            </a:r>
          </a:p>
          <a:p>
            <a:r>
              <a:rPr lang="en-US" sz="2200" dirty="0" err="1" smtClean="0">
                <a:solidFill>
                  <a:schemeClr val="tx2">
                    <a:lumMod val="10000"/>
                  </a:schemeClr>
                </a:solidFill>
              </a:rPr>
              <a:t>Raclette</a:t>
            </a:r>
            <a:r>
              <a:rPr lang="en-US" sz="2200" dirty="0" smtClean="0">
                <a:solidFill>
                  <a:schemeClr val="tx2">
                    <a:lumMod val="10000"/>
                  </a:schemeClr>
                </a:solidFill>
              </a:rPr>
              <a:t>(cheese) party </a:t>
            </a:r>
          </a:p>
          <a:p>
            <a:r>
              <a:rPr lang="en-US" dirty="0" smtClean="0">
                <a:solidFill>
                  <a:schemeClr val="tx2">
                    <a:lumMod val="10000"/>
                  </a:schemeClr>
                </a:solidFill>
              </a:rPr>
              <a:t> </a:t>
            </a:r>
          </a:p>
          <a:p>
            <a:endParaRPr lang="ru-RU" dirty="0"/>
          </a:p>
        </p:txBody>
      </p:sp>
      <p:sp>
        <p:nvSpPr>
          <p:cNvPr id="11" name="TextBox 10"/>
          <p:cNvSpPr txBox="1"/>
          <p:nvPr/>
        </p:nvSpPr>
        <p:spPr>
          <a:xfrm>
            <a:off x="7020272" y="5811560"/>
            <a:ext cx="1904689" cy="1046440"/>
          </a:xfrm>
          <a:prstGeom prst="rect">
            <a:avLst/>
          </a:prstGeom>
          <a:noFill/>
        </p:spPr>
        <p:txBody>
          <a:bodyPr wrap="none" rtlCol="0">
            <a:spAutoFit/>
          </a:bodyPr>
          <a:lstStyle/>
          <a:p>
            <a:pPr algn="ctr"/>
            <a:r>
              <a:rPr lang="en-US" sz="2200" dirty="0" smtClean="0">
                <a:solidFill>
                  <a:schemeClr val="tx2">
                    <a:lumMod val="10000"/>
                  </a:schemeClr>
                </a:solidFill>
              </a:rPr>
              <a:t>International</a:t>
            </a:r>
          </a:p>
          <a:p>
            <a:pPr algn="ctr"/>
            <a:r>
              <a:rPr lang="en-US" sz="2200" dirty="0" smtClean="0">
                <a:solidFill>
                  <a:schemeClr val="tx2">
                    <a:lumMod val="10000"/>
                  </a:schemeClr>
                </a:solidFill>
              </a:rPr>
              <a:t> dinner</a:t>
            </a:r>
            <a:endParaRPr lang="ru-RU" sz="2200" dirty="0" smtClean="0">
              <a:solidFill>
                <a:schemeClr val="tx2">
                  <a:lumMod val="10000"/>
                </a:schemeClr>
              </a:solidFill>
            </a:endParaRPr>
          </a:p>
          <a:p>
            <a:pPr algn="ctr"/>
            <a:endParaRPr lang="ru-RU" dirty="0"/>
          </a:p>
        </p:txBody>
      </p:sp>
      <p:sp>
        <p:nvSpPr>
          <p:cNvPr id="12" name="TextBox 11"/>
          <p:cNvSpPr txBox="1"/>
          <p:nvPr/>
        </p:nvSpPr>
        <p:spPr>
          <a:xfrm>
            <a:off x="6372200" y="1484784"/>
            <a:ext cx="2510624" cy="707886"/>
          </a:xfrm>
          <a:prstGeom prst="rect">
            <a:avLst/>
          </a:prstGeom>
          <a:noFill/>
        </p:spPr>
        <p:txBody>
          <a:bodyPr wrap="none" rtlCol="0">
            <a:spAutoFit/>
          </a:bodyPr>
          <a:lstStyle/>
          <a:p>
            <a:r>
              <a:rPr lang="en-US" sz="2200" dirty="0" smtClean="0">
                <a:solidFill>
                  <a:schemeClr val="tx2">
                    <a:lumMod val="10000"/>
                  </a:schemeClr>
                </a:solidFill>
              </a:rPr>
              <a:t>Buddy </a:t>
            </a:r>
            <a:r>
              <a:rPr lang="en-US" sz="2200" dirty="0" err="1" smtClean="0">
                <a:solidFill>
                  <a:schemeClr val="tx2">
                    <a:lumMod val="10000"/>
                  </a:schemeClr>
                </a:solidFill>
              </a:rPr>
              <a:t>programe</a:t>
            </a:r>
            <a:endParaRPr lang="en-US" sz="2200" dirty="0" smtClean="0">
              <a:solidFill>
                <a:schemeClr val="tx2">
                  <a:lumMod val="10000"/>
                </a:schemeClr>
              </a:solidFill>
            </a:endParaRPr>
          </a:p>
          <a:p>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67494"/>
            <a:ext cx="8964488" cy="1399032"/>
          </a:xfrm>
        </p:spPr>
        <p:txBody>
          <a:bodyPr/>
          <a:lstStyle/>
          <a:p>
            <a:r>
              <a:rPr lang="en-US" dirty="0" smtClean="0">
                <a:sym typeface="Wingdings" pitchFamily="2" charset="2"/>
              </a:rPr>
              <a:t>Interlink and BDE student clubs</a:t>
            </a:r>
            <a:endParaRPr lang="ru-RU" dirty="0"/>
          </a:p>
        </p:txBody>
      </p:sp>
      <p:sp>
        <p:nvSpPr>
          <p:cNvPr id="3" name="Содержимое 2"/>
          <p:cNvSpPr>
            <a:spLocks noGrp="1"/>
          </p:cNvSpPr>
          <p:nvPr>
            <p:ph idx="1"/>
          </p:nvPr>
        </p:nvSpPr>
        <p:spPr>
          <a:xfrm>
            <a:off x="251520" y="1628800"/>
            <a:ext cx="4906888" cy="1008112"/>
          </a:xfrm>
        </p:spPr>
        <p:txBody>
          <a:bodyPr>
            <a:normAutofit fontScale="85000" lnSpcReduction="10000"/>
          </a:bodyPr>
          <a:lstStyle/>
          <a:p>
            <a:pPr>
              <a:buNone/>
            </a:pPr>
            <a:r>
              <a:rPr lang="en-US" dirty="0" smtClean="0">
                <a:solidFill>
                  <a:schemeClr val="tx2">
                    <a:lumMod val="10000"/>
                  </a:schemeClr>
                </a:solidFill>
              </a:rPr>
              <a:t>Trip to Bordeaux, Arcachon </a:t>
            </a:r>
          </a:p>
          <a:p>
            <a:pPr>
              <a:buNone/>
            </a:pPr>
            <a:r>
              <a:rPr lang="en-US" dirty="0" smtClean="0">
                <a:solidFill>
                  <a:schemeClr val="tx2">
                    <a:lumMod val="10000"/>
                  </a:schemeClr>
                </a:solidFill>
              </a:rPr>
              <a:t>and Dune du Pilat</a:t>
            </a:r>
          </a:p>
        </p:txBody>
      </p:sp>
      <p:pic>
        <p:nvPicPr>
          <p:cNvPr id="4098" name="Picture 2" descr="D:\Фото\2015\Europe Study and Travel\Bordeaux, Arcashon, Dune du Pyla, Lacanau\10847142_10206555373425211_982552193697021389_o.jpg"/>
          <p:cNvPicPr>
            <a:picLocks noChangeAspect="1" noChangeArrowheads="1"/>
          </p:cNvPicPr>
          <p:nvPr/>
        </p:nvPicPr>
        <p:blipFill>
          <a:blip r:embed="rId2" cstate="print"/>
          <a:srcRect/>
          <a:stretch>
            <a:fillRect/>
          </a:stretch>
        </p:blipFill>
        <p:spPr bwMode="auto">
          <a:xfrm>
            <a:off x="0" y="2924944"/>
            <a:ext cx="4956043" cy="371703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Содержимое 2"/>
          <p:cNvSpPr txBox="1">
            <a:spLocks/>
          </p:cNvSpPr>
          <p:nvPr/>
        </p:nvSpPr>
        <p:spPr>
          <a:xfrm>
            <a:off x="5208712" y="6209928"/>
            <a:ext cx="3935288" cy="648072"/>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3200" b="0" i="0" u="none" strike="noStrike" kern="1200" cap="none" spc="0" normalizeH="0" baseline="0" noProof="0" dirty="0" smtClean="0">
                <a:ln>
                  <a:noFill/>
                </a:ln>
                <a:solidFill>
                  <a:schemeClr val="tx2">
                    <a:lumMod val="10000"/>
                  </a:schemeClr>
                </a:solidFill>
                <a:effectLst/>
                <a:uLnTx/>
                <a:uFillTx/>
                <a:latin typeface="+mn-lt"/>
                <a:ea typeface="+mn-ea"/>
                <a:cs typeface="+mn-cs"/>
              </a:rPr>
              <a:t>Trip to Disneyland</a:t>
            </a:r>
            <a:endParaRPr kumimoji="0" lang="ru-RU" sz="3200" b="0" i="0" u="none" strike="noStrike" kern="1200" cap="none" spc="0" normalizeH="0" baseline="0" noProof="0" dirty="0" smtClean="0">
              <a:ln>
                <a:noFill/>
              </a:ln>
              <a:solidFill>
                <a:schemeClr val="tx2">
                  <a:lumMod val="10000"/>
                </a:schemeClr>
              </a:solidFill>
              <a:effectLst/>
              <a:uLnTx/>
              <a:uFillTx/>
              <a:latin typeface="+mn-lt"/>
              <a:ea typeface="+mn-ea"/>
              <a:cs typeface="+mn-cs"/>
            </a:endParaRPr>
          </a:p>
        </p:txBody>
      </p:sp>
      <p:pic>
        <p:nvPicPr>
          <p:cNvPr id="4099" name="Picture 3" descr="D:\Фото\2015\Europe Study and Travel\Bordeaux, Arcashon, Dune du Pyla, Lacanau\Dune du Pyla\DSCN6816 - копия - копия.JPG"/>
          <p:cNvPicPr>
            <a:picLocks noChangeAspect="1" noChangeArrowheads="1"/>
          </p:cNvPicPr>
          <p:nvPr/>
        </p:nvPicPr>
        <p:blipFill>
          <a:blip r:embed="rId3" cstate="print"/>
          <a:srcRect/>
          <a:stretch>
            <a:fillRect/>
          </a:stretch>
        </p:blipFill>
        <p:spPr bwMode="auto">
          <a:xfrm>
            <a:off x="3707904" y="2132856"/>
            <a:ext cx="4104456" cy="307815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100" name="Picture 4" descr="D:\Фото\2015\Europe Study and Travel\Paris\DisneyLand\XWBZJCS6qa0.jpg"/>
          <p:cNvPicPr>
            <a:picLocks noChangeAspect="1" noChangeArrowheads="1"/>
          </p:cNvPicPr>
          <p:nvPr/>
        </p:nvPicPr>
        <p:blipFill>
          <a:blip r:embed="rId4" cstate="print"/>
          <a:srcRect l="22642" r="17938"/>
          <a:stretch>
            <a:fillRect/>
          </a:stretch>
        </p:blipFill>
        <p:spPr bwMode="auto">
          <a:xfrm>
            <a:off x="6655489" y="2996952"/>
            <a:ext cx="2488511" cy="31409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101" name="Picture 5" descr="C:\Users\Интант\Desktop\Новая папка (4)\10441426_881736365203021_6613082400791819392_n.jpg"/>
          <p:cNvPicPr>
            <a:picLocks noChangeAspect="1" noChangeArrowheads="1"/>
          </p:cNvPicPr>
          <p:nvPr/>
        </p:nvPicPr>
        <p:blipFill>
          <a:blip r:embed="rId5" cstate="print"/>
          <a:srcRect/>
          <a:stretch>
            <a:fillRect/>
          </a:stretch>
        </p:blipFill>
        <p:spPr bwMode="auto">
          <a:xfrm>
            <a:off x="7273801" y="1556792"/>
            <a:ext cx="1870199" cy="10666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073274"/>
          </a:xfrm>
        </p:spPr>
        <p:txBody>
          <a:bodyPr>
            <a:normAutofit/>
          </a:bodyPr>
          <a:lstStyle/>
          <a:p>
            <a:pPr algn="ctr"/>
            <a:r>
              <a:rPr lang="en-US" dirty="0" smtClean="0">
                <a:sym typeface="Wingdings" pitchFamily="2" charset="2"/>
              </a:rPr>
              <a:t>Self-organized trips</a:t>
            </a:r>
            <a:endParaRPr lang="ru-RU" dirty="0"/>
          </a:p>
        </p:txBody>
      </p:sp>
      <p:sp>
        <p:nvSpPr>
          <p:cNvPr id="3" name="Содержимое 2"/>
          <p:cNvSpPr>
            <a:spLocks noGrp="1"/>
          </p:cNvSpPr>
          <p:nvPr>
            <p:ph idx="1"/>
          </p:nvPr>
        </p:nvSpPr>
        <p:spPr>
          <a:xfrm>
            <a:off x="0" y="1268760"/>
            <a:ext cx="9144000" cy="1008112"/>
          </a:xfrm>
        </p:spPr>
        <p:txBody>
          <a:bodyPr>
            <a:normAutofit/>
          </a:bodyPr>
          <a:lstStyle/>
          <a:p>
            <a:pPr>
              <a:buNone/>
            </a:pPr>
            <a:r>
              <a:rPr lang="en-US" sz="4000" dirty="0" smtClean="0"/>
              <a:t>						</a:t>
            </a:r>
            <a:endParaRPr lang="ru-RU" sz="4000" dirty="0" smtClean="0"/>
          </a:p>
          <a:p>
            <a:endParaRPr lang="en-US" dirty="0" smtClean="0"/>
          </a:p>
        </p:txBody>
      </p:sp>
      <p:pic>
        <p:nvPicPr>
          <p:cNvPr id="5122" name="Picture 2" descr="D:\Фото\2015\Europe Study and Travel\10993454_10152661256038016_6951187967577144170_o.jpg"/>
          <p:cNvPicPr>
            <a:picLocks noChangeAspect="1" noChangeArrowheads="1"/>
          </p:cNvPicPr>
          <p:nvPr/>
        </p:nvPicPr>
        <p:blipFill>
          <a:blip r:embed="rId2" cstate="print"/>
          <a:srcRect/>
          <a:stretch>
            <a:fillRect/>
          </a:stretch>
        </p:blipFill>
        <p:spPr bwMode="auto">
          <a:xfrm>
            <a:off x="1691680" y="1412776"/>
            <a:ext cx="5097901" cy="339777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123" name="Picture 3" descr="D:\Фото\2015\Europe Study and Travel\Amsterdam\iFYbMxwenr8.jpg"/>
          <p:cNvPicPr>
            <a:picLocks noChangeAspect="1" noChangeArrowheads="1"/>
          </p:cNvPicPr>
          <p:nvPr/>
        </p:nvPicPr>
        <p:blipFill>
          <a:blip r:embed="rId3" cstate="print"/>
          <a:srcRect t="7692"/>
          <a:stretch>
            <a:fillRect/>
          </a:stretch>
        </p:blipFill>
        <p:spPr bwMode="auto">
          <a:xfrm>
            <a:off x="2411760" y="4265712"/>
            <a:ext cx="3744416" cy="25922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126" name="Picture 6" descr="D:\Фото\2015\Europe Study and Travel\South of France and Barcelona (неразбор)\13424060-R3L8T8D-450-6.jpg"/>
          <p:cNvPicPr>
            <a:picLocks noChangeAspect="1" noChangeArrowheads="1"/>
          </p:cNvPicPr>
          <p:nvPr/>
        </p:nvPicPr>
        <p:blipFill>
          <a:blip r:embed="rId4" cstate="print"/>
          <a:srcRect/>
          <a:stretch>
            <a:fillRect/>
          </a:stretch>
        </p:blipFill>
        <p:spPr bwMode="auto">
          <a:xfrm>
            <a:off x="251520" y="2780928"/>
            <a:ext cx="2016224" cy="359650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125" name="Picture 5" descr="D:\Фото\2015\Europe Study and Travel\Italy\kptzugzd\IMAG1396.jpg"/>
          <p:cNvPicPr>
            <a:picLocks noChangeAspect="1" noChangeArrowheads="1"/>
          </p:cNvPicPr>
          <p:nvPr/>
        </p:nvPicPr>
        <p:blipFill>
          <a:blip r:embed="rId5" cstate="print"/>
          <a:srcRect t="16118" b="9152"/>
          <a:stretch>
            <a:fillRect/>
          </a:stretch>
        </p:blipFill>
        <p:spPr bwMode="auto">
          <a:xfrm>
            <a:off x="6012160" y="2492896"/>
            <a:ext cx="2754962" cy="36724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08920"/>
            <a:ext cx="8229600" cy="1143000"/>
          </a:xfrm>
        </p:spPr>
        <p:txBody>
          <a:bodyPr/>
          <a:lstStyle/>
          <a:p>
            <a:r>
              <a:rPr lang="en-US" dirty="0" smtClean="0"/>
              <a:t>Thank you for your attention! </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Другая 10">
      <a:dk1>
        <a:srgbClr val="FFE093"/>
      </a:dk1>
      <a:lt1>
        <a:sysClr val="window" lastClr="FFFFFF"/>
      </a:lt1>
      <a:dk2>
        <a:srgbClr val="FFF8E9"/>
      </a:dk2>
      <a:lt2>
        <a:srgbClr val="BFE1EA"/>
      </a:lt2>
      <a:accent1>
        <a:srgbClr val="6EBBCF"/>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3218</TotalTime>
  <Words>370</Words>
  <Application>Microsoft Office PowerPoint</Application>
  <PresentationFormat>Экран (4:3)</PresentationFormat>
  <Paragraphs>78</Paragraphs>
  <Slides>14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Яркая</vt:lpstr>
      <vt:lpstr>Программа академического обмена</vt:lpstr>
      <vt:lpstr>Study included</vt:lpstr>
      <vt:lpstr>University</vt:lpstr>
      <vt:lpstr>University</vt:lpstr>
      <vt:lpstr>Studying</vt:lpstr>
      <vt:lpstr>Sport activities </vt:lpstr>
      <vt:lpstr>Gala UTT</vt:lpstr>
      <vt:lpstr>Accommodation and  university restaurant on the campus</vt:lpstr>
      <vt:lpstr>Accommodation</vt:lpstr>
      <vt:lpstr>Troyes </vt:lpstr>
      <vt:lpstr>International  office</vt:lpstr>
      <vt:lpstr>Interlink and BDE student clubs</vt:lpstr>
      <vt:lpstr>Self-organized trips</vt:lpstr>
      <vt:lpstr>Thank you for your attention!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Svetlana Sadkovskaya</dc:creator>
  <cp:lastModifiedBy>Svetlana Sadkovskaya</cp:lastModifiedBy>
  <cp:revision>54</cp:revision>
  <dcterms:created xsi:type="dcterms:W3CDTF">2015-10-02T13:14:56Z</dcterms:created>
  <dcterms:modified xsi:type="dcterms:W3CDTF">2015-10-04T19:03:07Z</dcterms:modified>
</cp:coreProperties>
</file>