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2" r:id="rId4"/>
    <p:sldId id="263" r:id="rId5"/>
    <p:sldId id="264" r:id="rId6"/>
    <p:sldId id="256" r:id="rId7"/>
    <p:sldId id="265" r:id="rId8"/>
    <p:sldId id="272" r:id="rId9"/>
    <p:sldId id="273" r:id="rId10"/>
    <p:sldId id="274" r:id="rId11"/>
    <p:sldId id="275" r:id="rId12"/>
    <p:sldId id="276" r:id="rId13"/>
    <p:sldId id="277" r:id="rId14"/>
    <p:sldId id="266" r:id="rId15"/>
    <p:sldId id="271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ED3C5-154A-4A27-B23B-E7718187D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20498-5815-4A62-B9FF-846899F6F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B81C59-AF11-44EB-A7B7-5AFAF468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A0EAC-3140-4C8F-86B6-7C687AFA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96A63E-9E0A-4A48-93DA-B34DB7B46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45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F1B72-045F-4251-88CA-93AD911A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D7F238-893C-4EA4-BF34-E654506BB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A8E472-D020-44F7-AEE1-7DD48ABE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638978-5588-4AD3-9CA9-A86C782E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37B56-15E7-4694-8311-CED49916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621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3DEF5-683C-40DA-98D0-3D3AA71B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EE896A-2A1C-4314-AE79-F4F4B61C6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76526C-E02C-4F19-9770-F10BDE1D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EECFD0-DF57-4BAB-BF03-0B682E69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459C80-BFC1-4CC2-BA8F-F5BFD418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23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9C036-58E7-4CD8-BF65-0A746E61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7D26F7-E949-43E4-96F6-3979C9B311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C76CEB-4FBD-44C9-9686-B29F1E6B1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8A752F-F277-49F6-B26C-658804A5E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94F336-D134-43D6-A03C-B30C32A54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B8E4DC-EE62-495B-BB36-8FA04EBF5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51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91699-F5E3-4A77-A24A-6BADFE14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369AFC-5601-46D9-893B-978C7DF26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A88F9B-887D-4097-93BE-4F4F69C98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2BD4092-61D5-465D-8A2D-54D18CA7F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D94761-E982-40B2-9469-601C0A8FB7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8C3F89-84EF-4A63-A4E4-68C00376A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9F6828B-D1C8-4911-9206-AD121F446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69EB65-88F4-426A-BEEA-C8569076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45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B8609-056E-45AA-86A1-EC2490D7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C16F2B-F56F-464D-9988-2489C049D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1E9243-86C7-4094-8841-5C65ED15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D02F2C-B994-41F6-B100-BBAF10D8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0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F16911-4F28-409B-93B6-A9135D7A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E93FB05-C577-49F6-AAD1-3BFD1CDB5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FF7F48-33EC-48C7-B45C-7FBF8222B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90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BF09-7350-4CEC-8E32-9143BC6E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D3F0-3F1F-4520-87C7-50AA1EA0C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162403-A860-4FD7-A748-94FAC76CE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F92148-31DC-4374-8F42-E846148AC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2721AC-BFCE-4EAA-B3B0-FEE20D10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DECFE4-3E2E-45B9-BD1C-971115C8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32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D6B01-99AC-4370-BB92-8B942F2CA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80ECCE-2976-435C-A4B6-A64FD2C01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B6B100-925D-44A4-A4E8-91C61EBC6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1E866B-CBDD-4BC8-8A53-B8FB9F8E1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A4EB06-AC15-4154-8ECD-4873AA5A5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92A391-16F4-4315-82AD-37FF17D6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958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C9820-B586-41BC-893E-32DF974C5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712E18-C071-43D9-B860-9E64F26F6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21AEC9-4AFE-45DD-8079-24AB12D0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06F163-76B8-4A27-AB38-EC1460C15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D45315-B8F6-49CE-92E0-4360A1168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23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C3F104E-5B34-47DA-AFDF-600351E1B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02CBA5-C14A-42C1-B297-E724BB74F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3044E-84B9-4655-B79E-DB956E40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AA6091-6315-4C62-B9E5-AF4BE6BD8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33414B-4931-4978-A246-0A3D12C00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7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4838E-A558-4F24-8F64-4D95C391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BB82D8-41B0-4A75-8591-EDDADDDA0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42E82B-F217-4222-A2CB-80A9F1F51B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C195-B9E6-4392-AA39-4908ECEA8B63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01B919-8FD5-483F-A906-3AB69E193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E0002A-76D9-4395-85AC-A2E9E6F2F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CB368-2D3B-4BF3-8D42-E9BDE8CE9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3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ntp.tpu.ru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780F80-FC56-40D4-A6DF-20692230C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17556"/>
            <a:ext cx="10537793" cy="3246119"/>
          </a:xfrm>
        </p:spPr>
        <p:txBody>
          <a:bodyPr>
            <a:normAutofit/>
          </a:bodyPr>
          <a:lstStyle/>
          <a:p>
            <a:r>
              <a:rPr lang="ru-RU" sz="5400" b="1" dirty="0"/>
              <a:t>Новые конкурсы</a:t>
            </a:r>
            <a:br>
              <a:rPr lang="ru-RU" sz="5400" b="1" dirty="0"/>
            </a:br>
            <a:r>
              <a:rPr lang="ru-RU" sz="5400" b="1" dirty="0"/>
              <a:t>Российского научного фонда</a:t>
            </a:r>
            <a:br>
              <a:rPr lang="ru-RU" sz="5400" b="1" dirty="0"/>
            </a:br>
            <a:r>
              <a:rPr lang="ru-RU" sz="5400" b="1" dirty="0"/>
              <a:t>(РНФ)</a:t>
            </a:r>
            <a:endParaRPr lang="ru-RU" sz="5400" b="1" i="0" dirty="0">
              <a:solidFill>
                <a:srgbClr val="333333"/>
              </a:solidFill>
              <a:effectLst/>
              <a:latin typeface="Tahoma" panose="020B0604030504040204" pitchFamily="34" charset="0"/>
            </a:endParaRPr>
          </a:p>
          <a:p>
            <a:endParaRPr lang="ru-RU" b="1" dirty="0">
              <a:solidFill>
                <a:srgbClr val="333333"/>
              </a:solidFill>
              <a:latin typeface="Tahoma" panose="020B0604030504040204" pitchFamily="34" charset="0"/>
            </a:endParaRPr>
          </a:p>
          <a:p>
            <a:pPr algn="r"/>
            <a:r>
              <a:rPr lang="ru-RU" b="1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Управление по науке</a:t>
            </a:r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335CFBF1-B644-44DD-B339-ED78C787F684}"/>
              </a:ext>
            </a:extLst>
          </p:cNvPr>
          <p:cNvSpPr txBox="1">
            <a:spLocks/>
          </p:cNvSpPr>
          <p:nvPr/>
        </p:nvSpPr>
        <p:spPr>
          <a:xfrm>
            <a:off x="0" y="6418554"/>
            <a:ext cx="12192000" cy="439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rgbClr val="333333"/>
                </a:solidFill>
                <a:latin typeface="Tahoma" panose="020B0604030504040204" pitchFamily="34" charset="0"/>
              </a:rPr>
              <a:t>Томск - 2021</a:t>
            </a: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6D87B4-C5C7-42A2-A4EC-08C959A9A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783" y="117464"/>
            <a:ext cx="2411817" cy="7452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324B9B-C5EB-4F7D-82A8-6708586CC572}"/>
              </a:ext>
            </a:extLst>
          </p:cNvPr>
          <p:cNvSpPr txBox="1"/>
          <p:nvPr/>
        </p:nvSpPr>
        <p:spPr>
          <a:xfrm>
            <a:off x="9667782" y="963571"/>
            <a:ext cx="2411817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002060"/>
                </a:solidFill>
              </a:rPr>
              <a:t>https://rscf.ru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7" name="Rectangle 29">
            <a:extLst>
              <a:ext uri="{FF2B5EF4-FFF2-40B4-BE49-F238E27FC236}">
                <a16:creationId xmlns:a16="http://schemas.microsoft.com/office/drawing/2014/main" id="{6DD46543-4950-4E99-B139-C8D669911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669" y="38456"/>
            <a:ext cx="2818487" cy="1186901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Freeform 30">
            <a:extLst>
              <a:ext uri="{FF2B5EF4-FFF2-40B4-BE49-F238E27FC236}">
                <a16:creationId xmlns:a16="http://schemas.microsoft.com/office/drawing/2014/main" id="{2C7BD28C-1348-42B9-9EC9-92F875843E4F}"/>
              </a:ext>
            </a:extLst>
          </p:cNvPr>
          <p:cNvSpPr>
            <a:spLocks noEditPoints="1"/>
          </p:cNvSpPr>
          <p:nvPr/>
        </p:nvSpPr>
        <p:spPr bwMode="auto">
          <a:xfrm>
            <a:off x="957143" y="257531"/>
            <a:ext cx="1974640" cy="600869"/>
          </a:xfrm>
          <a:custGeom>
            <a:avLst/>
            <a:gdLst>
              <a:gd name="T0" fmla="*/ 1 w 2132"/>
              <a:gd name="T1" fmla="*/ 0 h 649"/>
              <a:gd name="T2" fmla="*/ 1 w 2132"/>
              <a:gd name="T3" fmla="*/ 0 h 649"/>
              <a:gd name="T4" fmla="*/ 1 w 2132"/>
              <a:gd name="T5" fmla="*/ 0 h 649"/>
              <a:gd name="T6" fmla="*/ 1 w 2132"/>
              <a:gd name="T7" fmla="*/ 0 h 649"/>
              <a:gd name="T8" fmla="*/ 1 w 2132"/>
              <a:gd name="T9" fmla="*/ 0 h 649"/>
              <a:gd name="T10" fmla="*/ 1 w 2132"/>
              <a:gd name="T11" fmla="*/ 0 h 649"/>
              <a:gd name="T12" fmla="*/ 1 w 2132"/>
              <a:gd name="T13" fmla="*/ 0 h 649"/>
              <a:gd name="T14" fmla="*/ 1 w 2132"/>
              <a:gd name="T15" fmla="*/ 0 h 649"/>
              <a:gd name="T16" fmla="*/ 1 w 2132"/>
              <a:gd name="T17" fmla="*/ 0 h 649"/>
              <a:gd name="T18" fmla="*/ 1 w 2132"/>
              <a:gd name="T19" fmla="*/ 0 h 649"/>
              <a:gd name="T20" fmla="*/ 1 w 2132"/>
              <a:gd name="T21" fmla="*/ 0 h 649"/>
              <a:gd name="T22" fmla="*/ 1 w 2132"/>
              <a:gd name="T23" fmla="*/ 0 h 649"/>
              <a:gd name="T24" fmla="*/ 1 w 2132"/>
              <a:gd name="T25" fmla="*/ 0 h 649"/>
              <a:gd name="T26" fmla="*/ 1 w 2132"/>
              <a:gd name="T27" fmla="*/ 0 h 649"/>
              <a:gd name="T28" fmla="*/ 1 w 2132"/>
              <a:gd name="T29" fmla="*/ 0 h 649"/>
              <a:gd name="T30" fmla="*/ 1 w 2132"/>
              <a:gd name="T31" fmla="*/ 0 h 649"/>
              <a:gd name="T32" fmla="*/ 1 w 2132"/>
              <a:gd name="T33" fmla="*/ 0 h 649"/>
              <a:gd name="T34" fmla="*/ 1 w 2132"/>
              <a:gd name="T35" fmla="*/ 0 h 649"/>
              <a:gd name="T36" fmla="*/ 1 w 2132"/>
              <a:gd name="T37" fmla="*/ 0 h 649"/>
              <a:gd name="T38" fmla="*/ 1 w 2132"/>
              <a:gd name="T39" fmla="*/ 0 h 649"/>
              <a:gd name="T40" fmla="*/ 1 w 2132"/>
              <a:gd name="T41" fmla="*/ 0 h 649"/>
              <a:gd name="T42" fmla="*/ 1 w 2132"/>
              <a:gd name="T43" fmla="*/ 0 h 649"/>
              <a:gd name="T44" fmla="*/ 1 w 2132"/>
              <a:gd name="T45" fmla="*/ 0 h 649"/>
              <a:gd name="T46" fmla="*/ 1 w 2132"/>
              <a:gd name="T47" fmla="*/ 0 h 649"/>
              <a:gd name="T48" fmla="*/ 1 w 2132"/>
              <a:gd name="T49" fmla="*/ 0 h 649"/>
              <a:gd name="T50" fmla="*/ 1 w 2132"/>
              <a:gd name="T51" fmla="*/ 0 h 649"/>
              <a:gd name="T52" fmla="*/ 1 w 2132"/>
              <a:gd name="T53" fmla="*/ 0 h 649"/>
              <a:gd name="T54" fmla="*/ 1 w 2132"/>
              <a:gd name="T55" fmla="*/ 0 h 649"/>
              <a:gd name="T56" fmla="*/ 1 w 2132"/>
              <a:gd name="T57" fmla="*/ 0 h 649"/>
              <a:gd name="T58" fmla="*/ 1 w 2132"/>
              <a:gd name="T59" fmla="*/ 0 h 649"/>
              <a:gd name="T60" fmla="*/ 1 w 2132"/>
              <a:gd name="T61" fmla="*/ 0 h 649"/>
              <a:gd name="T62" fmla="*/ 1 w 2132"/>
              <a:gd name="T63" fmla="*/ 0 h 649"/>
              <a:gd name="T64" fmla="*/ 1 w 2132"/>
              <a:gd name="T65" fmla="*/ 0 h 649"/>
              <a:gd name="T66" fmla="*/ 1 w 2132"/>
              <a:gd name="T67" fmla="*/ 0 h 649"/>
              <a:gd name="T68" fmla="*/ 1 w 2132"/>
              <a:gd name="T69" fmla="*/ 0 h 649"/>
              <a:gd name="T70" fmla="*/ 1 w 2132"/>
              <a:gd name="T71" fmla="*/ 0 h 649"/>
              <a:gd name="T72" fmla="*/ 1 w 2132"/>
              <a:gd name="T73" fmla="*/ 0 h 649"/>
              <a:gd name="T74" fmla="*/ 1 w 2132"/>
              <a:gd name="T75" fmla="*/ 0 h 649"/>
              <a:gd name="T76" fmla="*/ 1 w 2132"/>
              <a:gd name="T77" fmla="*/ 0 h 649"/>
              <a:gd name="T78" fmla="*/ 1 w 2132"/>
              <a:gd name="T79" fmla="*/ 0 h 649"/>
              <a:gd name="T80" fmla="*/ 1 w 2132"/>
              <a:gd name="T81" fmla="*/ 0 h 649"/>
              <a:gd name="T82" fmla="*/ 1 w 2132"/>
              <a:gd name="T83" fmla="*/ 0 h 649"/>
              <a:gd name="T84" fmla="*/ 1 w 2132"/>
              <a:gd name="T85" fmla="*/ 0 h 649"/>
              <a:gd name="T86" fmla="*/ 1 w 2132"/>
              <a:gd name="T87" fmla="*/ 0 h 649"/>
              <a:gd name="T88" fmla="*/ 1 w 2132"/>
              <a:gd name="T89" fmla="*/ 0 h 649"/>
              <a:gd name="T90" fmla="*/ 1 w 2132"/>
              <a:gd name="T91" fmla="*/ 0 h 649"/>
              <a:gd name="T92" fmla="*/ 1 w 2132"/>
              <a:gd name="T93" fmla="*/ 0 h 649"/>
              <a:gd name="T94" fmla="*/ 1 w 2132"/>
              <a:gd name="T95" fmla="*/ 0 h 649"/>
              <a:gd name="T96" fmla="*/ 1 w 2132"/>
              <a:gd name="T97" fmla="*/ 0 h 649"/>
              <a:gd name="T98" fmla="*/ 1 w 2132"/>
              <a:gd name="T99" fmla="*/ 0 h 649"/>
              <a:gd name="T100" fmla="*/ 1 w 2132"/>
              <a:gd name="T101" fmla="*/ 0 h 649"/>
              <a:gd name="T102" fmla="*/ 1 w 2132"/>
              <a:gd name="T103" fmla="*/ 0 h 649"/>
              <a:gd name="T104" fmla="*/ 1 w 2132"/>
              <a:gd name="T105" fmla="*/ 0 h 649"/>
              <a:gd name="T106" fmla="*/ 1 w 2132"/>
              <a:gd name="T107" fmla="*/ 0 h 649"/>
              <a:gd name="T108" fmla="*/ 1 w 2132"/>
              <a:gd name="T109" fmla="*/ 0 h 649"/>
              <a:gd name="T110" fmla="*/ 1 w 2132"/>
              <a:gd name="T111" fmla="*/ 0 h 649"/>
              <a:gd name="T112" fmla="*/ 1 w 2132"/>
              <a:gd name="T113" fmla="*/ 0 h 649"/>
              <a:gd name="T114" fmla="*/ 1 w 2132"/>
              <a:gd name="T115" fmla="*/ 0 h 649"/>
              <a:gd name="T116" fmla="*/ 1 w 2132"/>
              <a:gd name="T117" fmla="*/ 0 h 649"/>
              <a:gd name="T118" fmla="*/ 1 w 2132"/>
              <a:gd name="T119" fmla="*/ 0 h 649"/>
              <a:gd name="T120" fmla="*/ 1 w 2132"/>
              <a:gd name="T121" fmla="*/ 0 h 649"/>
              <a:gd name="T122" fmla="*/ 1 w 2132"/>
              <a:gd name="T123" fmla="*/ 0 h 64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32" h="649">
                <a:moveTo>
                  <a:pt x="490" y="581"/>
                </a:moveTo>
                <a:lnTo>
                  <a:pt x="490" y="630"/>
                </a:lnTo>
                <a:lnTo>
                  <a:pt x="505" y="630"/>
                </a:lnTo>
                <a:lnTo>
                  <a:pt x="516" y="629"/>
                </a:lnTo>
                <a:lnTo>
                  <a:pt x="525" y="626"/>
                </a:lnTo>
                <a:lnTo>
                  <a:pt x="533" y="622"/>
                </a:lnTo>
                <a:lnTo>
                  <a:pt x="538" y="616"/>
                </a:lnTo>
                <a:lnTo>
                  <a:pt x="539" y="606"/>
                </a:lnTo>
                <a:lnTo>
                  <a:pt x="538" y="596"/>
                </a:lnTo>
                <a:lnTo>
                  <a:pt x="534" y="590"/>
                </a:lnTo>
                <a:lnTo>
                  <a:pt x="528" y="586"/>
                </a:lnTo>
                <a:lnTo>
                  <a:pt x="520" y="582"/>
                </a:lnTo>
                <a:lnTo>
                  <a:pt x="512" y="581"/>
                </a:lnTo>
                <a:lnTo>
                  <a:pt x="503" y="581"/>
                </a:lnTo>
                <a:lnTo>
                  <a:pt x="490" y="581"/>
                </a:lnTo>
                <a:close/>
                <a:moveTo>
                  <a:pt x="744" y="522"/>
                </a:moveTo>
                <a:lnTo>
                  <a:pt x="744" y="572"/>
                </a:lnTo>
                <a:lnTo>
                  <a:pt x="764" y="572"/>
                </a:lnTo>
                <a:lnTo>
                  <a:pt x="772" y="571"/>
                </a:lnTo>
                <a:lnTo>
                  <a:pt x="779" y="569"/>
                </a:lnTo>
                <a:lnTo>
                  <a:pt x="787" y="563"/>
                </a:lnTo>
                <a:lnTo>
                  <a:pt x="791" y="557"/>
                </a:lnTo>
                <a:lnTo>
                  <a:pt x="793" y="546"/>
                </a:lnTo>
                <a:lnTo>
                  <a:pt x="791" y="537"/>
                </a:lnTo>
                <a:lnTo>
                  <a:pt x="786" y="530"/>
                </a:lnTo>
                <a:lnTo>
                  <a:pt x="778" y="526"/>
                </a:lnTo>
                <a:lnTo>
                  <a:pt x="770" y="522"/>
                </a:lnTo>
                <a:lnTo>
                  <a:pt x="761" y="522"/>
                </a:lnTo>
                <a:lnTo>
                  <a:pt x="744" y="522"/>
                </a:lnTo>
                <a:close/>
                <a:moveTo>
                  <a:pt x="490" y="521"/>
                </a:moveTo>
                <a:lnTo>
                  <a:pt x="490" y="564"/>
                </a:lnTo>
                <a:lnTo>
                  <a:pt x="501" y="564"/>
                </a:lnTo>
                <a:lnTo>
                  <a:pt x="510" y="564"/>
                </a:lnTo>
                <a:lnTo>
                  <a:pt x="519" y="563"/>
                </a:lnTo>
                <a:lnTo>
                  <a:pt x="527" y="561"/>
                </a:lnTo>
                <a:lnTo>
                  <a:pt x="532" y="557"/>
                </a:lnTo>
                <a:lnTo>
                  <a:pt x="536" y="551"/>
                </a:lnTo>
                <a:lnTo>
                  <a:pt x="537" y="542"/>
                </a:lnTo>
                <a:lnTo>
                  <a:pt x="536" y="533"/>
                </a:lnTo>
                <a:lnTo>
                  <a:pt x="532" y="527"/>
                </a:lnTo>
                <a:lnTo>
                  <a:pt x="525" y="524"/>
                </a:lnTo>
                <a:lnTo>
                  <a:pt x="519" y="521"/>
                </a:lnTo>
                <a:lnTo>
                  <a:pt x="512" y="521"/>
                </a:lnTo>
                <a:lnTo>
                  <a:pt x="490" y="521"/>
                </a:lnTo>
                <a:close/>
                <a:moveTo>
                  <a:pt x="1362" y="504"/>
                </a:moveTo>
                <a:lnTo>
                  <a:pt x="1471" y="504"/>
                </a:lnTo>
                <a:lnTo>
                  <a:pt x="1471" y="522"/>
                </a:lnTo>
                <a:lnTo>
                  <a:pt x="1427" y="522"/>
                </a:lnTo>
                <a:lnTo>
                  <a:pt x="1427" y="646"/>
                </a:lnTo>
                <a:lnTo>
                  <a:pt x="1406" y="646"/>
                </a:lnTo>
                <a:lnTo>
                  <a:pt x="1406" y="522"/>
                </a:lnTo>
                <a:lnTo>
                  <a:pt x="1362" y="522"/>
                </a:lnTo>
                <a:lnTo>
                  <a:pt x="1362" y="504"/>
                </a:lnTo>
                <a:close/>
                <a:moveTo>
                  <a:pt x="1257" y="504"/>
                </a:moveTo>
                <a:lnTo>
                  <a:pt x="1337" y="504"/>
                </a:lnTo>
                <a:lnTo>
                  <a:pt x="1337" y="522"/>
                </a:lnTo>
                <a:lnTo>
                  <a:pt x="1278" y="522"/>
                </a:lnTo>
                <a:lnTo>
                  <a:pt x="1278" y="563"/>
                </a:lnTo>
                <a:lnTo>
                  <a:pt x="1331" y="563"/>
                </a:lnTo>
                <a:lnTo>
                  <a:pt x="1331" y="581"/>
                </a:lnTo>
                <a:lnTo>
                  <a:pt x="1278" y="581"/>
                </a:lnTo>
                <a:lnTo>
                  <a:pt x="1278" y="629"/>
                </a:lnTo>
                <a:lnTo>
                  <a:pt x="1337" y="629"/>
                </a:lnTo>
                <a:lnTo>
                  <a:pt x="1337" y="646"/>
                </a:lnTo>
                <a:lnTo>
                  <a:pt x="1257" y="646"/>
                </a:lnTo>
                <a:lnTo>
                  <a:pt x="1257" y="504"/>
                </a:lnTo>
                <a:close/>
                <a:moveTo>
                  <a:pt x="1119" y="504"/>
                </a:moveTo>
                <a:lnTo>
                  <a:pt x="1227" y="504"/>
                </a:lnTo>
                <a:lnTo>
                  <a:pt x="1227" y="522"/>
                </a:lnTo>
                <a:lnTo>
                  <a:pt x="1183" y="522"/>
                </a:lnTo>
                <a:lnTo>
                  <a:pt x="1183" y="646"/>
                </a:lnTo>
                <a:lnTo>
                  <a:pt x="1163" y="646"/>
                </a:lnTo>
                <a:lnTo>
                  <a:pt x="1163" y="522"/>
                </a:lnTo>
                <a:lnTo>
                  <a:pt x="1119" y="522"/>
                </a:lnTo>
                <a:lnTo>
                  <a:pt x="1119" y="504"/>
                </a:lnTo>
                <a:close/>
                <a:moveTo>
                  <a:pt x="981" y="504"/>
                </a:moveTo>
                <a:lnTo>
                  <a:pt x="1001" y="504"/>
                </a:lnTo>
                <a:lnTo>
                  <a:pt x="1001" y="615"/>
                </a:lnTo>
                <a:lnTo>
                  <a:pt x="1068" y="504"/>
                </a:lnTo>
                <a:lnTo>
                  <a:pt x="1089" y="504"/>
                </a:lnTo>
                <a:lnTo>
                  <a:pt x="1089" y="646"/>
                </a:lnTo>
                <a:lnTo>
                  <a:pt x="1069" y="646"/>
                </a:lnTo>
                <a:lnTo>
                  <a:pt x="1069" y="536"/>
                </a:lnTo>
                <a:lnTo>
                  <a:pt x="1001" y="646"/>
                </a:lnTo>
                <a:lnTo>
                  <a:pt x="981" y="646"/>
                </a:lnTo>
                <a:lnTo>
                  <a:pt x="981" y="504"/>
                </a:lnTo>
                <a:close/>
                <a:moveTo>
                  <a:pt x="724" y="504"/>
                </a:moveTo>
                <a:lnTo>
                  <a:pt x="761" y="504"/>
                </a:lnTo>
                <a:lnTo>
                  <a:pt x="775" y="505"/>
                </a:lnTo>
                <a:lnTo>
                  <a:pt x="788" y="508"/>
                </a:lnTo>
                <a:lnTo>
                  <a:pt x="799" y="513"/>
                </a:lnTo>
                <a:lnTo>
                  <a:pt x="807" y="521"/>
                </a:lnTo>
                <a:lnTo>
                  <a:pt x="813" y="532"/>
                </a:lnTo>
                <a:lnTo>
                  <a:pt x="815" y="547"/>
                </a:lnTo>
                <a:lnTo>
                  <a:pt x="813" y="561"/>
                </a:lnTo>
                <a:lnTo>
                  <a:pt x="807" y="572"/>
                </a:lnTo>
                <a:lnTo>
                  <a:pt x="799" y="579"/>
                </a:lnTo>
                <a:lnTo>
                  <a:pt x="788" y="586"/>
                </a:lnTo>
                <a:lnTo>
                  <a:pt x="777" y="588"/>
                </a:lnTo>
                <a:lnTo>
                  <a:pt x="764" y="589"/>
                </a:lnTo>
                <a:lnTo>
                  <a:pt x="744" y="589"/>
                </a:lnTo>
                <a:lnTo>
                  <a:pt x="744" y="646"/>
                </a:lnTo>
                <a:lnTo>
                  <a:pt x="724" y="646"/>
                </a:lnTo>
                <a:lnTo>
                  <a:pt x="724" y="504"/>
                </a:lnTo>
                <a:close/>
                <a:moveTo>
                  <a:pt x="605" y="504"/>
                </a:moveTo>
                <a:lnTo>
                  <a:pt x="684" y="504"/>
                </a:lnTo>
                <a:lnTo>
                  <a:pt x="684" y="522"/>
                </a:lnTo>
                <a:lnTo>
                  <a:pt x="625" y="522"/>
                </a:lnTo>
                <a:lnTo>
                  <a:pt x="625" y="563"/>
                </a:lnTo>
                <a:lnTo>
                  <a:pt x="679" y="563"/>
                </a:lnTo>
                <a:lnTo>
                  <a:pt x="679" y="581"/>
                </a:lnTo>
                <a:lnTo>
                  <a:pt x="625" y="581"/>
                </a:lnTo>
                <a:lnTo>
                  <a:pt x="625" y="629"/>
                </a:lnTo>
                <a:lnTo>
                  <a:pt x="684" y="629"/>
                </a:lnTo>
                <a:lnTo>
                  <a:pt x="684" y="646"/>
                </a:lnTo>
                <a:lnTo>
                  <a:pt x="605" y="646"/>
                </a:lnTo>
                <a:lnTo>
                  <a:pt x="605" y="504"/>
                </a:lnTo>
                <a:close/>
                <a:moveTo>
                  <a:pt x="470" y="504"/>
                </a:moveTo>
                <a:lnTo>
                  <a:pt x="508" y="504"/>
                </a:lnTo>
                <a:lnTo>
                  <a:pt x="522" y="505"/>
                </a:lnTo>
                <a:lnTo>
                  <a:pt x="534" y="507"/>
                </a:lnTo>
                <a:lnTo>
                  <a:pt x="544" y="513"/>
                </a:lnTo>
                <a:lnTo>
                  <a:pt x="551" y="519"/>
                </a:lnTo>
                <a:lnTo>
                  <a:pt x="557" y="528"/>
                </a:lnTo>
                <a:lnTo>
                  <a:pt x="558" y="540"/>
                </a:lnTo>
                <a:lnTo>
                  <a:pt x="555" y="552"/>
                </a:lnTo>
                <a:lnTo>
                  <a:pt x="550" y="562"/>
                </a:lnTo>
                <a:lnTo>
                  <a:pt x="540" y="570"/>
                </a:lnTo>
                <a:lnTo>
                  <a:pt x="529" y="574"/>
                </a:lnTo>
                <a:lnTo>
                  <a:pt x="542" y="577"/>
                </a:lnTo>
                <a:lnTo>
                  <a:pt x="552" y="585"/>
                </a:lnTo>
                <a:lnTo>
                  <a:pt x="559" y="594"/>
                </a:lnTo>
                <a:lnTo>
                  <a:pt x="562" y="608"/>
                </a:lnTo>
                <a:lnTo>
                  <a:pt x="560" y="621"/>
                </a:lnTo>
                <a:lnTo>
                  <a:pt x="553" y="632"/>
                </a:lnTo>
                <a:lnTo>
                  <a:pt x="545" y="638"/>
                </a:lnTo>
                <a:lnTo>
                  <a:pt x="534" y="642"/>
                </a:lnTo>
                <a:lnTo>
                  <a:pt x="521" y="646"/>
                </a:lnTo>
                <a:lnTo>
                  <a:pt x="507" y="646"/>
                </a:lnTo>
                <a:lnTo>
                  <a:pt x="470" y="646"/>
                </a:lnTo>
                <a:lnTo>
                  <a:pt x="470" y="504"/>
                </a:lnTo>
                <a:close/>
                <a:moveTo>
                  <a:pt x="317" y="504"/>
                </a:moveTo>
                <a:lnTo>
                  <a:pt x="337" y="504"/>
                </a:lnTo>
                <a:lnTo>
                  <a:pt x="337" y="615"/>
                </a:lnTo>
                <a:lnTo>
                  <a:pt x="404" y="504"/>
                </a:lnTo>
                <a:lnTo>
                  <a:pt x="425" y="504"/>
                </a:lnTo>
                <a:lnTo>
                  <a:pt x="425" y="646"/>
                </a:lnTo>
                <a:lnTo>
                  <a:pt x="404" y="646"/>
                </a:lnTo>
                <a:lnTo>
                  <a:pt x="404" y="536"/>
                </a:lnTo>
                <a:lnTo>
                  <a:pt x="338" y="646"/>
                </a:lnTo>
                <a:lnTo>
                  <a:pt x="317" y="646"/>
                </a:lnTo>
                <a:lnTo>
                  <a:pt x="317" y="504"/>
                </a:lnTo>
                <a:close/>
                <a:moveTo>
                  <a:pt x="161" y="504"/>
                </a:moveTo>
                <a:lnTo>
                  <a:pt x="182" y="504"/>
                </a:lnTo>
                <a:lnTo>
                  <a:pt x="182" y="563"/>
                </a:lnTo>
                <a:lnTo>
                  <a:pt x="249" y="563"/>
                </a:lnTo>
                <a:lnTo>
                  <a:pt x="249" y="504"/>
                </a:lnTo>
                <a:lnTo>
                  <a:pt x="269" y="504"/>
                </a:lnTo>
                <a:lnTo>
                  <a:pt x="269" y="646"/>
                </a:lnTo>
                <a:lnTo>
                  <a:pt x="249" y="646"/>
                </a:lnTo>
                <a:lnTo>
                  <a:pt x="249" y="581"/>
                </a:lnTo>
                <a:lnTo>
                  <a:pt x="182" y="581"/>
                </a:lnTo>
                <a:lnTo>
                  <a:pt x="182" y="646"/>
                </a:lnTo>
                <a:lnTo>
                  <a:pt x="161" y="646"/>
                </a:lnTo>
                <a:lnTo>
                  <a:pt x="161" y="504"/>
                </a:lnTo>
                <a:close/>
                <a:moveTo>
                  <a:pt x="0" y="504"/>
                </a:moveTo>
                <a:lnTo>
                  <a:pt x="24" y="504"/>
                </a:lnTo>
                <a:lnTo>
                  <a:pt x="65" y="588"/>
                </a:lnTo>
                <a:lnTo>
                  <a:pt x="66" y="588"/>
                </a:lnTo>
                <a:lnTo>
                  <a:pt x="109" y="504"/>
                </a:lnTo>
                <a:lnTo>
                  <a:pt x="131" y="504"/>
                </a:lnTo>
                <a:lnTo>
                  <a:pt x="72" y="617"/>
                </a:lnTo>
                <a:lnTo>
                  <a:pt x="68" y="624"/>
                </a:lnTo>
                <a:lnTo>
                  <a:pt x="64" y="633"/>
                </a:lnTo>
                <a:lnTo>
                  <a:pt x="56" y="640"/>
                </a:lnTo>
                <a:lnTo>
                  <a:pt x="48" y="646"/>
                </a:lnTo>
                <a:lnTo>
                  <a:pt x="36" y="647"/>
                </a:lnTo>
                <a:lnTo>
                  <a:pt x="32" y="647"/>
                </a:lnTo>
                <a:lnTo>
                  <a:pt x="28" y="647"/>
                </a:lnTo>
                <a:lnTo>
                  <a:pt x="25" y="647"/>
                </a:lnTo>
                <a:lnTo>
                  <a:pt x="22" y="646"/>
                </a:lnTo>
                <a:lnTo>
                  <a:pt x="23" y="627"/>
                </a:lnTo>
                <a:lnTo>
                  <a:pt x="26" y="627"/>
                </a:lnTo>
                <a:lnTo>
                  <a:pt x="29" y="629"/>
                </a:lnTo>
                <a:lnTo>
                  <a:pt x="33" y="629"/>
                </a:lnTo>
                <a:lnTo>
                  <a:pt x="40" y="627"/>
                </a:lnTo>
                <a:lnTo>
                  <a:pt x="45" y="623"/>
                </a:lnTo>
                <a:lnTo>
                  <a:pt x="50" y="619"/>
                </a:lnTo>
                <a:lnTo>
                  <a:pt x="53" y="614"/>
                </a:lnTo>
                <a:lnTo>
                  <a:pt x="54" y="609"/>
                </a:lnTo>
                <a:lnTo>
                  <a:pt x="0" y="504"/>
                </a:lnTo>
                <a:close/>
                <a:moveTo>
                  <a:pt x="914" y="502"/>
                </a:moveTo>
                <a:lnTo>
                  <a:pt x="931" y="503"/>
                </a:lnTo>
                <a:lnTo>
                  <a:pt x="947" y="507"/>
                </a:lnTo>
                <a:lnTo>
                  <a:pt x="944" y="528"/>
                </a:lnTo>
                <a:lnTo>
                  <a:pt x="931" y="521"/>
                </a:lnTo>
                <a:lnTo>
                  <a:pt x="916" y="519"/>
                </a:lnTo>
                <a:lnTo>
                  <a:pt x="897" y="522"/>
                </a:lnTo>
                <a:lnTo>
                  <a:pt x="882" y="530"/>
                </a:lnTo>
                <a:lnTo>
                  <a:pt x="871" y="542"/>
                </a:lnTo>
                <a:lnTo>
                  <a:pt x="864" y="557"/>
                </a:lnTo>
                <a:lnTo>
                  <a:pt x="861" y="575"/>
                </a:lnTo>
                <a:lnTo>
                  <a:pt x="864" y="593"/>
                </a:lnTo>
                <a:lnTo>
                  <a:pt x="872" y="609"/>
                </a:lnTo>
                <a:lnTo>
                  <a:pt x="883" y="621"/>
                </a:lnTo>
                <a:lnTo>
                  <a:pt x="897" y="627"/>
                </a:lnTo>
                <a:lnTo>
                  <a:pt x="914" y="631"/>
                </a:lnTo>
                <a:lnTo>
                  <a:pt x="925" y="630"/>
                </a:lnTo>
                <a:lnTo>
                  <a:pt x="937" y="627"/>
                </a:lnTo>
                <a:lnTo>
                  <a:pt x="946" y="623"/>
                </a:lnTo>
                <a:lnTo>
                  <a:pt x="947" y="644"/>
                </a:lnTo>
                <a:lnTo>
                  <a:pt x="935" y="647"/>
                </a:lnTo>
                <a:lnTo>
                  <a:pt x="924" y="648"/>
                </a:lnTo>
                <a:lnTo>
                  <a:pt x="914" y="649"/>
                </a:lnTo>
                <a:lnTo>
                  <a:pt x="893" y="646"/>
                </a:lnTo>
                <a:lnTo>
                  <a:pt x="875" y="639"/>
                </a:lnTo>
                <a:lnTo>
                  <a:pt x="860" y="629"/>
                </a:lnTo>
                <a:lnTo>
                  <a:pt x="849" y="614"/>
                </a:lnTo>
                <a:lnTo>
                  <a:pt x="842" y="595"/>
                </a:lnTo>
                <a:lnTo>
                  <a:pt x="839" y="575"/>
                </a:lnTo>
                <a:lnTo>
                  <a:pt x="842" y="554"/>
                </a:lnTo>
                <a:lnTo>
                  <a:pt x="849" y="536"/>
                </a:lnTo>
                <a:lnTo>
                  <a:pt x="861" y="521"/>
                </a:lnTo>
                <a:lnTo>
                  <a:pt x="876" y="511"/>
                </a:lnTo>
                <a:lnTo>
                  <a:pt x="894" y="504"/>
                </a:lnTo>
                <a:lnTo>
                  <a:pt x="914" y="502"/>
                </a:lnTo>
                <a:close/>
                <a:moveTo>
                  <a:pt x="232" y="284"/>
                </a:moveTo>
                <a:lnTo>
                  <a:pt x="218" y="287"/>
                </a:lnTo>
                <a:lnTo>
                  <a:pt x="206" y="293"/>
                </a:lnTo>
                <a:lnTo>
                  <a:pt x="198" y="302"/>
                </a:lnTo>
                <a:lnTo>
                  <a:pt x="191" y="313"/>
                </a:lnTo>
                <a:lnTo>
                  <a:pt x="187" y="326"/>
                </a:lnTo>
                <a:lnTo>
                  <a:pt x="186" y="340"/>
                </a:lnTo>
                <a:lnTo>
                  <a:pt x="187" y="354"/>
                </a:lnTo>
                <a:lnTo>
                  <a:pt x="190" y="367"/>
                </a:lnTo>
                <a:lnTo>
                  <a:pt x="197" y="379"/>
                </a:lnTo>
                <a:lnTo>
                  <a:pt x="206" y="387"/>
                </a:lnTo>
                <a:lnTo>
                  <a:pt x="218" y="394"/>
                </a:lnTo>
                <a:lnTo>
                  <a:pt x="232" y="396"/>
                </a:lnTo>
                <a:lnTo>
                  <a:pt x="247" y="394"/>
                </a:lnTo>
                <a:lnTo>
                  <a:pt x="259" y="387"/>
                </a:lnTo>
                <a:lnTo>
                  <a:pt x="268" y="379"/>
                </a:lnTo>
                <a:lnTo>
                  <a:pt x="274" y="367"/>
                </a:lnTo>
                <a:lnTo>
                  <a:pt x="278" y="354"/>
                </a:lnTo>
                <a:lnTo>
                  <a:pt x="279" y="340"/>
                </a:lnTo>
                <a:lnTo>
                  <a:pt x="278" y="326"/>
                </a:lnTo>
                <a:lnTo>
                  <a:pt x="274" y="313"/>
                </a:lnTo>
                <a:lnTo>
                  <a:pt x="267" y="302"/>
                </a:lnTo>
                <a:lnTo>
                  <a:pt x="259" y="293"/>
                </a:lnTo>
                <a:lnTo>
                  <a:pt x="247" y="287"/>
                </a:lnTo>
                <a:lnTo>
                  <a:pt x="232" y="284"/>
                </a:lnTo>
                <a:close/>
                <a:moveTo>
                  <a:pt x="2023" y="269"/>
                </a:moveTo>
                <a:lnTo>
                  <a:pt x="2044" y="269"/>
                </a:lnTo>
                <a:lnTo>
                  <a:pt x="2044" y="380"/>
                </a:lnTo>
                <a:lnTo>
                  <a:pt x="2110" y="269"/>
                </a:lnTo>
                <a:lnTo>
                  <a:pt x="2132" y="269"/>
                </a:lnTo>
                <a:lnTo>
                  <a:pt x="2132" y="411"/>
                </a:lnTo>
                <a:lnTo>
                  <a:pt x="2111" y="411"/>
                </a:lnTo>
                <a:lnTo>
                  <a:pt x="2111" y="302"/>
                </a:lnTo>
                <a:lnTo>
                  <a:pt x="2044" y="411"/>
                </a:lnTo>
                <a:lnTo>
                  <a:pt x="2023" y="411"/>
                </a:lnTo>
                <a:lnTo>
                  <a:pt x="2023" y="269"/>
                </a:lnTo>
                <a:close/>
                <a:moveTo>
                  <a:pt x="1868" y="269"/>
                </a:moveTo>
                <a:lnTo>
                  <a:pt x="1888" y="269"/>
                </a:lnTo>
                <a:lnTo>
                  <a:pt x="1888" y="380"/>
                </a:lnTo>
                <a:lnTo>
                  <a:pt x="1955" y="269"/>
                </a:lnTo>
                <a:lnTo>
                  <a:pt x="1976" y="269"/>
                </a:lnTo>
                <a:lnTo>
                  <a:pt x="1976" y="411"/>
                </a:lnTo>
                <a:lnTo>
                  <a:pt x="1956" y="411"/>
                </a:lnTo>
                <a:lnTo>
                  <a:pt x="1956" y="302"/>
                </a:lnTo>
                <a:lnTo>
                  <a:pt x="1888" y="411"/>
                </a:lnTo>
                <a:lnTo>
                  <a:pt x="1868" y="411"/>
                </a:lnTo>
                <a:lnTo>
                  <a:pt x="1868" y="269"/>
                </a:lnTo>
                <a:close/>
                <a:moveTo>
                  <a:pt x="1723" y="269"/>
                </a:moveTo>
                <a:lnTo>
                  <a:pt x="1744" y="269"/>
                </a:lnTo>
                <a:lnTo>
                  <a:pt x="1744" y="332"/>
                </a:lnTo>
                <a:lnTo>
                  <a:pt x="1805" y="269"/>
                </a:lnTo>
                <a:lnTo>
                  <a:pt x="1832" y="269"/>
                </a:lnTo>
                <a:lnTo>
                  <a:pt x="1765" y="336"/>
                </a:lnTo>
                <a:lnTo>
                  <a:pt x="1837" y="411"/>
                </a:lnTo>
                <a:lnTo>
                  <a:pt x="1807" y="411"/>
                </a:lnTo>
                <a:lnTo>
                  <a:pt x="1744" y="341"/>
                </a:lnTo>
                <a:lnTo>
                  <a:pt x="1744" y="411"/>
                </a:lnTo>
                <a:lnTo>
                  <a:pt x="1723" y="411"/>
                </a:lnTo>
                <a:lnTo>
                  <a:pt x="1723" y="269"/>
                </a:lnTo>
                <a:close/>
                <a:moveTo>
                  <a:pt x="1469" y="269"/>
                </a:moveTo>
                <a:lnTo>
                  <a:pt x="1549" y="269"/>
                </a:lnTo>
                <a:lnTo>
                  <a:pt x="1549" y="287"/>
                </a:lnTo>
                <a:lnTo>
                  <a:pt x="1490" y="287"/>
                </a:lnTo>
                <a:lnTo>
                  <a:pt x="1490" y="328"/>
                </a:lnTo>
                <a:lnTo>
                  <a:pt x="1543" y="328"/>
                </a:lnTo>
                <a:lnTo>
                  <a:pt x="1543" y="347"/>
                </a:lnTo>
                <a:lnTo>
                  <a:pt x="1490" y="347"/>
                </a:lnTo>
                <a:lnTo>
                  <a:pt x="1490" y="393"/>
                </a:lnTo>
                <a:lnTo>
                  <a:pt x="1549" y="393"/>
                </a:lnTo>
                <a:lnTo>
                  <a:pt x="1549" y="411"/>
                </a:lnTo>
                <a:lnTo>
                  <a:pt x="1469" y="411"/>
                </a:lnTo>
                <a:lnTo>
                  <a:pt x="1469" y="269"/>
                </a:lnTo>
                <a:close/>
                <a:moveTo>
                  <a:pt x="1337" y="269"/>
                </a:moveTo>
                <a:lnTo>
                  <a:pt x="1357" y="269"/>
                </a:lnTo>
                <a:lnTo>
                  <a:pt x="1357" y="292"/>
                </a:lnTo>
                <a:lnTo>
                  <a:pt x="1358" y="307"/>
                </a:lnTo>
                <a:lnTo>
                  <a:pt x="1362" y="319"/>
                </a:lnTo>
                <a:lnTo>
                  <a:pt x="1369" y="328"/>
                </a:lnTo>
                <a:lnTo>
                  <a:pt x="1378" y="334"/>
                </a:lnTo>
                <a:lnTo>
                  <a:pt x="1392" y="336"/>
                </a:lnTo>
                <a:lnTo>
                  <a:pt x="1398" y="336"/>
                </a:lnTo>
                <a:lnTo>
                  <a:pt x="1403" y="335"/>
                </a:lnTo>
                <a:lnTo>
                  <a:pt x="1403" y="269"/>
                </a:lnTo>
                <a:lnTo>
                  <a:pt x="1423" y="269"/>
                </a:lnTo>
                <a:lnTo>
                  <a:pt x="1423" y="411"/>
                </a:lnTo>
                <a:lnTo>
                  <a:pt x="1403" y="411"/>
                </a:lnTo>
                <a:lnTo>
                  <a:pt x="1403" y="353"/>
                </a:lnTo>
                <a:lnTo>
                  <a:pt x="1398" y="353"/>
                </a:lnTo>
                <a:lnTo>
                  <a:pt x="1392" y="354"/>
                </a:lnTo>
                <a:lnTo>
                  <a:pt x="1376" y="352"/>
                </a:lnTo>
                <a:lnTo>
                  <a:pt x="1362" y="348"/>
                </a:lnTo>
                <a:lnTo>
                  <a:pt x="1352" y="339"/>
                </a:lnTo>
                <a:lnTo>
                  <a:pt x="1343" y="327"/>
                </a:lnTo>
                <a:lnTo>
                  <a:pt x="1339" y="312"/>
                </a:lnTo>
                <a:lnTo>
                  <a:pt x="1337" y="294"/>
                </a:lnTo>
                <a:lnTo>
                  <a:pt x="1337" y="269"/>
                </a:lnTo>
                <a:close/>
                <a:moveTo>
                  <a:pt x="1192" y="269"/>
                </a:moveTo>
                <a:lnTo>
                  <a:pt x="1212" y="269"/>
                </a:lnTo>
                <a:lnTo>
                  <a:pt x="1212" y="380"/>
                </a:lnTo>
                <a:lnTo>
                  <a:pt x="1213" y="380"/>
                </a:lnTo>
                <a:lnTo>
                  <a:pt x="1280" y="269"/>
                </a:lnTo>
                <a:lnTo>
                  <a:pt x="1301" y="269"/>
                </a:lnTo>
                <a:lnTo>
                  <a:pt x="1301" y="411"/>
                </a:lnTo>
                <a:lnTo>
                  <a:pt x="1281" y="411"/>
                </a:lnTo>
                <a:lnTo>
                  <a:pt x="1281" y="302"/>
                </a:lnTo>
                <a:lnTo>
                  <a:pt x="1280" y="302"/>
                </a:lnTo>
                <a:lnTo>
                  <a:pt x="1213" y="411"/>
                </a:lnTo>
                <a:lnTo>
                  <a:pt x="1192" y="411"/>
                </a:lnTo>
                <a:lnTo>
                  <a:pt x="1192" y="269"/>
                </a:lnTo>
                <a:close/>
                <a:moveTo>
                  <a:pt x="1037" y="269"/>
                </a:moveTo>
                <a:lnTo>
                  <a:pt x="1057" y="269"/>
                </a:lnTo>
                <a:lnTo>
                  <a:pt x="1057" y="328"/>
                </a:lnTo>
                <a:lnTo>
                  <a:pt x="1126" y="328"/>
                </a:lnTo>
                <a:lnTo>
                  <a:pt x="1126" y="269"/>
                </a:lnTo>
                <a:lnTo>
                  <a:pt x="1146" y="269"/>
                </a:lnTo>
                <a:lnTo>
                  <a:pt x="1146" y="411"/>
                </a:lnTo>
                <a:lnTo>
                  <a:pt x="1126" y="411"/>
                </a:lnTo>
                <a:lnTo>
                  <a:pt x="1126" y="347"/>
                </a:lnTo>
                <a:lnTo>
                  <a:pt x="1057" y="347"/>
                </a:lnTo>
                <a:lnTo>
                  <a:pt x="1057" y="411"/>
                </a:lnTo>
                <a:lnTo>
                  <a:pt x="1037" y="411"/>
                </a:lnTo>
                <a:lnTo>
                  <a:pt x="1037" y="269"/>
                </a:lnTo>
                <a:close/>
                <a:moveTo>
                  <a:pt x="880" y="269"/>
                </a:moveTo>
                <a:lnTo>
                  <a:pt x="905" y="269"/>
                </a:lnTo>
                <a:lnTo>
                  <a:pt x="942" y="324"/>
                </a:lnTo>
                <a:lnTo>
                  <a:pt x="980" y="269"/>
                </a:lnTo>
                <a:lnTo>
                  <a:pt x="1003" y="269"/>
                </a:lnTo>
                <a:lnTo>
                  <a:pt x="955" y="337"/>
                </a:lnTo>
                <a:lnTo>
                  <a:pt x="1008" y="411"/>
                </a:lnTo>
                <a:lnTo>
                  <a:pt x="982" y="411"/>
                </a:lnTo>
                <a:lnTo>
                  <a:pt x="940" y="351"/>
                </a:lnTo>
                <a:lnTo>
                  <a:pt x="899" y="411"/>
                </a:lnTo>
                <a:lnTo>
                  <a:pt x="876" y="411"/>
                </a:lnTo>
                <a:lnTo>
                  <a:pt x="927" y="337"/>
                </a:lnTo>
                <a:lnTo>
                  <a:pt x="880" y="269"/>
                </a:lnTo>
                <a:close/>
                <a:moveTo>
                  <a:pt x="771" y="269"/>
                </a:moveTo>
                <a:lnTo>
                  <a:pt x="851" y="269"/>
                </a:lnTo>
                <a:lnTo>
                  <a:pt x="851" y="287"/>
                </a:lnTo>
                <a:lnTo>
                  <a:pt x="791" y="287"/>
                </a:lnTo>
                <a:lnTo>
                  <a:pt x="791" y="328"/>
                </a:lnTo>
                <a:lnTo>
                  <a:pt x="846" y="328"/>
                </a:lnTo>
                <a:lnTo>
                  <a:pt x="846" y="347"/>
                </a:lnTo>
                <a:lnTo>
                  <a:pt x="791" y="347"/>
                </a:lnTo>
                <a:lnTo>
                  <a:pt x="791" y="393"/>
                </a:lnTo>
                <a:lnTo>
                  <a:pt x="851" y="393"/>
                </a:lnTo>
                <a:lnTo>
                  <a:pt x="851" y="411"/>
                </a:lnTo>
                <a:lnTo>
                  <a:pt x="771" y="411"/>
                </a:lnTo>
                <a:lnTo>
                  <a:pt x="771" y="269"/>
                </a:lnTo>
                <a:close/>
                <a:moveTo>
                  <a:pt x="633" y="269"/>
                </a:moveTo>
                <a:lnTo>
                  <a:pt x="741" y="269"/>
                </a:lnTo>
                <a:lnTo>
                  <a:pt x="741" y="287"/>
                </a:lnTo>
                <a:lnTo>
                  <a:pt x="697" y="287"/>
                </a:lnTo>
                <a:lnTo>
                  <a:pt x="697" y="411"/>
                </a:lnTo>
                <a:lnTo>
                  <a:pt x="677" y="411"/>
                </a:lnTo>
                <a:lnTo>
                  <a:pt x="677" y="287"/>
                </a:lnTo>
                <a:lnTo>
                  <a:pt x="633" y="287"/>
                </a:lnTo>
                <a:lnTo>
                  <a:pt x="633" y="269"/>
                </a:lnTo>
                <a:close/>
                <a:moveTo>
                  <a:pt x="494" y="269"/>
                </a:moveTo>
                <a:lnTo>
                  <a:pt x="515" y="269"/>
                </a:lnTo>
                <a:lnTo>
                  <a:pt x="515" y="380"/>
                </a:lnTo>
                <a:lnTo>
                  <a:pt x="582" y="269"/>
                </a:lnTo>
                <a:lnTo>
                  <a:pt x="603" y="269"/>
                </a:lnTo>
                <a:lnTo>
                  <a:pt x="603" y="411"/>
                </a:lnTo>
                <a:lnTo>
                  <a:pt x="582" y="411"/>
                </a:lnTo>
                <a:lnTo>
                  <a:pt x="582" y="302"/>
                </a:lnTo>
                <a:lnTo>
                  <a:pt x="516" y="411"/>
                </a:lnTo>
                <a:lnTo>
                  <a:pt x="494" y="411"/>
                </a:lnTo>
                <a:lnTo>
                  <a:pt x="494" y="269"/>
                </a:lnTo>
                <a:close/>
                <a:moveTo>
                  <a:pt x="359" y="269"/>
                </a:moveTo>
                <a:lnTo>
                  <a:pt x="447" y="269"/>
                </a:lnTo>
                <a:lnTo>
                  <a:pt x="447" y="411"/>
                </a:lnTo>
                <a:lnTo>
                  <a:pt x="427" y="411"/>
                </a:lnTo>
                <a:lnTo>
                  <a:pt x="427" y="287"/>
                </a:lnTo>
                <a:lnTo>
                  <a:pt x="380" y="287"/>
                </a:lnTo>
                <a:lnTo>
                  <a:pt x="380" y="328"/>
                </a:lnTo>
                <a:lnTo>
                  <a:pt x="380" y="342"/>
                </a:lnTo>
                <a:lnTo>
                  <a:pt x="379" y="357"/>
                </a:lnTo>
                <a:lnTo>
                  <a:pt x="378" y="371"/>
                </a:lnTo>
                <a:lnTo>
                  <a:pt x="374" y="384"/>
                </a:lnTo>
                <a:lnTo>
                  <a:pt x="370" y="396"/>
                </a:lnTo>
                <a:lnTo>
                  <a:pt x="363" y="406"/>
                </a:lnTo>
                <a:lnTo>
                  <a:pt x="354" y="411"/>
                </a:lnTo>
                <a:lnTo>
                  <a:pt x="341" y="413"/>
                </a:lnTo>
                <a:lnTo>
                  <a:pt x="335" y="413"/>
                </a:lnTo>
                <a:lnTo>
                  <a:pt x="329" y="412"/>
                </a:lnTo>
                <a:lnTo>
                  <a:pt x="325" y="411"/>
                </a:lnTo>
                <a:lnTo>
                  <a:pt x="325" y="394"/>
                </a:lnTo>
                <a:lnTo>
                  <a:pt x="329" y="395"/>
                </a:lnTo>
                <a:lnTo>
                  <a:pt x="334" y="395"/>
                </a:lnTo>
                <a:lnTo>
                  <a:pt x="338" y="396"/>
                </a:lnTo>
                <a:lnTo>
                  <a:pt x="345" y="393"/>
                </a:lnTo>
                <a:lnTo>
                  <a:pt x="351" y="386"/>
                </a:lnTo>
                <a:lnTo>
                  <a:pt x="355" y="376"/>
                </a:lnTo>
                <a:lnTo>
                  <a:pt x="357" y="363"/>
                </a:lnTo>
                <a:lnTo>
                  <a:pt x="359" y="349"/>
                </a:lnTo>
                <a:lnTo>
                  <a:pt x="359" y="334"/>
                </a:lnTo>
                <a:lnTo>
                  <a:pt x="359" y="321"/>
                </a:lnTo>
                <a:lnTo>
                  <a:pt x="359" y="269"/>
                </a:lnTo>
                <a:close/>
                <a:moveTo>
                  <a:pt x="18" y="269"/>
                </a:moveTo>
                <a:lnTo>
                  <a:pt x="126" y="269"/>
                </a:lnTo>
                <a:lnTo>
                  <a:pt x="126" y="411"/>
                </a:lnTo>
                <a:lnTo>
                  <a:pt x="105" y="411"/>
                </a:lnTo>
                <a:lnTo>
                  <a:pt x="105" y="287"/>
                </a:lnTo>
                <a:lnTo>
                  <a:pt x="37" y="287"/>
                </a:lnTo>
                <a:lnTo>
                  <a:pt x="37" y="411"/>
                </a:lnTo>
                <a:lnTo>
                  <a:pt x="18" y="411"/>
                </a:lnTo>
                <a:lnTo>
                  <a:pt x="18" y="269"/>
                </a:lnTo>
                <a:close/>
                <a:moveTo>
                  <a:pt x="1658" y="267"/>
                </a:moveTo>
                <a:lnTo>
                  <a:pt x="1674" y="268"/>
                </a:lnTo>
                <a:lnTo>
                  <a:pt x="1689" y="273"/>
                </a:lnTo>
                <a:lnTo>
                  <a:pt x="1688" y="293"/>
                </a:lnTo>
                <a:lnTo>
                  <a:pt x="1674" y="287"/>
                </a:lnTo>
                <a:lnTo>
                  <a:pt x="1658" y="284"/>
                </a:lnTo>
                <a:lnTo>
                  <a:pt x="1640" y="288"/>
                </a:lnTo>
                <a:lnTo>
                  <a:pt x="1625" y="295"/>
                </a:lnTo>
                <a:lnTo>
                  <a:pt x="1614" y="307"/>
                </a:lnTo>
                <a:lnTo>
                  <a:pt x="1607" y="322"/>
                </a:lnTo>
                <a:lnTo>
                  <a:pt x="1605" y="340"/>
                </a:lnTo>
                <a:lnTo>
                  <a:pt x="1607" y="358"/>
                </a:lnTo>
                <a:lnTo>
                  <a:pt x="1614" y="375"/>
                </a:lnTo>
                <a:lnTo>
                  <a:pt x="1626" y="385"/>
                </a:lnTo>
                <a:lnTo>
                  <a:pt x="1641" y="393"/>
                </a:lnTo>
                <a:lnTo>
                  <a:pt x="1658" y="396"/>
                </a:lnTo>
                <a:lnTo>
                  <a:pt x="1669" y="395"/>
                </a:lnTo>
                <a:lnTo>
                  <a:pt x="1680" y="393"/>
                </a:lnTo>
                <a:lnTo>
                  <a:pt x="1688" y="388"/>
                </a:lnTo>
                <a:lnTo>
                  <a:pt x="1689" y="409"/>
                </a:lnTo>
                <a:lnTo>
                  <a:pt x="1678" y="412"/>
                </a:lnTo>
                <a:lnTo>
                  <a:pt x="1667" y="413"/>
                </a:lnTo>
                <a:lnTo>
                  <a:pt x="1657" y="413"/>
                </a:lnTo>
                <a:lnTo>
                  <a:pt x="1637" y="411"/>
                </a:lnTo>
                <a:lnTo>
                  <a:pt x="1618" y="405"/>
                </a:lnTo>
                <a:lnTo>
                  <a:pt x="1603" y="394"/>
                </a:lnTo>
                <a:lnTo>
                  <a:pt x="1592" y="379"/>
                </a:lnTo>
                <a:lnTo>
                  <a:pt x="1585" y="361"/>
                </a:lnTo>
                <a:lnTo>
                  <a:pt x="1583" y="339"/>
                </a:lnTo>
                <a:lnTo>
                  <a:pt x="1585" y="319"/>
                </a:lnTo>
                <a:lnTo>
                  <a:pt x="1593" y="302"/>
                </a:lnTo>
                <a:lnTo>
                  <a:pt x="1603" y="287"/>
                </a:lnTo>
                <a:lnTo>
                  <a:pt x="1618" y="276"/>
                </a:lnTo>
                <a:lnTo>
                  <a:pt x="1637" y="269"/>
                </a:lnTo>
                <a:lnTo>
                  <a:pt x="1658" y="267"/>
                </a:lnTo>
                <a:close/>
                <a:moveTo>
                  <a:pt x="232" y="267"/>
                </a:moveTo>
                <a:lnTo>
                  <a:pt x="252" y="269"/>
                </a:lnTo>
                <a:lnTo>
                  <a:pt x="269" y="277"/>
                </a:lnTo>
                <a:lnTo>
                  <a:pt x="282" y="288"/>
                </a:lnTo>
                <a:lnTo>
                  <a:pt x="292" y="303"/>
                </a:lnTo>
                <a:lnTo>
                  <a:pt x="298" y="320"/>
                </a:lnTo>
                <a:lnTo>
                  <a:pt x="300" y="340"/>
                </a:lnTo>
                <a:lnTo>
                  <a:pt x="298" y="361"/>
                </a:lnTo>
                <a:lnTo>
                  <a:pt x="292" y="378"/>
                </a:lnTo>
                <a:lnTo>
                  <a:pt x="282" y="393"/>
                </a:lnTo>
                <a:lnTo>
                  <a:pt x="269" y="405"/>
                </a:lnTo>
                <a:lnTo>
                  <a:pt x="252" y="411"/>
                </a:lnTo>
                <a:lnTo>
                  <a:pt x="232" y="413"/>
                </a:lnTo>
                <a:lnTo>
                  <a:pt x="213" y="411"/>
                </a:lnTo>
                <a:lnTo>
                  <a:pt x="195" y="405"/>
                </a:lnTo>
                <a:lnTo>
                  <a:pt x="182" y="393"/>
                </a:lnTo>
                <a:lnTo>
                  <a:pt x="172" y="378"/>
                </a:lnTo>
                <a:lnTo>
                  <a:pt x="167" y="361"/>
                </a:lnTo>
                <a:lnTo>
                  <a:pt x="164" y="340"/>
                </a:lnTo>
                <a:lnTo>
                  <a:pt x="167" y="320"/>
                </a:lnTo>
                <a:lnTo>
                  <a:pt x="172" y="303"/>
                </a:lnTo>
                <a:lnTo>
                  <a:pt x="182" y="288"/>
                </a:lnTo>
                <a:lnTo>
                  <a:pt x="195" y="277"/>
                </a:lnTo>
                <a:lnTo>
                  <a:pt x="213" y="269"/>
                </a:lnTo>
                <a:lnTo>
                  <a:pt x="232" y="267"/>
                </a:lnTo>
                <a:close/>
                <a:moveTo>
                  <a:pt x="2052" y="236"/>
                </a:moveTo>
                <a:lnTo>
                  <a:pt x="2059" y="241"/>
                </a:lnTo>
                <a:lnTo>
                  <a:pt x="2068" y="243"/>
                </a:lnTo>
                <a:lnTo>
                  <a:pt x="2077" y="244"/>
                </a:lnTo>
                <a:lnTo>
                  <a:pt x="2087" y="243"/>
                </a:lnTo>
                <a:lnTo>
                  <a:pt x="2096" y="241"/>
                </a:lnTo>
                <a:lnTo>
                  <a:pt x="2103" y="236"/>
                </a:lnTo>
                <a:lnTo>
                  <a:pt x="2106" y="254"/>
                </a:lnTo>
                <a:lnTo>
                  <a:pt x="2097" y="257"/>
                </a:lnTo>
                <a:lnTo>
                  <a:pt x="2087" y="259"/>
                </a:lnTo>
                <a:lnTo>
                  <a:pt x="2077" y="260"/>
                </a:lnTo>
                <a:lnTo>
                  <a:pt x="2068" y="259"/>
                </a:lnTo>
                <a:lnTo>
                  <a:pt x="2058" y="257"/>
                </a:lnTo>
                <a:lnTo>
                  <a:pt x="2049" y="254"/>
                </a:lnTo>
                <a:lnTo>
                  <a:pt x="2052" y="236"/>
                </a:lnTo>
                <a:close/>
                <a:moveTo>
                  <a:pt x="199" y="50"/>
                </a:moveTo>
                <a:lnTo>
                  <a:pt x="185" y="52"/>
                </a:lnTo>
                <a:lnTo>
                  <a:pt x="173" y="57"/>
                </a:lnTo>
                <a:lnTo>
                  <a:pt x="163" y="67"/>
                </a:lnTo>
                <a:lnTo>
                  <a:pt x="157" y="78"/>
                </a:lnTo>
                <a:lnTo>
                  <a:pt x="154" y="92"/>
                </a:lnTo>
                <a:lnTo>
                  <a:pt x="152" y="105"/>
                </a:lnTo>
                <a:lnTo>
                  <a:pt x="153" y="119"/>
                </a:lnTo>
                <a:lnTo>
                  <a:pt x="157" y="132"/>
                </a:lnTo>
                <a:lnTo>
                  <a:pt x="163" y="143"/>
                </a:lnTo>
                <a:lnTo>
                  <a:pt x="172" y="153"/>
                </a:lnTo>
                <a:lnTo>
                  <a:pt x="184" y="158"/>
                </a:lnTo>
                <a:lnTo>
                  <a:pt x="199" y="160"/>
                </a:lnTo>
                <a:lnTo>
                  <a:pt x="214" y="158"/>
                </a:lnTo>
                <a:lnTo>
                  <a:pt x="225" y="153"/>
                </a:lnTo>
                <a:lnTo>
                  <a:pt x="234" y="143"/>
                </a:lnTo>
                <a:lnTo>
                  <a:pt x="240" y="132"/>
                </a:lnTo>
                <a:lnTo>
                  <a:pt x="244" y="119"/>
                </a:lnTo>
                <a:lnTo>
                  <a:pt x="245" y="105"/>
                </a:lnTo>
                <a:lnTo>
                  <a:pt x="244" y="92"/>
                </a:lnTo>
                <a:lnTo>
                  <a:pt x="240" y="78"/>
                </a:lnTo>
                <a:lnTo>
                  <a:pt x="234" y="67"/>
                </a:lnTo>
                <a:lnTo>
                  <a:pt x="224" y="57"/>
                </a:lnTo>
                <a:lnTo>
                  <a:pt x="213" y="52"/>
                </a:lnTo>
                <a:lnTo>
                  <a:pt x="199" y="50"/>
                </a:lnTo>
                <a:close/>
                <a:moveTo>
                  <a:pt x="938" y="35"/>
                </a:moveTo>
                <a:lnTo>
                  <a:pt x="958" y="35"/>
                </a:lnTo>
                <a:lnTo>
                  <a:pt x="958" y="145"/>
                </a:lnTo>
                <a:lnTo>
                  <a:pt x="1026" y="35"/>
                </a:lnTo>
                <a:lnTo>
                  <a:pt x="1046" y="35"/>
                </a:lnTo>
                <a:lnTo>
                  <a:pt x="1046" y="176"/>
                </a:lnTo>
                <a:lnTo>
                  <a:pt x="1026" y="176"/>
                </a:lnTo>
                <a:lnTo>
                  <a:pt x="1026" y="66"/>
                </a:lnTo>
                <a:lnTo>
                  <a:pt x="959" y="176"/>
                </a:lnTo>
                <a:lnTo>
                  <a:pt x="938" y="176"/>
                </a:lnTo>
                <a:lnTo>
                  <a:pt x="938" y="35"/>
                </a:lnTo>
                <a:close/>
                <a:moveTo>
                  <a:pt x="783" y="35"/>
                </a:moveTo>
                <a:lnTo>
                  <a:pt x="803" y="35"/>
                </a:lnTo>
                <a:lnTo>
                  <a:pt x="803" y="145"/>
                </a:lnTo>
                <a:lnTo>
                  <a:pt x="871" y="35"/>
                </a:lnTo>
                <a:lnTo>
                  <a:pt x="891" y="35"/>
                </a:lnTo>
                <a:lnTo>
                  <a:pt x="891" y="176"/>
                </a:lnTo>
                <a:lnTo>
                  <a:pt x="871" y="176"/>
                </a:lnTo>
                <a:lnTo>
                  <a:pt x="871" y="66"/>
                </a:lnTo>
                <a:lnTo>
                  <a:pt x="804" y="176"/>
                </a:lnTo>
                <a:lnTo>
                  <a:pt x="783" y="176"/>
                </a:lnTo>
                <a:lnTo>
                  <a:pt x="783" y="35"/>
                </a:lnTo>
                <a:close/>
                <a:moveTo>
                  <a:pt x="639" y="35"/>
                </a:moveTo>
                <a:lnTo>
                  <a:pt x="658" y="35"/>
                </a:lnTo>
                <a:lnTo>
                  <a:pt x="658" y="97"/>
                </a:lnTo>
                <a:lnTo>
                  <a:pt x="719" y="35"/>
                </a:lnTo>
                <a:lnTo>
                  <a:pt x="746" y="35"/>
                </a:lnTo>
                <a:lnTo>
                  <a:pt x="680" y="101"/>
                </a:lnTo>
                <a:lnTo>
                  <a:pt x="752" y="176"/>
                </a:lnTo>
                <a:lnTo>
                  <a:pt x="722" y="176"/>
                </a:lnTo>
                <a:lnTo>
                  <a:pt x="658" y="107"/>
                </a:lnTo>
                <a:lnTo>
                  <a:pt x="658" y="176"/>
                </a:lnTo>
                <a:lnTo>
                  <a:pt x="639" y="176"/>
                </a:lnTo>
                <a:lnTo>
                  <a:pt x="639" y="35"/>
                </a:lnTo>
                <a:close/>
                <a:moveTo>
                  <a:pt x="305" y="35"/>
                </a:moveTo>
                <a:lnTo>
                  <a:pt x="338" y="35"/>
                </a:lnTo>
                <a:lnTo>
                  <a:pt x="383" y="152"/>
                </a:lnTo>
                <a:lnTo>
                  <a:pt x="426" y="35"/>
                </a:lnTo>
                <a:lnTo>
                  <a:pt x="460" y="35"/>
                </a:lnTo>
                <a:lnTo>
                  <a:pt x="460" y="176"/>
                </a:lnTo>
                <a:lnTo>
                  <a:pt x="440" y="176"/>
                </a:lnTo>
                <a:lnTo>
                  <a:pt x="440" y="53"/>
                </a:lnTo>
                <a:lnTo>
                  <a:pt x="439" y="53"/>
                </a:lnTo>
                <a:lnTo>
                  <a:pt x="392" y="176"/>
                </a:lnTo>
                <a:lnTo>
                  <a:pt x="372" y="176"/>
                </a:lnTo>
                <a:lnTo>
                  <a:pt x="325" y="53"/>
                </a:lnTo>
                <a:lnTo>
                  <a:pt x="325" y="176"/>
                </a:lnTo>
                <a:lnTo>
                  <a:pt x="305" y="176"/>
                </a:lnTo>
                <a:lnTo>
                  <a:pt x="305" y="35"/>
                </a:lnTo>
                <a:close/>
                <a:moveTo>
                  <a:pt x="0" y="35"/>
                </a:moveTo>
                <a:lnTo>
                  <a:pt x="109" y="35"/>
                </a:lnTo>
                <a:lnTo>
                  <a:pt x="109" y="52"/>
                </a:lnTo>
                <a:lnTo>
                  <a:pt x="65" y="52"/>
                </a:lnTo>
                <a:lnTo>
                  <a:pt x="65" y="176"/>
                </a:lnTo>
                <a:lnTo>
                  <a:pt x="44" y="176"/>
                </a:lnTo>
                <a:lnTo>
                  <a:pt x="44" y="52"/>
                </a:lnTo>
                <a:lnTo>
                  <a:pt x="0" y="52"/>
                </a:lnTo>
                <a:lnTo>
                  <a:pt x="0" y="35"/>
                </a:lnTo>
                <a:close/>
                <a:moveTo>
                  <a:pt x="573" y="31"/>
                </a:moveTo>
                <a:lnTo>
                  <a:pt x="589" y="33"/>
                </a:lnTo>
                <a:lnTo>
                  <a:pt x="604" y="38"/>
                </a:lnTo>
                <a:lnTo>
                  <a:pt x="603" y="57"/>
                </a:lnTo>
                <a:lnTo>
                  <a:pt x="589" y="52"/>
                </a:lnTo>
                <a:lnTo>
                  <a:pt x="574" y="50"/>
                </a:lnTo>
                <a:lnTo>
                  <a:pt x="555" y="52"/>
                </a:lnTo>
                <a:lnTo>
                  <a:pt x="540" y="60"/>
                </a:lnTo>
                <a:lnTo>
                  <a:pt x="529" y="72"/>
                </a:lnTo>
                <a:lnTo>
                  <a:pt x="521" y="87"/>
                </a:lnTo>
                <a:lnTo>
                  <a:pt x="519" y="105"/>
                </a:lnTo>
                <a:lnTo>
                  <a:pt x="521" y="124"/>
                </a:lnTo>
                <a:lnTo>
                  <a:pt x="530" y="139"/>
                </a:lnTo>
                <a:lnTo>
                  <a:pt x="540" y="150"/>
                </a:lnTo>
                <a:lnTo>
                  <a:pt x="555" y="158"/>
                </a:lnTo>
                <a:lnTo>
                  <a:pt x="573" y="160"/>
                </a:lnTo>
                <a:lnTo>
                  <a:pt x="583" y="160"/>
                </a:lnTo>
                <a:lnTo>
                  <a:pt x="594" y="157"/>
                </a:lnTo>
                <a:lnTo>
                  <a:pt x="604" y="154"/>
                </a:lnTo>
                <a:lnTo>
                  <a:pt x="605" y="173"/>
                </a:lnTo>
                <a:lnTo>
                  <a:pt x="593" y="177"/>
                </a:lnTo>
                <a:lnTo>
                  <a:pt x="582" y="178"/>
                </a:lnTo>
                <a:lnTo>
                  <a:pt x="573" y="178"/>
                </a:lnTo>
                <a:lnTo>
                  <a:pt x="551" y="176"/>
                </a:lnTo>
                <a:lnTo>
                  <a:pt x="533" y="170"/>
                </a:lnTo>
                <a:lnTo>
                  <a:pt x="518" y="158"/>
                </a:lnTo>
                <a:lnTo>
                  <a:pt x="507" y="144"/>
                </a:lnTo>
                <a:lnTo>
                  <a:pt x="500" y="126"/>
                </a:lnTo>
                <a:lnTo>
                  <a:pt x="498" y="104"/>
                </a:lnTo>
                <a:lnTo>
                  <a:pt x="500" y="84"/>
                </a:lnTo>
                <a:lnTo>
                  <a:pt x="507" y="66"/>
                </a:lnTo>
                <a:lnTo>
                  <a:pt x="519" y="52"/>
                </a:lnTo>
                <a:lnTo>
                  <a:pt x="534" y="41"/>
                </a:lnTo>
                <a:lnTo>
                  <a:pt x="552" y="34"/>
                </a:lnTo>
                <a:lnTo>
                  <a:pt x="573" y="31"/>
                </a:lnTo>
                <a:close/>
                <a:moveTo>
                  <a:pt x="199" y="31"/>
                </a:moveTo>
                <a:lnTo>
                  <a:pt x="219" y="35"/>
                </a:lnTo>
                <a:lnTo>
                  <a:pt x="235" y="41"/>
                </a:lnTo>
                <a:lnTo>
                  <a:pt x="249" y="53"/>
                </a:lnTo>
                <a:lnTo>
                  <a:pt x="259" y="68"/>
                </a:lnTo>
                <a:lnTo>
                  <a:pt x="265" y="85"/>
                </a:lnTo>
                <a:lnTo>
                  <a:pt x="267" y="105"/>
                </a:lnTo>
                <a:lnTo>
                  <a:pt x="265" y="126"/>
                </a:lnTo>
                <a:lnTo>
                  <a:pt x="259" y="143"/>
                </a:lnTo>
                <a:lnTo>
                  <a:pt x="249" y="158"/>
                </a:lnTo>
                <a:lnTo>
                  <a:pt x="235" y="169"/>
                </a:lnTo>
                <a:lnTo>
                  <a:pt x="219" y="176"/>
                </a:lnTo>
                <a:lnTo>
                  <a:pt x="199" y="178"/>
                </a:lnTo>
                <a:lnTo>
                  <a:pt x="178" y="176"/>
                </a:lnTo>
                <a:lnTo>
                  <a:pt x="161" y="169"/>
                </a:lnTo>
                <a:lnTo>
                  <a:pt x="148" y="158"/>
                </a:lnTo>
                <a:lnTo>
                  <a:pt x="139" y="143"/>
                </a:lnTo>
                <a:lnTo>
                  <a:pt x="132" y="126"/>
                </a:lnTo>
                <a:lnTo>
                  <a:pt x="130" y="105"/>
                </a:lnTo>
                <a:lnTo>
                  <a:pt x="132" y="85"/>
                </a:lnTo>
                <a:lnTo>
                  <a:pt x="139" y="68"/>
                </a:lnTo>
                <a:lnTo>
                  <a:pt x="148" y="53"/>
                </a:lnTo>
                <a:lnTo>
                  <a:pt x="162" y="41"/>
                </a:lnTo>
                <a:lnTo>
                  <a:pt x="178" y="35"/>
                </a:lnTo>
                <a:lnTo>
                  <a:pt x="199" y="31"/>
                </a:lnTo>
                <a:close/>
                <a:moveTo>
                  <a:pt x="967" y="0"/>
                </a:moveTo>
                <a:lnTo>
                  <a:pt x="973" y="5"/>
                </a:lnTo>
                <a:lnTo>
                  <a:pt x="983" y="8"/>
                </a:lnTo>
                <a:lnTo>
                  <a:pt x="992" y="9"/>
                </a:lnTo>
                <a:lnTo>
                  <a:pt x="1001" y="8"/>
                </a:lnTo>
                <a:lnTo>
                  <a:pt x="1011" y="5"/>
                </a:lnTo>
                <a:lnTo>
                  <a:pt x="1017" y="0"/>
                </a:lnTo>
                <a:lnTo>
                  <a:pt x="1021" y="19"/>
                </a:lnTo>
                <a:lnTo>
                  <a:pt x="1013" y="22"/>
                </a:lnTo>
                <a:lnTo>
                  <a:pt x="1001" y="24"/>
                </a:lnTo>
                <a:lnTo>
                  <a:pt x="992" y="24"/>
                </a:lnTo>
                <a:lnTo>
                  <a:pt x="983" y="24"/>
                </a:lnTo>
                <a:lnTo>
                  <a:pt x="972" y="22"/>
                </a:lnTo>
                <a:lnTo>
                  <a:pt x="965" y="19"/>
                </a:lnTo>
                <a:lnTo>
                  <a:pt x="96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42688DEC-1738-46E9-ABE3-1384265DADA4}"/>
              </a:ext>
            </a:extLst>
          </p:cNvPr>
          <p:cNvSpPr>
            <a:spLocks noEditPoints="1"/>
          </p:cNvSpPr>
          <p:nvPr/>
        </p:nvSpPr>
        <p:spPr bwMode="auto">
          <a:xfrm>
            <a:off x="216190" y="448547"/>
            <a:ext cx="629810" cy="407997"/>
          </a:xfrm>
          <a:custGeom>
            <a:avLst/>
            <a:gdLst>
              <a:gd name="T0" fmla="*/ 1 w 680"/>
              <a:gd name="T1" fmla="*/ 0 h 441"/>
              <a:gd name="T2" fmla="*/ 1 w 680"/>
              <a:gd name="T3" fmla="*/ 0 h 441"/>
              <a:gd name="T4" fmla="*/ 1 w 680"/>
              <a:gd name="T5" fmla="*/ 0 h 441"/>
              <a:gd name="T6" fmla="*/ 1 w 680"/>
              <a:gd name="T7" fmla="*/ 0 h 441"/>
              <a:gd name="T8" fmla="*/ 1 w 680"/>
              <a:gd name="T9" fmla="*/ 0 h 441"/>
              <a:gd name="T10" fmla="*/ 1 w 680"/>
              <a:gd name="T11" fmla="*/ 0 h 441"/>
              <a:gd name="T12" fmla="*/ 1 w 680"/>
              <a:gd name="T13" fmla="*/ 0 h 441"/>
              <a:gd name="T14" fmla="*/ 1 w 680"/>
              <a:gd name="T15" fmla="*/ 0 h 441"/>
              <a:gd name="T16" fmla="*/ 1 w 680"/>
              <a:gd name="T17" fmla="*/ 0 h 441"/>
              <a:gd name="T18" fmla="*/ 1 w 680"/>
              <a:gd name="T19" fmla="*/ 0 h 441"/>
              <a:gd name="T20" fmla="*/ 0 w 680"/>
              <a:gd name="T21" fmla="*/ 0 h 441"/>
              <a:gd name="T22" fmla="*/ 1 w 680"/>
              <a:gd name="T23" fmla="*/ 0 h 441"/>
              <a:gd name="T24" fmla="*/ 1 w 680"/>
              <a:gd name="T25" fmla="*/ 0 h 441"/>
              <a:gd name="T26" fmla="*/ 0 w 680"/>
              <a:gd name="T27" fmla="*/ 0 h 441"/>
              <a:gd name="T28" fmla="*/ 0 w 680"/>
              <a:gd name="T29" fmla="*/ 0 h 44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80" h="441">
                <a:moveTo>
                  <a:pt x="240" y="240"/>
                </a:moveTo>
                <a:lnTo>
                  <a:pt x="440" y="240"/>
                </a:lnTo>
                <a:lnTo>
                  <a:pt x="440" y="441"/>
                </a:lnTo>
                <a:lnTo>
                  <a:pt x="240" y="441"/>
                </a:lnTo>
                <a:lnTo>
                  <a:pt x="240" y="240"/>
                </a:lnTo>
                <a:close/>
                <a:moveTo>
                  <a:pt x="480" y="0"/>
                </a:moveTo>
                <a:lnTo>
                  <a:pt x="680" y="0"/>
                </a:lnTo>
                <a:lnTo>
                  <a:pt x="680" y="441"/>
                </a:lnTo>
                <a:lnTo>
                  <a:pt x="480" y="441"/>
                </a:lnTo>
                <a:lnTo>
                  <a:pt x="480" y="0"/>
                </a:lnTo>
                <a:close/>
                <a:moveTo>
                  <a:pt x="0" y="0"/>
                </a:moveTo>
                <a:lnTo>
                  <a:pt x="200" y="0"/>
                </a:lnTo>
                <a:lnTo>
                  <a:pt x="200" y="441"/>
                </a:lnTo>
                <a:lnTo>
                  <a:pt x="0" y="4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32">
            <a:extLst>
              <a:ext uri="{FF2B5EF4-FFF2-40B4-BE49-F238E27FC236}">
                <a16:creationId xmlns:a16="http://schemas.microsoft.com/office/drawing/2014/main" id="{466818C5-6ED3-406F-9231-E0E7656631D2}"/>
              </a:ext>
            </a:extLst>
          </p:cNvPr>
          <p:cNvSpPr>
            <a:spLocks noEditPoints="1"/>
          </p:cNvSpPr>
          <p:nvPr/>
        </p:nvSpPr>
        <p:spPr bwMode="auto">
          <a:xfrm>
            <a:off x="216190" y="226004"/>
            <a:ext cx="629810" cy="407997"/>
          </a:xfrm>
          <a:custGeom>
            <a:avLst/>
            <a:gdLst>
              <a:gd name="T0" fmla="*/ 1 w 680"/>
              <a:gd name="T1" fmla="*/ 0 h 441"/>
              <a:gd name="T2" fmla="*/ 1 w 680"/>
              <a:gd name="T3" fmla="*/ 0 h 441"/>
              <a:gd name="T4" fmla="*/ 1 w 680"/>
              <a:gd name="T5" fmla="*/ 0 h 441"/>
              <a:gd name="T6" fmla="*/ 1 w 680"/>
              <a:gd name="T7" fmla="*/ 0 h 441"/>
              <a:gd name="T8" fmla="*/ 1 w 680"/>
              <a:gd name="T9" fmla="*/ 0 h 441"/>
              <a:gd name="T10" fmla="*/ 1 w 680"/>
              <a:gd name="T11" fmla="*/ 0 h 441"/>
              <a:gd name="T12" fmla="*/ 1 w 680"/>
              <a:gd name="T13" fmla="*/ 0 h 441"/>
              <a:gd name="T14" fmla="*/ 1 w 680"/>
              <a:gd name="T15" fmla="*/ 0 h 441"/>
              <a:gd name="T16" fmla="*/ 1 w 680"/>
              <a:gd name="T17" fmla="*/ 0 h 441"/>
              <a:gd name="T18" fmla="*/ 1 w 680"/>
              <a:gd name="T19" fmla="*/ 0 h 441"/>
              <a:gd name="T20" fmla="*/ 0 w 680"/>
              <a:gd name="T21" fmla="*/ 0 h 441"/>
              <a:gd name="T22" fmla="*/ 1 w 680"/>
              <a:gd name="T23" fmla="*/ 0 h 441"/>
              <a:gd name="T24" fmla="*/ 1 w 680"/>
              <a:gd name="T25" fmla="*/ 0 h 441"/>
              <a:gd name="T26" fmla="*/ 0 w 680"/>
              <a:gd name="T27" fmla="*/ 0 h 441"/>
              <a:gd name="T28" fmla="*/ 0 w 680"/>
              <a:gd name="T29" fmla="*/ 0 h 44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80" h="441">
                <a:moveTo>
                  <a:pt x="480" y="0"/>
                </a:moveTo>
                <a:lnTo>
                  <a:pt x="680" y="0"/>
                </a:lnTo>
                <a:lnTo>
                  <a:pt x="680" y="201"/>
                </a:lnTo>
                <a:lnTo>
                  <a:pt x="480" y="201"/>
                </a:lnTo>
                <a:lnTo>
                  <a:pt x="480" y="0"/>
                </a:lnTo>
                <a:close/>
                <a:moveTo>
                  <a:pt x="240" y="0"/>
                </a:moveTo>
                <a:lnTo>
                  <a:pt x="440" y="0"/>
                </a:lnTo>
                <a:lnTo>
                  <a:pt x="440" y="441"/>
                </a:lnTo>
                <a:lnTo>
                  <a:pt x="240" y="441"/>
                </a:lnTo>
                <a:lnTo>
                  <a:pt x="240" y="0"/>
                </a:lnTo>
                <a:close/>
                <a:moveTo>
                  <a:pt x="0" y="0"/>
                </a:moveTo>
                <a:lnTo>
                  <a:pt x="200" y="0"/>
                </a:lnTo>
                <a:lnTo>
                  <a:pt x="200" y="201"/>
                </a:lnTo>
                <a:lnTo>
                  <a:pt x="0" y="201"/>
                </a:lnTo>
                <a:lnTo>
                  <a:pt x="0" y="0"/>
                </a:lnTo>
                <a:close/>
              </a:path>
            </a:pathLst>
          </a:custGeom>
          <a:solidFill>
            <a:srgbClr val="80BF44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27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РНФ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95149"/>
            <a:ext cx="12191999" cy="1097282"/>
          </a:xfrm>
        </p:spPr>
        <p:txBody>
          <a:bodyPr>
            <a:noAutofit/>
          </a:bodyPr>
          <a:lstStyle/>
          <a:p>
            <a:r>
              <a:rPr lang="ru-RU" dirty="0"/>
              <a:t>Российский научный фонд создан в 2014 году по инициативе Президента Российской Федерации в целях поддержки фундаментальных и поисковых исследований, развития научных коллективов, занимающих лидирующие позиции в определённой области науки.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7D35A42A-36A3-4CF3-B036-B2699A63A0EE}"/>
              </a:ext>
            </a:extLst>
          </p:cNvPr>
          <p:cNvSpPr txBox="1">
            <a:spLocks/>
          </p:cNvSpPr>
          <p:nvPr/>
        </p:nvSpPr>
        <p:spPr>
          <a:xfrm>
            <a:off x="1" y="2213811"/>
            <a:ext cx="12192000" cy="364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/>
              <a:t>ОТРАСЛИ ЗНАНИЙ: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4D0BB01D-8384-46DD-90F1-29CA261A5DBF}"/>
              </a:ext>
            </a:extLst>
          </p:cNvPr>
          <p:cNvSpPr txBox="1">
            <a:spLocks/>
          </p:cNvSpPr>
          <p:nvPr/>
        </p:nvSpPr>
        <p:spPr>
          <a:xfrm>
            <a:off x="3145454" y="2884370"/>
            <a:ext cx="5901089" cy="3534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Математика, информатика и науки о системах;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Физика и науки о космосе;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Химия и науки о материалах;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Биология и науки о жизни;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Фундаментальные исследования для медицины;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Сельскохозяйственные науки;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Науки о Земле;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Гуманитарные и социальные науки;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000" dirty="0"/>
              <a:t>Инженерные науки.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9783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Основные виды конкурсов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97793"/>
            <a:ext cx="12191999" cy="4533502"/>
          </a:xfrm>
        </p:spPr>
        <p:txBody>
          <a:bodyPr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отдельными научными группами (</a:t>
            </a:r>
            <a:r>
              <a:rPr lang="ru-RU" sz="1700" b="1" dirty="0"/>
              <a:t>до</a:t>
            </a:r>
            <a:r>
              <a:rPr lang="ru-RU" sz="1700" dirty="0"/>
              <a:t> </a:t>
            </a:r>
            <a:r>
              <a:rPr lang="ru-RU" sz="1700" b="1" dirty="0"/>
              <a:t>6 млн.</a:t>
            </a:r>
            <a:r>
              <a:rPr lang="en-US" sz="1700" b="1" dirty="0"/>
              <a:t> </a:t>
            </a:r>
            <a:r>
              <a:rPr lang="ru-RU" sz="1700" b="1" dirty="0"/>
              <a:t>р.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отдельными научными группами совместно с регионом РФ (</a:t>
            </a:r>
            <a:r>
              <a:rPr lang="ru-RU" sz="1700" b="1" dirty="0"/>
              <a:t>4-7 млн.</a:t>
            </a:r>
            <a:r>
              <a:rPr lang="en-US" sz="1700" b="1" dirty="0"/>
              <a:t> </a:t>
            </a:r>
            <a:r>
              <a:rPr lang="ru-RU" sz="1700" b="1" dirty="0"/>
              <a:t>р</a:t>
            </a:r>
            <a:r>
              <a:rPr lang="en-US" sz="1700" b="1" dirty="0"/>
              <a:t>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коллективами существующих научных лабораторий (кафедр) (</a:t>
            </a:r>
            <a:r>
              <a:rPr lang="ru-RU" sz="1700" b="1" dirty="0"/>
              <a:t>5-20 млн.</a:t>
            </a:r>
            <a:r>
              <a:rPr lang="en-US" sz="1700" b="1" dirty="0"/>
              <a:t> </a:t>
            </a:r>
            <a:r>
              <a:rPr lang="ru-RU" sz="1700" b="1" dirty="0"/>
              <a:t>р</a:t>
            </a:r>
            <a:r>
              <a:rPr lang="en-US" sz="1700" b="1" dirty="0"/>
              <a:t>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создаваемыми научной организацией и вузом совместными научными лабораториями (</a:t>
            </a:r>
            <a:r>
              <a:rPr lang="ru-RU" sz="1700" b="1" dirty="0"/>
              <a:t>10-25 млн. р. </a:t>
            </a:r>
            <a:r>
              <a:rPr lang="ru-RU" sz="1700" dirty="0"/>
              <a:t>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по приоритетным тематическим направлениям исследований (</a:t>
            </a:r>
            <a:r>
              <a:rPr lang="ru-RU" sz="1700" b="1" dirty="0"/>
              <a:t>4-6 млн.</a:t>
            </a:r>
            <a:r>
              <a:rPr lang="en-US" sz="1700" b="1" dirty="0"/>
              <a:t> </a:t>
            </a:r>
            <a:r>
              <a:rPr lang="ru-RU" sz="1700" b="1" dirty="0"/>
              <a:t>р</a:t>
            </a:r>
            <a:r>
              <a:rPr lang="en-US" sz="1700" b="1" dirty="0"/>
              <a:t>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в небольших группах под руководством ведущих российских и зарубежных ученых (</a:t>
            </a:r>
            <a:r>
              <a:rPr lang="ru-RU" sz="1700" b="1" dirty="0"/>
              <a:t>5-10 млн. р.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с представлением результатов в рамках международной конференции (конгресса) (</a:t>
            </a:r>
            <a:r>
              <a:rPr lang="ru-RU" sz="1700" b="1" dirty="0"/>
              <a:t>5-8 млн. р.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международными научными коллективами» (Тайвань, Китай, Франция, Германия, Австрия, Индия и т.д.) (</a:t>
            </a:r>
            <a:r>
              <a:rPr lang="ru-RU" sz="1700" b="1" dirty="0"/>
              <a:t>4-7 млн.</a:t>
            </a:r>
            <a:r>
              <a:rPr lang="en-US" sz="1700" b="1" dirty="0"/>
              <a:t> </a:t>
            </a:r>
            <a:r>
              <a:rPr lang="ru-RU" sz="1700" b="1" dirty="0"/>
              <a:t>р</a:t>
            </a:r>
            <a:r>
              <a:rPr lang="en-US" sz="1700" b="1" dirty="0"/>
              <a:t>.</a:t>
            </a:r>
            <a:r>
              <a:rPr lang="ru-RU" sz="1700" dirty="0"/>
              <a:t> 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Междисциплинарные проекты (</a:t>
            </a:r>
            <a:r>
              <a:rPr lang="ru-RU" sz="1700" b="1" dirty="0"/>
              <a:t>8-15 млн. р.</a:t>
            </a:r>
            <a:r>
              <a:rPr lang="en-US" sz="1700" b="1" dirty="0"/>
              <a:t> </a:t>
            </a:r>
            <a:r>
              <a:rPr lang="ru-RU" sz="1700" dirty="0"/>
              <a:t>в год).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700" dirty="0"/>
              <a:t>Научные исследования на базе существующей научной инфраструктуры (ЦКП) (</a:t>
            </a:r>
            <a:r>
              <a:rPr lang="ru-RU" sz="1700" b="1" dirty="0"/>
              <a:t>до 6 млн.</a:t>
            </a:r>
            <a:r>
              <a:rPr lang="en-US" sz="1700" b="1" dirty="0"/>
              <a:t> </a:t>
            </a:r>
            <a:r>
              <a:rPr lang="ru-RU" sz="1700" b="1" dirty="0"/>
              <a:t>р.</a:t>
            </a:r>
            <a:r>
              <a:rPr lang="ru-RU" sz="1700" dirty="0"/>
              <a:t> в год).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3BCD4625-F027-4E3F-9407-F38346BD2EC2}"/>
              </a:ext>
            </a:extLst>
          </p:cNvPr>
          <p:cNvSpPr txBox="1">
            <a:spLocks/>
          </p:cNvSpPr>
          <p:nvPr/>
        </p:nvSpPr>
        <p:spPr>
          <a:xfrm>
            <a:off x="1" y="818145"/>
            <a:ext cx="12192000" cy="364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/>
              <a:t>ВЗРОСЛЫЕ УЧЁНЫЕ:</a:t>
            </a:r>
          </a:p>
        </p:txBody>
      </p:sp>
    </p:spTree>
    <p:extLst>
      <p:ext uri="{BB962C8B-B14F-4D97-AF65-F5344CB8AC3E}">
        <p14:creationId xmlns:p14="http://schemas.microsoft.com/office/powerpoint/2010/main" val="2415995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Основные виды конкурсов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20791"/>
            <a:ext cx="12191999" cy="4109989"/>
          </a:xfrm>
        </p:spPr>
        <p:txBody>
          <a:bodyPr>
            <a:noAutofit/>
          </a:bodyPr>
          <a:lstStyle/>
          <a:p>
            <a:pPr marL="45720"/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8620" indent="-342900">
              <a:buFont typeface="+mj-lt"/>
              <a:buAutoNum type="arabicPeriod" startAt="11"/>
            </a:pPr>
            <a:endParaRPr lang="ru-RU" sz="1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8620" indent="-342900">
              <a:buFont typeface="+mj-lt"/>
              <a:buAutoNum type="arabicPeriod" startAt="11"/>
            </a:pPr>
            <a:endParaRPr lang="ru-RU" sz="1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8620" indent="-342900" algn="l">
              <a:buFont typeface="+mj-lt"/>
              <a:buAutoNum type="arabicPeriod" startAt="11"/>
            </a:pPr>
            <a:r>
              <a:rPr lang="ru-RU" sz="1700" dirty="0"/>
              <a:t>Научные исследования научных групп под руководством молодых ученых (</a:t>
            </a:r>
            <a:r>
              <a:rPr lang="ru-RU" sz="1700" b="1" dirty="0"/>
              <a:t>3-6 млн. р. </a:t>
            </a:r>
            <a:r>
              <a:rPr lang="ru-RU" sz="1700" dirty="0"/>
              <a:t>в год).</a:t>
            </a:r>
          </a:p>
          <a:p>
            <a:pPr marL="388620" indent="-342900" algn="l">
              <a:buFont typeface="+mj-lt"/>
              <a:buAutoNum type="arabicPeriod" startAt="11"/>
            </a:pPr>
            <a:r>
              <a:rPr lang="ru-RU" sz="1700" dirty="0"/>
              <a:t>Научные исследования молодых ученых (</a:t>
            </a:r>
            <a:r>
              <a:rPr lang="ru-RU" sz="1700" b="1" dirty="0"/>
              <a:t>1,5-2 млн. р.</a:t>
            </a:r>
            <a:r>
              <a:rPr lang="ru-RU" sz="1700" dirty="0"/>
              <a:t>).</a:t>
            </a:r>
          </a:p>
          <a:p>
            <a:pPr marL="388620" indent="-342900" algn="l">
              <a:buFont typeface="+mj-lt"/>
              <a:buAutoNum type="arabicPeriod" startAt="11"/>
            </a:pPr>
            <a:r>
              <a:rPr lang="ru-RU" sz="1700" dirty="0"/>
              <a:t>Проведение научных исследований с привлечением молодых кандидатов наук (</a:t>
            </a:r>
            <a:r>
              <a:rPr lang="ru-RU" sz="1700" b="1" dirty="0"/>
              <a:t>5-8 млн. р.</a:t>
            </a:r>
            <a:r>
              <a:rPr lang="ru-RU" sz="1700" dirty="0"/>
              <a:t>).</a:t>
            </a:r>
          </a:p>
          <a:p>
            <a:pPr marL="388620" indent="-342900" algn="l">
              <a:buFont typeface="+mj-lt"/>
              <a:buAutoNum type="arabicPeriod" startAt="11"/>
            </a:pPr>
            <a:r>
              <a:rPr lang="ru-RU" sz="1700" dirty="0"/>
              <a:t>Научные исследования малых отдельных научных групп совместно с регионом РФ (</a:t>
            </a:r>
            <a:r>
              <a:rPr lang="ru-RU" sz="1700" b="1" dirty="0"/>
              <a:t>до 1,5 млн. р.</a:t>
            </a:r>
            <a:r>
              <a:rPr lang="ru-RU" sz="1700" dirty="0"/>
              <a:t>).</a:t>
            </a:r>
          </a:p>
          <a:p>
            <a:pPr marL="388620" indent="-342900" algn="l">
              <a:buFont typeface="+mj-lt"/>
              <a:buAutoNum type="arabicPeriod" startAt="11"/>
            </a:pPr>
            <a:r>
              <a:rPr lang="ru-RU" sz="1800" b="1" dirty="0"/>
              <a:t>Научные исследования малых отдельных научных групп (до 1,5 млн. р.).</a:t>
            </a:r>
            <a:endParaRPr lang="ru-RU" sz="1800" dirty="0"/>
          </a:p>
          <a:p>
            <a:pPr marL="388620" indent="-342900">
              <a:buFont typeface="+mj-lt"/>
              <a:buAutoNum type="arabicPeriod" startAt="11"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4920C71-F9D1-4AC3-9C5C-CF4BDC1E4323}"/>
              </a:ext>
            </a:extLst>
          </p:cNvPr>
          <p:cNvSpPr txBox="1">
            <a:spLocks/>
          </p:cNvSpPr>
          <p:nvPr/>
        </p:nvSpPr>
        <p:spPr>
          <a:xfrm>
            <a:off x="1" y="818145"/>
            <a:ext cx="12192000" cy="364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/>
              <a:t>МОЛОДЫЕ УЧЁНЫЕ:</a:t>
            </a:r>
          </a:p>
        </p:txBody>
      </p:sp>
    </p:spTree>
    <p:extLst>
      <p:ext uri="{BB962C8B-B14F-4D97-AF65-F5344CB8AC3E}">
        <p14:creationId xmlns:p14="http://schemas.microsoft.com/office/powerpoint/2010/main" val="41037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Основные условия конкурсов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376409"/>
            <a:ext cx="12191999" cy="4831886"/>
          </a:xfrm>
        </p:spPr>
        <p:txBody>
          <a:bodyPr>
            <a:noAutofit/>
          </a:bodyPr>
          <a:lstStyle/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Подача заявки на грант – через </a:t>
            </a:r>
            <a:r>
              <a:rPr lang="en-US" sz="1700" b="1" dirty="0"/>
              <a:t>Internet </a:t>
            </a:r>
            <a:r>
              <a:rPr lang="ru-RU" sz="1700" dirty="0"/>
              <a:t>(без отправки заявки по почте).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Наличие </a:t>
            </a:r>
            <a:r>
              <a:rPr lang="ru-RU" sz="1700" b="1" dirty="0"/>
              <a:t>трудового договора </a:t>
            </a:r>
            <a:r>
              <a:rPr lang="ru-RU" sz="1700" dirty="0"/>
              <a:t>с организацией – только </a:t>
            </a:r>
            <a:r>
              <a:rPr lang="ru-RU" sz="1700" b="1" dirty="0"/>
              <a:t>руководитель </a:t>
            </a:r>
            <a:r>
              <a:rPr lang="ru-RU" sz="1700" dirty="0"/>
              <a:t>и только </a:t>
            </a:r>
            <a:r>
              <a:rPr lang="ru-RU" sz="1700" b="1" dirty="0"/>
              <a:t>после победы </a:t>
            </a:r>
            <a:r>
              <a:rPr lang="ru-RU" sz="1700" dirty="0"/>
              <a:t>в конкурсе.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Продолжительность проекта</a:t>
            </a:r>
            <a:r>
              <a:rPr lang="ru-RU" sz="1700" dirty="0"/>
              <a:t> – 2-4 года (плюс продление еще на 2 года).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Не менее </a:t>
            </a:r>
            <a:r>
              <a:rPr lang="en-US" sz="1700" b="1" dirty="0"/>
              <a:t>N</a:t>
            </a:r>
            <a:r>
              <a:rPr lang="ru-RU" sz="1700" b="1" dirty="0"/>
              <a:t> публикаций у руководителя проекта </a:t>
            </a:r>
            <a:r>
              <a:rPr lang="ru-RU" sz="1700" dirty="0"/>
              <a:t>в рецензируемых российских и зарубежных научных изданиях, индексируемых в базах данных «Сеть науки» (</a:t>
            </a:r>
            <a:r>
              <a:rPr lang="ru-RU" sz="1700" dirty="0" err="1"/>
              <a:t>Web</a:t>
            </a:r>
            <a:r>
              <a:rPr lang="ru-RU" sz="1700" dirty="0"/>
              <a:t> </a:t>
            </a:r>
            <a:r>
              <a:rPr lang="ru-RU" sz="1700" dirty="0" err="1"/>
              <a:t>of</a:t>
            </a:r>
            <a:r>
              <a:rPr lang="ru-RU" sz="1700" dirty="0"/>
              <a:t> Science)/«</a:t>
            </a:r>
            <a:r>
              <a:rPr lang="ru-RU" sz="1700" dirty="0" err="1"/>
              <a:t>Скопус</a:t>
            </a:r>
            <a:r>
              <a:rPr lang="ru-RU" sz="1700" dirty="0"/>
              <a:t>» (</a:t>
            </a:r>
            <a:r>
              <a:rPr lang="ru-RU" sz="1700" dirty="0" err="1"/>
              <a:t>Scopus</a:t>
            </a:r>
            <a:r>
              <a:rPr lang="ru-RU" sz="1700" dirty="0"/>
              <a:t>) за последние 5 лет.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Опубликовать в ходе практической реализации проекта</a:t>
            </a:r>
            <a:r>
              <a:rPr lang="ru-RU" sz="1700" dirty="0"/>
              <a:t> в рецензируемых российских и зарубежных научных изданиях не менее </a:t>
            </a:r>
            <a:r>
              <a:rPr lang="en-US" sz="1700" dirty="0"/>
              <a:t>N</a:t>
            </a:r>
            <a:r>
              <a:rPr lang="ru-RU" sz="1700" dirty="0"/>
              <a:t> публикаций в изданиях, индексируемых в базах данных «Сеть науки» (</a:t>
            </a:r>
            <a:r>
              <a:rPr lang="ru-RU" sz="1700" dirty="0" err="1"/>
              <a:t>Web</a:t>
            </a:r>
            <a:r>
              <a:rPr lang="ru-RU" sz="1700" dirty="0"/>
              <a:t> </a:t>
            </a:r>
            <a:r>
              <a:rPr lang="ru-RU" sz="1700" dirty="0" err="1"/>
              <a:t>of</a:t>
            </a:r>
            <a:r>
              <a:rPr lang="ru-RU" sz="1700" dirty="0"/>
              <a:t> Science)/«</a:t>
            </a:r>
            <a:r>
              <a:rPr lang="ru-RU" sz="1700" dirty="0" err="1"/>
              <a:t>Скопус</a:t>
            </a:r>
            <a:r>
              <a:rPr lang="ru-RU" sz="1700" dirty="0"/>
              <a:t>» (</a:t>
            </a:r>
            <a:r>
              <a:rPr lang="ru-RU" sz="1700" dirty="0" err="1"/>
              <a:t>Scopus</a:t>
            </a:r>
            <a:r>
              <a:rPr lang="ru-RU" sz="1700" dirty="0"/>
              <a:t>).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В состав научной группы должно входить </a:t>
            </a:r>
            <a:r>
              <a:rPr lang="ru-RU" sz="1700" b="1" dirty="0"/>
              <a:t>не менее </a:t>
            </a:r>
            <a:r>
              <a:rPr lang="en-US" sz="1700" b="1" dirty="0"/>
              <a:t>N</a:t>
            </a:r>
            <a:r>
              <a:rPr lang="ru-RU" sz="1700" b="1" dirty="0"/>
              <a:t> кандидатов наук</a:t>
            </a:r>
            <a:r>
              <a:rPr lang="ru-RU" sz="1700" dirty="0"/>
              <a:t> в возрасте до 35 лет, не менее </a:t>
            </a:r>
            <a:r>
              <a:rPr lang="en-US" sz="1700" dirty="0"/>
              <a:t>N</a:t>
            </a:r>
            <a:r>
              <a:rPr lang="ru-RU" sz="1700" dirty="0"/>
              <a:t> аспирантов и (или) студентов очной формы обучения и т.п.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Доля членов научного коллектива в возрасте до 39 лет </a:t>
            </a:r>
            <a:r>
              <a:rPr lang="ru-RU" sz="1700" dirty="0"/>
              <a:t>включительно в общей численности членов научного коллектива должна составлять не менее </a:t>
            </a:r>
            <a:r>
              <a:rPr lang="en-US" sz="1700" dirty="0"/>
              <a:t>N%</a:t>
            </a:r>
            <a:r>
              <a:rPr lang="ru-RU" sz="1700" dirty="0"/>
              <a:t> в течение всего периода практической реализации проекта.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Наличие </a:t>
            </a:r>
            <a:r>
              <a:rPr lang="ru-RU" sz="1700" b="1" dirty="0"/>
              <a:t>софинансирования</a:t>
            </a:r>
            <a:r>
              <a:rPr lang="en-US" sz="1700" dirty="0"/>
              <a:t>.</a:t>
            </a:r>
            <a:endParaRPr lang="ru-RU" sz="1700" dirty="0"/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Отчетность</a:t>
            </a:r>
            <a:r>
              <a:rPr lang="ru-RU" sz="1700" dirty="0"/>
              <a:t> – 1 раз в год (научный отчет и финансовый отчет).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b="1" dirty="0"/>
              <a:t>Дата начала </a:t>
            </a:r>
            <a:r>
              <a:rPr lang="ru-RU" sz="1700" dirty="0"/>
              <a:t>реализации проекта – 01 января, 01 июля.</a:t>
            </a:r>
          </a:p>
          <a:p>
            <a:pPr marL="331470" indent="-28575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2715859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A3A5A3-0764-4E1E-BAB8-441FD33F6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956117"/>
            <a:ext cx="12192000" cy="3347402"/>
          </a:xfrm>
        </p:spPr>
        <p:txBody>
          <a:bodyPr>
            <a:normAutofit/>
          </a:bodyPr>
          <a:lstStyle/>
          <a:p>
            <a:r>
              <a:rPr lang="ru-RU" sz="3600" b="1" dirty="0"/>
              <a:t>За 8 лет: </a:t>
            </a:r>
          </a:p>
          <a:p>
            <a:endParaRPr lang="ru-RU" sz="3000" b="1" dirty="0">
              <a:solidFill>
                <a:srgbClr val="0070C0"/>
              </a:solidFill>
            </a:endParaRPr>
          </a:p>
          <a:p>
            <a:r>
              <a:rPr lang="ru-RU" sz="3000" b="1" dirty="0">
                <a:solidFill>
                  <a:srgbClr val="0070C0"/>
                </a:solidFill>
              </a:rPr>
              <a:t>подано</a:t>
            </a:r>
            <a:r>
              <a:rPr lang="ru-RU" dirty="0"/>
              <a:t> более </a:t>
            </a:r>
            <a:r>
              <a:rPr lang="ru-RU" sz="3600" b="1" dirty="0">
                <a:solidFill>
                  <a:srgbClr val="0070C0"/>
                </a:solidFill>
              </a:rPr>
              <a:t>1700</a:t>
            </a:r>
            <a:r>
              <a:rPr lang="ru-RU" b="1" dirty="0"/>
              <a:t> </a:t>
            </a:r>
            <a:r>
              <a:rPr lang="ru-RU" dirty="0"/>
              <a:t>заявок</a:t>
            </a:r>
          </a:p>
          <a:p>
            <a:r>
              <a:rPr lang="ru-RU" sz="3000" b="1" dirty="0">
                <a:solidFill>
                  <a:schemeClr val="accent6">
                    <a:lumMod val="50000"/>
                  </a:schemeClr>
                </a:solidFill>
              </a:rPr>
              <a:t>получено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116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/>
              <a:t>грантов</a:t>
            </a:r>
          </a:p>
          <a:p>
            <a:r>
              <a:rPr lang="ru-RU" sz="3000" b="1" dirty="0">
                <a:solidFill>
                  <a:srgbClr val="FF0000"/>
                </a:solidFill>
              </a:rPr>
              <a:t>на сумму</a:t>
            </a:r>
            <a:r>
              <a:rPr lang="ru-RU" sz="3000" dirty="0">
                <a:solidFill>
                  <a:srgbClr val="FF0000"/>
                </a:solidFill>
              </a:rPr>
              <a:t> </a:t>
            </a:r>
            <a:r>
              <a:rPr lang="ru-RU" dirty="0"/>
              <a:t>более </a:t>
            </a:r>
            <a:r>
              <a:rPr lang="ru-RU" sz="3600" b="1" dirty="0">
                <a:solidFill>
                  <a:srgbClr val="FF0000"/>
                </a:solidFill>
              </a:rPr>
              <a:t>1,5</a:t>
            </a:r>
            <a:r>
              <a:rPr lang="ru-RU" b="1" dirty="0">
                <a:solidFill>
                  <a:srgbClr val="FF0000"/>
                </a:solidFill>
              </a:rPr>
              <a:t> млрд руб</a:t>
            </a:r>
            <a:r>
              <a:rPr lang="ru-RU" dirty="0"/>
              <a:t>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52FFB8-AC35-4076-AC15-1D8A68C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Успехи ТПУ</a:t>
            </a:r>
          </a:p>
        </p:txBody>
      </p:sp>
    </p:spTree>
    <p:extLst>
      <p:ext uri="{BB962C8B-B14F-4D97-AF65-F5344CB8AC3E}">
        <p14:creationId xmlns:p14="http://schemas.microsoft.com/office/powerpoint/2010/main" val="35458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52FFB8-AC35-4076-AC15-1D8A68C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Конкурс малых отдельных научных групп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679A1B-4C16-4639-83F1-421FDF414780}"/>
              </a:ext>
            </a:extLst>
          </p:cNvPr>
          <p:cNvSpPr txBox="1"/>
          <p:nvPr/>
        </p:nvSpPr>
        <p:spPr>
          <a:xfrm>
            <a:off x="0" y="1346273"/>
            <a:ext cx="12192000" cy="4894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dirty="0">
                <a:cs typeface="Times New Roman" panose="02020603050405020304" pitchFamily="18" charset="0"/>
              </a:rPr>
              <a:t>ВАЖНО! Реализация проектов должна быть направлена на проведение исследований в целях </a:t>
            </a:r>
            <a:r>
              <a:rPr lang="ru-RU" sz="1700" b="1" dirty="0">
                <a:cs typeface="Times New Roman" panose="02020603050405020304" pitchFamily="18" charset="0"/>
              </a:rPr>
              <a:t>развития новых для научных коллективов тематик</a:t>
            </a:r>
            <a:r>
              <a:rPr lang="ru-RU" sz="1700" dirty="0">
                <a:cs typeface="Times New Roman" panose="02020603050405020304" pitchFamily="18" charset="0"/>
              </a:rPr>
              <a:t> (в том числе, на определение объекта и предмета исследования, составление плана исследования, выбор методов исследования) и формирование исследовательских команд. </a:t>
            </a:r>
            <a:endParaRPr lang="en-US" sz="1700" dirty="0"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b="1" dirty="0">
                <a:cs typeface="Times New Roman" panose="02020603050405020304" pitchFamily="18" charset="0"/>
              </a:rPr>
              <a:t>Руководитель проекта </a:t>
            </a:r>
            <a:r>
              <a:rPr lang="ru-RU" sz="1700" dirty="0">
                <a:cs typeface="Times New Roman" panose="02020603050405020304" pitchFamily="18" charset="0"/>
              </a:rPr>
              <a:t>должен иметь </a:t>
            </a:r>
            <a:r>
              <a:rPr lang="ru-RU" sz="1700" b="1" dirty="0">
                <a:cs typeface="Times New Roman" panose="02020603050405020304" pitchFamily="18" charset="0"/>
              </a:rPr>
              <a:t>не менее пяти различных публикаций </a:t>
            </a:r>
            <a:r>
              <a:rPr lang="ru-RU" sz="1700" dirty="0">
                <a:cs typeface="Times New Roman" panose="02020603050405020304" pitchFamily="18" charset="0"/>
              </a:rPr>
              <a:t>в рецензируемых российских и зарубежных научных изданиях, индексируемых в базах данных «Сеть науки» (</a:t>
            </a:r>
            <a:r>
              <a:rPr lang="ru-RU" sz="1700" dirty="0" err="1">
                <a:cs typeface="Times New Roman" panose="02020603050405020304" pitchFamily="18" charset="0"/>
              </a:rPr>
              <a:t>Web</a:t>
            </a:r>
            <a:r>
              <a:rPr lang="ru-RU" sz="1700" dirty="0"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cs typeface="Times New Roman" panose="02020603050405020304" pitchFamily="18" charset="0"/>
              </a:rPr>
              <a:t>of</a:t>
            </a:r>
            <a:r>
              <a:rPr lang="ru-RU" sz="1700" dirty="0">
                <a:cs typeface="Times New Roman" panose="02020603050405020304" pitchFamily="18" charset="0"/>
              </a:rPr>
              <a:t> Science </a:t>
            </a:r>
            <a:r>
              <a:rPr lang="ru-RU" sz="1700" dirty="0" err="1">
                <a:cs typeface="Times New Roman" panose="02020603050405020304" pitchFamily="18" charset="0"/>
              </a:rPr>
              <a:t>Core</a:t>
            </a:r>
            <a:r>
              <a:rPr lang="ru-RU" sz="1700" dirty="0"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cs typeface="Times New Roman" panose="02020603050405020304" pitchFamily="18" charset="0"/>
              </a:rPr>
              <a:t>Collection</a:t>
            </a:r>
            <a:r>
              <a:rPr lang="ru-RU" sz="1700" dirty="0">
                <a:cs typeface="Times New Roman" panose="02020603050405020304" pitchFamily="18" charset="0"/>
              </a:rPr>
              <a:t>) или «</a:t>
            </a:r>
            <a:r>
              <a:rPr lang="ru-RU" sz="1700" dirty="0" err="1">
                <a:cs typeface="Times New Roman" panose="02020603050405020304" pitchFamily="18" charset="0"/>
              </a:rPr>
              <a:t>Скопус</a:t>
            </a:r>
            <a:r>
              <a:rPr lang="ru-RU" sz="1700" dirty="0">
                <a:cs typeface="Times New Roman" panose="02020603050405020304" pitchFamily="18" charset="0"/>
              </a:rPr>
              <a:t>» (</a:t>
            </a:r>
            <a:r>
              <a:rPr lang="ru-RU" sz="1700" dirty="0" err="1">
                <a:cs typeface="Times New Roman" panose="02020603050405020304" pitchFamily="18" charset="0"/>
              </a:rPr>
              <a:t>Scopus</a:t>
            </a:r>
            <a:r>
              <a:rPr lang="ru-RU" sz="1700" dirty="0">
                <a:cs typeface="Times New Roman" panose="02020603050405020304" pitchFamily="18" charset="0"/>
              </a:rPr>
              <a:t>), опубликованных в </a:t>
            </a:r>
            <a:r>
              <a:rPr lang="ru-RU" sz="1700" b="1" dirty="0">
                <a:cs typeface="Times New Roman" panose="02020603050405020304" pitchFamily="18" charset="0"/>
              </a:rPr>
              <a:t>период с 1 января 2016 года до даты подачи заявки</a:t>
            </a:r>
            <a:r>
              <a:rPr lang="ru-RU" sz="1700" dirty="0"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b="1" dirty="0">
                <a:cs typeface="Times New Roman" panose="02020603050405020304" pitchFamily="18" charset="0"/>
              </a:rPr>
              <a:t>Размер</a:t>
            </a:r>
            <a:r>
              <a:rPr lang="ru-RU" sz="1700" dirty="0">
                <a:cs typeface="Times New Roman" panose="02020603050405020304" pitchFamily="18" charset="0"/>
              </a:rPr>
              <a:t> одного </a:t>
            </a:r>
            <a:r>
              <a:rPr lang="ru-RU" sz="1700" b="1" dirty="0">
                <a:cs typeface="Times New Roman" panose="02020603050405020304" pitchFamily="18" charset="0"/>
              </a:rPr>
              <a:t>гранта</a:t>
            </a:r>
            <a:r>
              <a:rPr lang="ru-RU" sz="1700" dirty="0">
                <a:cs typeface="Times New Roman" panose="02020603050405020304" pitchFamily="18" charset="0"/>
              </a:rPr>
              <a:t> составляет </a:t>
            </a:r>
            <a:r>
              <a:rPr lang="ru-RU" sz="1700" b="1" dirty="0">
                <a:cs typeface="Times New Roman" panose="02020603050405020304" pitchFamily="18" charset="0"/>
              </a:rPr>
              <a:t>до 1,5 млн. р. </a:t>
            </a:r>
            <a:r>
              <a:rPr lang="ru-RU" sz="1700" dirty="0">
                <a:cs typeface="Times New Roman" panose="02020603050405020304" pitchFamily="18" charset="0"/>
              </a:rPr>
              <a:t>ежегодно.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b="1" dirty="0">
                <a:cs typeface="Times New Roman" panose="02020603050405020304" pitchFamily="18" charset="0"/>
              </a:rPr>
              <a:t>Доля членов научного коллектива</a:t>
            </a:r>
            <a:r>
              <a:rPr lang="ru-RU" sz="1700" dirty="0">
                <a:cs typeface="Times New Roman" panose="02020603050405020304" pitchFamily="18" charset="0"/>
              </a:rPr>
              <a:t>, непосредственно занятых выполнением научных исследований, </a:t>
            </a:r>
            <a:r>
              <a:rPr lang="ru-RU" sz="1700" b="1" dirty="0">
                <a:cs typeface="Times New Roman" panose="02020603050405020304" pitchFamily="18" charset="0"/>
              </a:rPr>
              <a:t>в возрасте до 39 лет </a:t>
            </a:r>
            <a:r>
              <a:rPr lang="ru-RU" sz="1700" dirty="0">
                <a:cs typeface="Times New Roman" panose="02020603050405020304" pitchFamily="18" charset="0"/>
              </a:rPr>
              <a:t>включительно в общей численности членов научного коллектива должна составлять </a:t>
            </a:r>
            <a:r>
              <a:rPr lang="ru-RU" sz="1700" b="1" dirty="0">
                <a:cs typeface="Times New Roman" panose="02020603050405020304" pitchFamily="18" charset="0"/>
              </a:rPr>
              <a:t>не менее 50 (Пятидесяти) процентов </a:t>
            </a:r>
            <a:r>
              <a:rPr lang="ru-RU" sz="1700" dirty="0">
                <a:cs typeface="Times New Roman" panose="02020603050405020304" pitchFamily="18" charset="0"/>
              </a:rPr>
              <a:t>в течение всего периода практической реализации проекта.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b="1" dirty="0">
                <a:cs typeface="Times New Roman" panose="02020603050405020304" pitchFamily="18" charset="0"/>
              </a:rPr>
              <a:t>Вознаграждение</a:t>
            </a:r>
            <a:r>
              <a:rPr lang="ru-RU" sz="1700" dirty="0">
                <a:cs typeface="Times New Roman" panose="02020603050405020304" pitchFamily="18" charset="0"/>
              </a:rPr>
              <a:t> за выполнение работ по реализации проекта должен ежегодно получать </a:t>
            </a:r>
            <a:r>
              <a:rPr lang="ru-RU" sz="1700" b="1" dirty="0">
                <a:cs typeface="Times New Roman" panose="02020603050405020304" pitchFamily="18" charset="0"/>
              </a:rPr>
              <a:t>каждый член научного коллектива</a:t>
            </a:r>
            <a:r>
              <a:rPr lang="ru-RU" sz="1700" dirty="0"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b="1" dirty="0">
                <a:cs typeface="Times New Roman" panose="02020603050405020304" pitchFamily="18" charset="0"/>
              </a:rPr>
              <a:t>Размер ежегодного вознаграждения </a:t>
            </a:r>
            <a:r>
              <a:rPr lang="ru-RU" sz="1700" dirty="0">
                <a:cs typeface="Times New Roman" panose="02020603050405020304" pitchFamily="18" charset="0"/>
              </a:rPr>
              <a:t>всех членов научного коллектива </a:t>
            </a:r>
            <a:r>
              <a:rPr lang="ru-RU" sz="1700" b="1" dirty="0">
                <a:cs typeface="Times New Roman" panose="02020603050405020304" pitchFamily="18" charset="0"/>
              </a:rPr>
              <a:t>в возрасте до 39 лет </a:t>
            </a:r>
            <a:r>
              <a:rPr lang="ru-RU" sz="1700" dirty="0">
                <a:cs typeface="Times New Roman" panose="02020603050405020304" pitchFamily="18" charset="0"/>
              </a:rPr>
              <a:t>включительно </a:t>
            </a:r>
            <a:r>
              <a:rPr lang="ru-RU" sz="1700" b="1" dirty="0">
                <a:cs typeface="Times New Roman" panose="02020603050405020304" pitchFamily="18" charset="0"/>
              </a:rPr>
              <a:t>не может быть меньше 35 процентов </a:t>
            </a:r>
            <a:r>
              <a:rPr lang="ru-RU" sz="1700" dirty="0">
                <a:cs typeface="Times New Roman" panose="02020603050405020304" pitchFamily="18" charset="0"/>
              </a:rPr>
              <a:t>от суммы ежегодного вознаграждения всех членов научного коллектива.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700" dirty="0">
                <a:cs typeface="Times New Roman" panose="02020603050405020304" pitchFamily="18" charset="0"/>
              </a:rPr>
              <a:t>Общее </a:t>
            </a:r>
            <a:r>
              <a:rPr lang="ru-RU" sz="1700" b="1" dirty="0">
                <a:cs typeface="Times New Roman" panose="02020603050405020304" pitchFamily="18" charset="0"/>
              </a:rPr>
              <a:t>число членов научного коллектива </a:t>
            </a:r>
            <a:r>
              <a:rPr lang="ru-RU" sz="1700" dirty="0">
                <a:cs typeface="Times New Roman" panose="02020603050405020304" pitchFamily="18" charset="0"/>
              </a:rPr>
              <a:t>(вместе с руководителем проекта) должно составлять </a:t>
            </a:r>
            <a:r>
              <a:rPr lang="ru-RU" sz="1700" b="1" dirty="0">
                <a:cs typeface="Times New Roman" panose="02020603050405020304" pitchFamily="18" charset="0"/>
              </a:rPr>
              <a:t>от 2 до 4 человек</a:t>
            </a:r>
            <a:r>
              <a:rPr lang="ru-RU" sz="1700" dirty="0">
                <a:cs typeface="Times New Roman" panose="02020603050405020304" pitchFamily="18" charset="0"/>
              </a:rPr>
              <a:t>.</a:t>
            </a:r>
            <a:endParaRPr lang="ru-RU" sz="1700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B7A32401-9DDE-4E1A-8D2B-5B76548BA587}"/>
              </a:ext>
            </a:extLst>
          </p:cNvPr>
          <p:cNvSpPr txBox="1">
            <a:spLocks/>
          </p:cNvSpPr>
          <p:nvPr/>
        </p:nvSpPr>
        <p:spPr>
          <a:xfrm>
            <a:off x="1" y="818145"/>
            <a:ext cx="12192000" cy="364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/>
              <a:t>ВХОДНЫЕ ТРЕБОВАНИЯ:</a:t>
            </a:r>
          </a:p>
        </p:txBody>
      </p:sp>
    </p:spTree>
    <p:extLst>
      <p:ext uri="{BB962C8B-B14F-4D97-AF65-F5344CB8AC3E}">
        <p14:creationId xmlns:p14="http://schemas.microsoft.com/office/powerpoint/2010/main" val="1894183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52FFB8-AC35-4076-AC15-1D8A68C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Конкурс малых отдельных научных групп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679A1B-4C16-4639-83F1-421FDF414780}"/>
              </a:ext>
            </a:extLst>
          </p:cNvPr>
          <p:cNvSpPr txBox="1"/>
          <p:nvPr/>
        </p:nvSpPr>
        <p:spPr>
          <a:xfrm>
            <a:off x="0" y="1346273"/>
            <a:ext cx="12192000" cy="3843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8"/>
            </a:pPr>
            <a:r>
              <a:rPr lang="ru-RU" sz="1700" b="1" dirty="0">
                <a:cs typeface="Times New Roman" panose="02020603050405020304" pitchFamily="18" charset="0"/>
              </a:rPr>
              <a:t>Обязательным условием</a:t>
            </a:r>
            <a:r>
              <a:rPr lang="ru-RU" sz="1700" dirty="0">
                <a:cs typeface="Times New Roman" panose="02020603050405020304" pitchFamily="18" charset="0"/>
              </a:rPr>
              <a:t> предоставления Фондом гранта является принятие научным коллективом в лице руководителя проекта обязательства </a:t>
            </a:r>
            <a:r>
              <a:rPr lang="ru-RU" sz="1700" b="1" dirty="0">
                <a:cs typeface="Times New Roman" panose="02020603050405020304" pitchFamily="18" charset="0"/>
              </a:rPr>
              <a:t>опубликовать</a:t>
            </a:r>
            <a:r>
              <a:rPr lang="ru-RU" sz="1700" dirty="0">
                <a:cs typeface="Times New Roman" panose="02020603050405020304" pitchFamily="18" charset="0"/>
              </a:rPr>
              <a:t> в ходе практической реализации проекта </a:t>
            </a:r>
            <a:r>
              <a:rPr lang="ru-RU" sz="1700" b="1" dirty="0">
                <a:cs typeface="Times New Roman" panose="02020603050405020304" pitchFamily="18" charset="0"/>
              </a:rPr>
              <a:t>со ссылкой на финансирование за счет средств гранта Фонда</a:t>
            </a:r>
            <a:r>
              <a:rPr lang="ru-RU" sz="1700" dirty="0">
                <a:cs typeface="Times New Roman" panose="02020603050405020304" pitchFamily="18" charset="0"/>
              </a:rPr>
              <a:t> в рецензируемых российских и зарубежных научных изданиях </a:t>
            </a:r>
            <a:r>
              <a:rPr lang="ru-RU" sz="1700" b="1" dirty="0">
                <a:cs typeface="Times New Roman" panose="02020603050405020304" pitchFamily="18" charset="0"/>
              </a:rPr>
              <a:t>не менее трех</a:t>
            </a:r>
            <a:r>
              <a:rPr lang="ru-RU" sz="1700" dirty="0">
                <a:cs typeface="Times New Roman" panose="02020603050405020304" pitchFamily="18" charset="0"/>
              </a:rPr>
              <a:t> содержащих результаты исследований по проекту различных </a:t>
            </a:r>
            <a:r>
              <a:rPr lang="ru-RU" sz="1700" b="1" dirty="0">
                <a:cs typeface="Times New Roman" panose="02020603050405020304" pitchFamily="18" charset="0"/>
              </a:rPr>
              <a:t>публикаций</a:t>
            </a:r>
            <a:r>
              <a:rPr lang="ru-RU" sz="1700" dirty="0">
                <a:cs typeface="Times New Roman" panose="02020603050405020304" pitchFamily="18" charset="0"/>
              </a:rPr>
              <a:t> в изданиях, индексируемых в базах данных «Сеть науки» (</a:t>
            </a:r>
            <a:r>
              <a:rPr lang="ru-RU" sz="1700" dirty="0" err="1">
                <a:cs typeface="Times New Roman" panose="02020603050405020304" pitchFamily="18" charset="0"/>
              </a:rPr>
              <a:t>Web</a:t>
            </a:r>
            <a:r>
              <a:rPr lang="ru-RU" sz="1700" dirty="0"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cs typeface="Times New Roman" panose="02020603050405020304" pitchFamily="18" charset="0"/>
              </a:rPr>
              <a:t>of</a:t>
            </a:r>
            <a:r>
              <a:rPr lang="ru-RU" sz="1700" dirty="0">
                <a:cs typeface="Times New Roman" panose="02020603050405020304" pitchFamily="18" charset="0"/>
              </a:rPr>
              <a:t> Science </a:t>
            </a:r>
            <a:r>
              <a:rPr lang="ru-RU" sz="1700" dirty="0" err="1">
                <a:cs typeface="Times New Roman" panose="02020603050405020304" pitchFamily="18" charset="0"/>
              </a:rPr>
              <a:t>Core</a:t>
            </a:r>
            <a:r>
              <a:rPr lang="ru-RU" sz="1700" dirty="0"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cs typeface="Times New Roman" panose="02020603050405020304" pitchFamily="18" charset="0"/>
              </a:rPr>
              <a:t>Collection</a:t>
            </a:r>
            <a:r>
              <a:rPr lang="ru-RU" sz="1700" dirty="0">
                <a:cs typeface="Times New Roman" panose="02020603050405020304" pitchFamily="18" charset="0"/>
              </a:rPr>
              <a:t>) или «</a:t>
            </a:r>
            <a:r>
              <a:rPr lang="ru-RU" sz="1700" dirty="0" err="1">
                <a:cs typeface="Times New Roman" panose="02020603050405020304" pitchFamily="18" charset="0"/>
              </a:rPr>
              <a:t>Скопус</a:t>
            </a:r>
            <a:r>
              <a:rPr lang="ru-RU" sz="1700" dirty="0">
                <a:cs typeface="Times New Roman" panose="02020603050405020304" pitchFamily="18" charset="0"/>
              </a:rPr>
              <a:t>» (</a:t>
            </a:r>
            <a:r>
              <a:rPr lang="ru-RU" sz="1700" dirty="0" err="1">
                <a:cs typeface="Times New Roman" panose="02020603050405020304" pitchFamily="18" charset="0"/>
              </a:rPr>
              <a:t>Scopus</a:t>
            </a:r>
            <a:r>
              <a:rPr lang="ru-RU" sz="1700" dirty="0"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8"/>
            </a:pP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Заявка оформляется на сайте РНФ и направляется куратором в Фонд </a:t>
            </a:r>
            <a:r>
              <a:rPr lang="ru-RU" sz="17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 позднее 17 часов 00 минут (по московскому времени) </a:t>
            </a:r>
            <a:r>
              <a:rPr lang="ru-RU" sz="17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15 июня 2021 года.</a:t>
            </a:r>
            <a:endParaRPr lang="ru-RU" sz="1700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8"/>
            </a:pP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Результаты конкурса утверждаются правлением Фонда в срок</a:t>
            </a:r>
            <a:r>
              <a:rPr lang="ru-RU" sz="17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 30 ноября 2021 года 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включительно</a:t>
            </a:r>
            <a:r>
              <a:rPr lang="ru-RU" sz="17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8"/>
            </a:pP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Объем накладных расходов организации не может превышать</a:t>
            </a:r>
            <a:r>
              <a:rPr lang="ru-RU" sz="17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10 процентов 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 суммы гранта. Оплата научно-исследовательских работ сторонних</a:t>
            </a:r>
            <a:r>
              <a:rPr lang="ru-RU" sz="17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организаций, направленных на выполнение научного проекта, не может превышать</a:t>
            </a:r>
            <a:r>
              <a:rPr lang="ru-RU" sz="17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15 процентов от суммы гранта. </a:t>
            </a:r>
            <a:endParaRPr lang="ru-RU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700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B7A32401-9DDE-4E1A-8D2B-5B76548BA587}"/>
              </a:ext>
            </a:extLst>
          </p:cNvPr>
          <p:cNvSpPr txBox="1">
            <a:spLocks/>
          </p:cNvSpPr>
          <p:nvPr/>
        </p:nvSpPr>
        <p:spPr>
          <a:xfrm>
            <a:off x="1" y="818145"/>
            <a:ext cx="12192000" cy="364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/>
              <a:t>ВХОДНЫЕ ТРЕБОВАНИЯ:</a:t>
            </a:r>
          </a:p>
        </p:txBody>
      </p:sp>
    </p:spTree>
    <p:extLst>
      <p:ext uri="{BB962C8B-B14F-4D97-AF65-F5344CB8AC3E}">
        <p14:creationId xmlns:p14="http://schemas.microsoft.com/office/powerpoint/2010/main" val="320279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Обращаем внимание: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153912"/>
            <a:ext cx="12191999" cy="55249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ru-R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 Титульный лист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endParaRPr lang="ru-RU" sz="18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Отрасль знания: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код классификатора: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 коды классификатора: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важно правильно выбрать коды рубрикаторов.  По ним будет производиться выбор экспертов в предметной области научных изысканий, которые будут проверять заявку. </a:t>
            </a:r>
          </a:p>
          <a:p>
            <a:pPr marL="457200" algn="just">
              <a:lnSpc>
                <a:spcPct val="100000"/>
              </a:lnSpc>
              <a:spcBef>
                <a:spcPts val="600"/>
              </a:spcBef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arenR" startAt="2"/>
            </a:pPr>
            <a:r>
              <a:rPr lang="ru-R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Сведения о проекте</a:t>
            </a:r>
          </a:p>
          <a:p>
            <a:pPr marL="914400" lvl="1" algn="l">
              <a:lnSpc>
                <a:spcPct val="100000"/>
              </a:lnSpc>
              <a:spcBef>
                <a:spcPts val="600"/>
              </a:spcBef>
            </a:pPr>
            <a:endParaRPr lang="ru-RU" sz="18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П. 1.3 Ключевые слова</a:t>
            </a:r>
          </a:p>
          <a:p>
            <a:pPr marL="457200" algn="just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ключевым словам  также будет производиться выбор экспертов, если будет недостаточно данных рубрикатора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1.4. Аннотация проекта</a:t>
            </a:r>
          </a:p>
          <a:p>
            <a:pPr marL="457200" algn="l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Не более 2-х страниц.  Кратко- актуальность и научная новизна (тезисно из п. 4.2, 4.4)</a:t>
            </a:r>
          </a:p>
        </p:txBody>
      </p:sp>
    </p:spTree>
    <p:extLst>
      <p:ext uri="{BB962C8B-B14F-4D97-AF65-F5344CB8AC3E}">
        <p14:creationId xmlns:p14="http://schemas.microsoft.com/office/powerpoint/2010/main" val="10358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Обращаем внимание: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127282"/>
            <a:ext cx="12191999" cy="5524900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Font typeface="+mj-lt"/>
              <a:buAutoNum type="arabicParenR" startAt="3"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проекта</a:t>
            </a:r>
            <a:endParaRPr lang="ru-RU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П.4.1 Научная проблема, на решение которой направлен проект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Научная проблема имеет общий характер, и  может быть гораздо шире тематики самого проекта, т.е. предлагаемый проект может решать только часть Научной проблемы, являться этапом на пути к решению проблемы  (</a:t>
            </a:r>
            <a:r>
              <a:rPr lang="ru-RU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 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 – природа и последствия глобального потепления)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описании проблемы могут быть указаны: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общего научного (научно-технического, технологического) состояния той или иной отрасли  науки, с примерами (описанием опыта) решения указанной проблемы; 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</a:t>
            </a:r>
            <a:r>
              <a:rPr lang="ru-RU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негативных последствий описываемой проблемы, тормозящих то или иное направление научного / технологического развития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проблемы как отражение определённых общественных потребностей;</a:t>
            </a:r>
          </a:p>
          <a:p>
            <a:pPr lvl="0" algn="l">
              <a:lnSpc>
                <a:spcPct val="115000"/>
              </a:lnSpc>
              <a:spcAft>
                <a:spcPts val="1000"/>
              </a:spcAft>
            </a:pPr>
            <a:endParaRPr lang="ru-RU" sz="1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54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Обращаем внимание: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118400"/>
            <a:ext cx="12191999" cy="5524900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arenR" startAt="3"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проекта</a:t>
            </a:r>
          </a:p>
          <a:p>
            <a:pPr lvl="0" algn="l">
              <a:lnSpc>
                <a:spcPct val="100000"/>
              </a:lnSpc>
              <a:spcBef>
                <a:spcPts val="600"/>
              </a:spcBef>
            </a:pPr>
            <a:endParaRPr lang="ru-RU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1600" i="1" dirty="0">
                <a:latin typeface="Calibri" panose="020F0502020204030204" pitchFamily="34" charset="0"/>
                <a:cs typeface="Times New Roman" panose="02020603050405020304" pitchFamily="18" charset="0"/>
              </a:rPr>
              <a:t>П.4.2 Научная значимость и актуальность решения обозначенной проблемы</a:t>
            </a:r>
          </a:p>
          <a:p>
            <a:pPr lvl="0" algn="l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отразить значимость решения  проблемы для предметной отрасли науки  и важно обосновать необходимость (актуальность) решения описываемой проблемы 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уже сейчас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Обоснование актуальности предлагаемого проекта исследований и разработок может  быть приведено на основе: 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анализа современных тенденций развития соответствующей области (направления) науки и техники;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обоснования значимости решаемой задачи с точки зрения преодоления технических, технологических, ресурсных, экологических и др. ограничений на соответствующих направлениях развития науки и экономики страны; 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обоснования конкурентных позиций отечественных производителей; 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обоснования необходимости проведения исследований в отсутствие возможностей воспользоваться существующими решениями, методами, технологиями; 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обоснования уникальности предполагаемых исследований (разработок).</a:t>
            </a:r>
          </a:p>
          <a:p>
            <a:pPr lvl="1" algn="l">
              <a:lnSpc>
                <a:spcPct val="100000"/>
              </a:lnSpc>
              <a:spcBef>
                <a:spcPts val="600"/>
              </a:spcBef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4.3. Конкретные задачи в рамках проблемы, на решение которой направлен проект, ее масштаб и комплексность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решения общей описанной выше проблемы перед проектом ставится конкретная задача.</a:t>
            </a:r>
          </a:p>
          <a:p>
            <a:pPr lvl="0" algn="l">
              <a:lnSpc>
                <a:spcPct val="115000"/>
              </a:lnSpc>
              <a:spcAft>
                <a:spcPts val="1000"/>
              </a:spcAft>
            </a:pPr>
            <a:endParaRPr lang="ru-RU" sz="1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390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Обращаем внимание: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83396"/>
            <a:ext cx="12191999" cy="1287448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arenR" startAt="3"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проекта</a:t>
            </a:r>
            <a:endParaRPr lang="ru-RU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4.4 Научная новизна исследований, обоснование того, что проект направлен на развитие </a:t>
            </a:r>
            <a:r>
              <a:rPr lang="ru-RU" sz="18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новой для научного коллектива тематики</a:t>
            </a: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, обоснование достижимости решения поставленной задачи (задач) и возможности получения предполагаемых результатов.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883B0-DD44-4DB3-928D-994191C04311}"/>
              </a:ext>
            </a:extLst>
          </p:cNvPr>
          <p:cNvSpPr txBox="1"/>
          <p:nvPr/>
        </p:nvSpPr>
        <p:spPr>
          <a:xfrm>
            <a:off x="0" y="1970844"/>
            <a:ext cx="5797118" cy="4921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важно показать новизну предлагаемой тематики. Это один из ключевых критериев оценки заявки. Тематика должна обладать новизной не только в общенаучном понимании, но и быть новой для научного коллектива (новизна для научного коллектива будет оцениваться по представленным публикациям).</a:t>
            </a:r>
          </a:p>
          <a:p>
            <a:pPr>
              <a:spcBef>
                <a:spcPts val="60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Признаками 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научной новизны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частности являются: </a:t>
            </a:r>
          </a:p>
          <a:p>
            <a:pPr marL="7429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постановка новых научных и научно-технических задач; </a:t>
            </a:r>
          </a:p>
          <a:p>
            <a:pPr marL="7429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 новых методов, инструментов, аппарата исследования;</a:t>
            </a:r>
          </a:p>
          <a:p>
            <a:pPr marL="7429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 наработанных коллективом методик, технологий к новым группам исследуемых материалов, вопросов, задач</a:t>
            </a:r>
          </a:p>
          <a:p>
            <a:pPr marL="7429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получения результата, способного к правовой охране.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F3E77-A965-47DB-95B8-220AFB1B945C}"/>
              </a:ext>
            </a:extLst>
          </p:cNvPr>
          <p:cNvSpPr txBox="1"/>
          <p:nvPr/>
        </p:nvSpPr>
        <p:spPr>
          <a:xfrm>
            <a:off x="6578353" y="1959860"/>
            <a:ext cx="5613645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Аргументация достижимости решения поставленной задачи и возможность получения предполагаемых результатов  может быть представлена:</a:t>
            </a:r>
          </a:p>
          <a:p>
            <a:pPr marL="733425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Наличием информационных ресурсов, накопленных данных наработанных методик и технологий для решения поставленной задачи </a:t>
            </a:r>
          </a:p>
          <a:p>
            <a:pPr marL="7429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Наличием профессионального коллектива</a:t>
            </a:r>
          </a:p>
          <a:p>
            <a:pPr marL="7429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Наличием положительно опыта выполнения подобных проектов</a:t>
            </a:r>
          </a:p>
          <a:p>
            <a:pPr marL="7429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Наличием материально-технической базы</a:t>
            </a:r>
          </a:p>
          <a:p>
            <a:pPr marL="735330" indent="-28575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Наличием доступа к уникальным научным установкам, научному оборудованию, базам данных и т.д.,  необходимых для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925442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99555-0BFF-42B9-89A3-847E64DE5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Обращаем внимание: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515C92-E789-4B25-824C-53EC9E27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83395"/>
            <a:ext cx="12191999" cy="2388279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arenR" startAt="3"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проекта</a:t>
            </a:r>
            <a:endParaRPr lang="ru-RU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</a:pPr>
            <a:r>
              <a:rPr lang="ru-RU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4.6. Предлагаемые методы и подходы, общий план работы на весь срок выполнения проекта и ожидаемые результаты 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бъем не менее 2 стр. (2 стр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– текст на русском, на английском – отдельно)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том числе указываются ожидаемые конкретные результаты по годам</a:t>
            </a:r>
          </a:p>
          <a:p>
            <a:pPr marL="742950" lvl="1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план дается с разбивкой по годам</a:t>
            </a:r>
            <a:endParaRPr lang="ru-RU" sz="16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686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52FFB8-AC35-4076-AC15-1D8A68C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Региональные конкурсы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E459D7-E232-4C33-85B6-3F1C6F884040}"/>
              </a:ext>
            </a:extLst>
          </p:cNvPr>
          <p:cNvSpPr txBox="1"/>
          <p:nvPr/>
        </p:nvSpPr>
        <p:spPr>
          <a:xfrm>
            <a:off x="0" y="2449675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Научное исследование должно быть направлено на </a:t>
            </a:r>
            <a:r>
              <a:rPr lang="ru-RU" sz="2400" b="1" dirty="0"/>
              <a:t>решение задач </a:t>
            </a:r>
            <a:r>
              <a:rPr lang="ru-RU" sz="2400" dirty="0"/>
              <a:t>приоритетных направлений </a:t>
            </a:r>
            <a:r>
              <a:rPr lang="ru-RU" sz="2400" b="1" dirty="0"/>
              <a:t>поддерживаемых регионом исследований</a:t>
            </a:r>
            <a:r>
              <a:rPr lang="ru-RU" sz="2400" dirty="0"/>
              <a:t>, </a:t>
            </a:r>
            <a:br>
              <a:rPr lang="en-US" sz="2400" dirty="0"/>
            </a:br>
            <a:r>
              <a:rPr lang="ru-RU" sz="2400" dirty="0"/>
              <a:t>а также на </a:t>
            </a:r>
            <a:r>
              <a:rPr lang="ru-RU" sz="2400" b="1" dirty="0"/>
              <a:t>решение задач</a:t>
            </a:r>
            <a:r>
              <a:rPr lang="ru-RU" sz="2400" dirty="0"/>
              <a:t> социально-экономического развития </a:t>
            </a:r>
            <a:r>
              <a:rPr lang="ru-RU" sz="2400" b="1" dirty="0"/>
              <a:t>региона</a:t>
            </a:r>
            <a:r>
              <a:rPr lang="ru-RU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Обязательно </a:t>
            </a:r>
            <a:r>
              <a:rPr lang="ru-RU" sz="2400" b="1" dirty="0"/>
              <a:t>софинансирование</a:t>
            </a:r>
            <a:r>
              <a:rPr lang="ru-RU" sz="2400" dirty="0"/>
              <a:t> в размере не менее </a:t>
            </a:r>
            <a:r>
              <a:rPr lang="ru-RU" sz="2400" b="1" dirty="0"/>
              <a:t>50%</a:t>
            </a:r>
            <a:r>
              <a:rPr lang="ru-RU" sz="2400" dirty="0"/>
              <a:t> от общей стоимости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398436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52FFB8-AC35-4076-AC15-1D8A68C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Отдел научно-технических программ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E459D7-E232-4C33-85B6-3F1C6F884040}"/>
              </a:ext>
            </a:extLst>
          </p:cNvPr>
          <p:cNvSpPr txBox="1"/>
          <p:nvPr/>
        </p:nvSpPr>
        <p:spPr>
          <a:xfrm>
            <a:off x="0" y="1323519"/>
            <a:ext cx="121920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300" b="1" dirty="0"/>
              <a:t>Проконсультируем</a:t>
            </a:r>
            <a:r>
              <a:rPr lang="ru-RU" sz="2300" dirty="0"/>
              <a:t> по конкурсной документации.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b="1" dirty="0"/>
              <a:t>Проверим</a:t>
            </a:r>
            <a:r>
              <a:rPr lang="ru-RU" sz="2300" dirty="0"/>
              <a:t> Вашу заявку и дадим рекомендации о том, как её улучшить.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b="1" dirty="0"/>
              <a:t>Направим</a:t>
            </a:r>
            <a:r>
              <a:rPr lang="ru-RU" sz="2300" dirty="0"/>
              <a:t> Вашу заявку в Фонд.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b="1" dirty="0"/>
              <a:t>Отправим</a:t>
            </a:r>
            <a:r>
              <a:rPr lang="ru-RU" sz="2300" dirty="0"/>
              <a:t> Ваши отчётные документы по гранту в Фонд.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b="1" dirty="0"/>
              <a:t>Зарегистрируем</a:t>
            </a:r>
            <a:r>
              <a:rPr lang="ru-RU" sz="2300" dirty="0"/>
              <a:t> Ваш грант в «Единой государственной информационной системе учёта».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b="1" dirty="0"/>
              <a:t>Проинформируем</a:t>
            </a:r>
            <a:r>
              <a:rPr lang="ru-RU" sz="2300" dirty="0"/>
              <a:t> по вопросам реализации гранта.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5D618-46A2-4081-A40D-819CE74A5131}"/>
              </a:ext>
            </a:extLst>
          </p:cNvPr>
          <p:cNvSpPr txBox="1"/>
          <p:nvPr/>
        </p:nvSpPr>
        <p:spPr>
          <a:xfrm>
            <a:off x="3264621" y="4496958"/>
            <a:ext cx="5662758" cy="140038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4000" dirty="0">
                <a:solidFill>
                  <a:srgbClr val="002060"/>
                </a:solidFill>
                <a:hlinkClick r:id="rId2"/>
              </a:rPr>
              <a:t>https://ontp.tpu.ru</a:t>
            </a:r>
            <a:endParaRPr lang="en-US" sz="4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sz="4000" dirty="0">
                <a:solidFill>
                  <a:srgbClr val="002060"/>
                </a:solidFill>
              </a:rPr>
              <a:t>Тел. 606-227</a:t>
            </a:r>
          </a:p>
        </p:txBody>
      </p:sp>
    </p:spTree>
    <p:extLst>
      <p:ext uri="{BB962C8B-B14F-4D97-AF65-F5344CB8AC3E}">
        <p14:creationId xmlns:p14="http://schemas.microsoft.com/office/powerpoint/2010/main" val="325751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052FFB8-AC35-4076-AC15-1D8A68C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83394"/>
          </a:xfrm>
        </p:spPr>
        <p:txBody>
          <a:bodyPr>
            <a:noAutofit/>
          </a:bodyPr>
          <a:lstStyle/>
          <a:p>
            <a:r>
              <a:rPr lang="ru-RU" sz="4400" b="1" dirty="0"/>
              <a:t>Посмотрите вебинар РНФ!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5DCC6B-3597-47F6-9C73-99B99090B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573" y="1008619"/>
            <a:ext cx="8268854" cy="47060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62637D-DB3B-49AC-9BF3-237CF774BFF2}"/>
              </a:ext>
            </a:extLst>
          </p:cNvPr>
          <p:cNvSpPr txBox="1"/>
          <p:nvPr/>
        </p:nvSpPr>
        <p:spPr>
          <a:xfrm>
            <a:off x="3048000" y="6145729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</a:rPr>
              <a:t>https://youtu.be/UfJZ1jEWg1Q</a:t>
            </a:r>
          </a:p>
        </p:txBody>
      </p:sp>
    </p:spTree>
    <p:extLst>
      <p:ext uri="{BB962C8B-B14F-4D97-AF65-F5344CB8AC3E}">
        <p14:creationId xmlns:p14="http://schemas.microsoft.com/office/powerpoint/2010/main" val="12009107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1699</Words>
  <Application>Microsoft Office PowerPoint</Application>
  <PresentationFormat>Широкоэкранный</PresentationFormat>
  <Paragraphs>144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РНФ</vt:lpstr>
      <vt:lpstr>Основные виды конкурсов</vt:lpstr>
      <vt:lpstr>Основные виды конкурсов</vt:lpstr>
      <vt:lpstr>Основные условия конкурсов</vt:lpstr>
      <vt:lpstr>Успехи ТПУ</vt:lpstr>
      <vt:lpstr>Конкурс малых отдельных научных групп</vt:lpstr>
      <vt:lpstr>Конкурс малых отдельных научных групп</vt:lpstr>
      <vt:lpstr>Обращаем внимание:</vt:lpstr>
      <vt:lpstr>Обращаем внимание:</vt:lpstr>
      <vt:lpstr>Обращаем внимание:</vt:lpstr>
      <vt:lpstr>Обращаем внимание:</vt:lpstr>
      <vt:lpstr>Обращаем внимание:</vt:lpstr>
      <vt:lpstr>Региональные конкурсы</vt:lpstr>
      <vt:lpstr>Отдел научно-технических программ</vt:lpstr>
      <vt:lpstr>Посмотрите вебинар РНФ!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 Куртенков</dc:creator>
  <cp:lastModifiedBy>Денис Куртенков</cp:lastModifiedBy>
  <cp:revision>28</cp:revision>
  <dcterms:created xsi:type="dcterms:W3CDTF">2021-04-26T03:02:39Z</dcterms:created>
  <dcterms:modified xsi:type="dcterms:W3CDTF">2021-04-30T03:07:52Z</dcterms:modified>
</cp:coreProperties>
</file>