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y="6858000" cx="9144000"/>
  <p:notesSz cx="6858000" cy="9144000"/>
  <p:embeddedFontLst>
    <p:embeddedFont>
      <p:font typeface="Quattrocento"/>
      <p:regular r:id="rId27"/>
      <p:bold r:id="rId28"/>
    </p:embeddedFont>
    <p:embeddedFont>
      <p:font typeface="Questrial"/>
      <p:regular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.xml"/><Relationship Id="rId4" Type="http://schemas.openxmlformats.org/officeDocument/2006/relationships/notesMaster" Target="notesMasters/notesMaster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Quattrocento-bold.fntdata"/><Relationship Id="rId27" Type="http://schemas.openxmlformats.org/officeDocument/2006/relationships/font" Target="fonts/Quattrocento-regular.fntdata"/><Relationship Id="rId5" Type="http://schemas.openxmlformats.org/officeDocument/2006/relationships/slide" Target="slides/slide.xml"/><Relationship Id="rId6" Type="http://schemas.openxmlformats.org/officeDocument/2006/relationships/slide" Target="slides/slide1.xml"/><Relationship Id="rId29" Type="http://schemas.openxmlformats.org/officeDocument/2006/relationships/font" Target="fonts/Questrial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notesSlide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Shape 114"/>
          <p:cNvSpPr/>
          <p:nvPr>
            <p:ph idx="2" type="sldImg"/>
          </p:nvPr>
        </p:nvSpPr>
        <p:spPr>
          <a:xfrm>
            <a:off x="1143225" y="685800"/>
            <a:ext cx="4572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Shape 120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8" name="Shape 12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>
            <p:ph idx="2" type="sldImg"/>
          </p:nvPr>
        </p:nvSpPr>
        <p:spPr>
          <a:xfrm>
            <a:off x="1143225" y="685800"/>
            <a:ext cx="4572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0" name="Shape 14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6" name="Shape 14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4" name="Shape 15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Shape 16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Shape 17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Shape 179"/>
          <p:cNvSpPr/>
          <p:nvPr>
            <p:ph idx="2" type="sldImg"/>
          </p:nvPr>
        </p:nvSpPr>
        <p:spPr>
          <a:xfrm>
            <a:off x="1143225" y="685800"/>
            <a:ext cx="4572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6" name="Shape 18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4" name="Shape 194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2" name="Shape 21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1" name="Shape 23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7" name="Shape 23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3" name="Shape 24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1" name="Shape 25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58" name="Shape 25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5" name="Shape 265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1" name="Shape 27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9" name="Shape 279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86" name="Shape 28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92" name="Shape 29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Relationship Id="rId2" Type="http://schemas.openxmlformats.org/officeDocument/2006/relationships/image" Target="../media/image00.png"/></Relationship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Relationship Id="rId2" Type="http://schemas.openxmlformats.org/officeDocument/2006/relationships/image" Target="../media/image00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Relationship Id="rId2" Type="http://schemas.openxmlformats.org/officeDocument/2006/relationships/image" Target="../media/image00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Relationship Id="rId2" Type="http://schemas.openxmlformats.org/officeDocument/2006/relationships/image" Target="../media/image0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Relationship Id="rId2" Type="http://schemas.openxmlformats.org/officeDocument/2006/relationships/image" Target="../media/image0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slideLayout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Титульный слайд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17" name="Shape 17"/>
          <p:cNvSpPr/>
          <p:nvPr/>
        </p:nvSpPr>
        <p:spPr>
          <a:xfrm>
            <a:off x="91440" y="101600"/>
            <a:ext cx="8961120" cy="6664958"/>
          </a:xfrm>
          <a:prstGeom prst="roundRect">
            <a:avLst>
              <a:gd fmla="val 1735" name="adj"/>
            </a:avLst>
          </a:prstGeom>
          <a:blipFill rotWithShape="1">
            <a:blip r:embed="rId2">
              <a:alphaModFix/>
            </a:blip>
            <a:tile algn="tl" flip="none" tx="0" sx="96000" ty="0" sy="96000"/>
          </a:blip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18" name="Shape 18"/>
          <p:cNvSpPr txBox="1"/>
          <p:nvPr>
            <p:ph idx="10" type="dt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19" name="Shape 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20" name="Shape 20"/>
          <p:cNvSpPr/>
          <p:nvPr/>
        </p:nvSpPr>
        <p:spPr>
          <a:xfrm>
            <a:off x="345438" y="2942600"/>
            <a:ext cx="7147931" cy="2463799"/>
          </a:xfrm>
          <a:prstGeom prst="rect">
            <a:avLst/>
          </a:prstGeom>
          <a:solidFill>
            <a:srgbClr val="FFFFFF">
              <a:alpha val="82352"/>
            </a:srgb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21" name="Shape 21"/>
          <p:cNvSpPr/>
          <p:nvPr/>
        </p:nvSpPr>
        <p:spPr>
          <a:xfrm>
            <a:off x="7572652" y="2944633"/>
            <a:ext cx="1190347" cy="2459736"/>
          </a:xfrm>
          <a:prstGeom prst="rect">
            <a:avLst/>
          </a:prstGeom>
          <a:solidFill>
            <a:srgbClr val="FFFFFF">
              <a:alpha val="82352"/>
            </a:srgb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22" name="Shape 22"/>
          <p:cNvSpPr/>
          <p:nvPr/>
        </p:nvSpPr>
        <p:spPr>
          <a:xfrm>
            <a:off x="7712714" y="3136658"/>
            <a:ext cx="910223" cy="2075688"/>
          </a:xfrm>
          <a:prstGeom prst="rect">
            <a:avLst/>
          </a:prstGeom>
          <a:solidFill>
            <a:schemeClr val="accent3">
              <a:alpha val="69411"/>
            </a:schemeClr>
          </a:solidFill>
          <a:ln cap="flat" cmpd="sng" w="9525">
            <a:solidFill>
              <a:srgbClr val="6B7C7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23" name="Shape 23"/>
          <p:cNvSpPr/>
          <p:nvPr/>
        </p:nvSpPr>
        <p:spPr>
          <a:xfrm>
            <a:off x="445483" y="3055621"/>
            <a:ext cx="6947844" cy="224535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7786825" y="4625267"/>
            <a:ext cx="76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25" name="Shape 25"/>
          <p:cNvSpPr/>
          <p:nvPr/>
        </p:nvSpPr>
        <p:spPr>
          <a:xfrm>
            <a:off x="541822" y="4559276"/>
            <a:ext cx="6755166" cy="6643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26" name="Shape 26"/>
          <p:cNvSpPr/>
          <p:nvPr/>
        </p:nvSpPr>
        <p:spPr>
          <a:xfrm>
            <a:off x="538970" y="3139440"/>
            <a:ext cx="6760868" cy="2077719"/>
          </a:xfrm>
          <a:prstGeom prst="rect">
            <a:avLst/>
          </a:prstGeom>
          <a:noFill/>
          <a:ln cap="flat" cmpd="sng" w="9525">
            <a:solidFill>
              <a:srgbClr val="6B7C7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27" name="Shape 27"/>
          <p:cNvSpPr txBox="1"/>
          <p:nvPr>
            <p:ph idx="1" type="subTitle"/>
          </p:nvPr>
        </p:nvSpPr>
        <p:spPr>
          <a:xfrm>
            <a:off x="642804" y="4648200"/>
            <a:ext cx="655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28" name="Shape 28"/>
          <p:cNvSpPr txBox="1"/>
          <p:nvPr>
            <p:ph type="ctrTitle"/>
          </p:nvPr>
        </p:nvSpPr>
        <p:spPr>
          <a:xfrm>
            <a:off x="604704" y="3227033"/>
            <a:ext cx="6629400" cy="12191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34C"/>
              </a:buClr>
              <a:buFont typeface="Quattrocento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0" marR="0" rtl="0" algn="l">
              <a:spcBef>
                <a:spcPts val="0"/>
              </a:spcBef>
              <a:buNone/>
              <a:defRPr sz="1800"/>
            </a:lvl2pPr>
            <a:lvl3pPr indent="0" lvl="2" marL="0" marR="0" rtl="0" algn="l">
              <a:spcBef>
                <a:spcPts val="0"/>
              </a:spcBef>
              <a:buNone/>
              <a:defRPr sz="1800"/>
            </a:lvl3pPr>
            <a:lvl4pPr indent="0" lvl="3" marL="0" marR="0" rtl="0" algn="l">
              <a:spcBef>
                <a:spcPts val="0"/>
              </a:spcBef>
              <a:buNone/>
              <a:defRPr sz="1800"/>
            </a:lvl4pPr>
            <a:lvl5pPr indent="0" lvl="4" marL="0" marR="0" rtl="0" algn="l">
              <a:spcBef>
                <a:spcPts val="0"/>
              </a:spcBef>
              <a:buNone/>
              <a:defRPr sz="1800"/>
            </a:lvl5pPr>
            <a:lvl6pPr indent="0" lvl="5" marL="0" marR="0" rtl="0" algn="l">
              <a:spcBef>
                <a:spcPts val="0"/>
              </a:spcBef>
              <a:buNone/>
              <a:defRPr sz="1800"/>
            </a:lvl6pPr>
            <a:lvl7pPr indent="0" lvl="6" marL="0" marR="0" rtl="0" algn="l">
              <a:spcBef>
                <a:spcPts val="0"/>
              </a:spcBef>
              <a:buNone/>
              <a:defRPr sz="1800"/>
            </a:lvl7pPr>
            <a:lvl8pPr indent="0" lvl="7" marL="0" marR="0" rtl="0" algn="l">
              <a:spcBef>
                <a:spcPts val="0"/>
              </a:spcBef>
              <a:buNone/>
              <a:defRPr sz="1800"/>
            </a:lvl8pPr>
            <a:lvl9pPr indent="0" lvl="8" marL="0" marR="0" rtl="0" algn="l">
              <a:spcBef>
                <a:spcPts val="0"/>
              </a:spcBef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Заголовок и объект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/>
          <p:nvPr>
            <p:ph type="title"/>
          </p:nvPr>
        </p:nvSpPr>
        <p:spPr>
          <a:xfrm>
            <a:off x="426127" y="408370"/>
            <a:ext cx="8260672" cy="1039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Font typeface="Quattrocento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0" marR="0" rtl="0" algn="l">
              <a:spcBef>
                <a:spcPts val="0"/>
              </a:spcBef>
              <a:buNone/>
              <a:defRPr sz="1800"/>
            </a:lvl2pPr>
            <a:lvl3pPr indent="0" lvl="2" marL="0" marR="0" rtl="0" algn="l">
              <a:spcBef>
                <a:spcPts val="0"/>
              </a:spcBef>
              <a:buNone/>
              <a:defRPr sz="1800"/>
            </a:lvl3pPr>
            <a:lvl4pPr indent="0" lvl="3" marL="0" marR="0" rtl="0" algn="l">
              <a:spcBef>
                <a:spcPts val="0"/>
              </a:spcBef>
              <a:buNone/>
              <a:defRPr sz="1800"/>
            </a:lvl4pPr>
            <a:lvl5pPr indent="0" lvl="4" marL="0" marR="0" rtl="0" algn="l">
              <a:spcBef>
                <a:spcPts val="0"/>
              </a:spcBef>
              <a:buNone/>
              <a:defRPr sz="1800"/>
            </a:lvl5pPr>
            <a:lvl6pPr indent="0" lvl="5" marL="0" marR="0" rtl="0" algn="l">
              <a:spcBef>
                <a:spcPts val="0"/>
              </a:spcBef>
              <a:buNone/>
              <a:defRPr sz="1800"/>
            </a:lvl6pPr>
            <a:lvl7pPr indent="0" lvl="6" marL="0" marR="0" rtl="0" algn="l">
              <a:spcBef>
                <a:spcPts val="0"/>
              </a:spcBef>
              <a:buNone/>
              <a:defRPr sz="1800"/>
            </a:lvl7pPr>
            <a:lvl8pPr indent="0" lvl="7" marL="0" marR="0" rtl="0" algn="l">
              <a:spcBef>
                <a:spcPts val="0"/>
              </a:spcBef>
              <a:buNone/>
              <a:defRPr sz="1800"/>
            </a:lvl8pPr>
            <a:lvl9pPr indent="0" lvl="8" marL="0" marR="0" rtl="0" algn="l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31" name="Shape 31"/>
          <p:cNvSpPr txBox="1"/>
          <p:nvPr>
            <p:ph idx="1" type="body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127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-17780" lvl="1" marL="64008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-25400" lvl="2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-48260" lvl="3" marL="128016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-43180" lvl="4" marL="155448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-10160" lvl="5" marL="173736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-5078" lvl="6" marL="2011679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-10160" lvl="7" marL="219456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-15239" lvl="8" marL="237744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32" name="Shape 32"/>
          <p:cNvSpPr txBox="1"/>
          <p:nvPr>
            <p:ph idx="10" type="dt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33" name="Shape 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Сравнение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/>
          <p:nvPr>
            <p:ph type="title"/>
          </p:nvPr>
        </p:nvSpPr>
        <p:spPr>
          <a:xfrm>
            <a:off x="426127" y="408370"/>
            <a:ext cx="8260672" cy="1039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Font typeface="Quattrocento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0" marR="0" rtl="0" algn="l">
              <a:spcBef>
                <a:spcPts val="0"/>
              </a:spcBef>
              <a:buNone/>
              <a:defRPr sz="1800"/>
            </a:lvl2pPr>
            <a:lvl3pPr indent="0" lvl="2" marL="0" marR="0" rtl="0" algn="l">
              <a:spcBef>
                <a:spcPts val="0"/>
              </a:spcBef>
              <a:buNone/>
              <a:defRPr sz="1800"/>
            </a:lvl3pPr>
            <a:lvl4pPr indent="0" lvl="3" marL="0" marR="0" rtl="0" algn="l">
              <a:spcBef>
                <a:spcPts val="0"/>
              </a:spcBef>
              <a:buNone/>
              <a:defRPr sz="1800"/>
            </a:lvl4pPr>
            <a:lvl5pPr indent="0" lvl="4" marL="0" marR="0" rtl="0" algn="l">
              <a:spcBef>
                <a:spcPts val="0"/>
              </a:spcBef>
              <a:buNone/>
              <a:defRPr sz="1800"/>
            </a:lvl5pPr>
            <a:lvl6pPr indent="0" lvl="5" marL="0" marR="0" rtl="0" algn="l">
              <a:spcBef>
                <a:spcPts val="0"/>
              </a:spcBef>
              <a:buNone/>
              <a:defRPr sz="1800"/>
            </a:lvl6pPr>
            <a:lvl7pPr indent="0" lvl="6" marL="0" marR="0" rtl="0" algn="l">
              <a:spcBef>
                <a:spcPts val="0"/>
              </a:spcBef>
              <a:buNone/>
              <a:defRPr sz="1800"/>
            </a:lvl7pPr>
            <a:lvl8pPr indent="0" lvl="7" marL="0" marR="0" rtl="0" algn="l">
              <a:spcBef>
                <a:spcPts val="0"/>
              </a:spcBef>
              <a:buNone/>
              <a:defRPr sz="1800"/>
            </a:lvl8pPr>
            <a:lvl9pPr indent="0" lvl="8" marL="0" marR="0" rtl="0" algn="l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37" name="Shape 37"/>
          <p:cNvSpPr txBox="1"/>
          <p:nvPr>
            <p:ph idx="1" type="body"/>
          </p:nvPr>
        </p:nvSpPr>
        <p:spPr>
          <a:xfrm>
            <a:off x="426127" y="1722438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38" name="Shape 38"/>
          <p:cNvSpPr txBox="1"/>
          <p:nvPr>
            <p:ph idx="2" type="body"/>
          </p:nvPr>
        </p:nvSpPr>
        <p:spPr>
          <a:xfrm>
            <a:off x="426127" y="2438400"/>
            <a:ext cx="4040187" cy="36877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12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-17780" lvl="1" marL="640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-2540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-48260" lvl="3" marL="12801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-43180" lvl="4" marL="15544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-10160" lvl="5" marL="17373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-5078" lvl="6" marL="201167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-10160" lvl="7" marL="21945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-15239" lvl="8" marL="2377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39" name="Shape 39"/>
          <p:cNvSpPr txBox="1"/>
          <p:nvPr>
            <p:ph idx="3" type="body"/>
          </p:nvPr>
        </p:nvSpPr>
        <p:spPr>
          <a:xfrm>
            <a:off x="4645025" y="1722438"/>
            <a:ext cx="404177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4" type="body"/>
          </p:nvPr>
        </p:nvSpPr>
        <p:spPr>
          <a:xfrm>
            <a:off x="4645025" y="2438400"/>
            <a:ext cx="4041773" cy="36877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12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-17780" lvl="1" marL="640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-2540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-48260" lvl="3" marL="12801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-43180" lvl="4" marL="15544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-10160" lvl="5" marL="17373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-5078" lvl="6" marL="201167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-10160" lvl="7" marL="21945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-15239" lvl="8" marL="2377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41" name="Shape 41"/>
          <p:cNvSpPr txBox="1"/>
          <p:nvPr>
            <p:ph idx="10" type="dt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Заголовок раздела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91440" y="101600"/>
            <a:ext cx="8961120" cy="6664958"/>
          </a:xfrm>
          <a:prstGeom prst="roundRect">
            <a:avLst>
              <a:gd fmla="val 1735" name="adj"/>
            </a:avLst>
          </a:prstGeom>
          <a:blipFill rotWithShape="1">
            <a:blip r:embed="rId2">
              <a:alphaModFix/>
            </a:blip>
            <a:tile algn="tl" flip="none" tx="0" sx="96000" ty="0" sy="96000"/>
          </a:blip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47" name="Shape 47"/>
          <p:cNvSpPr txBox="1"/>
          <p:nvPr>
            <p:ph idx="10" type="dt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48" name="Shape 48"/>
          <p:cNvSpPr/>
          <p:nvPr/>
        </p:nvSpPr>
        <p:spPr>
          <a:xfrm>
            <a:off x="451975" y="2946400"/>
            <a:ext cx="8265159" cy="2463799"/>
          </a:xfrm>
          <a:prstGeom prst="rect">
            <a:avLst/>
          </a:prstGeom>
          <a:solidFill>
            <a:srgbClr val="FFFFFF">
              <a:alpha val="82352"/>
            </a:srgb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67656" y="3048000"/>
            <a:ext cx="8033798" cy="224535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50" name="Shape 5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12" type="sldNum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52" name="Shape 52"/>
          <p:cNvSpPr txBox="1"/>
          <p:nvPr>
            <p:ph type="title"/>
          </p:nvPr>
        </p:nvSpPr>
        <p:spPr>
          <a:xfrm>
            <a:off x="736456" y="3200399"/>
            <a:ext cx="7696198" cy="129540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34C"/>
              </a:buClr>
              <a:buFont typeface="Quattrocento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0" marR="0" rtl="0" algn="l">
              <a:spcBef>
                <a:spcPts val="0"/>
              </a:spcBef>
              <a:buNone/>
              <a:defRPr sz="1800"/>
            </a:lvl2pPr>
            <a:lvl3pPr indent="0" lvl="2" marL="0" marR="0" rtl="0" algn="l">
              <a:spcBef>
                <a:spcPts val="0"/>
              </a:spcBef>
              <a:buNone/>
              <a:defRPr sz="1800"/>
            </a:lvl3pPr>
            <a:lvl4pPr indent="0" lvl="3" marL="0" marR="0" rtl="0" algn="l">
              <a:spcBef>
                <a:spcPts val="0"/>
              </a:spcBef>
              <a:buNone/>
              <a:defRPr sz="1800"/>
            </a:lvl4pPr>
            <a:lvl5pPr indent="0" lvl="4" marL="0" marR="0" rtl="0" algn="l">
              <a:spcBef>
                <a:spcPts val="0"/>
              </a:spcBef>
              <a:buNone/>
              <a:defRPr sz="1800"/>
            </a:lvl5pPr>
            <a:lvl6pPr indent="0" lvl="5" marL="0" marR="0" rtl="0" algn="l">
              <a:spcBef>
                <a:spcPts val="0"/>
              </a:spcBef>
              <a:buNone/>
              <a:defRPr sz="1800"/>
            </a:lvl6pPr>
            <a:lvl7pPr indent="0" lvl="6" marL="0" marR="0" rtl="0" algn="l">
              <a:spcBef>
                <a:spcPts val="0"/>
              </a:spcBef>
              <a:buNone/>
              <a:defRPr sz="1800"/>
            </a:lvl7pPr>
            <a:lvl8pPr indent="0" lvl="7" marL="0" marR="0" rtl="0" algn="l">
              <a:spcBef>
                <a:spcPts val="0"/>
              </a:spcBef>
              <a:buNone/>
              <a:defRPr sz="1800"/>
            </a:lvl8pPr>
            <a:lvl9pPr indent="0" lvl="8" marL="0" marR="0" rtl="0" algn="l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53" name="Shape 53"/>
          <p:cNvSpPr/>
          <p:nvPr/>
        </p:nvSpPr>
        <p:spPr>
          <a:xfrm>
            <a:off x="675495" y="4541519"/>
            <a:ext cx="7818120" cy="6643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54" name="Shape 54"/>
          <p:cNvSpPr txBox="1"/>
          <p:nvPr>
            <p:ph idx="1" type="body"/>
          </p:nvPr>
        </p:nvSpPr>
        <p:spPr>
          <a:xfrm>
            <a:off x="736456" y="4607510"/>
            <a:ext cx="7696198" cy="52378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55" name="Shape 55"/>
          <p:cNvSpPr/>
          <p:nvPr/>
        </p:nvSpPr>
        <p:spPr>
          <a:xfrm>
            <a:off x="675756" y="3124200"/>
            <a:ext cx="7817599" cy="2077719"/>
          </a:xfrm>
          <a:prstGeom prst="rect">
            <a:avLst/>
          </a:prstGeom>
          <a:noFill/>
          <a:ln cap="flat" cmpd="sng" w="9525">
            <a:solidFill>
              <a:srgbClr val="6B7C7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Два объекта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>
            <p:ph type="title"/>
          </p:nvPr>
        </p:nvSpPr>
        <p:spPr>
          <a:xfrm>
            <a:off x="426127" y="408370"/>
            <a:ext cx="8260672" cy="1039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Font typeface="Quattrocento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0" marR="0" rtl="0" algn="l">
              <a:spcBef>
                <a:spcPts val="0"/>
              </a:spcBef>
              <a:buNone/>
              <a:defRPr sz="1800"/>
            </a:lvl2pPr>
            <a:lvl3pPr indent="0" lvl="2" marL="0" marR="0" rtl="0" algn="l">
              <a:spcBef>
                <a:spcPts val="0"/>
              </a:spcBef>
              <a:buNone/>
              <a:defRPr sz="1800"/>
            </a:lvl3pPr>
            <a:lvl4pPr indent="0" lvl="3" marL="0" marR="0" rtl="0" algn="l">
              <a:spcBef>
                <a:spcPts val="0"/>
              </a:spcBef>
              <a:buNone/>
              <a:defRPr sz="1800"/>
            </a:lvl4pPr>
            <a:lvl5pPr indent="0" lvl="4" marL="0" marR="0" rtl="0" algn="l">
              <a:spcBef>
                <a:spcPts val="0"/>
              </a:spcBef>
              <a:buNone/>
              <a:defRPr sz="1800"/>
            </a:lvl5pPr>
            <a:lvl6pPr indent="0" lvl="5" marL="0" marR="0" rtl="0" algn="l">
              <a:spcBef>
                <a:spcPts val="0"/>
              </a:spcBef>
              <a:buNone/>
              <a:defRPr sz="1800"/>
            </a:lvl6pPr>
            <a:lvl7pPr indent="0" lvl="6" marL="0" marR="0" rtl="0" algn="l">
              <a:spcBef>
                <a:spcPts val="0"/>
              </a:spcBef>
              <a:buNone/>
              <a:defRPr sz="1800"/>
            </a:lvl7pPr>
            <a:lvl8pPr indent="0" lvl="7" marL="0" marR="0" rtl="0" algn="l">
              <a:spcBef>
                <a:spcPts val="0"/>
              </a:spcBef>
              <a:buNone/>
              <a:defRPr sz="1800"/>
            </a:lvl8pPr>
            <a:lvl9pPr indent="0" lvl="8" marL="0" marR="0" rtl="0" algn="l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426127" y="1719071"/>
            <a:ext cx="4038598" cy="440740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12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-17780" lvl="1" marL="640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-2540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-48260" lvl="3" marL="12801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-43180" lvl="4" marL="15544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-10160" lvl="5" marL="17373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-5078" lvl="6" marL="201167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-10160" lvl="7" marL="21945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-15239" lvl="8" marL="2377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59" name="Shape 59"/>
          <p:cNvSpPr txBox="1"/>
          <p:nvPr>
            <p:ph idx="2" type="body"/>
          </p:nvPr>
        </p:nvSpPr>
        <p:spPr>
          <a:xfrm>
            <a:off x="4648200" y="1719071"/>
            <a:ext cx="4038598" cy="440740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12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-17780" lvl="1" marL="640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-2540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-48260" lvl="3" marL="12801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-43180" lvl="4" marL="15544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-10160" lvl="5" marL="17373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-5078" lvl="6" marL="201167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-10160" lvl="7" marL="21945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-15239" lvl="8" marL="2377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10" type="dt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61" name="Shape 6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62" name="Shape 62"/>
          <p:cNvSpPr txBox="1"/>
          <p:nvPr>
            <p:ph idx="12" type="sldNum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Только заголовок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/>
          <p:nvPr>
            <p:ph type="title"/>
          </p:nvPr>
        </p:nvSpPr>
        <p:spPr>
          <a:xfrm>
            <a:off x="426127" y="408370"/>
            <a:ext cx="8260672" cy="1039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Font typeface="Quattrocento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0" marR="0" rtl="0" algn="l">
              <a:spcBef>
                <a:spcPts val="0"/>
              </a:spcBef>
              <a:buNone/>
              <a:defRPr sz="1800"/>
            </a:lvl2pPr>
            <a:lvl3pPr indent="0" lvl="2" marL="0" marR="0" rtl="0" algn="l">
              <a:spcBef>
                <a:spcPts val="0"/>
              </a:spcBef>
              <a:buNone/>
              <a:defRPr sz="1800"/>
            </a:lvl3pPr>
            <a:lvl4pPr indent="0" lvl="3" marL="0" marR="0" rtl="0" algn="l">
              <a:spcBef>
                <a:spcPts val="0"/>
              </a:spcBef>
              <a:buNone/>
              <a:defRPr sz="1800"/>
            </a:lvl4pPr>
            <a:lvl5pPr indent="0" lvl="4" marL="0" marR="0" rtl="0" algn="l">
              <a:spcBef>
                <a:spcPts val="0"/>
              </a:spcBef>
              <a:buNone/>
              <a:defRPr sz="1800"/>
            </a:lvl5pPr>
            <a:lvl6pPr indent="0" lvl="5" marL="0" marR="0" rtl="0" algn="l">
              <a:spcBef>
                <a:spcPts val="0"/>
              </a:spcBef>
              <a:buNone/>
              <a:defRPr sz="1800"/>
            </a:lvl6pPr>
            <a:lvl7pPr indent="0" lvl="6" marL="0" marR="0" rtl="0" algn="l">
              <a:spcBef>
                <a:spcPts val="0"/>
              </a:spcBef>
              <a:buNone/>
              <a:defRPr sz="1800"/>
            </a:lvl7pPr>
            <a:lvl8pPr indent="0" lvl="7" marL="0" marR="0" rtl="0" algn="l">
              <a:spcBef>
                <a:spcPts val="0"/>
              </a:spcBef>
              <a:buNone/>
              <a:defRPr sz="1800"/>
            </a:lvl8pPr>
            <a:lvl9pPr indent="0" lvl="8" marL="0" marR="0" rtl="0" algn="l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65" name="Shape 65"/>
          <p:cNvSpPr txBox="1"/>
          <p:nvPr>
            <p:ph idx="10" type="dt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66" name="Shape 6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12" type="sldNum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Пустой слайд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70" name="Shape 70"/>
          <p:cNvSpPr/>
          <p:nvPr/>
        </p:nvSpPr>
        <p:spPr>
          <a:xfrm>
            <a:off x="91440" y="101600"/>
            <a:ext cx="8961120" cy="6664958"/>
          </a:xfrm>
          <a:prstGeom prst="roundRect">
            <a:avLst>
              <a:gd fmla="val 1735" name="adj"/>
            </a:avLst>
          </a:prstGeom>
          <a:blipFill rotWithShape="1">
            <a:blip r:embed="rId2">
              <a:alphaModFix/>
            </a:blip>
            <a:tile algn="tl" flip="none" tx="0" sx="96000" ty="0" sy="96000"/>
          </a:blip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71" name="Shape 71"/>
          <p:cNvSpPr txBox="1"/>
          <p:nvPr>
            <p:ph idx="10" type="dt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72" name="Shape 7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73" name="Shape 73"/>
          <p:cNvSpPr txBox="1"/>
          <p:nvPr>
            <p:ph idx="12" type="sldNum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Объект с подписью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76" name="Shape 76"/>
          <p:cNvSpPr/>
          <p:nvPr/>
        </p:nvSpPr>
        <p:spPr>
          <a:xfrm>
            <a:off x="91440" y="101600"/>
            <a:ext cx="8961120" cy="6664958"/>
          </a:xfrm>
          <a:prstGeom prst="roundRect">
            <a:avLst>
              <a:gd fmla="val 1735" name="adj"/>
            </a:avLst>
          </a:prstGeom>
          <a:blipFill rotWithShape="1">
            <a:blip r:embed="rId2">
              <a:alphaModFix/>
            </a:blip>
            <a:tile algn="tl" flip="none" tx="0" sx="96000" ty="0" sy="96000"/>
          </a:blip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3886200" y="685800"/>
            <a:ext cx="4572000" cy="525780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12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-17780" lvl="1" marL="640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-2540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-48260" lvl="3" marL="12801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-43180" lvl="4" marL="15544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-10160" lvl="5" marL="17373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-5078" lvl="6" marL="201167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-10160" lvl="7" marL="21945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-15239" lvl="8" marL="2377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0" type="dt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79" name="Shape 7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80" name="Shape 80"/>
          <p:cNvSpPr txBox="1"/>
          <p:nvPr>
            <p:ph idx="12" type="sldNum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81" name="Shape 81"/>
          <p:cNvSpPr/>
          <p:nvPr/>
        </p:nvSpPr>
        <p:spPr>
          <a:xfrm>
            <a:off x="560033" y="1505712"/>
            <a:ext cx="2716565" cy="3523488"/>
          </a:xfrm>
          <a:prstGeom prst="rect">
            <a:avLst/>
          </a:prstGeom>
          <a:solidFill>
            <a:srgbClr val="FFFFFF">
              <a:alpha val="82352"/>
            </a:srgb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82" name="Shape 82"/>
          <p:cNvSpPr/>
          <p:nvPr/>
        </p:nvSpPr>
        <p:spPr>
          <a:xfrm>
            <a:off x="676689" y="1642472"/>
            <a:ext cx="2483254" cy="3234328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6B7C7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83" name="Shape 83"/>
          <p:cNvSpPr txBox="1"/>
          <p:nvPr>
            <p:ph idx="2" type="body"/>
          </p:nvPr>
        </p:nvSpPr>
        <p:spPr>
          <a:xfrm>
            <a:off x="769000" y="2971800"/>
            <a:ext cx="2298632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7534C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84" name="Shape 84"/>
          <p:cNvSpPr txBox="1"/>
          <p:nvPr>
            <p:ph type="title"/>
          </p:nvPr>
        </p:nvSpPr>
        <p:spPr>
          <a:xfrm>
            <a:off x="769000" y="1734310"/>
            <a:ext cx="2298632" cy="119161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Font typeface="Quattrocento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0" marR="0" rtl="0" algn="l">
              <a:spcBef>
                <a:spcPts val="0"/>
              </a:spcBef>
              <a:buNone/>
              <a:defRPr sz="1800"/>
            </a:lvl2pPr>
            <a:lvl3pPr indent="0" lvl="2" marL="0" marR="0" rtl="0" algn="l">
              <a:spcBef>
                <a:spcPts val="0"/>
              </a:spcBef>
              <a:buNone/>
              <a:defRPr sz="1800"/>
            </a:lvl3pPr>
            <a:lvl4pPr indent="0" lvl="3" marL="0" marR="0" rtl="0" algn="l">
              <a:spcBef>
                <a:spcPts val="0"/>
              </a:spcBef>
              <a:buNone/>
              <a:defRPr sz="1800"/>
            </a:lvl4pPr>
            <a:lvl5pPr indent="0" lvl="4" marL="0" marR="0" rtl="0" algn="l">
              <a:spcBef>
                <a:spcPts val="0"/>
              </a:spcBef>
              <a:buNone/>
              <a:defRPr sz="1800"/>
            </a:lvl5pPr>
            <a:lvl6pPr indent="0" lvl="5" marL="0" marR="0" rtl="0" algn="l">
              <a:spcBef>
                <a:spcPts val="0"/>
              </a:spcBef>
              <a:buNone/>
              <a:defRPr sz="1800"/>
            </a:lvl6pPr>
            <a:lvl7pPr indent="0" lvl="6" marL="0" marR="0" rtl="0" algn="l">
              <a:spcBef>
                <a:spcPts val="0"/>
              </a:spcBef>
              <a:buNone/>
              <a:defRPr sz="1800"/>
            </a:lvl7pPr>
            <a:lvl8pPr indent="0" lvl="7" marL="0" marR="0" rtl="0" algn="l">
              <a:spcBef>
                <a:spcPts val="0"/>
              </a:spcBef>
              <a:buNone/>
              <a:defRPr sz="1800"/>
            </a:lvl8pPr>
            <a:lvl9pPr indent="0" lvl="8" marL="0" marR="0" rtl="0" algn="l">
              <a:spcBef>
                <a:spcPts val="0"/>
              </a:spcBef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Рисунок с подписью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91440" y="101600"/>
            <a:ext cx="8961120" cy="6664958"/>
          </a:xfrm>
          <a:prstGeom prst="roundRect">
            <a:avLst>
              <a:gd fmla="val 1735" name="adj"/>
            </a:avLst>
          </a:prstGeom>
          <a:blipFill rotWithShape="1">
            <a:blip r:embed="rId2">
              <a:alphaModFix/>
            </a:blip>
            <a:tile algn="tl" flip="none" tx="0" sx="96000" ty="0" sy="96000"/>
          </a:blip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88" name="Shape 88"/>
          <p:cNvSpPr/>
          <p:nvPr>
            <p:ph idx="2" type="pic"/>
          </p:nvPr>
        </p:nvSpPr>
        <p:spPr>
          <a:xfrm>
            <a:off x="685800" y="621437"/>
            <a:ext cx="7772400" cy="433156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None/>
              <a:defRPr/>
            </a:lvl1pPr>
          </a:lstStyle>
          <a:p/>
        </p:txBody>
      </p:sp>
      <p:sp>
        <p:nvSpPr>
          <p:cNvPr id="89" name="Shape 89"/>
          <p:cNvSpPr txBox="1"/>
          <p:nvPr>
            <p:ph idx="10" type="dt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90" name="Shape 90"/>
          <p:cNvSpPr txBox="1"/>
          <p:nvPr>
            <p:ph idx="12" type="sldNum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91" name="Shape 91"/>
          <p:cNvSpPr/>
          <p:nvPr/>
        </p:nvSpPr>
        <p:spPr>
          <a:xfrm>
            <a:off x="685800" y="4953000"/>
            <a:ext cx="7772400" cy="1371598"/>
          </a:xfrm>
          <a:prstGeom prst="rect">
            <a:avLst/>
          </a:prstGeom>
          <a:solidFill>
            <a:srgbClr val="FFFFFF">
              <a:alpha val="82352"/>
            </a:srgb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761999" y="5029200"/>
            <a:ext cx="7600765" cy="120292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93" name="Shape 9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94" name="Shape 94"/>
          <p:cNvSpPr/>
          <p:nvPr/>
        </p:nvSpPr>
        <p:spPr>
          <a:xfrm>
            <a:off x="914400" y="5638800"/>
            <a:ext cx="7328513" cy="45169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95" name="Shape 95"/>
          <p:cNvSpPr/>
          <p:nvPr/>
        </p:nvSpPr>
        <p:spPr>
          <a:xfrm>
            <a:off x="605589" y="5074919"/>
            <a:ext cx="7946135" cy="10972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x="956287" y="5656555"/>
            <a:ext cx="7244735" cy="40171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Quest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97" name="Shape 97"/>
          <p:cNvSpPr txBox="1"/>
          <p:nvPr>
            <p:ph type="title"/>
          </p:nvPr>
        </p:nvSpPr>
        <p:spPr>
          <a:xfrm>
            <a:off x="914400" y="5105400"/>
            <a:ext cx="7328513" cy="5230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Font typeface="Quattrocento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0" marR="0" rtl="0" algn="l">
              <a:spcBef>
                <a:spcPts val="0"/>
              </a:spcBef>
              <a:buNone/>
              <a:defRPr sz="1800"/>
            </a:lvl2pPr>
            <a:lvl3pPr indent="0" lvl="2" marL="0" marR="0" rtl="0" algn="l">
              <a:spcBef>
                <a:spcPts val="0"/>
              </a:spcBef>
              <a:buNone/>
              <a:defRPr sz="1800"/>
            </a:lvl3pPr>
            <a:lvl4pPr indent="0" lvl="3" marL="0" marR="0" rtl="0" algn="l">
              <a:spcBef>
                <a:spcPts val="0"/>
              </a:spcBef>
              <a:buNone/>
              <a:defRPr sz="1800"/>
            </a:lvl4pPr>
            <a:lvl5pPr indent="0" lvl="4" marL="0" marR="0" rtl="0" algn="l">
              <a:spcBef>
                <a:spcPts val="0"/>
              </a:spcBef>
              <a:buNone/>
              <a:defRPr sz="1800"/>
            </a:lvl5pPr>
            <a:lvl6pPr indent="0" lvl="5" marL="0" marR="0" rtl="0" algn="l">
              <a:spcBef>
                <a:spcPts val="0"/>
              </a:spcBef>
              <a:buNone/>
              <a:defRPr sz="1800"/>
            </a:lvl6pPr>
            <a:lvl7pPr indent="0" lvl="6" marL="0" marR="0" rtl="0" algn="l">
              <a:spcBef>
                <a:spcPts val="0"/>
              </a:spcBef>
              <a:buNone/>
              <a:defRPr sz="1800"/>
            </a:lvl7pPr>
            <a:lvl8pPr indent="0" lvl="7" marL="0" marR="0" rtl="0" algn="l">
              <a:spcBef>
                <a:spcPts val="0"/>
              </a:spcBef>
              <a:buNone/>
              <a:defRPr sz="1800"/>
            </a:lvl8pPr>
            <a:lvl9pPr indent="0" lvl="8" marL="0" marR="0" rtl="0" algn="l">
              <a:spcBef>
                <a:spcPts val="0"/>
              </a:spcBef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Заголовок и вертикальный текст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>
            <p:ph type="title"/>
          </p:nvPr>
        </p:nvSpPr>
        <p:spPr>
          <a:xfrm>
            <a:off x="426127" y="408370"/>
            <a:ext cx="8260672" cy="1039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Font typeface="Quattrocento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0" marR="0" rtl="0" algn="l">
              <a:spcBef>
                <a:spcPts val="0"/>
              </a:spcBef>
              <a:buNone/>
              <a:defRPr sz="1800"/>
            </a:lvl2pPr>
            <a:lvl3pPr indent="0" lvl="2" marL="0" marR="0" rtl="0" algn="l">
              <a:spcBef>
                <a:spcPts val="0"/>
              </a:spcBef>
              <a:buNone/>
              <a:defRPr sz="1800"/>
            </a:lvl3pPr>
            <a:lvl4pPr indent="0" lvl="3" marL="0" marR="0" rtl="0" algn="l">
              <a:spcBef>
                <a:spcPts val="0"/>
              </a:spcBef>
              <a:buNone/>
              <a:defRPr sz="1800"/>
            </a:lvl4pPr>
            <a:lvl5pPr indent="0" lvl="4" marL="0" marR="0" rtl="0" algn="l">
              <a:spcBef>
                <a:spcPts val="0"/>
              </a:spcBef>
              <a:buNone/>
              <a:defRPr sz="1800"/>
            </a:lvl5pPr>
            <a:lvl6pPr indent="0" lvl="5" marL="0" marR="0" rtl="0" algn="l">
              <a:spcBef>
                <a:spcPts val="0"/>
              </a:spcBef>
              <a:buNone/>
              <a:defRPr sz="1800"/>
            </a:lvl6pPr>
            <a:lvl7pPr indent="0" lvl="6" marL="0" marR="0" rtl="0" algn="l">
              <a:spcBef>
                <a:spcPts val="0"/>
              </a:spcBef>
              <a:buNone/>
              <a:defRPr sz="1800"/>
            </a:lvl7pPr>
            <a:lvl8pPr indent="0" lvl="7" marL="0" marR="0" rtl="0" algn="l">
              <a:spcBef>
                <a:spcPts val="0"/>
              </a:spcBef>
              <a:buNone/>
              <a:defRPr sz="1800"/>
            </a:lvl8pPr>
            <a:lvl9pPr indent="0" lvl="8" marL="0" marR="0" rtl="0" algn="l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00" name="Shape 100"/>
          <p:cNvSpPr txBox="1"/>
          <p:nvPr>
            <p:ph idx="1" type="body"/>
          </p:nvPr>
        </p:nvSpPr>
        <p:spPr>
          <a:xfrm rot="5400000">
            <a:off x="2385217" y="-175417"/>
            <a:ext cx="43735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127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-17780" lvl="1" marL="64008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-25400" lvl="2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-48260" lvl="3" marL="128016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-43180" lvl="4" marL="155448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-10160" lvl="5" marL="173736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-5078" lvl="6" marL="2011679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-10160" lvl="7" marL="219456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-15239" lvl="8" marL="237744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101" name="Shape 101"/>
          <p:cNvSpPr txBox="1"/>
          <p:nvPr>
            <p:ph idx="10" type="dt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102" name="Shape 10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103" name="Shape 103"/>
          <p:cNvSpPr txBox="1"/>
          <p:nvPr>
            <p:ph idx="12" type="sldNum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Вертикальный заголовок и текст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/>
        </p:nvSpPr>
        <p:spPr>
          <a:xfrm>
            <a:off x="6861702" y="228600"/>
            <a:ext cx="1859279" cy="6122634"/>
          </a:xfrm>
          <a:prstGeom prst="rect">
            <a:avLst/>
          </a:prstGeom>
          <a:solidFill>
            <a:srgbClr val="FFFFFF">
              <a:alpha val="84313"/>
            </a:srgb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107" name="Shape 107"/>
          <p:cNvSpPr txBox="1"/>
          <p:nvPr>
            <p:ph type="title"/>
          </p:nvPr>
        </p:nvSpPr>
        <p:spPr>
          <a:xfrm rot="5400000">
            <a:off x="4896850" y="2547150"/>
            <a:ext cx="5788979" cy="148553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Font typeface="Quattrocento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0" marR="0" rtl="0" algn="l">
              <a:spcBef>
                <a:spcPts val="0"/>
              </a:spcBef>
              <a:buNone/>
              <a:defRPr sz="1800"/>
            </a:lvl2pPr>
            <a:lvl3pPr indent="0" lvl="2" marL="0" marR="0" rtl="0" algn="l">
              <a:spcBef>
                <a:spcPts val="0"/>
              </a:spcBef>
              <a:buNone/>
              <a:defRPr sz="1800"/>
            </a:lvl3pPr>
            <a:lvl4pPr indent="0" lvl="3" marL="0" marR="0" rtl="0" algn="l">
              <a:spcBef>
                <a:spcPts val="0"/>
              </a:spcBef>
              <a:buNone/>
              <a:defRPr sz="1800"/>
            </a:lvl4pPr>
            <a:lvl5pPr indent="0" lvl="4" marL="0" marR="0" rtl="0" algn="l">
              <a:spcBef>
                <a:spcPts val="0"/>
              </a:spcBef>
              <a:buNone/>
              <a:defRPr sz="1800"/>
            </a:lvl5pPr>
            <a:lvl6pPr indent="0" lvl="5" marL="0" marR="0" rtl="0" algn="l">
              <a:spcBef>
                <a:spcPts val="0"/>
              </a:spcBef>
              <a:buNone/>
              <a:defRPr sz="1800"/>
            </a:lvl6pPr>
            <a:lvl7pPr indent="0" lvl="6" marL="0" marR="0" rtl="0" algn="l">
              <a:spcBef>
                <a:spcPts val="0"/>
              </a:spcBef>
              <a:buNone/>
              <a:defRPr sz="1800"/>
            </a:lvl7pPr>
            <a:lvl8pPr indent="0" lvl="7" marL="0" marR="0" rtl="0" algn="l">
              <a:spcBef>
                <a:spcPts val="0"/>
              </a:spcBef>
              <a:buNone/>
              <a:defRPr sz="1800"/>
            </a:lvl8pPr>
            <a:lvl9pPr indent="0" lvl="8" marL="0" marR="0" rtl="0" algn="l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08" name="Shape 108"/>
          <p:cNvSpPr txBox="1"/>
          <p:nvPr>
            <p:ph idx="1" type="body"/>
          </p:nvPr>
        </p:nvSpPr>
        <p:spPr>
          <a:xfrm rot="5400000">
            <a:off x="647699" y="190498"/>
            <a:ext cx="5791201" cy="61721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127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-17780" lvl="1" marL="64008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-25400" lvl="2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-48260" lvl="3" marL="128016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-43180" lvl="4" marL="155448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-10160" lvl="5" marL="173736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-5078" lvl="6" marL="2011679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-10160" lvl="7" marL="219456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-15239" lvl="8" marL="237744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109" name="Shape 109"/>
          <p:cNvSpPr txBox="1"/>
          <p:nvPr>
            <p:ph idx="10" type="dt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110" name="Shape 1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111" name="Shape 111"/>
          <p:cNvSpPr txBox="1"/>
          <p:nvPr>
            <p:ph idx="12" type="sldNum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</p:cSld>
  <p:clrMapOvr>
    <a:masterClrMapping/>
  </p:clrMapOvr>
</p:sldLayout>
</file>

<file path=ppt/slideMasters/_rels/slideMaster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theme" Target="../theme/theme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00.png"/><Relationship Id="rId2" Type="http://schemas.openxmlformats.org/officeDocument/2006/relationships/slideLayout" Target="../slideLayouts/slideLayout.xml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 rotWithShape="1">
          <a:blip r:embed="rId1">
            <a:alphaModFix/>
          </a:blip>
          <a:tile algn="tl" flip="none" tx="0" sx="96000" ty="0" sy="96000"/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7" name="Shape 7"/>
          <p:cNvSpPr/>
          <p:nvPr/>
        </p:nvSpPr>
        <p:spPr>
          <a:xfrm>
            <a:off x="91440" y="101600"/>
            <a:ext cx="8961120" cy="6664958"/>
          </a:xfrm>
          <a:prstGeom prst="roundRect">
            <a:avLst>
              <a:gd fmla="val 1735" name="adj"/>
            </a:avLst>
          </a:prstGeom>
          <a:blipFill rotWithShape="1">
            <a:blip r:embed="rId1">
              <a:alphaModFix/>
            </a:blip>
            <a:tile algn="tl" flip="none" tx="0" sx="96000" ty="0" sy="96000"/>
          </a:blip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8" name="Shape 8"/>
          <p:cNvSpPr txBox="1"/>
          <p:nvPr>
            <p:ph idx="1" type="body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127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-17780" lvl="1" marL="64008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-25400" lvl="2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-48260" lvl="3" marL="128016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-43180" lvl="4" marL="155448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-10160" lvl="5" marL="173736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-5078" lvl="6" marL="2011679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-10160" lvl="7" marL="219456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-15239" lvl="8" marL="237744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9" name="Shape 9"/>
          <p:cNvSpPr txBox="1"/>
          <p:nvPr>
            <p:ph idx="10" type="dt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10" name="Shape 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2" type="sldNum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12" name="Shape 12"/>
          <p:cNvSpPr/>
          <p:nvPr/>
        </p:nvSpPr>
        <p:spPr>
          <a:xfrm>
            <a:off x="274318" y="278164"/>
            <a:ext cx="8595359" cy="1325880"/>
          </a:xfrm>
          <a:prstGeom prst="rect">
            <a:avLst/>
          </a:prstGeom>
          <a:solidFill>
            <a:srgbClr val="FFFFFF">
              <a:alpha val="82352"/>
            </a:srgb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13" name="Shape 13"/>
          <p:cNvSpPr/>
          <p:nvPr/>
        </p:nvSpPr>
        <p:spPr>
          <a:xfrm>
            <a:off x="372862" y="372862"/>
            <a:ext cx="8380519" cy="11185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14" name="Shape 14"/>
          <p:cNvSpPr txBox="1"/>
          <p:nvPr>
            <p:ph type="title"/>
          </p:nvPr>
        </p:nvSpPr>
        <p:spPr>
          <a:xfrm>
            <a:off x="426127" y="408370"/>
            <a:ext cx="8260672" cy="1039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Font typeface="Quattrocento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indent="0" lvl="1" marL="0" marR="0" rtl="0" algn="l">
              <a:spcBef>
                <a:spcPts val="0"/>
              </a:spcBef>
              <a:buNone/>
              <a:defRPr sz="1800"/>
            </a:lvl2pPr>
            <a:lvl3pPr indent="0" lvl="2" marL="0" marR="0" rtl="0" algn="l">
              <a:spcBef>
                <a:spcPts val="0"/>
              </a:spcBef>
              <a:buNone/>
              <a:defRPr sz="1800"/>
            </a:lvl3pPr>
            <a:lvl4pPr indent="0" lvl="3" marL="0" marR="0" rtl="0" algn="l">
              <a:spcBef>
                <a:spcPts val="0"/>
              </a:spcBef>
              <a:buNone/>
              <a:defRPr sz="1800"/>
            </a:lvl4pPr>
            <a:lvl5pPr indent="0" lvl="4" marL="0" marR="0" rtl="0" algn="l">
              <a:spcBef>
                <a:spcPts val="0"/>
              </a:spcBef>
              <a:buNone/>
              <a:defRPr sz="1800"/>
            </a:lvl5pPr>
            <a:lvl6pPr indent="0" lvl="5" marL="0" marR="0" rtl="0" algn="l">
              <a:spcBef>
                <a:spcPts val="0"/>
              </a:spcBef>
              <a:buNone/>
              <a:defRPr sz="1800"/>
            </a:lvl6pPr>
            <a:lvl7pPr indent="0" lvl="6" marL="0" marR="0" rtl="0" algn="l">
              <a:spcBef>
                <a:spcPts val="0"/>
              </a:spcBef>
              <a:buNone/>
              <a:defRPr sz="1800"/>
            </a:lvl7pPr>
            <a:lvl8pPr indent="0" lvl="7" marL="0" marR="0" rtl="0" algn="l">
              <a:spcBef>
                <a:spcPts val="0"/>
              </a:spcBef>
              <a:buNone/>
              <a:defRPr sz="1800"/>
            </a:lvl8pPr>
            <a:lvl9pPr indent="0" lvl="8" marL="0" marR="0" rtl="0" algn="l">
              <a:spcBef>
                <a:spcPts val="0"/>
              </a:spcBef>
              <a:buNone/>
              <a:defRPr sz="18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.xml"/><Relationship Id="rId2" Type="http://schemas.openxmlformats.org/officeDocument/2006/relationships/notesSlide" Target="../notesSlides/notesSlide.xml"/></Relationships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9.png"/><Relationship Id="rId4" Type="http://schemas.openxmlformats.org/officeDocument/2006/relationships/image" Target="../media/image03.jpg"/><Relationship Id="rId5" Type="http://schemas.openxmlformats.org/officeDocument/2006/relationships/image" Target="../media/image0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1.gif"/><Relationship Id="rId4" Type="http://schemas.openxmlformats.org/officeDocument/2006/relationships/image" Target="../media/image0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7.jpg"/><Relationship Id="rId4" Type="http://schemas.openxmlformats.org/officeDocument/2006/relationships/image" Target="../media/image1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08.jpg"/><Relationship Id="rId4" Type="http://schemas.openxmlformats.org/officeDocument/2006/relationships/image" Target="../media/image1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/>
          <p:nvPr>
            <p:ph type="ctrTitle"/>
          </p:nvPr>
        </p:nvSpPr>
        <p:spPr>
          <a:xfrm>
            <a:off x="645300" y="2004400"/>
            <a:ext cx="6629400" cy="24416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3135"/>
              </a:buClr>
              <a:buSzPct val="25000"/>
              <a:buFont typeface="Quattrocento"/>
              <a:buNone/>
            </a:pPr>
            <a:r>
              <a:rPr b="1" i="0" lang="ru-RU" sz="3200" u="none" cap="none" strike="noStrike">
                <a:solidFill>
                  <a:srgbClr val="3D3135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Лекция 2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3135"/>
              </a:buClr>
              <a:buSzPct val="25000"/>
              <a:buFont typeface="Quattrocento"/>
              <a:buNone/>
            </a:pPr>
            <a:r>
              <a:rPr b="1" i="0" lang="ru-RU" sz="2400" u="none" cap="none" strike="noStrike">
                <a:solidFill>
                  <a:srgbClr val="3D3135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1). Московское государство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3135"/>
              </a:buClr>
              <a:buSzPct val="25000"/>
              <a:buFont typeface="Quattrocento"/>
              <a:buNone/>
            </a:pPr>
            <a:r>
              <a:rPr b="1" i="0" lang="ru-RU" sz="2400" u="none" cap="none" strike="noStrike">
                <a:solidFill>
                  <a:srgbClr val="3D3135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2). Циклы модернизации в Истории России</a:t>
            </a:r>
          </a:p>
        </p:txBody>
      </p:sp>
      <p:sp>
        <p:nvSpPr>
          <p:cNvPr id="117" name="Shape 117"/>
          <p:cNvSpPr txBox="1"/>
          <p:nvPr/>
        </p:nvSpPr>
        <p:spPr>
          <a:xfrm>
            <a:off x="685800" y="4743450"/>
            <a:ext cx="65484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b="1" i="0" lang="ru-RU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Отечественная история: Учебное пособие. ТПУ. 2009. С. 58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</p:cSld>
  <p:clrMapOvr>
    <a:masterClrMapping/>
  </p:clrMapOvr>
  <p:transition spd="slow">
    <p:cut/>
  </p:transition>
</p:sld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>
            <p:ph type="title"/>
          </p:nvPr>
        </p:nvSpPr>
        <p:spPr>
          <a:xfrm>
            <a:off x="426127" y="408370"/>
            <a:ext cx="8260672" cy="1039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ct val="25000"/>
              <a:buFont typeface="Quattrocento"/>
              <a:buNone/>
            </a:pPr>
            <a:r>
              <a:rPr b="0" i="0" lang="ru-RU" sz="3000" u="none" cap="none" strike="noStrike">
                <a:solidFill>
                  <a:srgbClr val="6B7C72"/>
                </a:solidFill>
                <a:latin typeface="Quattrocento"/>
                <a:ea typeface="Quattrocento"/>
                <a:cs typeface="Quattrocento"/>
                <a:sym typeface="Quattrocento"/>
                <a:rtl val="0"/>
              </a:rPr>
              <a:t>Московское государство (конец ХV–ХVII  вв.): особенности образования и развития (с. 42 - 58).</a:t>
            </a:r>
          </a:p>
        </p:txBody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x="457200" y="1600200"/>
            <a:ext cx="8229600" cy="16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ru-RU" sz="2400" u="none" cap="none" strike="noStrik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1480 </a:t>
            </a:r>
            <a:r>
              <a:rPr b="0" i="0" lang="ru-RU" sz="24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- завершение татаро-монгольского периода. </a:t>
            </a:r>
            <a:r>
              <a:rPr b="1" i="0" lang="ru-RU" sz="24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Иван III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ru-RU" sz="2400" u="none" cap="none" strike="noStrik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1497</a:t>
            </a:r>
            <a:r>
              <a:rPr b="0" i="0" lang="ru-RU" sz="24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- судебник </a:t>
            </a:r>
            <a:r>
              <a:rPr b="1" i="0" lang="ru-RU" sz="24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Ивана III</a:t>
            </a:r>
            <a:r>
              <a:rPr b="0" i="0" lang="ru-RU" sz="24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(единый свод законов, первые наказания за преступление против государственной власти)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highlight>
                <a:srgbClr val="D9D9D9"/>
              </a:highlight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</p:txBody>
      </p:sp>
      <p:pic>
        <p:nvPicPr>
          <p:cNvPr id="124" name="Shape 1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3384607"/>
            <a:ext cx="1504949" cy="2852563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Shape 125"/>
          <p:cNvSpPr txBox="1"/>
          <p:nvPr/>
        </p:nvSpPr>
        <p:spPr>
          <a:xfrm>
            <a:off x="2139650" y="3232186"/>
            <a:ext cx="64374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П</a:t>
            </a:r>
            <a:r>
              <a:rPr b="0" i="0" lang="ru-RU" sz="24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ринимает титул Великого государя.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Times New Roman"/>
              <a:buNone/>
            </a:pPr>
            <a:r>
              <a:rPr b="0" i="0" lang="ru-RU" sz="24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Формирует единую исполнительную власть (</a:t>
            </a:r>
            <a:r>
              <a:rPr b="0" i="1" lang="ru-RU" sz="2400" u="sng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приказы</a:t>
            </a:r>
            <a:r>
              <a:rPr b="0" i="0" lang="ru-RU" sz="24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- отраслевые органы управления = </a:t>
            </a:r>
            <a:r>
              <a:rPr b="0" i="1" lang="ru-RU" sz="24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“министерства”</a:t>
            </a:r>
            <a:r>
              <a:rPr b="0" i="0" lang="ru-RU" sz="24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)</a:t>
            </a: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b="0" i="1" lang="ru-RU" sz="2400" u="none" cap="none" strike="noStrike">
                <a:solidFill>
                  <a:schemeClr val="dk1"/>
                </a:solidFill>
                <a:highlight>
                  <a:srgbClr val="D9D9D9"/>
                </a:highlight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“Великий, но забытый” ©.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/>
          <p:nvPr>
            <p:ph type="title"/>
          </p:nvPr>
        </p:nvSpPr>
        <p:spPr>
          <a:xfrm>
            <a:off x="275900" y="695287"/>
            <a:ext cx="9262199" cy="9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1905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1" i="0" lang="ru-RU" sz="2400" u="none" cap="none" strike="noStrike">
                <a:solidFill>
                  <a:srgbClr val="FF0000"/>
                </a:solidFill>
                <a:highlight>
                  <a:srgbClr val="F9F9F9"/>
                </a:highlight>
                <a:latin typeface="Arial"/>
                <a:ea typeface="Arial"/>
                <a:cs typeface="Arial"/>
                <a:sym typeface="Arial"/>
                <a:rtl val="0"/>
              </a:rPr>
              <a:t>Иван III </a:t>
            </a:r>
            <a:r>
              <a:rPr b="1" i="0" lang="ru-RU" sz="2400" u="none" cap="none" strike="noStrike">
                <a:solidFill>
                  <a:srgbClr val="252525"/>
                </a:solidFill>
                <a:highlight>
                  <a:srgbClr val="F9F9F9"/>
                </a:highlight>
                <a:latin typeface="Arial"/>
                <a:ea typeface="Arial"/>
                <a:cs typeface="Arial"/>
                <a:sym typeface="Arial"/>
                <a:rtl val="0"/>
              </a:rPr>
              <a:t>перестает платить дань татаро-монголам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6B7C72"/>
              </a:buClr>
              <a:buSzPct val="25000"/>
              <a:buFont typeface="Quattrocento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131" name="Shape 131"/>
          <p:cNvSpPr txBox="1"/>
          <p:nvPr>
            <p:ph idx="1" type="body"/>
          </p:nvPr>
        </p:nvSpPr>
        <p:spPr>
          <a:xfrm>
            <a:off x="457200" y="1752600"/>
            <a:ext cx="8229600" cy="43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76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pic>
        <p:nvPicPr>
          <p:cNvPr id="132" name="Shape 132"/>
          <p:cNvPicPr preferRelativeResize="0"/>
          <p:nvPr/>
        </p:nvPicPr>
        <p:blipFill rotWithShape="1">
          <a:blip r:embed="rId3">
            <a:alphaModFix/>
          </a:blip>
          <a:srcRect b="1960" l="-3545" r="-1651" t="-1960"/>
          <a:stretch/>
        </p:blipFill>
        <p:spPr>
          <a:xfrm>
            <a:off x="457200" y="1729775"/>
            <a:ext cx="4868123" cy="3548154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Shape 133"/>
          <p:cNvSpPr txBox="1"/>
          <p:nvPr/>
        </p:nvSpPr>
        <p:spPr>
          <a:xfrm>
            <a:off x="2947575" y="400875"/>
            <a:ext cx="216298" cy="137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pic>
        <p:nvPicPr>
          <p:cNvPr id="134" name="Shape 1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09550" y="1741200"/>
            <a:ext cx="3224848" cy="3047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Shape 1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80900" y="4612985"/>
            <a:ext cx="3572499" cy="1962163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Shape 136"/>
          <p:cNvSpPr txBox="1"/>
          <p:nvPr/>
        </p:nvSpPr>
        <p:spPr>
          <a:xfrm>
            <a:off x="316225" y="5502200"/>
            <a:ext cx="216298" cy="3959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137" name="Shape 137"/>
          <p:cNvSpPr txBox="1"/>
          <p:nvPr/>
        </p:nvSpPr>
        <p:spPr>
          <a:xfrm>
            <a:off x="316225" y="4477775"/>
            <a:ext cx="4404898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1905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ct val="25000"/>
              <a:buFont typeface="Arial"/>
              <a:buNone/>
            </a:pPr>
            <a:r>
              <a:rPr b="1" i="0" lang="ru-RU" sz="2400" u="none" cap="none" strike="noStrike">
                <a:solidFill>
                  <a:srgbClr val="0000FF"/>
                </a:solidFill>
                <a:highlight>
                  <a:srgbClr val="F9F9F9"/>
                </a:highlight>
                <a:latin typeface="Arial"/>
                <a:ea typeface="Arial"/>
                <a:cs typeface="Arial"/>
                <a:sym typeface="Arial"/>
                <a:rtl val="0"/>
              </a:rPr>
              <a:t> 1480</a:t>
            </a:r>
            <a:r>
              <a:rPr b="0" i="0" lang="ru-RU" sz="2400" u="none" cap="none" strike="noStrike">
                <a:solidFill>
                  <a:srgbClr val="252525"/>
                </a:solidFill>
                <a:highlight>
                  <a:srgbClr val="F9F9F9"/>
                </a:highlight>
                <a:latin typeface="Arial"/>
                <a:ea typeface="Arial"/>
                <a:cs typeface="Arial"/>
                <a:sym typeface="Arial"/>
                <a:rtl val="0"/>
              </a:rPr>
              <a:t> - </a:t>
            </a:r>
            <a:r>
              <a:rPr b="0" i="0" lang="ru-RU" sz="2400" u="none" cap="none" strike="noStrike">
                <a:solidFill>
                  <a:srgbClr val="FF0000"/>
                </a:solidFill>
                <a:highlight>
                  <a:srgbClr val="F9F9F9"/>
                </a:highlight>
                <a:latin typeface="Arial"/>
                <a:ea typeface="Arial"/>
                <a:cs typeface="Arial"/>
                <a:sym typeface="Arial"/>
                <a:rtl val="0"/>
              </a:rPr>
              <a:t>“</a:t>
            </a:r>
            <a:r>
              <a:rPr b="1" i="0" lang="ru-RU" sz="2400" u="none" cap="none" strike="noStrike">
                <a:solidFill>
                  <a:srgbClr val="FF0000"/>
                </a:solidFill>
                <a:highlight>
                  <a:srgbClr val="F9F9F9"/>
                </a:highlight>
                <a:latin typeface="Arial"/>
                <a:ea typeface="Arial"/>
                <a:cs typeface="Arial"/>
                <a:sym typeface="Arial"/>
                <a:rtl val="0"/>
              </a:rPr>
              <a:t>Стояние на Угре”</a:t>
            </a:r>
            <a:r>
              <a:rPr b="1" i="0" lang="ru-RU" sz="2400" u="none" cap="none" strike="noStrike">
                <a:solidFill>
                  <a:srgbClr val="252525"/>
                </a:solidFill>
                <a:highlight>
                  <a:srgbClr val="F9F9F9"/>
                </a:highlight>
                <a:latin typeface="Arial"/>
                <a:ea typeface="Arial"/>
                <a:cs typeface="Arial"/>
                <a:sym typeface="Arial"/>
                <a:rtl val="0"/>
              </a:rPr>
              <a:t> 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/>
          <p:nvPr/>
        </p:nvSpPr>
        <p:spPr>
          <a:xfrm>
            <a:off x="533850" y="4963700"/>
            <a:ext cx="7267498" cy="157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Times New Roman"/>
              <a:buNone/>
            </a:pPr>
            <a:r>
              <a:rPr b="1" i="0" lang="ru-RU" sz="20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Иван III </a:t>
            </a:r>
            <a:r>
              <a:rPr b="1" i="0" lang="ru-RU" sz="20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(1462 - 1505) - </a:t>
            </a:r>
            <a:r>
              <a:rPr b="0" i="0" lang="ru-RU" sz="20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присоединяет Новгород (1478), Тверь, Вятские земли.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Times New Roman"/>
              <a:buNone/>
            </a:pPr>
            <a:r>
              <a:rPr b="1" i="0" lang="ru-RU" sz="20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Василий III</a:t>
            </a:r>
            <a:r>
              <a:rPr b="1" i="0" lang="ru-RU" sz="20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(1505 - 1533) - </a:t>
            </a:r>
            <a:r>
              <a:rPr b="0" i="0" lang="ru-RU" sz="20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присоединяет Псков, Рязань, Новгород-Северское княжество.</a:t>
            </a:r>
          </a:p>
        </p:txBody>
      </p:sp>
      <p:pic>
        <p:nvPicPr>
          <p:cNvPr id="143" name="Shape 143"/>
          <p:cNvPicPr preferRelativeResize="0"/>
          <p:nvPr/>
        </p:nvPicPr>
        <p:blipFill rotWithShape="1">
          <a:blip r:embed="rId3">
            <a:alphaModFix/>
          </a:blip>
          <a:srcRect b="1656" l="872" r="4213" t="3168"/>
          <a:stretch/>
        </p:blipFill>
        <p:spPr>
          <a:xfrm>
            <a:off x="309225" y="304150"/>
            <a:ext cx="8136023" cy="4735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Shape 148"/>
          <p:cNvPicPr preferRelativeResize="0"/>
          <p:nvPr/>
        </p:nvPicPr>
        <p:blipFill rotWithShape="1">
          <a:blip r:embed="rId3">
            <a:alphaModFix/>
          </a:blip>
          <a:srcRect b="7808" l="0" r="4187" t="0"/>
          <a:stretch/>
        </p:blipFill>
        <p:spPr>
          <a:xfrm>
            <a:off x="458212" y="1484783"/>
            <a:ext cx="4905875" cy="388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Shape 1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70750" y="2730050"/>
            <a:ext cx="4655648" cy="2846123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Shape 150"/>
          <p:cNvSpPr txBox="1"/>
          <p:nvPr/>
        </p:nvSpPr>
        <p:spPr>
          <a:xfrm>
            <a:off x="323025" y="5722475"/>
            <a:ext cx="11351099" cy="14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i="1" lang="ru-RU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Московско-Новгородские войны </a:t>
            </a:r>
            <a:r>
              <a:rPr b="1" i="0" lang="ru-RU" sz="16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1456 - 1478 гг. </a:t>
            </a:r>
            <a:r>
              <a:rPr b="0" i="1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rPr>
              <a:t>          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1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rPr>
              <a:t>К. Лебедев. “Марфа-посадница. Уничтожение Новгородского вече”, кон. XIX в.</a:t>
            </a:r>
          </a:p>
        </p:txBody>
      </p:sp>
      <p:sp>
        <p:nvSpPr>
          <p:cNvPr id="151" name="Shape 151"/>
          <p:cNvSpPr txBox="1"/>
          <p:nvPr/>
        </p:nvSpPr>
        <p:spPr>
          <a:xfrm>
            <a:off x="592425" y="-292625"/>
            <a:ext cx="8960999" cy="243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Появление централизованного государства </a:t>
            </a:r>
            <a:b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</a:b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на территории Северо-восточной Руси: XV - нач. XVI вв.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/>
          <p:nvPr>
            <p:ph type="title"/>
          </p:nvPr>
        </p:nvSpPr>
        <p:spPr>
          <a:xfrm>
            <a:off x="426127" y="408370"/>
            <a:ext cx="8260798" cy="10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ct val="25000"/>
              <a:buFont typeface="Quattrocento"/>
              <a:buNone/>
            </a:pPr>
            <a:r>
              <a:rPr b="1" i="0" lang="ru-RU" sz="30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Особенности формирования государства </a:t>
            </a:r>
          </a:p>
        </p:txBody>
      </p:sp>
      <p:sp>
        <p:nvSpPr>
          <p:cNvPr id="157" name="Shape 157"/>
          <p:cNvSpPr txBox="1"/>
          <p:nvPr>
            <p:ph idx="1" type="body"/>
          </p:nvPr>
        </p:nvSpPr>
        <p:spPr>
          <a:xfrm>
            <a:off x="457200" y="1752600"/>
            <a:ext cx="8229600" cy="43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Times New Roman"/>
              <a:buAutoNum type="arabicParenR"/>
            </a:pPr>
            <a:r>
              <a:rPr b="1" i="0" lang="ru-RU" sz="2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Власть оправдывается религией</a:t>
            </a:r>
            <a:r>
              <a:rPr b="1" i="0" lang="ru-RU" sz="22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</a:t>
            </a:r>
            <a:r>
              <a:rPr b="0" i="0" lang="ru-RU" sz="2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(“Москва - 3 Рим”)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Times New Roman"/>
              <a:buAutoNum type="arabicParenR"/>
            </a:pPr>
            <a:r>
              <a:rPr b="1" i="0" lang="ru-RU" sz="2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Экстенсивное освоение территорий </a:t>
            </a:r>
            <a:r>
              <a:rPr b="0" i="0" lang="ru-RU" sz="2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(За службу выдаются Земли = &gt; Возрастает ценность крестьянского труда</a:t>
            </a:r>
            <a:r>
              <a:rPr b="1" i="0" lang="ru-RU" sz="22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</a:t>
            </a:r>
            <a:r>
              <a:rPr b="1" i="0" lang="ru-RU" sz="2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=&gt;  </a:t>
            </a:r>
            <a:r>
              <a:rPr b="0" i="0" lang="ru-RU" sz="2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Закрепощение крестьян </a:t>
            </a:r>
            <a:r>
              <a:rPr b="0" i="0" lang="ru-RU" sz="2200" u="none" cap="none" strike="noStrik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(1497, 1550, 1581, 1590-е гг., 1649).</a:t>
            </a:r>
            <a:r>
              <a:rPr b="1" i="0" lang="ru-RU" sz="2200" u="none" cap="none" strike="noStrik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Times New Roman"/>
              <a:buAutoNum type="arabicParenR"/>
            </a:pPr>
            <a:r>
              <a:rPr b="1" i="0" lang="ru-RU" sz="2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Длительный и неравномерный процесс образования государства</a:t>
            </a:r>
            <a:r>
              <a:rPr b="1" i="0" lang="ru-RU" sz="22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</a:t>
            </a:r>
            <a:r>
              <a:rPr b="0" i="0" lang="ru-RU" sz="2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(Расширение территорий - до XIX в.)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AutoNum type="arabicParenR"/>
            </a:pPr>
            <a:r>
              <a:rPr b="1" i="0" lang="ru-RU" sz="2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Сочетание вотчинного и помещичьего землевладения. </a:t>
            </a:r>
            <a:r>
              <a:rPr b="0" i="0" lang="ru-RU" sz="2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Только в 1556 г. появляется единый порядок военной службы для помещиков (дворян) и вотчинников (бояр и князей).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/>
          <p:nvPr>
            <p:ph idx="1" type="body"/>
          </p:nvPr>
        </p:nvSpPr>
        <p:spPr>
          <a:xfrm>
            <a:off x="514350" y="157175"/>
            <a:ext cx="8201100" cy="10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Cоциальная структура в XVII веке </a:t>
            </a:r>
          </a:p>
        </p:txBody>
      </p:sp>
      <p:sp>
        <p:nvSpPr>
          <p:cNvPr id="163" name="Shape 163"/>
          <p:cNvSpPr txBox="1"/>
          <p:nvPr/>
        </p:nvSpPr>
        <p:spPr>
          <a:xfrm>
            <a:off x="642950" y="1800225"/>
            <a:ext cx="8201100" cy="4643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228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Предпосылки:</a:t>
            </a:r>
          </a:p>
          <a:p>
            <a:pPr indent="0" lvl="0" marL="228600" marR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Кризис династии Рюриковичей</a:t>
            </a:r>
          </a:p>
          <a:p>
            <a:pPr indent="-304800" lvl="0" marL="457200" marR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-228600" lvl="0" marL="457200" marR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424242"/>
              </a:buClr>
              <a:buSzPct val="25000"/>
              <a:buFont typeface="Verdana"/>
              <a:buNone/>
            </a:pPr>
            <a:r>
              <a:rPr b="0" i="0" lang="ru-RU" sz="1000" u="none" cap="none" strike="noStrike">
                <a:solidFill>
                  <a:srgbClr val="424242"/>
                </a:solidFill>
                <a:highlight>
                  <a:srgbClr val="F0FFF0"/>
                </a:highlight>
                <a:latin typeface="Verdana"/>
                <a:ea typeface="Verdana"/>
                <a:cs typeface="Verdana"/>
                <a:sym typeface="Verdana"/>
                <a:rtl val="0"/>
              </a:rPr>
              <a:t>Стираются грани между отдельными категориями крестьянства, т.к. всех их уравнивало крепостное право.</a:t>
            </a:r>
          </a:p>
          <a:p>
            <a:pPr indent="-228600" lvl="0" marL="4572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pic>
        <p:nvPicPr>
          <p:cNvPr id="164" name="Shape 1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7202" y="1745786"/>
            <a:ext cx="8429624" cy="4752273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Shape 165"/>
          <p:cNvSpPr/>
          <p:nvPr/>
        </p:nvSpPr>
        <p:spPr>
          <a:xfrm>
            <a:off x="614375" y="3071825"/>
            <a:ext cx="1600198" cy="3858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166" name="Shape 166"/>
          <p:cNvSpPr/>
          <p:nvPr/>
        </p:nvSpPr>
        <p:spPr>
          <a:xfrm>
            <a:off x="357150" y="5772150"/>
            <a:ext cx="1600198" cy="385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167" name="Shape 167"/>
          <p:cNvSpPr txBox="1"/>
          <p:nvPr/>
        </p:nvSpPr>
        <p:spPr>
          <a:xfrm>
            <a:off x="357150" y="5736450"/>
            <a:ext cx="1493100" cy="3858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  Купечество</a:t>
            </a:r>
          </a:p>
        </p:txBody>
      </p:sp>
      <p:sp>
        <p:nvSpPr>
          <p:cNvPr id="168" name="Shape 168"/>
          <p:cNvSpPr txBox="1"/>
          <p:nvPr/>
        </p:nvSpPr>
        <p:spPr>
          <a:xfrm>
            <a:off x="721475" y="3071825"/>
            <a:ext cx="1386000" cy="2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Духовенство</a:t>
            </a:r>
          </a:p>
        </p:txBody>
      </p:sp>
      <p:cxnSp>
        <p:nvCxnSpPr>
          <p:cNvPr id="169" name="Shape 169"/>
          <p:cNvCxnSpPr>
            <a:endCxn id="165" idx="2"/>
          </p:cNvCxnSpPr>
          <p:nvPr/>
        </p:nvCxnSpPr>
        <p:spPr>
          <a:xfrm rot="10800000">
            <a:off x="1414474" y="3457625"/>
            <a:ext cx="171300" cy="800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lg" w="lg" type="triangle"/>
          </a:ln>
        </p:spPr>
      </p:cxnSp>
      <p:cxnSp>
        <p:nvCxnSpPr>
          <p:cNvPr id="170" name="Shape 170"/>
          <p:cNvCxnSpPr/>
          <p:nvPr/>
        </p:nvCxnSpPr>
        <p:spPr>
          <a:xfrm flipH="1">
            <a:off x="871499" y="5057775"/>
            <a:ext cx="500100" cy="671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lg" w="lg" type="triangle"/>
          </a:ln>
        </p:spPr>
      </p:cxn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/>
          <p:nvPr>
            <p:ph type="title"/>
          </p:nvPr>
        </p:nvSpPr>
        <p:spPr>
          <a:xfrm>
            <a:off x="457200" y="514350"/>
            <a:ext cx="8343900" cy="8333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Quattrocento"/>
              <a:buNone/>
            </a:pPr>
            <a:r>
              <a:rPr b="1" i="0" lang="ru-RU" sz="3000" u="none" cap="none" strike="noStrike">
                <a:solidFill>
                  <a:srgbClr val="3D3135"/>
                </a:solidFill>
                <a:latin typeface="Quattrocento"/>
                <a:ea typeface="Quattrocento"/>
                <a:cs typeface="Quattrocento"/>
                <a:sym typeface="Quattrocento"/>
                <a:rtl val="0"/>
              </a:rPr>
              <a:t>Модернизация - переход от традиционного общества к индустриальному</a:t>
            </a:r>
          </a:p>
        </p:txBody>
      </p:sp>
      <p:sp>
        <p:nvSpPr>
          <p:cNvPr id="176" name="Shape 176"/>
          <p:cNvSpPr txBox="1"/>
          <p:nvPr>
            <p:ph idx="1" type="body"/>
          </p:nvPr>
        </p:nvSpPr>
        <p:spPr>
          <a:xfrm>
            <a:off x="323523" y="1844825"/>
            <a:ext cx="7720499" cy="43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AutoNum type="arabicPeriod"/>
            </a:pP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Органическая (естественная) - </a:t>
            </a:r>
            <a:r>
              <a:rPr b="0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Англия (XVIII в. - технические изобретения -&gt; промышленная революция), США (1-я четверть XX века, Г. Форд). </a:t>
            </a: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AutoNum type="arabicPeriod"/>
            </a:pP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Догоняющая (форсированная) - </a:t>
            </a:r>
            <a:r>
              <a:rPr b="0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Россия, Турция.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351C75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ru-RU" sz="2400" u="none" cap="none" strike="noStrike">
                <a:solidFill>
                  <a:srgbClr val="351C75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Ручной труд </a:t>
            </a:r>
            <a:r>
              <a:rPr b="1" i="0" lang="ru-RU" sz="24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&lt;=&gt;</a:t>
            </a:r>
            <a:r>
              <a:rPr b="1" i="0" lang="ru-RU" sz="2400" u="none" cap="none" strike="noStrike">
                <a:solidFill>
                  <a:srgbClr val="351C75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машинный труд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351C75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ru-RU" sz="2400" u="none" cap="none" strike="noStrike">
                <a:solidFill>
                  <a:srgbClr val="351C75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Мануфактура </a:t>
            </a:r>
            <a:r>
              <a:rPr b="1" i="0" lang="ru-RU" sz="24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&lt;=&gt; </a:t>
            </a:r>
            <a:r>
              <a:rPr b="1" i="0" lang="ru-RU" sz="2400" u="none" cap="none" strike="noStrike">
                <a:solidFill>
                  <a:srgbClr val="351C75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массовое фабричное производство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351C75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ru-RU" sz="2400" u="none" cap="none" strike="noStrike">
                <a:solidFill>
                  <a:srgbClr val="351C75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Аграрное общество </a:t>
            </a:r>
            <a:r>
              <a:rPr b="1" i="0" lang="ru-RU" sz="24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&lt;=&gt;</a:t>
            </a:r>
            <a:r>
              <a:rPr b="1" i="0" lang="ru-RU" sz="2400" u="none" cap="none" strike="noStrike">
                <a:solidFill>
                  <a:srgbClr val="351C75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индустриальное общество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351C75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ru-RU" sz="2400" u="none" cap="none" strike="noStrike">
                <a:solidFill>
                  <a:srgbClr val="351C75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Ценность традиции </a:t>
            </a:r>
            <a:r>
              <a:rPr b="1" i="0" lang="ru-RU" sz="24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&lt;=&gt;</a:t>
            </a:r>
            <a:r>
              <a:rPr b="1" i="0" lang="ru-RU" sz="2400" u="none" cap="none" strike="noStrike">
                <a:solidFill>
                  <a:srgbClr val="351C75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ценность новации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/>
          <p:nvPr>
            <p:ph type="title"/>
          </p:nvPr>
        </p:nvSpPr>
        <p:spPr>
          <a:xfrm>
            <a:off x="457200" y="514350"/>
            <a:ext cx="8343900" cy="8333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Quattrocento"/>
              <a:buNone/>
            </a:pPr>
            <a:r>
              <a:rPr b="1" i="0" lang="ru-RU" sz="2600" u="none" cap="none" strike="noStrike">
                <a:solidFill>
                  <a:srgbClr val="3D3135"/>
                </a:solidFill>
                <a:latin typeface="Quattrocento"/>
                <a:ea typeface="Quattrocento"/>
                <a:cs typeface="Quattrocento"/>
                <a:sym typeface="Quattrocento"/>
                <a:rtl val="0"/>
              </a:rPr>
              <a:t>Особенности догоняющей модернизации в России</a:t>
            </a:r>
          </a:p>
        </p:txBody>
      </p:sp>
      <p:sp>
        <p:nvSpPr>
          <p:cNvPr id="182" name="Shape 182"/>
          <p:cNvSpPr txBox="1"/>
          <p:nvPr>
            <p:ph idx="1" type="body"/>
          </p:nvPr>
        </p:nvSpPr>
        <p:spPr>
          <a:xfrm>
            <a:off x="323525" y="1844825"/>
            <a:ext cx="8477700" cy="43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AutoNum type="arabicPeriod"/>
            </a:pP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Сжатые сроки</a:t>
            </a:r>
            <a:r>
              <a:rPr b="0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, ускоренный характер; </a:t>
            </a: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AutoNum type="arabicPeriod"/>
            </a:pPr>
            <a:r>
              <a:rPr b="0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Выборочное</a:t>
            </a: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заимствование опыта </a:t>
            </a:r>
            <a:r>
              <a:rPr b="0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других стран;</a:t>
            </a: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AutoNum type="arabicPeriod"/>
            </a:pP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Преобразования ведутся “сверху”</a:t>
            </a:r>
            <a:r>
              <a:rPr b="0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. Изменения в культуре и обществе - вторичны;</a:t>
            </a: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AutoNum type="arabicPeriod"/>
            </a:pP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Конкретные задачи </a:t>
            </a:r>
            <a:r>
              <a:rPr b="0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(например, только развитие </a:t>
            </a: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ВПК</a:t>
            </a:r>
            <a:r>
              <a:rPr b="0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). </a:t>
            </a: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AutoNum type="arabicPeriod"/>
            </a:pPr>
            <a:r>
              <a:rPr b="0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За преобразованиями следует </a:t>
            </a: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реакция</a:t>
            </a:r>
            <a:r>
              <a:rPr b="0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(реформы =&gt; контрреформы =&gt; циклическая, волновая модернизация).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351C75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ru-RU" sz="2400" u="none" cap="none" strike="noStrike">
                <a:solidFill>
                  <a:srgbClr val="351C75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Заимствование “чужого” </a:t>
            </a:r>
            <a:r>
              <a:rPr b="1" i="0" lang="ru-RU" sz="24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=&gt;</a:t>
            </a:r>
            <a:r>
              <a:rPr b="1" i="0" lang="ru-RU" sz="2400" u="none" cap="none" strike="noStrike">
                <a:solidFill>
                  <a:srgbClr val="351C75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культурная самобытность?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351C75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ru-RU" sz="2400" u="none" cap="none" strike="noStrike">
                <a:solidFill>
                  <a:srgbClr val="351C75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Споры славянофилов и западников в России: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ru-RU" sz="2400" u="none" cap="none" strike="noStrike">
                <a:solidFill>
                  <a:srgbClr val="351C75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Модернизация  =  вестернизация?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351C75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</p:txBody>
      </p:sp>
      <p:cxnSp>
        <p:nvCxnSpPr>
          <p:cNvPr id="183" name="Shape 183"/>
          <p:cNvCxnSpPr/>
          <p:nvPr/>
        </p:nvCxnSpPr>
        <p:spPr>
          <a:xfrm>
            <a:off x="4405500" y="5010375"/>
            <a:ext cx="3643200" cy="144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/>
          <p:nvPr>
            <p:ph type="title"/>
          </p:nvPr>
        </p:nvSpPr>
        <p:spPr>
          <a:xfrm>
            <a:off x="539552" y="332656"/>
            <a:ext cx="8115300" cy="10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ct val="25000"/>
              <a:buFont typeface="Quattrocento"/>
              <a:buNone/>
            </a:pPr>
            <a:r>
              <a:rPr b="1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rPr>
              <a:t>Реформы Петра I</a:t>
            </a:r>
          </a:p>
        </p:txBody>
      </p:sp>
      <p:sp>
        <p:nvSpPr>
          <p:cNvPr id="189" name="Shape 189"/>
          <p:cNvSpPr txBox="1"/>
          <p:nvPr>
            <p:ph idx="1" type="body"/>
          </p:nvPr>
        </p:nvSpPr>
        <p:spPr>
          <a:xfrm>
            <a:off x="457210" y="919054"/>
            <a:ext cx="8229600" cy="50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266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i="0" lang="ru-RU" sz="20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ЗАДАЧИ:      </a:t>
            </a:r>
          </a:p>
          <a:p>
            <a:pPr indent="0" lvl="0" marL="266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sz="20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imes New Roman"/>
              <a:buAutoNum type="arabicPeriod"/>
            </a:pPr>
            <a:r>
              <a:rPr b="1" i="0" lang="ru-RU" sz="2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Преодолеть военно-техническую отсталость от Запада</a:t>
            </a: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imes New Roman"/>
              <a:buAutoNum type="arabicPeriod"/>
            </a:pPr>
            <a:r>
              <a:rPr b="1" i="0" lang="ru-RU" sz="2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Получить выход к Балтике (Северная война)</a:t>
            </a: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imes New Roman"/>
              <a:buAutoNum type="arabicPeriod"/>
            </a:pPr>
            <a:r>
              <a:rPr b="1" i="0" lang="ru-RU" sz="2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Укрепить центральную власть</a:t>
            </a: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imes New Roman"/>
              <a:buAutoNum type="arabicPeriod"/>
            </a:pPr>
            <a:r>
              <a:rPr b="1" i="0" lang="ru-RU" sz="2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Сделать Россию морской империей с м/н авторитетом</a:t>
            </a: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</p:txBody>
      </p:sp>
      <p:pic>
        <p:nvPicPr>
          <p:cNvPr id="190" name="Shape 1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696005"/>
            <a:ext cx="6012160" cy="3161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Shape 19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69096" y="3696007"/>
            <a:ext cx="2867399" cy="3189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Shape 196"/>
          <p:cNvGrpSpPr/>
          <p:nvPr/>
        </p:nvGrpSpPr>
        <p:grpSpPr>
          <a:xfrm>
            <a:off x="398213" y="1485059"/>
            <a:ext cx="8563596" cy="4967998"/>
            <a:chOff x="2677" y="216300"/>
            <a:chExt cx="8563596" cy="4967998"/>
          </a:xfrm>
        </p:grpSpPr>
        <p:sp>
          <p:nvSpPr>
            <p:cNvPr id="197" name="Shape 197"/>
            <p:cNvSpPr/>
            <p:nvPr/>
          </p:nvSpPr>
          <p:spPr>
            <a:xfrm>
              <a:off x="2677" y="216300"/>
              <a:ext cx="2610852" cy="576000"/>
            </a:xfrm>
            <a:prstGeom prst="rect">
              <a:avLst/>
            </a:prstGeom>
            <a:solidFill>
              <a:schemeClr val="accent1"/>
            </a:solidFill>
            <a:ln cap="flat" cmpd="sng" w="25400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98" name="Shape 198"/>
            <p:cNvSpPr txBox="1"/>
            <p:nvPr/>
          </p:nvSpPr>
          <p:spPr>
            <a:xfrm>
              <a:off x="2677" y="216300"/>
              <a:ext cx="2610852" cy="57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1275" lIns="142225" rIns="142225" tIns="81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1" i="0" lang="ru-RU" sz="2000" u="sng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Армия и флот</a:t>
              </a:r>
            </a:p>
          </p:txBody>
        </p:sp>
        <p:sp>
          <p:nvSpPr>
            <p:cNvPr id="199" name="Shape 199"/>
            <p:cNvSpPr/>
            <p:nvPr/>
          </p:nvSpPr>
          <p:spPr>
            <a:xfrm>
              <a:off x="2677" y="792300"/>
              <a:ext cx="2610852" cy="4391998"/>
            </a:xfrm>
            <a:prstGeom prst="rect">
              <a:avLst/>
            </a:prstGeom>
            <a:solidFill>
              <a:srgbClr val="DBDFDD">
                <a:alpha val="89803"/>
              </a:srgbClr>
            </a:solidFill>
            <a:ln cap="flat" cmpd="sng" w="25400">
              <a:solidFill>
                <a:srgbClr val="DBDFDD">
                  <a:alpha val="89803"/>
                </a:srgb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00" name="Shape 200"/>
            <p:cNvSpPr txBox="1"/>
            <p:nvPr/>
          </p:nvSpPr>
          <p:spPr>
            <a:xfrm>
              <a:off x="2677" y="792300"/>
              <a:ext cx="2610852" cy="43919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0000" lIns="106675" rIns="142225" tIns="106675">
              <a:noAutofit/>
            </a:bodyPr>
            <a:lstStyle/>
            <a:p>
              <a:pPr indent="-228600" lvl="1" marL="2286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Рекрутский набор (25 лет)</a:t>
              </a:r>
            </a:p>
            <a:p>
              <a:pPr indent="-228600" lvl="1" marL="228600" marR="0" rtl="0" algn="l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Перевооружение</a:t>
              </a:r>
            </a:p>
            <a:p>
              <a:pPr indent="-228600" lvl="1" marL="228600" marR="0" rtl="0" algn="l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Единая система обучения и воспитания</a:t>
              </a:r>
            </a:p>
            <a:p>
              <a:pPr indent="-228600" lvl="1" marL="228600" marR="0" rtl="0" algn="l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Единое снабжение армии</a:t>
              </a:r>
            </a:p>
            <a:p>
              <a:pPr indent="-228600" lvl="1" marL="228600" marR="0" rtl="0" algn="l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1693 – появление русского флота</a:t>
              </a:r>
            </a:p>
          </p:txBody>
        </p:sp>
        <p:sp>
          <p:nvSpPr>
            <p:cNvPr id="201" name="Shape 201"/>
            <p:cNvSpPr/>
            <p:nvPr/>
          </p:nvSpPr>
          <p:spPr>
            <a:xfrm>
              <a:off x="2979049" y="216300"/>
              <a:ext cx="2610852" cy="576000"/>
            </a:xfrm>
            <a:prstGeom prst="rect">
              <a:avLst/>
            </a:prstGeom>
            <a:solidFill>
              <a:schemeClr val="accent1"/>
            </a:solidFill>
            <a:ln cap="flat" cmpd="sng" w="25400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02" name="Shape 202"/>
            <p:cNvSpPr txBox="1"/>
            <p:nvPr/>
          </p:nvSpPr>
          <p:spPr>
            <a:xfrm>
              <a:off x="2979049" y="216300"/>
              <a:ext cx="2610852" cy="57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1275" lIns="142225" rIns="142225" tIns="81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1" i="0" lang="ru-RU" sz="2000" u="sng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Образование</a:t>
              </a:r>
            </a:p>
          </p:txBody>
        </p:sp>
        <p:sp>
          <p:nvSpPr>
            <p:cNvPr id="203" name="Shape 203"/>
            <p:cNvSpPr/>
            <p:nvPr/>
          </p:nvSpPr>
          <p:spPr>
            <a:xfrm>
              <a:off x="2979049" y="792300"/>
              <a:ext cx="2610852" cy="4391998"/>
            </a:xfrm>
            <a:prstGeom prst="rect">
              <a:avLst/>
            </a:prstGeom>
            <a:solidFill>
              <a:srgbClr val="DBDFDD">
                <a:alpha val="89803"/>
              </a:srgbClr>
            </a:solidFill>
            <a:ln cap="flat" cmpd="sng" w="25400">
              <a:solidFill>
                <a:srgbClr val="DBDFDD">
                  <a:alpha val="89803"/>
                </a:srgb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04" name="Shape 204"/>
            <p:cNvSpPr txBox="1"/>
            <p:nvPr/>
          </p:nvSpPr>
          <p:spPr>
            <a:xfrm>
              <a:off x="2979049" y="792300"/>
              <a:ext cx="2610852" cy="43919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0000" lIns="106675" rIns="142225" tIns="10667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«Цифирные школы», точные науки</a:t>
              </a: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Иностранный опыт</a:t>
              </a: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Основание Академии наук</a:t>
              </a: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Появление первого музея (кунтскамеры)</a:t>
              </a:r>
            </a:p>
          </p:txBody>
        </p:sp>
        <p:sp>
          <p:nvSpPr>
            <p:cNvPr id="205" name="Shape 205"/>
            <p:cNvSpPr/>
            <p:nvPr/>
          </p:nvSpPr>
          <p:spPr>
            <a:xfrm>
              <a:off x="5955421" y="216300"/>
              <a:ext cx="2610852" cy="576000"/>
            </a:xfrm>
            <a:prstGeom prst="rect">
              <a:avLst/>
            </a:prstGeom>
            <a:solidFill>
              <a:schemeClr val="accent1"/>
            </a:solidFill>
            <a:ln cap="flat" cmpd="sng" w="25400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06" name="Shape 206"/>
            <p:cNvSpPr txBox="1"/>
            <p:nvPr/>
          </p:nvSpPr>
          <p:spPr>
            <a:xfrm>
              <a:off x="5955421" y="216300"/>
              <a:ext cx="2610852" cy="57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1275" lIns="142225" rIns="142225" tIns="81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1" i="0" lang="ru-RU" sz="2000" u="sng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Культура</a:t>
              </a:r>
            </a:p>
          </p:txBody>
        </p:sp>
        <p:sp>
          <p:nvSpPr>
            <p:cNvPr id="207" name="Shape 207"/>
            <p:cNvSpPr/>
            <p:nvPr/>
          </p:nvSpPr>
          <p:spPr>
            <a:xfrm>
              <a:off x="5955421" y="792300"/>
              <a:ext cx="2610852" cy="4391998"/>
            </a:xfrm>
            <a:prstGeom prst="rect">
              <a:avLst/>
            </a:prstGeom>
            <a:solidFill>
              <a:srgbClr val="DBDFDD">
                <a:alpha val="89803"/>
              </a:srgbClr>
            </a:solidFill>
            <a:ln cap="flat" cmpd="sng" w="25400">
              <a:solidFill>
                <a:srgbClr val="DBDFDD">
                  <a:alpha val="89803"/>
                </a:srgb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08" name="Shape 208"/>
            <p:cNvSpPr txBox="1"/>
            <p:nvPr/>
          </p:nvSpPr>
          <p:spPr>
            <a:xfrm>
              <a:off x="5955421" y="792300"/>
              <a:ext cx="2610852" cy="43919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0000" lIns="106675" rIns="142225" tIns="10667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Новое летоисчисление</a:t>
              </a: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Светское образование</a:t>
              </a: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Европейская одежда и образ жизни (ассамблеи)</a:t>
              </a: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Новый алфавит</a:t>
              </a: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Первая газета</a:t>
              </a:r>
            </a:p>
          </p:txBody>
        </p:sp>
      </p:grpSp>
      <p:sp>
        <p:nvSpPr>
          <p:cNvPr id="209" name="Shape 209"/>
          <p:cNvSpPr txBox="1"/>
          <p:nvPr/>
        </p:nvSpPr>
        <p:spPr>
          <a:xfrm>
            <a:off x="553845" y="427310"/>
            <a:ext cx="80506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i="0" lang="ru-RU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Реформы затронули все сферы жизни общества –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i="0" lang="ru-RU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политическую, экономическую, социальную, духовную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/>
          <p:nvPr>
            <p:ph type="title"/>
          </p:nvPr>
        </p:nvSpPr>
        <p:spPr>
          <a:xfrm>
            <a:off x="323528" y="408370"/>
            <a:ext cx="8496944" cy="1039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ct val="25000"/>
              <a:buFont typeface="Quattrocento"/>
              <a:buNone/>
            </a:pPr>
            <a:r>
              <a:rPr b="1" i="0" lang="ru-RU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Централизация государства, укрепление власти, повышение социальной мобильности =&gt; </a:t>
            </a:r>
            <a:r>
              <a:rPr b="0" i="0" lang="ru-RU" sz="21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дворянская империя</a:t>
            </a:r>
          </a:p>
        </p:txBody>
      </p:sp>
      <p:sp>
        <p:nvSpPr>
          <p:cNvPr id="215" name="Shape 215"/>
          <p:cNvSpPr txBox="1"/>
          <p:nvPr>
            <p:ph idx="1" type="body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76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grpSp>
        <p:nvGrpSpPr>
          <p:cNvPr id="216" name="Shape 216"/>
          <p:cNvGrpSpPr/>
          <p:nvPr/>
        </p:nvGrpSpPr>
        <p:grpSpPr>
          <a:xfrm>
            <a:off x="395536" y="1870034"/>
            <a:ext cx="8566273" cy="4198049"/>
            <a:chOff x="0" y="601275"/>
            <a:chExt cx="8566273" cy="4198049"/>
          </a:xfrm>
        </p:grpSpPr>
        <p:sp>
          <p:nvSpPr>
            <p:cNvPr id="217" name="Shape 217"/>
            <p:cNvSpPr/>
            <p:nvPr/>
          </p:nvSpPr>
          <p:spPr>
            <a:xfrm>
              <a:off x="2677" y="601275"/>
              <a:ext cx="2610852" cy="547200"/>
            </a:xfrm>
            <a:prstGeom prst="rect">
              <a:avLst/>
            </a:prstGeom>
            <a:solidFill>
              <a:schemeClr val="accent1"/>
            </a:solidFill>
            <a:ln cap="flat" cmpd="sng" w="25400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8" name="Shape 218"/>
            <p:cNvSpPr txBox="1"/>
            <p:nvPr/>
          </p:nvSpPr>
          <p:spPr>
            <a:xfrm>
              <a:off x="2677" y="601275"/>
              <a:ext cx="2610852" cy="54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7200" lIns="135125" rIns="135125" tIns="77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1" i="0" lang="ru-RU" sz="1900" u="sng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Управление</a:t>
              </a:r>
            </a:p>
          </p:txBody>
        </p:sp>
        <p:sp>
          <p:nvSpPr>
            <p:cNvPr id="219" name="Shape 219"/>
            <p:cNvSpPr/>
            <p:nvPr/>
          </p:nvSpPr>
          <p:spPr>
            <a:xfrm>
              <a:off x="0" y="1148291"/>
              <a:ext cx="2610852" cy="3650849"/>
            </a:xfrm>
            <a:prstGeom prst="rect">
              <a:avLst/>
            </a:prstGeom>
            <a:solidFill>
              <a:srgbClr val="DBDFDD">
                <a:alpha val="89803"/>
              </a:srgbClr>
            </a:solidFill>
            <a:ln cap="flat" cmpd="sng" w="25400">
              <a:solidFill>
                <a:srgbClr val="DBDFDD">
                  <a:alpha val="89803"/>
                </a:srgb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0" name="Shape 220"/>
            <p:cNvSpPr txBox="1"/>
            <p:nvPr/>
          </p:nvSpPr>
          <p:spPr>
            <a:xfrm>
              <a:off x="0" y="1148291"/>
              <a:ext cx="2610852" cy="36508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52000" lIns="101325" rIns="135125" tIns="10132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1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Упразднение боярской думы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1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Коллегии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1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Сенат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1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Новый указ о престолонаследии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1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Губернская реформа</a:t>
              </a:r>
            </a:p>
          </p:txBody>
        </p:sp>
        <p:sp>
          <p:nvSpPr>
            <p:cNvPr id="221" name="Shape 221"/>
            <p:cNvSpPr/>
            <p:nvPr/>
          </p:nvSpPr>
          <p:spPr>
            <a:xfrm>
              <a:off x="2979049" y="601275"/>
              <a:ext cx="2610852" cy="547200"/>
            </a:xfrm>
            <a:prstGeom prst="rect">
              <a:avLst/>
            </a:prstGeom>
            <a:solidFill>
              <a:schemeClr val="accent1"/>
            </a:solidFill>
            <a:ln cap="flat" cmpd="sng" w="25400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2" name="Shape 222"/>
            <p:cNvSpPr txBox="1"/>
            <p:nvPr/>
          </p:nvSpPr>
          <p:spPr>
            <a:xfrm>
              <a:off x="2979049" y="601275"/>
              <a:ext cx="2610852" cy="54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7200" lIns="135125" rIns="135125" tIns="77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1" i="0" lang="ru-RU" sz="1900" u="sng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Налоги и финансы</a:t>
              </a:r>
            </a:p>
          </p:txBody>
        </p:sp>
        <p:sp>
          <p:nvSpPr>
            <p:cNvPr id="223" name="Shape 223"/>
            <p:cNvSpPr/>
            <p:nvPr/>
          </p:nvSpPr>
          <p:spPr>
            <a:xfrm>
              <a:off x="2979049" y="1148475"/>
              <a:ext cx="2610852" cy="3650849"/>
            </a:xfrm>
            <a:prstGeom prst="rect">
              <a:avLst/>
            </a:prstGeom>
            <a:solidFill>
              <a:srgbClr val="DBDFDD">
                <a:alpha val="89803"/>
              </a:srgbClr>
            </a:solidFill>
            <a:ln cap="flat" cmpd="sng" w="25400">
              <a:solidFill>
                <a:srgbClr val="DBDFDD">
                  <a:alpha val="89803"/>
                </a:srgb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4" name="Shape 224"/>
            <p:cNvSpPr txBox="1"/>
            <p:nvPr/>
          </p:nvSpPr>
          <p:spPr>
            <a:xfrm>
              <a:off x="2979049" y="1148475"/>
              <a:ext cx="2610852" cy="36508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52000" lIns="101325" rIns="135125" tIns="10132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1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Подушное налогообложение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1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Новые налоги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1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Таможенные тарифы (протекционизм)</a:t>
              </a:r>
            </a:p>
          </p:txBody>
        </p:sp>
        <p:sp>
          <p:nvSpPr>
            <p:cNvPr id="225" name="Shape 225"/>
            <p:cNvSpPr/>
            <p:nvPr/>
          </p:nvSpPr>
          <p:spPr>
            <a:xfrm>
              <a:off x="5955421" y="601275"/>
              <a:ext cx="2610852" cy="547200"/>
            </a:xfrm>
            <a:prstGeom prst="rect">
              <a:avLst/>
            </a:prstGeom>
            <a:solidFill>
              <a:schemeClr val="accent1"/>
            </a:solidFill>
            <a:ln cap="flat" cmpd="sng" w="25400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6" name="Shape 226"/>
            <p:cNvSpPr txBox="1"/>
            <p:nvPr/>
          </p:nvSpPr>
          <p:spPr>
            <a:xfrm>
              <a:off x="5955421" y="601275"/>
              <a:ext cx="2610852" cy="54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7200" lIns="135125" rIns="135125" tIns="77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1" i="0" lang="ru-RU" sz="1900" u="sng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Социум</a:t>
              </a:r>
            </a:p>
          </p:txBody>
        </p:sp>
        <p:sp>
          <p:nvSpPr>
            <p:cNvPr id="227" name="Shape 227"/>
            <p:cNvSpPr/>
            <p:nvPr/>
          </p:nvSpPr>
          <p:spPr>
            <a:xfrm>
              <a:off x="5955421" y="1148475"/>
              <a:ext cx="2610852" cy="3650849"/>
            </a:xfrm>
            <a:prstGeom prst="rect">
              <a:avLst/>
            </a:prstGeom>
            <a:solidFill>
              <a:srgbClr val="DBDFDD">
                <a:alpha val="89803"/>
              </a:srgbClr>
            </a:solidFill>
            <a:ln cap="flat" cmpd="sng" w="25400">
              <a:solidFill>
                <a:srgbClr val="DBDFDD">
                  <a:alpha val="89803"/>
                </a:srgb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8" name="Shape 228"/>
            <p:cNvSpPr txBox="1"/>
            <p:nvPr/>
          </p:nvSpPr>
          <p:spPr>
            <a:xfrm>
              <a:off x="5955421" y="1148475"/>
              <a:ext cx="2610852" cy="36508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52000" lIns="101325" rIns="135125" tIns="10132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1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Табель о рангах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1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Указ о единонаследии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1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Новая категория посессионных крестьян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b="0" i="0" lang="ru-RU" sz="1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Использование принудительного каторжного труда </a:t>
              </a:r>
            </a:p>
          </p:txBody>
        </p:sp>
      </p:grp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/>
          <p:nvPr>
            <p:ph type="title"/>
          </p:nvPr>
        </p:nvSpPr>
        <p:spPr>
          <a:xfrm>
            <a:off x="426127" y="408370"/>
            <a:ext cx="8260672" cy="1039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ct val="25000"/>
              <a:buFont typeface="Quattrocento"/>
              <a:buNone/>
            </a:pPr>
            <a:r>
              <a:rPr b="1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1700 - 1715 - </a:t>
            </a: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1-й этап модернизации</a:t>
            </a:r>
          </a:p>
        </p:txBody>
      </p:sp>
      <p:sp>
        <p:nvSpPr>
          <p:cNvPr id="234" name="Shape 234"/>
          <p:cNvSpPr/>
          <p:nvPr/>
        </p:nvSpPr>
        <p:spPr>
          <a:xfrm>
            <a:off x="467543" y="1790090"/>
            <a:ext cx="8424935" cy="54168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r>
              <a:rPr b="0" i="0" lang="ru-RU" sz="23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Реформы проводятся </a:t>
            </a:r>
            <a:r>
              <a:rPr b="1" i="0" lang="ru-RU" sz="23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в спешке, носят непоследовательный характер </a:t>
            </a:r>
            <a:r>
              <a:rPr b="0" i="0" lang="ru-RU" sz="23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(армия, налогообложение, местное самоуправление, церковь, образование).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Times New Roman"/>
              <a:buNone/>
            </a:pPr>
            <a:r>
              <a:rPr b="1" i="0" lang="ru-RU" sz="22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1699</a:t>
            </a:r>
            <a:r>
              <a:rPr b="0" i="0" lang="ru-RU" sz="2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- Рекрутский набор. Регулярная армия (срок службы 25 лет).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Times New Roman"/>
              <a:buNone/>
            </a:pPr>
            <a:r>
              <a:rPr b="1" i="0" lang="ru-RU" sz="22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1697 - 1698 </a:t>
            </a:r>
            <a:r>
              <a:rPr b="0" i="0" lang="ru-RU" sz="2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- “Великое посольство” в Европу (обучение).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Times New Roman"/>
              <a:buNone/>
            </a:pPr>
            <a:r>
              <a:rPr b="1" i="0" lang="ru-RU" sz="22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1703</a:t>
            </a:r>
            <a:r>
              <a:rPr b="0" i="0" lang="ru-RU" sz="2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- строительство Петербурга (порт на Неве, столица флота).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b="1" i="0" lang="ru-RU" sz="22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1708</a:t>
            </a:r>
            <a:r>
              <a:rPr b="0" i="0" lang="ru-RU" sz="22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</a:t>
            </a:r>
            <a:r>
              <a:rPr b="0" i="0" lang="ru-RU" sz="2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- Областная реформа (8 губерний).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b="1" i="0" lang="ru-RU" sz="22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1711</a:t>
            </a:r>
            <a:r>
              <a:rPr b="0" i="0" lang="ru-RU" sz="22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</a:t>
            </a:r>
            <a:r>
              <a:rPr b="0" i="0" lang="ru-RU" sz="2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- Сенат (вместо Боярской думы).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b="1" i="0" lang="ru-RU" sz="22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1714</a:t>
            </a:r>
            <a:r>
              <a:rPr b="0" i="0" lang="ru-RU" sz="2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- Цифирные школы (массовое образование).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b="1" i="0" lang="ru-RU" sz="22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1714</a:t>
            </a:r>
            <a:r>
              <a:rPr b="0" i="0" lang="ru-RU" sz="2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- Указ о единонаследии</a:t>
            </a: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/>
          <p:nvPr>
            <p:ph type="title"/>
          </p:nvPr>
        </p:nvSpPr>
        <p:spPr>
          <a:xfrm>
            <a:off x="571500" y="408375"/>
            <a:ext cx="8115300" cy="10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ct val="25000"/>
              <a:buFont typeface="Quattrocento"/>
              <a:buNone/>
            </a:pPr>
            <a:r>
              <a:rPr b="1" i="0" lang="ru-RU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rPr>
              <a:t>1715 - 1724 </a:t>
            </a:r>
            <a:r>
              <a:rPr b="0" i="0" lang="ru-RU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rPr>
              <a:t>- 2-й этап модернизации</a:t>
            </a:r>
          </a:p>
        </p:txBody>
      </p:sp>
      <p:sp>
        <p:nvSpPr>
          <p:cNvPr id="240" name="Shape 240"/>
          <p:cNvSpPr txBox="1"/>
          <p:nvPr>
            <p:ph idx="1" type="body"/>
          </p:nvPr>
        </p:nvSpPr>
        <p:spPr>
          <a:xfrm>
            <a:off x="471500" y="1285875"/>
            <a:ext cx="8415299" cy="53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ru-RU" sz="21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1718 – 1721</a:t>
            </a:r>
            <a:r>
              <a:rPr b="0" i="0" lang="ru-RU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- Появляются коллегии (отраслевые органы управления, специализированные, со строгим </a:t>
            </a:r>
            <a:r>
              <a:rPr b="1" i="0" lang="ru-RU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регламентом</a:t>
            </a:r>
            <a:r>
              <a:rPr b="0" i="0" lang="ru-RU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работы).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ru-RU" sz="21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1718 – 1724</a:t>
            </a:r>
            <a:r>
              <a:rPr b="0" i="0" lang="ru-RU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- Подушная перепись населения. </a:t>
            </a:r>
            <a:br>
              <a:rPr b="0" i="0" lang="ru-RU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</a:br>
            <a:r>
              <a:rPr b="0" i="0" lang="ru-RU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Реформа налогообложения. </a:t>
            </a:r>
            <a:r>
              <a:rPr b="1" i="0" lang="ru-RU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Ревизии</a:t>
            </a:r>
            <a:r>
              <a:rPr b="0" i="0" lang="ru-RU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. </a:t>
            </a:r>
            <a:br>
              <a:rPr b="0" i="0" lang="ru-RU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</a:br>
            <a:r>
              <a:rPr b="0" i="1" lang="ru-RU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Рост дохода </a:t>
            </a:r>
            <a:r>
              <a:rPr b="0" i="0" lang="ru-RU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(1710 - </a:t>
            </a:r>
            <a:r>
              <a:rPr b="0" i="0" lang="ru-RU" sz="2100" u="none" cap="none" strike="noStrik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3.1 млн. руб.,</a:t>
            </a:r>
            <a:r>
              <a:rPr b="0" i="0" lang="ru-RU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1725 - </a:t>
            </a:r>
            <a:r>
              <a:rPr b="0" i="0" lang="ru-RU" sz="2100" u="none" cap="none" strike="noStrik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10.2 млн. руб.</a:t>
            </a:r>
            <a:r>
              <a:rPr b="0" i="0" lang="ru-RU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).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ru-RU" sz="21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1719 – </a:t>
            </a:r>
            <a:r>
              <a:rPr b="0" i="0" lang="ru-RU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Берг-привилегия (горный налог с обязательной разработкой месторождений).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ru-RU" sz="21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1721 – </a:t>
            </a:r>
            <a:r>
              <a:rPr b="0" i="0" lang="ru-RU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Продажа посессионных крестьян на мануфактуры.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ru-RU" sz="21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1722 – </a:t>
            </a:r>
            <a:r>
              <a:rPr b="0" i="0" lang="ru-RU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Табель о рангах (14 военных и гражданских рангов, с 8-го - потомственное дворянство).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ru-RU" sz="21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1724 – </a:t>
            </a:r>
            <a:r>
              <a:rPr b="0" i="0" lang="ru-RU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Высокий таможенный тариф на иностранные товары (меркантилизм и </a:t>
            </a:r>
            <a:r>
              <a:rPr b="1" i="0" lang="ru-RU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протекционизм</a:t>
            </a:r>
            <a:r>
              <a:rPr b="0" i="0" lang="ru-RU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).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/>
          <p:nvPr>
            <p:ph type="title"/>
          </p:nvPr>
        </p:nvSpPr>
        <p:spPr>
          <a:xfrm>
            <a:off x="426127" y="408370"/>
            <a:ext cx="8260672" cy="1039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ct val="25000"/>
              <a:buFont typeface="Quattrocento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246" name="Shape 246"/>
          <p:cNvSpPr txBox="1"/>
          <p:nvPr>
            <p:ph idx="1" type="body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76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pic>
        <p:nvPicPr>
          <p:cNvPr id="247" name="Shape 2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520" y="1700808"/>
            <a:ext cx="5487292" cy="425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Shape 2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/>
          <p:nvPr>
            <p:ph type="title"/>
          </p:nvPr>
        </p:nvSpPr>
        <p:spPr>
          <a:xfrm>
            <a:off x="426127" y="408370"/>
            <a:ext cx="8260672" cy="1039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ct val="25000"/>
              <a:buFont typeface="Quattrocento"/>
              <a:buNone/>
            </a:pPr>
            <a:r>
              <a:rPr b="1" i="0" lang="ru-RU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Оценки  деятельности  Петра I </a:t>
            </a:r>
            <a:r>
              <a:rPr b="1" i="0" lang="ru-RU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rPr>
              <a:t>противоречивы</a:t>
            </a:r>
          </a:p>
        </p:txBody>
      </p:sp>
      <p:sp>
        <p:nvSpPr>
          <p:cNvPr id="254" name="Shape 254"/>
          <p:cNvSpPr/>
          <p:nvPr/>
        </p:nvSpPr>
        <p:spPr>
          <a:xfrm>
            <a:off x="3779912" y="1844824"/>
            <a:ext cx="4968551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Н.М. Карамзин:</a:t>
            </a: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«Явился Петр... Он сквозь бурю и волны устремился к своей цели: достиг — и все переменилось! Сею целью было не только новое величие России, но и... присвоение обычаев европейских... &lt;…&gt;. Мы стали гражданами мира, но перестали быть, в некоторых случаях, гражданами России. (c)</a:t>
            </a:r>
          </a:p>
        </p:txBody>
      </p:sp>
      <p:pic>
        <p:nvPicPr>
          <p:cNvPr id="255" name="Shape 2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528" y="1775767"/>
            <a:ext cx="3050492" cy="4581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/>
          <p:nvPr>
            <p:ph type="title"/>
          </p:nvPr>
        </p:nvSpPr>
        <p:spPr>
          <a:xfrm>
            <a:off x="426127" y="408370"/>
            <a:ext cx="8260798" cy="10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ct val="25000"/>
              <a:buFont typeface="Quattrocento"/>
              <a:buNone/>
            </a:pPr>
            <a:r>
              <a:rPr b="1" i="0" lang="ru-RU" sz="3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Д/З к семинару 2</a:t>
            </a:r>
          </a:p>
        </p:txBody>
      </p:sp>
      <p:sp>
        <p:nvSpPr>
          <p:cNvPr id="261" name="Shape 261"/>
          <p:cNvSpPr txBox="1"/>
          <p:nvPr>
            <p:ph idx="1" type="body"/>
          </p:nvPr>
        </p:nvSpPr>
        <p:spPr>
          <a:xfrm>
            <a:off x="457200" y="1863611"/>
            <a:ext cx="8435279" cy="43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76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Рассмотреть политику модернизации на примере </a:t>
            </a:r>
          </a:p>
          <a:p>
            <a:pPr indent="-76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0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(на выбор): </a:t>
            </a:r>
          </a:p>
          <a:p>
            <a:pPr indent="0" lvl="0" marL="266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0" lvl="0" marL="266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0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1. </a:t>
            </a:r>
            <a:r>
              <a:rPr b="1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Екатерины II </a:t>
            </a:r>
            <a:r>
              <a:rPr b="0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(развитие образования, производства, предпринимательства);</a:t>
            </a:r>
          </a:p>
          <a:p>
            <a:pPr indent="-76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0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2</a:t>
            </a:r>
            <a:r>
              <a:rPr b="1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. Александра I </a:t>
            </a:r>
            <a:r>
              <a:rPr b="0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(либеральный и консервативный курс);</a:t>
            </a:r>
          </a:p>
          <a:p>
            <a:pPr indent="-76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0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3. </a:t>
            </a:r>
            <a:r>
              <a:rPr b="1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Николая I </a:t>
            </a:r>
            <a:r>
              <a:rPr b="0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(начало промышленного переворота);</a:t>
            </a:r>
          </a:p>
          <a:p>
            <a:pPr indent="-76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0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2. </a:t>
            </a:r>
            <a:r>
              <a:rPr b="1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Александра II </a:t>
            </a:r>
            <a:r>
              <a:rPr b="0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(либеральные реформы); </a:t>
            </a:r>
          </a:p>
          <a:p>
            <a:pPr indent="-76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0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3. </a:t>
            </a:r>
            <a:r>
              <a:rPr b="1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С.Ю. Витте</a:t>
            </a:r>
            <a:r>
              <a:rPr b="0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(промышленное развитие); </a:t>
            </a:r>
          </a:p>
          <a:p>
            <a:pPr indent="-76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0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4. </a:t>
            </a:r>
            <a:r>
              <a:rPr b="1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П.А. Столыпина </a:t>
            </a:r>
            <a:r>
              <a:rPr b="0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(аграрная реформа). </a:t>
            </a:r>
          </a:p>
          <a:p>
            <a:pPr indent="-76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</p:txBody>
      </p:sp>
      <p:sp>
        <p:nvSpPr>
          <p:cNvPr id="262" name="Shape 262"/>
          <p:cNvSpPr txBox="1"/>
          <p:nvPr/>
        </p:nvSpPr>
        <p:spPr>
          <a:xfrm>
            <a:off x="1428750" y="2324100"/>
            <a:ext cx="5486399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 txBox="1"/>
          <p:nvPr>
            <p:ph type="title"/>
          </p:nvPr>
        </p:nvSpPr>
        <p:spPr>
          <a:xfrm>
            <a:off x="426127" y="408370"/>
            <a:ext cx="8260672" cy="1039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ct val="25000"/>
              <a:buFont typeface="Quattrocento"/>
              <a:buNone/>
            </a:pPr>
            <a:r>
              <a:rPr b="1" i="0" lang="ru-RU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ВОПРОСЫ</a:t>
            </a:r>
          </a:p>
        </p:txBody>
      </p:sp>
      <p:sp>
        <p:nvSpPr>
          <p:cNvPr id="268" name="Shape 268"/>
          <p:cNvSpPr/>
          <p:nvPr/>
        </p:nvSpPr>
        <p:spPr>
          <a:xfrm>
            <a:off x="395536" y="1556791"/>
            <a:ext cx="8568951" cy="43345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AutoNum type="arabicPeriod"/>
            </a:pPr>
            <a:r>
              <a:rPr b="1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Чем была вызвана необходимость модернизации? </a:t>
            </a:r>
          </a:p>
          <a:p>
            <a: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AutoNum type="arabicPeriod"/>
            </a:pPr>
            <a:r>
              <a:rPr b="1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В каких сферах  проводились преобразования? </a:t>
            </a:r>
          </a:p>
          <a:p>
            <a: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AutoNum type="arabicPeriod"/>
            </a:pPr>
            <a:r>
              <a:rPr b="1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Что было целью, а что средствами реформ? </a:t>
            </a:r>
          </a:p>
          <a:p>
            <a: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AutoNum type="arabicPeriod"/>
            </a:pPr>
            <a:r>
              <a:rPr b="1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Носила ли модернизация догоняющий характер? Если да, в чем проявлялось отставание России от развитых стран?</a:t>
            </a:r>
          </a:p>
          <a:p>
            <a: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AutoNum type="arabicPeriod"/>
            </a:pPr>
            <a:r>
              <a:rPr b="1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Положительные и отрицательные итоги реформ.</a:t>
            </a:r>
          </a:p>
          <a:p>
            <a: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AutoNum type="arabicPeriod"/>
            </a:pPr>
            <a:r>
              <a:rPr b="1" i="0" lang="ru-RU" sz="2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Оценки правления историками и современниками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/>
          <p:nvPr>
            <p:ph type="title"/>
          </p:nvPr>
        </p:nvSpPr>
        <p:spPr>
          <a:xfrm>
            <a:off x="323528" y="408370"/>
            <a:ext cx="8568951" cy="1039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ct val="25000"/>
              <a:buFont typeface="Quattrocento"/>
              <a:buNone/>
            </a:pPr>
            <a:r>
              <a:rPr b="1" i="0" lang="ru-RU" sz="2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Вопросы к экзамену (52 стр.)</a:t>
            </a:r>
          </a:p>
        </p:txBody>
      </p:sp>
      <p:pic>
        <p:nvPicPr>
          <p:cNvPr id="274" name="Shape 2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543" y="1484783"/>
            <a:ext cx="8375576" cy="670046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5" name="Shape 275"/>
          <p:cNvCxnSpPr/>
          <p:nvPr/>
        </p:nvCxnSpPr>
        <p:spPr>
          <a:xfrm>
            <a:off x="2411759" y="5733255"/>
            <a:ext cx="4464496" cy="0"/>
          </a:xfrm>
          <a:prstGeom prst="straightConnector1">
            <a:avLst/>
          </a:prstGeom>
          <a:noFill/>
          <a:ln cap="flat" cmpd="sng" w="25400">
            <a:solidFill>
              <a:srgbClr val="C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6" name="Shape 276"/>
          <p:cNvCxnSpPr/>
          <p:nvPr/>
        </p:nvCxnSpPr>
        <p:spPr>
          <a:xfrm>
            <a:off x="2423083" y="5517232"/>
            <a:ext cx="4464496" cy="0"/>
          </a:xfrm>
          <a:prstGeom prst="straightConnector1">
            <a:avLst/>
          </a:prstGeom>
          <a:noFill/>
          <a:ln cap="flat" cmpd="sng" w="25400">
            <a:solidFill>
              <a:srgbClr val="C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/>
          <p:nvPr>
            <p:ph type="title"/>
          </p:nvPr>
        </p:nvSpPr>
        <p:spPr>
          <a:xfrm>
            <a:off x="426127" y="408370"/>
            <a:ext cx="8260672" cy="1039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ct val="25000"/>
              <a:buFont typeface="Quattrocento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282" name="Shape 282"/>
          <p:cNvSpPr txBox="1"/>
          <p:nvPr>
            <p:ph idx="1" type="body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76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pic>
        <p:nvPicPr>
          <p:cNvPr id="283" name="Shape 2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55024" y="-1035495"/>
            <a:ext cx="12192000" cy="975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 txBox="1"/>
          <p:nvPr>
            <p:ph type="title"/>
          </p:nvPr>
        </p:nvSpPr>
        <p:spPr>
          <a:xfrm>
            <a:off x="426127" y="408370"/>
            <a:ext cx="8260798" cy="10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ct val="25000"/>
              <a:buFont typeface="Quattrocento"/>
              <a:buNone/>
            </a:pPr>
            <a:r>
              <a:rPr b="1" i="0" lang="ru-RU" sz="3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Реформы Александра II</a:t>
            </a:r>
          </a:p>
        </p:txBody>
      </p:sp>
      <p:sp>
        <p:nvSpPr>
          <p:cNvPr id="289" name="Shape 289"/>
          <p:cNvSpPr txBox="1"/>
          <p:nvPr>
            <p:ph idx="1" type="body"/>
          </p:nvPr>
        </p:nvSpPr>
        <p:spPr>
          <a:xfrm>
            <a:off x="457200" y="1752600"/>
            <a:ext cx="8229600" cy="43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76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Крымская война (1856) показала военно-техническую отсталость России:</a:t>
            </a:r>
          </a:p>
          <a:p>
            <a:pPr indent="-76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ru-RU" sz="16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1800</a:t>
            </a:r>
            <a:r>
              <a:rPr b="0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- Россия </a:t>
            </a:r>
            <a:r>
              <a:rPr b="1" i="0" lang="ru-RU" sz="16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9,9</a:t>
            </a:r>
            <a:r>
              <a:rPr b="1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тыс.</a:t>
            </a:r>
            <a:r>
              <a:rPr b="0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</a:t>
            </a:r>
            <a:r>
              <a:rPr b="1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пудов</a:t>
            </a:r>
            <a:r>
              <a:rPr b="0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, Англия - </a:t>
            </a:r>
            <a:r>
              <a:rPr b="1" i="0" lang="ru-RU" sz="16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9,8</a:t>
            </a:r>
            <a:r>
              <a:rPr b="1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тыс. пудов </a:t>
            </a:r>
            <a:r>
              <a:rPr b="0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чугуна.</a:t>
            </a:r>
            <a:r>
              <a:rPr b="1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</a:t>
            </a:r>
          </a:p>
          <a:p>
            <a:pPr indent="-76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ru-RU" sz="16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1860</a:t>
            </a:r>
            <a:r>
              <a:rPr b="0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- Россия </a:t>
            </a:r>
            <a:r>
              <a:rPr b="1" i="0" lang="ru-RU" sz="16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18 </a:t>
            </a:r>
            <a:r>
              <a:rPr b="1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тыс. пудов</a:t>
            </a:r>
            <a:r>
              <a:rPr b="0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, Англия - </a:t>
            </a:r>
            <a:r>
              <a:rPr b="1" i="0" lang="ru-RU" sz="16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241, 9</a:t>
            </a:r>
            <a:r>
              <a:rPr b="1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тыс. пудов.</a:t>
            </a:r>
          </a:p>
          <a:p>
            <a:pPr indent="-76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imes New Roman"/>
              <a:buChar char="•"/>
            </a:pPr>
            <a:r>
              <a:rPr b="1" i="0" lang="ru-RU" sz="16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1861</a:t>
            </a:r>
            <a:r>
              <a:rPr b="0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- Отмена крепостного права. Появление </a:t>
            </a:r>
            <a:r>
              <a:rPr b="1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временно-обязанных крестьян</a:t>
            </a:r>
            <a:r>
              <a:rPr b="0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(49 лет выплачивали ссуду за выкупные платежи государству. </a:t>
            </a:r>
            <a:r>
              <a:rPr b="0" i="1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Постоянное пополнение казны.</a:t>
            </a:r>
          </a:p>
          <a:p>
            <a:pPr indent="-330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imes New Roman"/>
              <a:buChar char="•"/>
            </a:pPr>
            <a:r>
              <a:rPr b="1" i="0" lang="ru-RU" sz="16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1864</a:t>
            </a:r>
            <a:r>
              <a:rPr b="0" i="0" lang="ru-RU" sz="16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</a:t>
            </a:r>
            <a:r>
              <a:rPr b="0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- Земская и городская реформы. Появление на местах выборных органов самоуправления (</a:t>
            </a:r>
            <a:r>
              <a:rPr b="0" i="1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цель - повышение эффективности МСУ</a:t>
            </a:r>
            <a:r>
              <a:rPr b="0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).</a:t>
            </a:r>
          </a:p>
          <a:p>
            <a:pPr indent="-330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imes New Roman"/>
              <a:buChar char="•"/>
            </a:pPr>
            <a:r>
              <a:rPr b="1" i="0" lang="ru-RU" sz="16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1864</a:t>
            </a:r>
            <a:r>
              <a:rPr b="0" i="0" lang="ru-RU" sz="16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</a:t>
            </a:r>
            <a:r>
              <a:rPr b="0" i="0" lang="ru-RU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- Суд становится открытым, гласным, равным для представителей разных сословий.</a:t>
            </a:r>
          </a:p>
          <a:p>
            <a:pPr indent="-330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imes New Roman"/>
              <a:buChar char="•"/>
            </a:pPr>
            <a:r>
              <a:rPr b="1" i="0" lang="ru-RU" sz="16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1863</a:t>
            </a:r>
            <a:r>
              <a:rPr b="1" i="0" lang="ru-RU" sz="16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</a:t>
            </a:r>
            <a:r>
              <a:rPr b="0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- Реформа образования (автономия университетов, демократизация среднего образования) (</a:t>
            </a:r>
            <a:r>
              <a:rPr b="0" i="1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цель - развитие науки и технологий</a:t>
            </a:r>
            <a:r>
              <a:rPr b="0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).</a:t>
            </a:r>
          </a:p>
          <a:p>
            <a:pPr indent="-330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imes New Roman"/>
              <a:buChar char="•"/>
            </a:pPr>
            <a:r>
              <a:rPr b="1" i="0" lang="ru-RU" sz="16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1860 - 1870 гг.</a:t>
            </a:r>
            <a:r>
              <a:rPr b="0" i="0" lang="ru-RU" sz="16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</a:t>
            </a:r>
            <a:r>
              <a:rPr b="0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- Военная реформа. Александр II вводит </a:t>
            </a:r>
            <a:r>
              <a:rPr b="1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всеобщую воинскую повинность</a:t>
            </a:r>
            <a:r>
              <a:rPr b="0" i="0" lang="ru-RU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. Армия становится небольшой в мирное время и потенциально многочисленной в военное.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Создаются предпосылки для индустриализации, промышленного развития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 txBox="1"/>
          <p:nvPr>
            <p:ph type="title"/>
          </p:nvPr>
        </p:nvSpPr>
        <p:spPr>
          <a:xfrm>
            <a:off x="426127" y="408370"/>
            <a:ext cx="8260798" cy="10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ct val="25000"/>
              <a:buFont typeface="Quattrocento"/>
              <a:buNone/>
            </a:pPr>
            <a:r>
              <a:rPr b="1" i="0" lang="ru-RU" sz="3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Итоги реформ Александра II</a:t>
            </a:r>
          </a:p>
        </p:txBody>
      </p:sp>
      <p:sp>
        <p:nvSpPr>
          <p:cNvPr id="295" name="Shape 295"/>
          <p:cNvSpPr txBox="1"/>
          <p:nvPr>
            <p:ph idx="1" type="body"/>
          </p:nvPr>
        </p:nvSpPr>
        <p:spPr>
          <a:xfrm>
            <a:off x="457200" y="1752600"/>
            <a:ext cx="8229600" cy="43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imes New Roman"/>
              <a:buChar char="•"/>
            </a:pPr>
            <a:r>
              <a:rPr b="0" i="0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Складываются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рыночные отношения в аграрном секторе</a:t>
            </a:r>
            <a:r>
              <a:rPr b="0" i="0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(купля, продажа, аренда и т.п.)</a:t>
            </a:r>
          </a:p>
          <a:p>
            <a: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imes New Roman"/>
              <a:buChar char="•"/>
            </a:pPr>
            <a:r>
              <a:rPr b="1" i="0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Накопление средств на развитие промышленности</a:t>
            </a:r>
            <a:r>
              <a:rPr b="0" i="0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за счет выкупных операций после отмены крепостного права (себестоимость земли в 1861 г. - 544 млн., а выплатили крестьяне к 1905 году - 1 570 млн. руб.)</a:t>
            </a:r>
          </a:p>
          <a:p>
            <a: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imes New Roman"/>
              <a:buChar char="•"/>
            </a:pPr>
            <a:r>
              <a:rPr b="0" i="0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Формируется </a:t>
            </a:r>
            <a:r>
              <a:rPr b="1" i="0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рынок свободной рабочей силы</a:t>
            </a:r>
            <a:r>
              <a:rPr b="0" i="0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и классы буржуазного общества (</a:t>
            </a:r>
            <a:r>
              <a:rPr b="0" i="1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промышленники </a:t>
            </a:r>
            <a:r>
              <a:rPr b="0" i="0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из бывших дворян и купцов, </a:t>
            </a:r>
            <a:r>
              <a:rPr b="0" i="1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пролетарии</a:t>
            </a:r>
            <a:r>
              <a:rPr b="0" i="0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 из представителей податных сословий, в т.ч. освобожденных крестьян)</a:t>
            </a:r>
          </a:p>
          <a:p>
            <a: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imes New Roman"/>
              <a:buChar char="•"/>
            </a:pPr>
            <a:r>
              <a:rPr b="1" i="0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Растет социальное напряжение </a:t>
            </a:r>
            <a:r>
              <a:rPr b="0" i="0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в обществе (и консервативные, и либеральные силы недовольны реформами). Революционные настроения, “народничество”, “Царь, вы обидели крестьян” (с) А. Каракозов.</a:t>
            </a:r>
          </a:p>
          <a:p>
            <a:pPr indent="-762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1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На Александра II совершалось 6 покушений. </a:t>
            </a:r>
            <a:r>
              <a:rPr b="0" i="0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В итоге в </a:t>
            </a: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марте </a:t>
            </a:r>
            <a:r>
              <a:rPr b="0" i="0" lang="ru-RU" sz="18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1881 года </a:t>
            </a:r>
            <a:r>
              <a:rPr b="0" i="0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император был </a:t>
            </a:r>
            <a:r>
              <a:rPr b="0" i="1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убит террористами-смертниками организации «Народная воля»</a:t>
            </a:r>
            <a:r>
              <a:rPr b="0" i="0" lang="ru-RU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rtl val="0"/>
              </a:rPr>
              <a:t>. За реформы был прозван “Великим”, но его сын, Александр III взял консервативный курс на контрреформы (возвращает дворянам привилегии).</a:t>
            </a:r>
          </a:p>
          <a:p>
            <a:pPr indent="-76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  <a:p>
            <a:pPr indent="-76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  <a:rtl val="0"/>
            </a:endParaRPr>
          </a:p>
        </p:txBody>
      </p:sp>
    </p:spTree>
  </p:cSld>
  <p:clrMapOvr>
    <a:masterClrMapping/>
  </p:clrMapOvr>
  <p:transition spd="slow">
    <p:cut/>
  </p:transition>
</p:sld>
</file>

<file path=ppt/theme/theme.xml><?xml version="1.0" encoding="utf-8"?>
<a:theme xmlns:a="http://schemas.openxmlformats.org/drawingml/2006/main" xmlns:r="http://schemas.openxmlformats.org/officeDocument/2006/relationships" name="Аптека">
  <a:themeElements>
    <a:clrScheme name="Аптека">
      <a:dk1>
        <a:srgbClr val="000000"/>
      </a:dk1>
      <a:lt1>
        <a:srgbClr val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