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5" r:id="rId3"/>
    <p:sldMasterId id="2147483699" r:id="rId4"/>
  </p:sldMasterIdLst>
  <p:notesMasterIdLst>
    <p:notesMasterId r:id="rId49"/>
  </p:notesMasterIdLst>
  <p:sldIdLst>
    <p:sldId id="257" r:id="rId5"/>
    <p:sldId id="258" r:id="rId6"/>
    <p:sldId id="259" r:id="rId7"/>
    <p:sldId id="260" r:id="rId8"/>
    <p:sldId id="262" r:id="rId9"/>
    <p:sldId id="261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rey" initials="A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461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3-13T11:42:57.142" idx="1">
    <p:pos x="5443" y="0"/>
    <p:text/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3-13T11:42:57.142" idx="2">
    <p:pos x="5443" y="0"/>
    <p:text/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3-13T11:42:57.142" idx="3">
    <p:pos x="5443" y="0"/>
    <p:text/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3-13T11:42:57.142" idx="4">
    <p:pos x="5443" y="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C05FA7-BE31-4839-8E5B-3DF16451CD14}" type="datetimeFigureOut">
              <a:rPr lang="ru-RU" smtClean="0"/>
              <a:t>31.08.2017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715E4E-C775-460F-9FD0-D07DBC5ABA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413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03EB517-B3C7-4268-90C0-8E906E532BA1}" type="slidenum">
              <a:rPr lang="ru-RU" altLang="ru-RU" smtClean="0">
                <a:latin typeface="Calibri" pitchFamily="34" charset="0"/>
                <a:cs typeface="Arial" pitchFamily="34" charset="0"/>
              </a:rPr>
              <a:pPr eaLnBrk="1" hangingPunct="1">
                <a:spcBef>
                  <a:spcPct val="0"/>
                </a:spcBef>
              </a:pPr>
              <a:t>7</a:t>
            </a:fld>
            <a:endParaRPr lang="ru-RU" altLang="ru-RU" smtClean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290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90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B9D8080-6E1B-4411-9336-E3E63E4BE1DC}" type="slidenum">
              <a:rPr lang="ru-RU" altLang="ru-RU" smtClean="0">
                <a:latin typeface="Calibri" pitchFamily="34" charset="0"/>
                <a:cs typeface="Arial" pitchFamily="34" charset="0"/>
              </a:rPr>
              <a:pPr eaLnBrk="1" hangingPunct="1">
                <a:spcBef>
                  <a:spcPct val="0"/>
                </a:spcBef>
              </a:pPr>
              <a:t>8</a:t>
            </a:fld>
            <a:endParaRPr lang="ru-RU" altLang="ru-RU" smtClean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32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2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altLang="ru-RU" dirty="0" smtClean="0">
              <a:latin typeface="Calibri" pitchFamily="34" charset="0"/>
              <a:ea typeface="Microsoft YaHei" pitchFamily="34" charset="-122"/>
            </a:endParaRPr>
          </a:p>
        </p:txBody>
      </p:sp>
      <p:sp>
        <p:nvSpPr>
          <p:cNvPr id="132101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 defTabSz="449263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fld id="{F9C523CD-EB65-405B-B557-1CA993613F0F}" type="slidenum">
              <a:rPr lang="ru-RU" altLang="ru-RU">
                <a:latin typeface="Calibri" pitchFamily="34" charset="0"/>
                <a:ea typeface="Microsoft YaHei" pitchFamily="34" charset="-122"/>
                <a:cs typeface="Arial" pitchFamily="34" charset="0"/>
              </a:rPr>
              <a:pPr algn="r" defTabSz="449263" eaLnBrk="1" fontAlgn="base" hangingPunct="1">
                <a:spcBef>
                  <a:spcPct val="0"/>
                </a:spcBef>
                <a:spcAft>
                  <a:spcPct val="0"/>
                </a:spcAft>
                <a:buSzPct val="100000"/>
              </a:pPr>
              <a:t>8</a:t>
            </a:fld>
            <a:endParaRPr lang="ru-RU" altLang="ru-RU">
              <a:latin typeface="Calibri" pitchFamily="34" charset="0"/>
              <a:ea typeface="Microsoft YaHei" pitchFamily="34" charset="-122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B9D8080-6E1B-4411-9336-E3E63E4BE1DC}" type="slidenum">
              <a:rPr lang="ru-RU" altLang="ru-RU" smtClean="0">
                <a:latin typeface="Calibri" pitchFamily="34" charset="0"/>
                <a:cs typeface="Arial" pitchFamily="34" charset="0"/>
              </a:rPr>
              <a:pPr eaLnBrk="1" hangingPunct="1">
                <a:spcBef>
                  <a:spcPct val="0"/>
                </a:spcBef>
              </a:pPr>
              <a:t>9</a:t>
            </a:fld>
            <a:endParaRPr lang="ru-RU" altLang="ru-RU" smtClean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32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2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altLang="ru-RU" dirty="0" smtClean="0">
              <a:latin typeface="Calibri" pitchFamily="34" charset="0"/>
              <a:ea typeface="Microsoft YaHei" pitchFamily="34" charset="-122"/>
            </a:endParaRPr>
          </a:p>
        </p:txBody>
      </p:sp>
      <p:sp>
        <p:nvSpPr>
          <p:cNvPr id="132101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 defTabSz="449263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fld id="{F9C523CD-EB65-405B-B557-1CA993613F0F}" type="slidenum">
              <a:rPr lang="ru-RU" altLang="ru-RU">
                <a:latin typeface="Calibri" pitchFamily="34" charset="0"/>
                <a:ea typeface="Microsoft YaHei" pitchFamily="34" charset="-122"/>
                <a:cs typeface="Arial" pitchFamily="34" charset="0"/>
              </a:rPr>
              <a:pPr algn="r" defTabSz="449263" eaLnBrk="1" fontAlgn="base" hangingPunct="1">
                <a:spcBef>
                  <a:spcPct val="0"/>
                </a:spcBef>
                <a:spcAft>
                  <a:spcPct val="0"/>
                </a:spcAft>
                <a:buSzPct val="100000"/>
              </a:pPr>
              <a:t>9</a:t>
            </a:fld>
            <a:endParaRPr lang="ru-RU" altLang="ru-RU">
              <a:latin typeface="Calibri" pitchFamily="34" charset="0"/>
              <a:ea typeface="Microsoft YaHei" pitchFamily="34" charset="-122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DEC4B5-FF24-4985-8099-5236556E2FC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514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DEC4B5-FF24-4985-8099-5236556E2FC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3822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75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7391B20-5B7B-4818-8079-28BAE2899CB3}" type="slidenum">
              <a:rPr lang="ru-RU" altLang="ru-RU">
                <a:solidFill>
                  <a:prstClr val="black"/>
                </a:solidFill>
                <a:latin typeface="Arial" charset="0"/>
              </a:rPr>
              <a:pPr eaLnBrk="1" hangingPunct="1">
                <a:spcBef>
                  <a:spcPct val="0"/>
                </a:spcBef>
              </a:pPr>
              <a:t>25</a:t>
            </a:fld>
            <a:endParaRPr lang="ru-RU" altLang="ru-RU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D4CF4D-68B2-41E3-9A82-B9777291C21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7471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E875D3A-3114-41C6-BEB7-967BB1419377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Верхний колонтитул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ru-RU" smtClean="0">
                <a:solidFill>
                  <a:prstClr val="black"/>
                </a:solidFill>
              </a:rPr>
              <a:t>Кафедра Менеджмента, ИСГТ, ТПУ.</a:t>
            </a:r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5008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DEC4B5-FF24-4985-8099-5236556E2FC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Верхний колонтитул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ru-RU" smtClean="0">
                <a:solidFill>
                  <a:prstClr val="black"/>
                </a:solidFill>
              </a:rPr>
              <a:t>Кафедра Менеджмента, ИСГТ, ТПУ.</a:t>
            </a:r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304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29BBF-F622-4F47-A3E7-912C135C83B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56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FD85D-74DA-402E-BF3F-8229A48A29D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336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C9549-D446-4481-9BA9-BEAE46775A7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296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63FE2-89D0-4D33-9A7E-C13A1137C88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789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91F7E-D594-468D-ABDB-20962E2A27B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767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F93A9-739D-4DB1-A2A9-64946B989BD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697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43E27-1A0C-429C-86D1-512A64D146B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86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2A17DC-EB82-430B-B324-12F8923B64B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313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905A6-1525-4A13-BD6D-0603C262BBD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899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3F711-E9E5-463E-A7E2-B4334B73BE9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348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E248C-5822-4542-9B1F-0D199E709DB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247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A9AF64-5AE8-4146-B3D9-E600BA0BF3C9}" type="slidenum">
              <a:rPr lang="ru-RU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9549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C5D60F-2D1E-4F45-8BBE-65ACF4EF9134}" type="slidenum">
              <a:rPr lang="en-US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9950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FCC9F9-C68A-44BA-8B1D-7865CE685BDB}" type="slidenum">
              <a:rPr lang="en-US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050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2BAAEE-C90A-417C-B1D6-7DD7883D3F09}" type="slidenum">
              <a:rPr lang="en-US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7797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23FDA8-55C0-45B0-A6A9-4BA642BFEB27}" type="slidenum">
              <a:rPr lang="en-US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046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55FD38-F17F-475E-8D2D-77CA1EE0D0D7}" type="slidenum">
              <a:rPr lang="en-US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502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86CCC2-35B5-415E-92A2-808EDD9397A0}" type="slidenum">
              <a:rPr lang="en-US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2179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865696-0FC4-48E4-B485-16278E13FF50}" type="slidenum">
              <a:rPr lang="en-US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887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B3D8CB-BA0C-4BAE-BA16-5580FB78ABE3}" type="slidenum">
              <a:rPr lang="en-US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517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8EF40C-03A0-4487-AC69-6343FD425AAC}" type="slidenum">
              <a:rPr lang="en-US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9821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6EDBD7-7BEC-4E76-A351-94F9B4BDBD93}" type="slidenum">
              <a:rPr lang="en-US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751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72944-CE7A-4617-8558-DB0C327CE275}" type="slidenum">
              <a:rPr lang="en-US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0848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29BBF-F622-4F47-A3E7-912C135C83B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2892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FD85D-74DA-402E-BF3F-8229A48A29D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7982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C9549-D446-4481-9BA9-BEAE46775A7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3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63FE2-89D0-4D33-9A7E-C13A1137C88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9708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91F7E-D594-468D-ABDB-20962E2A27B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4344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F93A9-739D-4DB1-A2A9-64946B989BD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156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43E27-1A0C-429C-86D1-512A64D146B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5077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2A17DC-EB82-430B-B324-12F8923B64B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469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905A6-1525-4A13-BD6D-0603C262BBD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8872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3F711-E9E5-463E-A7E2-B4334B73BE9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1424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E248C-5822-4542-9B1F-0D199E709DB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4491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A9AF64-5AE8-4146-B3D9-E600BA0BF3C9}" type="slidenum">
              <a:rPr lang="ru-RU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407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ABF56-3EB4-4E0C-B22B-14051DBDB16C}" type="slidenum">
              <a:rPr lang="ru-RU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6341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4A5527-BEBA-420C-9536-8D5FEFFA62C5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7102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764D92-447A-4603-9419-B168F4AC22F6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0105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ED8CD8-99F2-45E3-80E3-F0A7C36E5794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7652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51709A-E0D4-47B0-BD2F-E2E4D1E82B2F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3044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F1AE09-1F99-41BF-8644-B02B831B7DCA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95690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B854C0-3F60-45D6-83C4-FD5945D94EEF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8546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964C40-EDE5-4919-A162-C6C2ADA5C6D4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8621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86A0F0-62F8-44D4-A9A6-362CF7DB6B01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172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8594F8-84CE-4CDC-9FCF-23ABD558433F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7024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E800F1-D00D-4714-9A7B-D017059D0482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7205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4964F8-579B-4C36-B780-DFCAD012C61E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8195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76227F-80EA-42B4-962B-451912C0648C}" type="slidenum">
              <a:rPr lang="ru-RU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281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E8749AF-C64A-4CEE-A90C-9046A9F53CE2}" type="slidenum">
              <a:rPr lang="ru-RU">
                <a:solidFill>
                  <a:prstClr val="black">
                    <a:tint val="75000"/>
                  </a:prstClr>
                </a:solidFill>
                <a:cs typeface="Arial" charset="0"/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834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>
              <a:solidFill>
                <a:prstClr val="black">
                  <a:tint val="75000"/>
                </a:prstClr>
              </a:solidFill>
              <a:ea typeface="Microsoft YaHei" pitchFamily="34" charset="-122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  <a:ea typeface="Microsoft YaHei" pitchFamily="34" charset="-122"/>
                <a:cs typeface="Arial" charset="0"/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  <a:ea typeface="Microsoft YaHei" pitchFamily="34" charset="-122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fld id="{C5860969-83C3-42CC-B458-1B1A98B44B11}" type="slidenum">
              <a:rPr lang="en-US" altLang="ru-RU" smtClean="0">
                <a:solidFill>
                  <a:prstClr val="black">
                    <a:tint val="75000"/>
                  </a:prstClr>
                </a:solidFill>
                <a:ea typeface="Microsoft YaHei" pitchFamily="34" charset="-122"/>
                <a:cs typeface="Arial" charset="0"/>
              </a:rPr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  <a:defRPr/>
              </a:pPr>
              <a:t>‹#›</a:t>
            </a:fld>
            <a:endParaRPr lang="en-US" altLang="ru-RU">
              <a:solidFill>
                <a:prstClr val="black">
                  <a:tint val="75000"/>
                </a:prstClr>
              </a:solidFill>
              <a:ea typeface="Microsoft YaHei" pitchFamily="34" charset="-122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042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E8749AF-C64A-4CEE-A90C-9046A9F53CE2}" type="slidenum">
              <a:rPr lang="ru-RU">
                <a:solidFill>
                  <a:prstClr val="black">
                    <a:tint val="75000"/>
                  </a:prstClr>
                </a:solidFill>
                <a:cs typeface="Arial" charset="0"/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997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en-US" b="1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b="1" smtClean="0">
                <a:solidFill>
                  <a:prstClr val="black">
                    <a:tint val="75000"/>
                  </a:prstClr>
                </a:solidFill>
                <a:latin typeface="Arial" charset="0"/>
                <a:cs typeface="Arial" charset="0"/>
              </a:rPr>
              <a:t>Дисциплина: «Управленческий учет».  Жданова А.Б.</a:t>
            </a:r>
            <a:endParaRPr lang="ru-RU" altLang="en-US" b="1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9A39D3-5541-455D-A893-7D3F850EAF2D}" type="slidenum">
              <a:rPr lang="ru-RU" altLang="en-US" b="1" smtClean="0">
                <a:solidFill>
                  <a:prstClr val="black">
                    <a:tint val="75000"/>
                  </a:prstClr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b="1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64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1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46294" b="50024"/>
          <a:stretch>
            <a:fillRect/>
          </a:stretch>
        </p:blipFill>
        <p:spPr bwMode="auto">
          <a:xfrm>
            <a:off x="5100638" y="287338"/>
            <a:ext cx="4043362" cy="19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2"/>
          <p:cNvSpPr>
            <a:spLocks noChangeArrowheads="1"/>
          </p:cNvSpPr>
          <p:nvPr/>
        </p:nvSpPr>
        <p:spPr bwMode="auto">
          <a:xfrm>
            <a:off x="292232" y="2711958"/>
            <a:ext cx="7773453" cy="143712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5124" tIns="72562" rIns="145124" bIns="72562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800">
              <a:solidFill>
                <a:prstClr val="black"/>
              </a:solidFill>
              <a:cs typeface="Arial" charset="0"/>
            </a:endParaRPr>
          </a:p>
        </p:txBody>
      </p:sp>
      <p:grpSp>
        <p:nvGrpSpPr>
          <p:cNvPr id="2053" name="Группа 8"/>
          <p:cNvGrpSpPr>
            <a:grpSpLocks/>
          </p:cNvGrpSpPr>
          <p:nvPr/>
        </p:nvGrpSpPr>
        <p:grpSpPr bwMode="auto">
          <a:xfrm>
            <a:off x="1098550" y="960438"/>
            <a:ext cx="3746500" cy="873125"/>
            <a:chOff x="543276" y="545242"/>
            <a:chExt cx="1816737" cy="422585"/>
          </a:xfrm>
        </p:grpSpPr>
        <p:sp>
          <p:nvSpPr>
            <p:cNvPr id="14" name="Freeform 37"/>
            <p:cNvSpPr>
              <a:spLocks noEditPoints="1"/>
            </p:cNvSpPr>
            <p:nvPr/>
          </p:nvSpPr>
          <p:spPr bwMode="auto">
            <a:xfrm>
              <a:off x="1038260" y="565987"/>
              <a:ext cx="1321753" cy="40184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>
                <a:solidFill>
                  <a:prstClr val="black"/>
                </a:solidFill>
                <a:cs typeface="Arial" charset="0"/>
              </a:endParaRPr>
            </a:p>
          </p:txBody>
        </p:sp>
        <p:grpSp>
          <p:nvGrpSpPr>
            <p:cNvPr id="2055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6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2057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500063" y="3008745"/>
            <a:ext cx="7880350" cy="996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lnSpc>
                <a:spcPct val="80000"/>
              </a:lnSpc>
              <a:spcAft>
                <a:spcPct val="0"/>
              </a:spcAft>
              <a:buFontTx/>
              <a:buNone/>
            </a:pPr>
            <a:r>
              <a:rPr lang="ru-RU" altLang="ru-RU" sz="3600" b="1" dirty="0" smtClean="0">
                <a:solidFill>
                  <a:prstClr val="black"/>
                </a:solidFill>
                <a:cs typeface="Arial" charset="0"/>
              </a:rPr>
              <a:t>Управленческий учет </a:t>
            </a: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309620" y="4725144"/>
            <a:ext cx="7520057" cy="1080120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5124" tIns="72562" rIns="145124" bIns="72562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400" dirty="0" smtClean="0">
                <a:solidFill>
                  <a:prstClr val="black"/>
                </a:solidFill>
                <a:cs typeface="Arial" charset="0"/>
              </a:rPr>
              <a:t>ЖДАНОВА АННА БОРИСОВНА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400" dirty="0" smtClean="0">
                <a:solidFill>
                  <a:prstClr val="black"/>
                </a:solidFill>
                <a:cs typeface="Arial" charset="0"/>
              </a:rPr>
              <a:t>Доцент кафедры Менеджмент ИСГТ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400" dirty="0" smtClean="0">
                <a:solidFill>
                  <a:prstClr val="black"/>
                </a:solidFill>
                <a:cs typeface="Arial" charset="0"/>
              </a:rPr>
              <a:t>Ауд. 176 НТБ  - </a:t>
            </a:r>
            <a:r>
              <a:rPr lang="en-US" altLang="ru-RU" sz="2400" dirty="0" smtClean="0">
                <a:solidFill>
                  <a:prstClr val="black"/>
                </a:solidFill>
                <a:cs typeface="Arial" charset="0"/>
              </a:rPr>
              <a:t>zhdanova_ab@mail.ru</a:t>
            </a:r>
            <a:endParaRPr lang="ru-RU" altLang="ru-RU" sz="24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E29BBF-F622-4F47-A3E7-912C135C83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12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Учебная нагрузка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4291972"/>
              </p:ext>
            </p:extLst>
          </p:nvPr>
        </p:nvGraphicFramePr>
        <p:xfrm>
          <a:off x="457200" y="1600200"/>
          <a:ext cx="82296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06888"/>
                <a:gridCol w="3322712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Вид</a:t>
                      </a:r>
                      <a:r>
                        <a:rPr lang="ru-RU" sz="2400" baseline="0" dirty="0" smtClean="0"/>
                        <a:t> нагрузки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Кол-во</a:t>
                      </a:r>
                      <a:r>
                        <a:rPr lang="ru-RU" sz="2400" baseline="0" dirty="0" smtClean="0"/>
                        <a:t> часов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Лекции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8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Практики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56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Самостоятельная</a:t>
                      </a:r>
                      <a:r>
                        <a:rPr lang="ru-RU" sz="2400" baseline="0" dirty="0" smtClean="0"/>
                        <a:t> работа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44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Итого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108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1929027"/>
              </p:ext>
            </p:extLst>
          </p:nvPr>
        </p:nvGraphicFramePr>
        <p:xfrm>
          <a:off x="539552" y="4164320"/>
          <a:ext cx="8136904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4536"/>
                <a:gridCol w="3312368"/>
              </a:tblGrid>
              <a:tr h="346837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Вид</a:t>
                      </a:r>
                      <a:r>
                        <a:rPr lang="ru-RU" sz="2400" baseline="0" dirty="0" smtClean="0"/>
                        <a:t> аттестации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346837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Курсовая работа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  <a:tr h="346837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Экзамен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4FD85D-74DA-402E-BF3F-8229A48A29D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604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Результаты обучения</a:t>
            </a:r>
            <a:endParaRPr lang="ru-RU" sz="3600" b="1" dirty="0">
              <a:solidFill>
                <a:schemeClr val="tx2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4796596"/>
              </p:ext>
            </p:extLst>
          </p:nvPr>
        </p:nvGraphicFramePr>
        <p:xfrm>
          <a:off x="467544" y="908720"/>
          <a:ext cx="8229600" cy="527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6"/>
                <a:gridCol w="7365504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п/п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Результат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РД1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Умение рассчитать себестоимость методом полной производственной себестоимости и маржинальным методом, оценить влияние метода на стоимость запасов и операционную прибыль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РД2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Знание методики анализа отклонений и умение оценить влияние факторов (расход ресурсов и стоимость ресурсов) на отклонение фактической прибыли от плановой.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РД3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Знание основных особенностей АВС-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костинга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и умение рассчитать себестоимость продукции с использованием АВС-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костинга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РД4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Понимание сути релевантного подхода к принятию решений и области его применения, умение провести анализ релевантных затрат и оценить влияние принимаемого решения на прибыль предприятия.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4FD85D-74DA-402E-BF3F-8229A48A29D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906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Структура и содержание дисциплины</a:t>
            </a:r>
            <a:endParaRPr lang="ru-RU" sz="3600" b="1" dirty="0">
              <a:solidFill>
                <a:schemeClr val="tx2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0258497"/>
              </p:ext>
            </p:extLst>
          </p:nvPr>
        </p:nvGraphicFramePr>
        <p:xfrm>
          <a:off x="467544" y="1412776"/>
          <a:ext cx="8424936" cy="3888432"/>
        </p:xfrm>
        <a:graphic>
          <a:graphicData uri="http://schemas.openxmlformats.org/drawingml/2006/table">
            <a:tbl>
              <a:tblPr firstRow="1" firstCol="1" bandRow="1"/>
              <a:tblGrid>
                <a:gridCol w="842494"/>
                <a:gridCol w="7582442"/>
              </a:tblGrid>
              <a:tr h="1685257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Раздел 1</a:t>
                      </a:r>
                    </a:p>
                  </a:txBody>
                  <a:tcPr marL="5686" marR="56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355600" algn="just">
                        <a:spcAft>
                          <a:spcPts val="1200"/>
                        </a:spcAft>
                      </a:pPr>
                      <a:r>
                        <a:rPr lang="ru-RU" sz="2000" b="1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Управление затратами и прибылью предприятия.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355600" algn="just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ru-RU" sz="2000" b="1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Результат:</a:t>
                      </a:r>
                      <a:r>
                        <a:rPr lang="ru-RU" sz="2000" b="1" i="1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Знание 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современных методов управления затратами предприятия и умение оптимизировать операционную прибыль предприятия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en-US" sz="2000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86" marR="5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6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Темы </a:t>
                      </a:r>
                      <a:r>
                        <a:rPr lang="ru-RU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лекций и практик: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86" marR="5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64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12700" algn="l">
                        <a:spcAft>
                          <a:spcPts val="1200"/>
                        </a:spcAft>
                        <a:buFont typeface="+mj-lt"/>
                        <a:buAutoNum type="arabicPeriod"/>
                        <a:tabLst>
                          <a:tab pos="723900" algn="l"/>
                        </a:tabLs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Система 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учета затрат</a:t>
                      </a:r>
                    </a:p>
                    <a:p>
                      <a:pPr marL="342900" lvl="0" indent="12700" algn="l">
                        <a:spcAft>
                          <a:spcPts val="1200"/>
                        </a:spcAft>
                        <a:buFont typeface="+mj-lt"/>
                        <a:buAutoNum type="arabicPeriod"/>
                        <a:tabLst>
                          <a:tab pos="723900" algn="l"/>
                        </a:tabLs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Нормативный 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метод учета, анализ отклонений</a:t>
                      </a:r>
                    </a:p>
                    <a:p>
                      <a:pPr marL="342900" lvl="0" indent="12700" algn="l">
                        <a:spcAft>
                          <a:spcPts val="1200"/>
                        </a:spcAft>
                        <a:buFont typeface="+mj-lt"/>
                        <a:buAutoNum type="arabicPeriod"/>
                        <a:tabLst>
                          <a:tab pos="723900" algn="l"/>
                        </a:tabLs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АВС-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костинг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lvl="0" indent="12700" algn="l">
                        <a:spcAft>
                          <a:spcPts val="1200"/>
                        </a:spcAft>
                        <a:buFont typeface="+mj-lt"/>
                        <a:buAutoNum type="arabicPeriod"/>
                        <a:tabLst>
                          <a:tab pos="723900" algn="l"/>
                        </a:tabLs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Релевантный 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подход к принятию решений</a:t>
                      </a:r>
                    </a:p>
                  </a:txBody>
                  <a:tcPr marL="5686" marR="5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4FD85D-74DA-402E-BF3F-8229A48A29D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123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Результаты обучения</a:t>
            </a:r>
            <a:endParaRPr lang="ru-RU" sz="3600" b="1" dirty="0">
              <a:solidFill>
                <a:schemeClr val="tx2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5015611"/>
              </p:ext>
            </p:extLst>
          </p:nvPr>
        </p:nvGraphicFramePr>
        <p:xfrm>
          <a:off x="539552" y="908720"/>
          <a:ext cx="8157592" cy="4752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/>
                <a:gridCol w="7365504"/>
              </a:tblGrid>
              <a:tr h="7920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п/п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Результат</a:t>
                      </a:r>
                    </a:p>
                  </a:txBody>
                  <a:tcPr marL="68580" marR="68580" marT="0" marB="0"/>
                </a:tc>
              </a:tr>
              <a:tr h="7920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РД5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Знание методики составления бюджетов, умение составить БДС, БДДС и прогнозный баланс.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5841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РД6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Понимание значения оборотного капитала в управлении эффективностью  и платежеспособностью  предприятия, умение рассчитать потребность в оборотном капитале и  показатели оборачиваемости элементов оборотного капитала.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920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РД7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Понимание значения трансфертной цены для определения эффективности бизнес-единиц, 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920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РД8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Умение рассчитать показатели эффективности бизнес-единиц и оценить их значение.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4FD85D-74DA-402E-BF3F-8229A48A29D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539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Структура и содержание дисциплины</a:t>
            </a:r>
            <a:endParaRPr lang="ru-RU" sz="3600" b="1" dirty="0">
              <a:solidFill>
                <a:schemeClr val="tx2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9848408"/>
              </p:ext>
            </p:extLst>
          </p:nvPr>
        </p:nvGraphicFramePr>
        <p:xfrm>
          <a:off x="539552" y="1556792"/>
          <a:ext cx="8208912" cy="4051512"/>
        </p:xfrm>
        <a:graphic>
          <a:graphicData uri="http://schemas.openxmlformats.org/drawingml/2006/table">
            <a:tbl>
              <a:tblPr firstRow="1" firstCol="1" bandRow="1"/>
              <a:tblGrid>
                <a:gridCol w="936104"/>
                <a:gridCol w="7272808"/>
              </a:tblGrid>
              <a:tr h="1584176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Раздел 2</a:t>
                      </a:r>
                    </a:p>
                  </a:txBody>
                  <a:tcPr marL="5686" marR="56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355600" algn="jus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Управление эффективностью бизнеса.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355600" algn="jus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Знание современных методов планирования и оценки финансовых результатов деятельности предприятий и бизнес-единиц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en-US" sz="2000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86" marR="5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0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Темы </a:t>
                      </a:r>
                      <a:r>
                        <a:rPr lang="ru-RU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лекций и практик: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86" marR="5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02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1200"/>
                        </a:spcAft>
                        <a:buFont typeface="+mj-lt"/>
                        <a:buAutoNum type="arabicPeriod"/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Управление оборотным капиталом </a:t>
                      </a:r>
                    </a:p>
                    <a:p>
                      <a:pPr marL="342900" lvl="0" indent="-342900" algn="l">
                        <a:spcAft>
                          <a:spcPts val="1200"/>
                        </a:spcAft>
                        <a:buFont typeface="+mj-lt"/>
                        <a:buAutoNum type="arabicPeriod"/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Финансовое планирование и бюджетирование</a:t>
                      </a:r>
                    </a:p>
                    <a:p>
                      <a:pPr marL="342900" lvl="0" indent="-342900" algn="l">
                        <a:spcAft>
                          <a:spcPts val="1200"/>
                        </a:spcAft>
                        <a:buFont typeface="+mj-lt"/>
                        <a:buAutoNum type="arabicPeriod"/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Трансфертное ценообразование</a:t>
                      </a:r>
                    </a:p>
                    <a:p>
                      <a:pPr marL="342900" lvl="0" indent="-342900" algn="l">
                        <a:spcAft>
                          <a:spcPts val="1200"/>
                        </a:spcAft>
                        <a:buFont typeface="+mj-lt"/>
                        <a:buAutoNum type="arabicPeriod"/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Оценка эффективности бизнес-единиц</a:t>
                      </a:r>
                    </a:p>
                  </a:txBody>
                  <a:tcPr marL="5686" marR="5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4FD85D-74DA-402E-BF3F-8229A48A29D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339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"/>
          <p:cNvSpPr txBox="1">
            <a:spLocks noChangeArrowheads="1"/>
          </p:cNvSpPr>
          <p:nvPr/>
        </p:nvSpPr>
        <p:spPr bwMode="auto">
          <a:xfrm>
            <a:off x="250825" y="249238"/>
            <a:ext cx="8642350" cy="94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SzPct val="100000"/>
              <a:defRPr/>
            </a:pPr>
            <a:r>
              <a:rPr lang="ru-RU" altLang="ru-RU" sz="2800" b="1" dirty="0" smtClean="0">
                <a:solidFill>
                  <a:srgbClr val="1F497D"/>
                </a:solidFill>
                <a:latin typeface="Calibri"/>
                <a:cs typeface="Times New Roman" pitchFamily="16" charset="0"/>
              </a:rPr>
              <a:t>Диплом CIMA «Управление эффективностью бизнеса» на русском языке</a:t>
            </a:r>
          </a:p>
        </p:txBody>
      </p:sp>
      <p:sp>
        <p:nvSpPr>
          <p:cNvPr id="101379" name="Text Box 2"/>
          <p:cNvSpPr txBox="1">
            <a:spLocks noChangeArrowheads="1"/>
          </p:cNvSpPr>
          <p:nvPr/>
        </p:nvSpPr>
        <p:spPr bwMode="auto">
          <a:xfrm>
            <a:off x="268174" y="1497320"/>
            <a:ext cx="6634386" cy="5256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271463" indent="-271463" eaLnBrk="0" hangingPunct="0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6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1pPr>
            <a:lvl2pPr eaLnBrk="0" hangingPunct="0"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300">
                <a:solidFill>
                  <a:srgbClr val="464653"/>
                </a:solidFill>
                <a:latin typeface="Calibri" pitchFamily="34" charset="0"/>
                <a:ea typeface="Microsoft YaHei" pitchFamily="34" charset="-122"/>
              </a:defRPr>
            </a:lvl2pPr>
            <a:lvl3pPr eaLnBrk="0" hangingPunct="0"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3pPr>
            <a:lvl4pPr eaLnBrk="0" hangingPunct="0">
              <a:spcBef>
                <a:spcPts val="4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4pPr>
            <a:lvl5pPr eaLnBrk="0" hangingPunct="0">
              <a:spcBef>
                <a:spcPts val="3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16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16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16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16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16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9pPr>
          </a:lstStyle>
          <a:p>
            <a:pPr marL="0" indent="0" defTabSz="449263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727CA3"/>
              </a:buClr>
              <a:buSzPct val="41000"/>
              <a:buFont typeface="Times New Roman" pitchFamily="18" charset="0"/>
              <a:buNone/>
            </a:pPr>
            <a:r>
              <a:rPr lang="ru-RU" altLang="ru-RU" sz="2000" b="1" dirty="0">
                <a:solidFill>
                  <a:srgbClr val="006699"/>
                </a:solidFill>
                <a:latin typeface="Arial" pitchFamily="34" charset="0"/>
                <a:cs typeface="Times New Roman" pitchFamily="18" charset="0"/>
              </a:rPr>
              <a:t>CIMA (</a:t>
            </a:r>
            <a:r>
              <a:rPr lang="ru-RU" sz="2000" b="1" dirty="0" err="1">
                <a:solidFill>
                  <a:srgbClr val="006699"/>
                </a:solidFill>
                <a:latin typeface="Arial"/>
                <a:ea typeface="Times New Roman"/>
                <a:cs typeface="Arial" charset="0"/>
              </a:rPr>
              <a:t>Chartered</a:t>
            </a:r>
            <a:r>
              <a:rPr lang="ru-RU" sz="2000" b="1" dirty="0">
                <a:solidFill>
                  <a:srgbClr val="006699"/>
                </a:solidFill>
                <a:latin typeface="Arial"/>
                <a:ea typeface="Times New Roman"/>
                <a:cs typeface="Arial" charset="0"/>
              </a:rPr>
              <a:t> </a:t>
            </a:r>
            <a:r>
              <a:rPr lang="ru-RU" sz="2000" b="1" dirty="0" err="1">
                <a:solidFill>
                  <a:srgbClr val="006699"/>
                </a:solidFill>
                <a:latin typeface="Arial"/>
                <a:ea typeface="Times New Roman"/>
                <a:cs typeface="Arial" charset="0"/>
              </a:rPr>
              <a:t>Institute</a:t>
            </a:r>
            <a:r>
              <a:rPr lang="ru-RU" sz="2000" b="1" dirty="0">
                <a:solidFill>
                  <a:srgbClr val="006699"/>
                </a:solidFill>
                <a:latin typeface="Arial"/>
                <a:ea typeface="Times New Roman"/>
                <a:cs typeface="Arial" charset="0"/>
              </a:rPr>
              <a:t> </a:t>
            </a:r>
            <a:r>
              <a:rPr lang="ru-RU" sz="2000" b="1" dirty="0" err="1">
                <a:solidFill>
                  <a:srgbClr val="006699"/>
                </a:solidFill>
                <a:latin typeface="Arial"/>
                <a:ea typeface="Times New Roman"/>
                <a:cs typeface="Arial" charset="0"/>
              </a:rPr>
              <a:t>of</a:t>
            </a:r>
            <a:r>
              <a:rPr lang="ru-RU" sz="2000" b="1" dirty="0">
                <a:solidFill>
                  <a:srgbClr val="006699"/>
                </a:solidFill>
                <a:latin typeface="Arial"/>
                <a:ea typeface="Times New Roman"/>
                <a:cs typeface="Arial" charset="0"/>
              </a:rPr>
              <a:t> </a:t>
            </a:r>
            <a:r>
              <a:rPr lang="ru-RU" sz="2000" b="1" dirty="0" err="1">
                <a:solidFill>
                  <a:srgbClr val="006699"/>
                </a:solidFill>
                <a:latin typeface="Arial"/>
                <a:ea typeface="Times New Roman"/>
                <a:cs typeface="Arial" charset="0"/>
              </a:rPr>
              <a:t>Management</a:t>
            </a:r>
            <a:r>
              <a:rPr lang="ru-RU" sz="2000" b="1" dirty="0">
                <a:solidFill>
                  <a:srgbClr val="006699"/>
                </a:solidFill>
                <a:latin typeface="Arial"/>
                <a:ea typeface="Times New Roman"/>
                <a:cs typeface="Arial" charset="0"/>
              </a:rPr>
              <a:t> </a:t>
            </a:r>
            <a:r>
              <a:rPr lang="ru-RU" sz="2000" b="1" dirty="0" err="1">
                <a:solidFill>
                  <a:srgbClr val="006699"/>
                </a:solidFill>
                <a:latin typeface="Arial"/>
                <a:ea typeface="Times New Roman"/>
                <a:cs typeface="Arial" charset="0"/>
              </a:rPr>
              <a:t>Accountants</a:t>
            </a:r>
            <a:r>
              <a:rPr lang="ru-RU" sz="2000" b="1" dirty="0" smtClean="0">
                <a:solidFill>
                  <a:srgbClr val="006699"/>
                </a:solidFill>
                <a:latin typeface="Arial"/>
                <a:ea typeface="Times New Roman"/>
                <a:cs typeface="Arial" charset="0"/>
              </a:rPr>
              <a:t>) </a:t>
            </a:r>
            <a:r>
              <a:rPr lang="ru-RU" sz="2000" dirty="0" smtClean="0">
                <a:solidFill>
                  <a:srgbClr val="006699"/>
                </a:solidFill>
                <a:latin typeface="Arial"/>
                <a:ea typeface="Times New Roman"/>
                <a:cs typeface="Arial" charset="0"/>
              </a:rPr>
              <a:t>–сертифицированный институт управленческих бухгалтеров. </a:t>
            </a:r>
          </a:p>
          <a:p>
            <a:pPr marL="285750" indent="-285750" defTabSz="449263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q"/>
            </a:pPr>
            <a:r>
              <a:rPr lang="ru-RU" altLang="ru-RU" sz="2000" dirty="0" smtClean="0">
                <a:latin typeface="Arial" pitchFamily="34" charset="0"/>
                <a:cs typeface="Times New Roman" pitchFamily="18" charset="0"/>
              </a:rPr>
              <a:t>с 2010 г. CIMA</a:t>
            </a:r>
            <a:r>
              <a:rPr lang="ru-RU" sz="2000" dirty="0" smtClean="0">
                <a:latin typeface="Arial"/>
                <a:ea typeface="Times New Roman"/>
                <a:cs typeface="Arial" charset="0"/>
              </a:rPr>
              <a:t> </a:t>
            </a:r>
            <a:r>
              <a:rPr lang="ru-RU" altLang="ru-RU" sz="2000" dirty="0" smtClean="0">
                <a:latin typeface="Arial" pitchFamily="34" charset="0"/>
                <a:cs typeface="Times New Roman" pitchFamily="18" charset="0"/>
              </a:rPr>
              <a:t>проводит аттестацию на русском языке.  </a:t>
            </a:r>
            <a:endParaRPr lang="en-US" altLang="ru-RU" sz="2000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defTabSz="449263" eaLnBrk="1" fontAlgn="base" hangingPunct="1">
              <a:spcAft>
                <a:spcPct val="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q"/>
            </a:pPr>
            <a:endParaRPr lang="ru-RU" altLang="ru-RU" sz="2000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defTabSz="449263" eaLnBrk="1" fontAlgn="base" hangingPunct="1">
              <a:spcAft>
                <a:spcPct val="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q"/>
            </a:pPr>
            <a:endParaRPr lang="ru-RU" altLang="ru-RU" sz="2000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defTabSz="449263" eaLnBrk="1" fontAlgn="base" hangingPunct="1">
              <a:spcAft>
                <a:spcPct val="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q"/>
            </a:pPr>
            <a:endParaRPr lang="en-US" altLang="ru-RU" sz="2000" dirty="0" smtClean="0">
              <a:latin typeface="Arial" pitchFamily="34" charset="0"/>
              <a:cs typeface="Times New Roman" pitchFamily="18" charset="0"/>
            </a:endParaRPr>
          </a:p>
          <a:p>
            <a:pPr marL="285750" indent="-285750" defTabSz="449263" eaLnBrk="1" fontAlgn="base" hangingPunct="1">
              <a:spcAft>
                <a:spcPct val="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q"/>
            </a:pPr>
            <a:r>
              <a:rPr lang="ru-RU" altLang="ru-RU" sz="2000" dirty="0" smtClean="0">
                <a:latin typeface="Arial" pitchFamily="34" charset="0"/>
                <a:cs typeface="Times New Roman" pitchFamily="18" charset="0"/>
              </a:rPr>
              <a:t>Для получения диплома </a:t>
            </a:r>
            <a:r>
              <a:rPr lang="en-US" altLang="ru-RU" sz="200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ru-RU" altLang="ru-RU" sz="2000" dirty="0" smtClean="0">
                <a:latin typeface="Arial" pitchFamily="34" charset="0"/>
                <a:cs typeface="Times New Roman" pitchFamily="18" charset="0"/>
              </a:rPr>
              <a:t>надо сдать </a:t>
            </a:r>
            <a:r>
              <a:rPr lang="ru-RU" altLang="ru-RU" sz="2000" dirty="0">
                <a:latin typeface="Arial" pitchFamily="34" charset="0"/>
                <a:cs typeface="Times New Roman" pitchFamily="18" charset="0"/>
              </a:rPr>
              <a:t>2 экзамена на русском языке: </a:t>
            </a:r>
          </a:p>
          <a:p>
            <a:pPr marL="1258888" indent="-452438" defTabSz="449263" eaLnBrk="1" fontAlgn="base" hangingPunct="1">
              <a:spcAft>
                <a:spcPts val="150"/>
              </a:spcAft>
              <a:buClr>
                <a:srgbClr val="727CA3"/>
              </a:buClr>
              <a:buSzPct val="140000"/>
              <a:buFont typeface="Wingdings" pitchFamily="2" charset="2"/>
              <a:buChar char=""/>
              <a:tabLst>
                <a:tab pos="80645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000" dirty="0">
                <a:latin typeface="Arial" pitchFamily="34" charset="0"/>
                <a:cs typeface="Times New Roman" pitchFamily="18" charset="0"/>
              </a:rPr>
              <a:t>Р1 «Управление эффективностью операций» </a:t>
            </a:r>
          </a:p>
          <a:p>
            <a:pPr marL="1258888" indent="-452438" defTabSz="449263" eaLnBrk="1" fontAlgn="base" hangingPunct="1">
              <a:spcAft>
                <a:spcPts val="150"/>
              </a:spcAft>
              <a:buClr>
                <a:srgbClr val="727CA3"/>
              </a:buClr>
              <a:buSzPct val="140000"/>
              <a:buFont typeface="Wingdings" pitchFamily="2" charset="2"/>
              <a:buChar char=""/>
              <a:tabLst>
                <a:tab pos="80645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000" dirty="0">
                <a:latin typeface="Arial" pitchFamily="34" charset="0"/>
                <a:cs typeface="Times New Roman" pitchFamily="18" charset="0"/>
              </a:rPr>
              <a:t>Р2 «Управление эффективностью бизнеса</a:t>
            </a:r>
            <a:r>
              <a:rPr lang="ru-RU" altLang="ru-RU" sz="2000" dirty="0" smtClean="0">
                <a:latin typeface="Arial" pitchFamily="34" charset="0"/>
                <a:cs typeface="Times New Roman" pitchFamily="18" charset="0"/>
              </a:rPr>
              <a:t>»..</a:t>
            </a:r>
            <a:endParaRPr lang="ru-RU" altLang="ru-RU" sz="2000" dirty="0">
              <a:latin typeface="Arial" pitchFamily="34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132856"/>
            <a:ext cx="2020086" cy="2685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ятиугольник 2"/>
          <p:cNvSpPr/>
          <p:nvPr/>
        </p:nvSpPr>
        <p:spPr bwMode="auto">
          <a:xfrm>
            <a:off x="755576" y="3484176"/>
            <a:ext cx="5828919" cy="657352"/>
          </a:xfrm>
          <a:prstGeom prst="homePlate">
            <a:avLst/>
          </a:prstGeom>
          <a:gradFill>
            <a:gsLst>
              <a:gs pos="0">
                <a:srgbClr val="5E9EFF"/>
              </a:gs>
              <a:gs pos="2000">
                <a:srgbClr val="85C2FF"/>
              </a:gs>
              <a:gs pos="14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25400" cap="flat" cmpd="sng" algn="ctr">
            <a:solidFill>
              <a:srgbClr val="006699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dirty="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Times New Roman" pitchFamily="18" charset="0"/>
              </a:rPr>
              <a:t>Диплом </a:t>
            </a:r>
            <a:r>
              <a:rPr lang="en-US" altLang="ru-RU" dirty="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Times New Roman" pitchFamily="18" charset="0"/>
              </a:rPr>
              <a:t>CIMA </a:t>
            </a:r>
            <a:r>
              <a:rPr lang="ru-RU" altLang="ru-RU" dirty="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Times New Roman" pitchFamily="18" charset="0"/>
              </a:rPr>
              <a:t>«Управление эффективностью бизнеса» </a:t>
            </a:r>
            <a:r>
              <a:rPr lang="en-US" altLang="ru-RU" dirty="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Times New Roman" pitchFamily="18" charset="0"/>
              </a:rPr>
              <a:t>CIMA </a:t>
            </a:r>
            <a:r>
              <a:rPr lang="en-US" altLang="ru-RU" dirty="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Times New Roman" pitchFamily="18" charset="0"/>
              </a:rPr>
              <a:t>Dip</a:t>
            </a:r>
            <a:r>
              <a:rPr lang="ru-RU" altLang="ru-RU" dirty="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Times New Roman" pitchFamily="18" charset="0"/>
              </a:rPr>
              <a:t> (</a:t>
            </a:r>
            <a:r>
              <a:rPr lang="en-US" altLang="ru-RU" dirty="0" err="1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Times New Roman" pitchFamily="18" charset="0"/>
              </a:rPr>
              <a:t>Rus</a:t>
            </a:r>
            <a:r>
              <a:rPr lang="ru-RU" altLang="ru-RU" dirty="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Times New Roman" pitchFamily="18" charset="0"/>
              </a:rPr>
              <a:t>)</a:t>
            </a:r>
            <a:r>
              <a:rPr lang="en-US" altLang="ru-RU" dirty="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Times New Roman" pitchFamily="18" charset="0"/>
              </a:rPr>
              <a:t> </a:t>
            </a:r>
            <a:endParaRPr lang="ru-RU" dirty="0">
              <a:solidFill>
                <a:prstClr val="white"/>
              </a:solidFill>
              <a:ea typeface="Microsoft YaHei" pitchFamily="34" charset="-122"/>
              <a:cs typeface="Arial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865696-0FC4-48E4-B485-16278E13FF50}" type="slidenum">
              <a:rPr lang="en-US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en-US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3464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"/>
          <p:cNvSpPr txBox="1">
            <a:spLocks noChangeArrowheads="1"/>
          </p:cNvSpPr>
          <p:nvPr/>
        </p:nvSpPr>
        <p:spPr bwMode="auto">
          <a:xfrm>
            <a:off x="395536" y="277812"/>
            <a:ext cx="8642350" cy="127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marL="342900" indent="-341313"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defTabSz="449263" eaLnBrk="1" fontAlgn="base" hangingPunct="1">
              <a:spcBef>
                <a:spcPts val="600"/>
              </a:spcBef>
              <a:spcAft>
                <a:spcPts val="150"/>
              </a:spcAft>
              <a:buSzPct val="100000"/>
              <a:defRPr/>
            </a:pPr>
            <a:r>
              <a:rPr lang="ru-RU" altLang="ru-RU" sz="2800" b="1" dirty="0" smtClean="0">
                <a:solidFill>
                  <a:srgbClr val="1F497D"/>
                </a:solidFill>
                <a:latin typeface="Calibri"/>
                <a:cs typeface="Times New Roman" pitchFamily="16" charset="0"/>
              </a:rPr>
              <a:t>ЭКЗАМЕН Р1  «УПРАВЛЕНИЕ ЭФФЕКТИВНОСТЬЮ ОПЕРАЦИЙ»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041103"/>
              </p:ext>
            </p:extLst>
          </p:nvPr>
        </p:nvGraphicFramePr>
        <p:xfrm>
          <a:off x="683568" y="2060848"/>
          <a:ext cx="7560840" cy="4206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810646"/>
                <a:gridCol w="1750194"/>
              </a:tblGrid>
              <a:tr h="63408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Разделы курса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% заданий на экзамене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6446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/>
                        <a:t>Система</a:t>
                      </a:r>
                      <a:r>
                        <a:rPr lang="ru-RU" sz="2000" baseline="0" dirty="0" smtClean="0"/>
                        <a:t> учета затрат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/>
                        <a:t>30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6446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/>
                        <a:t>Методы прогнозирования и бюджетирования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/>
                        <a:t>10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644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Оценка эффективности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инвестиционных проектов</a:t>
                      </a:r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/>
                        <a:t>25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6446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/>
                        <a:t>Учет неопределенности при принятии</a:t>
                      </a:r>
                      <a:r>
                        <a:rPr lang="ru-RU" sz="2000" baseline="0" dirty="0" smtClean="0"/>
                        <a:t> решений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/>
                        <a:t>15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6446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/>
                        <a:t>Управление краткосрочным финансированием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/>
                        <a:t>20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865696-0FC4-48E4-B485-16278E13FF50}" type="slidenum">
              <a:rPr lang="en-US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en-US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8919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"/>
          <p:cNvSpPr txBox="1">
            <a:spLocks noChangeArrowheads="1"/>
          </p:cNvSpPr>
          <p:nvPr/>
        </p:nvSpPr>
        <p:spPr bwMode="auto">
          <a:xfrm>
            <a:off x="395536" y="277813"/>
            <a:ext cx="8642350" cy="1134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marL="342900" indent="-341313"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 defTabSz="449263" eaLnBrk="1" fontAlgn="base" hangingPunct="1">
              <a:spcBef>
                <a:spcPts val="600"/>
              </a:spcBef>
              <a:spcAft>
                <a:spcPts val="150"/>
              </a:spcAft>
              <a:buSzPct val="100000"/>
              <a:defRPr/>
            </a:pPr>
            <a:r>
              <a:rPr lang="ru-RU" altLang="ru-RU" sz="2800" b="1" dirty="0" smtClean="0">
                <a:solidFill>
                  <a:srgbClr val="1F497D"/>
                </a:solidFill>
                <a:latin typeface="Calibri"/>
                <a:cs typeface="Times New Roman" pitchFamily="16" charset="0"/>
              </a:rPr>
              <a:t>ЭКЗАМЕН Р2  «УПРАВЛЕНИЕ ЭФФЕКТИВНОСТЬЮ БИЗНЕСА»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7326927"/>
              </p:ext>
            </p:extLst>
          </p:nvPr>
        </p:nvGraphicFramePr>
        <p:xfrm>
          <a:off x="683568" y="2060848"/>
          <a:ext cx="7560840" cy="3505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810646"/>
                <a:gridCol w="1750194"/>
              </a:tblGrid>
              <a:tr h="63408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Разделы курса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% заданий на экзамене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6446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/>
                        <a:t>Принятие решений</a:t>
                      </a:r>
                      <a:r>
                        <a:rPr lang="ru-RU" sz="2000" baseline="0" dirty="0" smtClean="0"/>
                        <a:t> по ценообразованию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/>
                        <a:t>30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644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/>
                        <a:t>Планирование и анализ затрат для конкурентных  преимуществ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/>
                        <a:t>30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644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Бюджетирование и управленческий контроль</a:t>
                      </a:r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latin typeface="+mn-lt"/>
                          <a:cs typeface="Arial" panose="020B0604020202020204" pitchFamily="34" charset="0"/>
                        </a:rPr>
                        <a:t>20</a:t>
                      </a:r>
                      <a:endParaRPr lang="ru-RU" sz="20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644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/>
                        <a:t>Контроль и управление эффективностью центров ответственности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/>
                        <a:t>20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865696-0FC4-48E4-B485-16278E13FF50}" type="slidenum">
              <a:rPr lang="en-US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en-US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7513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000500" y="228600"/>
            <a:ext cx="4914900" cy="865188"/>
          </a:xfrm>
        </p:spPr>
        <p:txBody>
          <a:bodyPr/>
          <a:lstStyle/>
          <a:p>
            <a:pPr eaLnBrk="1" hangingPunct="1"/>
            <a:r>
              <a:rPr lang="ru-RU" altLang="ru-RU" sz="2800" b="1" dirty="0" smtClean="0">
                <a:solidFill>
                  <a:schemeClr val="tx2"/>
                </a:solidFill>
              </a:rPr>
              <a:t>Учебники </a:t>
            </a:r>
            <a:br>
              <a:rPr lang="ru-RU" altLang="ru-RU" sz="2800" b="1" dirty="0" smtClean="0">
                <a:solidFill>
                  <a:schemeClr val="tx2"/>
                </a:solidFill>
              </a:rPr>
            </a:br>
            <a:r>
              <a:rPr lang="ru-RU" altLang="ru-RU" sz="2800" b="1" dirty="0" smtClean="0">
                <a:solidFill>
                  <a:schemeClr val="tx2"/>
                </a:solidFill>
              </a:rPr>
              <a:t>управленческий учет</a:t>
            </a:r>
          </a:p>
        </p:txBody>
      </p:sp>
      <p:sp>
        <p:nvSpPr>
          <p:cNvPr id="3080" name="Содержимое 14"/>
          <p:cNvSpPr>
            <a:spLocks noGrp="1"/>
          </p:cNvSpPr>
          <p:nvPr>
            <p:ph idx="1"/>
          </p:nvPr>
        </p:nvSpPr>
        <p:spPr>
          <a:xfrm>
            <a:off x="406400" y="1412776"/>
            <a:ext cx="8674100" cy="4392488"/>
          </a:xfrm>
        </p:spPr>
        <p:txBody>
          <a:bodyPr/>
          <a:lstStyle/>
          <a:p>
            <a:pPr marL="0" lvl="0" indent="444500" eaLnBrk="1" fontAlgn="auto" hangingPunct="1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altLang="ru-RU" sz="2000" dirty="0" err="1">
                <a:solidFill>
                  <a:prstClr val="black"/>
                </a:solidFill>
              </a:rPr>
              <a:t>Друри</a:t>
            </a:r>
            <a:r>
              <a:rPr lang="ru-RU" altLang="ru-RU" sz="2000" dirty="0">
                <a:solidFill>
                  <a:prstClr val="black"/>
                </a:solidFill>
              </a:rPr>
              <a:t> К. Управленческий учет</a:t>
            </a:r>
            <a:r>
              <a:rPr lang="en-US" altLang="ru-RU" sz="2000" dirty="0">
                <a:solidFill>
                  <a:prstClr val="black"/>
                </a:solidFill>
              </a:rPr>
              <a:t> </a:t>
            </a:r>
            <a:r>
              <a:rPr lang="ru-RU" altLang="ru-RU" sz="2000" dirty="0">
                <a:solidFill>
                  <a:prstClr val="black"/>
                </a:solidFill>
              </a:rPr>
              <a:t>для бизнес решений: Пер с англ. – М.: ЮНИТИ-ДАНА, 2003, - 655 с.</a:t>
            </a:r>
          </a:p>
          <a:p>
            <a:pPr marL="0" lvl="0" indent="444500" eaLnBrk="1" fontAlgn="auto" hangingPunct="1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altLang="ru-RU" sz="2000" dirty="0" smtClean="0">
                <a:solidFill>
                  <a:prstClr val="black"/>
                </a:solidFill>
              </a:rPr>
              <a:t>Управленческий </a:t>
            </a:r>
            <a:r>
              <a:rPr lang="ru-RU" altLang="ru-RU" sz="2000" dirty="0">
                <a:solidFill>
                  <a:prstClr val="black"/>
                </a:solidFill>
              </a:rPr>
              <a:t>учет /Э.А. </a:t>
            </a:r>
            <a:r>
              <a:rPr lang="ru-RU" altLang="ru-RU" sz="2000" dirty="0" err="1">
                <a:solidFill>
                  <a:prstClr val="black"/>
                </a:solidFill>
              </a:rPr>
              <a:t>Аткинсон</a:t>
            </a:r>
            <a:r>
              <a:rPr lang="ru-RU" altLang="ru-RU" sz="2000" dirty="0">
                <a:solidFill>
                  <a:prstClr val="black"/>
                </a:solidFill>
              </a:rPr>
              <a:t>, Р.Д. </a:t>
            </a:r>
            <a:r>
              <a:rPr lang="ru-RU" altLang="ru-RU" sz="2000" dirty="0" err="1">
                <a:solidFill>
                  <a:prstClr val="black"/>
                </a:solidFill>
              </a:rPr>
              <a:t>Банкер</a:t>
            </a:r>
            <a:r>
              <a:rPr lang="ru-RU" altLang="ru-RU" sz="2000" dirty="0">
                <a:solidFill>
                  <a:prstClr val="black"/>
                </a:solidFill>
              </a:rPr>
              <a:t> и др. – М.: Издательский дом «Вильямс», 2005 – 878с.</a:t>
            </a:r>
          </a:p>
          <a:p>
            <a:pPr marL="0" lvl="0" indent="444500" eaLnBrk="1" fontAlgn="auto" hangingPunct="1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prstClr val="black"/>
                </a:solidFill>
              </a:rPr>
              <a:t>Керимов В.Э. Управленческий учет: Учебник. – 4-е изд., - М.: Дашков и К, </a:t>
            </a:r>
            <a:r>
              <a:rPr lang="ru-RU" altLang="ru-RU" sz="2000" dirty="0" smtClean="0">
                <a:solidFill>
                  <a:prstClr val="black"/>
                </a:solidFill>
              </a:rPr>
              <a:t>2012 </a:t>
            </a:r>
            <a:r>
              <a:rPr lang="ru-RU" altLang="ru-RU" sz="2000" dirty="0">
                <a:solidFill>
                  <a:prstClr val="black"/>
                </a:solidFill>
              </a:rPr>
              <a:t>г. – 460 с.</a:t>
            </a:r>
          </a:p>
          <a:p>
            <a:pPr marL="0" indent="444500">
              <a:spcBef>
                <a:spcPts val="600"/>
              </a:spcBef>
              <a:spcAft>
                <a:spcPts val="600"/>
              </a:spcAft>
            </a:pPr>
            <a:r>
              <a:rPr lang="ru-RU" sz="2000" dirty="0" smtClean="0">
                <a:ea typeface="Calibri"/>
                <a:cs typeface="Calibri"/>
              </a:rPr>
              <a:t>Управленческий </a:t>
            </a:r>
            <a:r>
              <a:rPr lang="ru-RU" sz="2000" dirty="0">
                <a:ea typeface="Calibri"/>
                <a:cs typeface="Calibri"/>
              </a:rPr>
              <a:t>учет и анализ. С примерами из российской и зарубежной практики : учебное пособие / В. И. Петрова, 2012. </a:t>
            </a:r>
            <a:endParaRPr lang="ru-RU" sz="2000" dirty="0" smtClean="0">
              <a:ea typeface="Calibri"/>
              <a:cs typeface="Calibri"/>
            </a:endParaRPr>
          </a:p>
          <a:p>
            <a:pPr marL="0" indent="444500">
              <a:spcBef>
                <a:spcPts val="600"/>
              </a:spcBef>
              <a:spcAft>
                <a:spcPts val="600"/>
              </a:spcAft>
            </a:pPr>
            <a:r>
              <a:rPr lang="ru-RU" sz="2000" dirty="0" err="1" smtClean="0">
                <a:ea typeface="Calibri"/>
                <a:cs typeface="Calibri"/>
              </a:rPr>
              <a:t>Киран</a:t>
            </a:r>
            <a:r>
              <a:rPr lang="ru-RU" sz="2000" dirty="0" smtClean="0">
                <a:ea typeface="Calibri"/>
                <a:cs typeface="Calibri"/>
              </a:rPr>
              <a:t> </a:t>
            </a:r>
            <a:r>
              <a:rPr lang="ru-RU" sz="2000" dirty="0" err="1" smtClean="0">
                <a:ea typeface="Calibri"/>
                <a:cs typeface="Calibri"/>
              </a:rPr>
              <a:t>Уолш</a:t>
            </a:r>
            <a:r>
              <a:rPr lang="ru-RU" sz="2000" dirty="0" smtClean="0">
                <a:ea typeface="Calibri"/>
                <a:cs typeface="Calibri"/>
              </a:rPr>
              <a:t> Ключевые показатели менеджмента, 2000 г.</a:t>
            </a:r>
            <a:endParaRPr lang="ru-RU" sz="2000" dirty="0">
              <a:ea typeface="Calibri"/>
              <a:cs typeface="Times New Roman"/>
            </a:endParaRPr>
          </a:p>
        </p:txBody>
      </p:sp>
      <p:cxnSp>
        <p:nvCxnSpPr>
          <p:cNvPr id="3076" name="AutoShape 12"/>
          <p:cNvCxnSpPr>
            <a:cxnSpLocks noChangeShapeType="1"/>
          </p:cNvCxnSpPr>
          <p:nvPr/>
        </p:nvCxnSpPr>
        <p:spPr bwMode="auto">
          <a:xfrm>
            <a:off x="4143375" y="1143000"/>
            <a:ext cx="5000625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7" name="Rectangle 26"/>
          <p:cNvSpPr>
            <a:spLocks noChangeArrowheads="1"/>
          </p:cNvSpPr>
          <p:nvPr/>
        </p:nvSpPr>
        <p:spPr bwMode="auto">
          <a:xfrm>
            <a:off x="500063" y="1214438"/>
            <a:ext cx="8072437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3600" b="1" dirty="0">
              <a:solidFill>
                <a:srgbClr val="1F497D"/>
              </a:solidFill>
              <a:cs typeface="Arial" charset="0"/>
            </a:endParaRPr>
          </a:p>
        </p:txBody>
      </p:sp>
      <p:pic>
        <p:nvPicPr>
          <p:cNvPr id="3078" name="Picture 30" descr="ТПУ_Презентация_квадра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5988"/>
            <a:ext cx="40005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9" name="Группа 8"/>
          <p:cNvGrpSpPr>
            <a:grpSpLocks/>
          </p:cNvGrpSpPr>
          <p:nvPr/>
        </p:nvGrpSpPr>
        <p:grpSpPr bwMode="auto">
          <a:xfrm>
            <a:off x="415925" y="355600"/>
            <a:ext cx="3054350" cy="712788"/>
            <a:chOff x="543276" y="545242"/>
            <a:chExt cx="1816737" cy="422585"/>
          </a:xfrm>
        </p:grpSpPr>
        <p:sp>
          <p:nvSpPr>
            <p:cNvPr id="17" name="Freeform 37"/>
            <p:cNvSpPr>
              <a:spLocks noEditPoints="1"/>
            </p:cNvSpPr>
            <p:nvPr/>
          </p:nvSpPr>
          <p:spPr bwMode="auto">
            <a:xfrm>
              <a:off x="1038063" y="565948"/>
              <a:ext cx="1321950" cy="401879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>
                <a:solidFill>
                  <a:prstClr val="black"/>
                </a:solidFill>
                <a:cs typeface="Arial" charset="0"/>
              </a:endParaRPr>
            </a:p>
          </p:txBody>
        </p:sp>
        <p:grpSp>
          <p:nvGrpSpPr>
            <p:cNvPr id="308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9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08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4FD85D-74DA-402E-BF3F-8229A48A29D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80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1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46294" b="50024"/>
          <a:stretch>
            <a:fillRect/>
          </a:stretch>
        </p:blipFill>
        <p:spPr bwMode="auto">
          <a:xfrm>
            <a:off x="5100638" y="287338"/>
            <a:ext cx="4043362" cy="19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2"/>
          <p:cNvSpPr>
            <a:spLocks noChangeArrowheads="1"/>
          </p:cNvSpPr>
          <p:nvPr/>
        </p:nvSpPr>
        <p:spPr bwMode="auto">
          <a:xfrm>
            <a:off x="292232" y="2711958"/>
            <a:ext cx="7773453" cy="143712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5124" tIns="72562" rIns="145124" bIns="72562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800">
              <a:solidFill>
                <a:prstClr val="black"/>
              </a:solidFill>
              <a:cs typeface="Arial" charset="0"/>
            </a:endParaRPr>
          </a:p>
        </p:txBody>
      </p:sp>
      <p:grpSp>
        <p:nvGrpSpPr>
          <p:cNvPr id="2053" name="Группа 8"/>
          <p:cNvGrpSpPr>
            <a:grpSpLocks/>
          </p:cNvGrpSpPr>
          <p:nvPr/>
        </p:nvGrpSpPr>
        <p:grpSpPr bwMode="auto">
          <a:xfrm>
            <a:off x="1098550" y="960438"/>
            <a:ext cx="3746500" cy="873125"/>
            <a:chOff x="543276" y="545242"/>
            <a:chExt cx="1816737" cy="422585"/>
          </a:xfrm>
        </p:grpSpPr>
        <p:sp>
          <p:nvSpPr>
            <p:cNvPr id="14" name="Freeform 37"/>
            <p:cNvSpPr>
              <a:spLocks noEditPoints="1"/>
            </p:cNvSpPr>
            <p:nvPr/>
          </p:nvSpPr>
          <p:spPr bwMode="auto">
            <a:xfrm>
              <a:off x="1038260" y="565987"/>
              <a:ext cx="1321753" cy="40184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>
                <a:solidFill>
                  <a:prstClr val="black"/>
                </a:solidFill>
                <a:cs typeface="Arial" charset="0"/>
              </a:endParaRPr>
            </a:p>
          </p:txBody>
        </p:sp>
        <p:grpSp>
          <p:nvGrpSpPr>
            <p:cNvPr id="2055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6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2057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500063" y="3008745"/>
            <a:ext cx="7880350" cy="996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lnSpc>
                <a:spcPct val="80000"/>
              </a:lnSpc>
              <a:spcAft>
                <a:spcPct val="0"/>
              </a:spcAft>
              <a:buFontTx/>
              <a:buNone/>
            </a:pPr>
            <a:r>
              <a:rPr lang="ru-RU" altLang="ru-RU" sz="3600" b="1" dirty="0" smtClean="0">
                <a:solidFill>
                  <a:prstClr val="black"/>
                </a:solidFill>
                <a:cs typeface="Arial" charset="0"/>
              </a:rPr>
              <a:t>Управленческий учет </a:t>
            </a: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309620" y="4725144"/>
            <a:ext cx="7520057" cy="1080120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5124" tIns="72562" rIns="145124" bIns="72562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400" dirty="0" smtClean="0">
                <a:solidFill>
                  <a:prstClr val="black"/>
                </a:solidFill>
                <a:cs typeface="Arial" charset="0"/>
              </a:rPr>
              <a:t>Тема 1. Учетная система предприятия</a:t>
            </a:r>
            <a:endParaRPr lang="ru-RU" altLang="ru-RU" sz="24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E29BBF-F622-4F47-A3E7-912C135C83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24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36280" y="274638"/>
            <a:ext cx="4150519" cy="868362"/>
          </a:xfrm>
        </p:spPr>
        <p:txBody>
          <a:bodyPr/>
          <a:lstStyle/>
          <a:p>
            <a:pPr eaLnBrk="1" hangingPunct="1"/>
            <a:r>
              <a:rPr lang="ru-RU" altLang="ru-RU" sz="2800" b="1" dirty="0" smtClean="0">
                <a:solidFill>
                  <a:schemeClr val="tx2"/>
                </a:solidFill>
                <a:latin typeface="+mn-lt"/>
              </a:rPr>
              <a:t>Учетная система предприятия</a:t>
            </a:r>
          </a:p>
        </p:txBody>
      </p:sp>
      <p:cxnSp>
        <p:nvCxnSpPr>
          <p:cNvPr id="3076" name="AutoShape 12"/>
          <p:cNvCxnSpPr>
            <a:cxnSpLocks noChangeShapeType="1"/>
          </p:cNvCxnSpPr>
          <p:nvPr/>
        </p:nvCxnSpPr>
        <p:spPr bwMode="auto">
          <a:xfrm>
            <a:off x="4143375" y="1143000"/>
            <a:ext cx="5000625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7" name="Rectangle 26"/>
          <p:cNvSpPr>
            <a:spLocks noChangeArrowheads="1"/>
          </p:cNvSpPr>
          <p:nvPr/>
        </p:nvSpPr>
        <p:spPr bwMode="auto">
          <a:xfrm>
            <a:off x="500063" y="1214438"/>
            <a:ext cx="8072437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3600" b="1" dirty="0">
              <a:solidFill>
                <a:srgbClr val="1F497D"/>
              </a:solidFill>
              <a:cs typeface="Arial" charset="0"/>
            </a:endParaRPr>
          </a:p>
        </p:txBody>
      </p:sp>
      <p:pic>
        <p:nvPicPr>
          <p:cNvPr id="3078" name="Picture 30" descr="ТПУ_Презентация_квадра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5929708"/>
            <a:ext cx="3733577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9" name="Группа 8"/>
          <p:cNvGrpSpPr>
            <a:grpSpLocks/>
          </p:cNvGrpSpPr>
          <p:nvPr/>
        </p:nvGrpSpPr>
        <p:grpSpPr bwMode="auto">
          <a:xfrm>
            <a:off x="415925" y="355600"/>
            <a:ext cx="3054350" cy="712788"/>
            <a:chOff x="543276" y="545242"/>
            <a:chExt cx="1816737" cy="422585"/>
          </a:xfrm>
        </p:grpSpPr>
        <p:sp>
          <p:nvSpPr>
            <p:cNvPr id="17" name="Freeform 37"/>
            <p:cNvSpPr>
              <a:spLocks noEditPoints="1"/>
            </p:cNvSpPr>
            <p:nvPr/>
          </p:nvSpPr>
          <p:spPr bwMode="auto">
            <a:xfrm>
              <a:off x="1038063" y="565948"/>
              <a:ext cx="1321950" cy="401879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>
                <a:solidFill>
                  <a:prstClr val="black"/>
                </a:solidFill>
                <a:cs typeface="Arial" charset="0"/>
              </a:endParaRPr>
            </a:p>
          </p:txBody>
        </p:sp>
        <p:grpSp>
          <p:nvGrpSpPr>
            <p:cNvPr id="308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9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08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12" name="Rectangle 43"/>
          <p:cNvSpPr>
            <a:spLocks noChangeArrowheads="1"/>
          </p:cNvSpPr>
          <p:nvPr/>
        </p:nvSpPr>
        <p:spPr bwMode="auto">
          <a:xfrm>
            <a:off x="1423986" y="1857375"/>
            <a:ext cx="3744913" cy="576486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prstClr val="black"/>
                </a:solidFill>
                <a:cs typeface="Arial" charset="0"/>
              </a:rPr>
              <a:t>Учетная система предприятия</a:t>
            </a:r>
          </a:p>
        </p:txBody>
      </p:sp>
      <p:sp>
        <p:nvSpPr>
          <p:cNvPr id="13" name="Rectangle 44"/>
          <p:cNvSpPr>
            <a:spLocks noChangeArrowheads="1"/>
          </p:cNvSpPr>
          <p:nvPr/>
        </p:nvSpPr>
        <p:spPr bwMode="auto">
          <a:xfrm>
            <a:off x="2000250" y="3105658"/>
            <a:ext cx="2592387" cy="503808"/>
          </a:xfrm>
          <a:prstGeom prst="rect">
            <a:avLst/>
          </a:prstGeom>
          <a:gradFill rotWithShape="1">
            <a:gsLst>
              <a:gs pos="0">
                <a:schemeClr val="tx2">
                  <a:gamma/>
                  <a:tint val="0"/>
                  <a:invGamma/>
                </a:schemeClr>
              </a:gs>
              <a:gs pos="100000">
                <a:schemeClr val="tx2">
                  <a:alpha val="46001"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dirty="0">
                <a:solidFill>
                  <a:prstClr val="black"/>
                </a:solidFill>
                <a:cs typeface="Times New Roman" panose="02020603050405020304" pitchFamily="18" charset="0"/>
              </a:rPr>
              <a:t>Бухгалтерский учет</a:t>
            </a:r>
          </a:p>
        </p:txBody>
      </p:sp>
      <p:sp>
        <p:nvSpPr>
          <p:cNvPr id="14" name="Rectangle 45"/>
          <p:cNvSpPr>
            <a:spLocks noChangeArrowheads="1"/>
          </p:cNvSpPr>
          <p:nvPr/>
        </p:nvSpPr>
        <p:spPr bwMode="auto">
          <a:xfrm>
            <a:off x="5436096" y="2170881"/>
            <a:ext cx="3636913" cy="934777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>
                  <a:alpha val="58000"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>
                <a:solidFill>
                  <a:prstClr val="black"/>
                </a:solidFill>
                <a:cs typeface="Times New Roman" panose="02020603050405020304" pitchFamily="18" charset="0"/>
              </a:rPr>
              <a:t>Другие виды информации: кол-во продукции, время </a:t>
            </a:r>
            <a:r>
              <a:rPr lang="ru-RU" dirty="0">
                <a:solidFill>
                  <a:prstClr val="black"/>
                </a:solidFill>
                <a:cs typeface="Times New Roman" panose="02020603050405020304" pitchFamily="18" charset="0"/>
              </a:rPr>
              <a:t>производства</a:t>
            </a:r>
            <a:r>
              <a:rPr lang="ru-RU" dirty="0">
                <a:solidFill>
                  <a:prstClr val="black"/>
                </a:solidFill>
                <a:cs typeface="Times New Roman" panose="02020603050405020304" pitchFamily="18" charset="0"/>
              </a:rPr>
              <a:t>, время доставки и др.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46"/>
          <p:cNvSpPr>
            <a:spLocks noChangeArrowheads="1"/>
          </p:cNvSpPr>
          <p:nvPr/>
        </p:nvSpPr>
        <p:spPr bwMode="auto">
          <a:xfrm>
            <a:off x="836612" y="4365105"/>
            <a:ext cx="1800225" cy="935458"/>
          </a:xfrm>
          <a:prstGeom prst="rect">
            <a:avLst/>
          </a:prstGeom>
          <a:gradFill rotWithShape="1">
            <a:gsLst>
              <a:gs pos="0">
                <a:schemeClr val="hlink">
                  <a:gamma/>
                  <a:tint val="0"/>
                  <a:invGamma/>
                </a:schemeClr>
              </a:gs>
              <a:gs pos="100000">
                <a:schemeClr val="hlink">
                  <a:alpha val="50000"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dirty="0">
                <a:solidFill>
                  <a:prstClr val="black"/>
                </a:solidFill>
                <a:cs typeface="Times New Roman" panose="02020603050405020304" pitchFamily="18" charset="0"/>
              </a:rPr>
              <a:t>Налоговый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dirty="0">
                <a:solidFill>
                  <a:prstClr val="black"/>
                </a:solidFill>
                <a:cs typeface="Times New Roman" panose="02020603050405020304" pitchFamily="18" charset="0"/>
              </a:rPr>
              <a:t>учет</a:t>
            </a:r>
          </a:p>
        </p:txBody>
      </p:sp>
      <p:sp>
        <p:nvSpPr>
          <p:cNvPr id="16" name="Rectangle 47"/>
          <p:cNvSpPr>
            <a:spLocks noChangeArrowheads="1"/>
          </p:cNvSpPr>
          <p:nvPr/>
        </p:nvSpPr>
        <p:spPr bwMode="auto">
          <a:xfrm>
            <a:off x="3243262" y="4390298"/>
            <a:ext cx="1800225" cy="935459"/>
          </a:xfrm>
          <a:prstGeom prst="rect">
            <a:avLst/>
          </a:prstGeom>
          <a:gradFill rotWithShape="1">
            <a:gsLst>
              <a:gs pos="0">
                <a:schemeClr val="tx2">
                  <a:gamma/>
                  <a:tint val="0"/>
                  <a:invGamma/>
                </a:schemeClr>
              </a:gs>
              <a:gs pos="100000">
                <a:schemeClr val="tx2">
                  <a:alpha val="60001"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dirty="0">
                <a:solidFill>
                  <a:prstClr val="black"/>
                </a:solidFill>
                <a:cs typeface="Times New Roman" panose="02020603050405020304" pitchFamily="18" charset="0"/>
              </a:rPr>
              <a:t>Финансовый учет</a:t>
            </a:r>
          </a:p>
        </p:txBody>
      </p:sp>
      <p:sp>
        <p:nvSpPr>
          <p:cNvPr id="18" name="Rectangle 48"/>
          <p:cNvSpPr>
            <a:spLocks noChangeArrowheads="1"/>
          </p:cNvSpPr>
          <p:nvPr/>
        </p:nvSpPr>
        <p:spPr bwMode="auto">
          <a:xfrm>
            <a:off x="5436096" y="4382989"/>
            <a:ext cx="2089150" cy="950078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>
                  <a:alpha val="53999"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dirty="0">
                <a:solidFill>
                  <a:prstClr val="black"/>
                </a:solidFill>
                <a:cs typeface="Times New Roman" panose="02020603050405020304" pitchFamily="18" charset="0"/>
              </a:rPr>
              <a:t>Управленческий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dirty="0">
                <a:solidFill>
                  <a:prstClr val="black"/>
                </a:solidFill>
                <a:cs typeface="Times New Roman" panose="02020603050405020304" pitchFamily="18" charset="0"/>
              </a:rPr>
              <a:t>учет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cxnSp>
        <p:nvCxnSpPr>
          <p:cNvPr id="20" name="AutoShape 50"/>
          <p:cNvCxnSpPr>
            <a:cxnSpLocks noChangeShapeType="1"/>
            <a:stCxn id="12" idx="2"/>
            <a:endCxn id="13" idx="0"/>
          </p:cNvCxnSpPr>
          <p:nvPr/>
        </p:nvCxnSpPr>
        <p:spPr bwMode="auto">
          <a:xfrm>
            <a:off x="3296443" y="2433861"/>
            <a:ext cx="1" cy="671797"/>
          </a:xfrm>
          <a:prstGeom prst="straightConnector1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AutoShape 50"/>
          <p:cNvCxnSpPr>
            <a:cxnSpLocks noChangeShapeType="1"/>
            <a:stCxn id="13" idx="2"/>
          </p:cNvCxnSpPr>
          <p:nvPr/>
        </p:nvCxnSpPr>
        <p:spPr bwMode="auto">
          <a:xfrm flipH="1">
            <a:off x="1736724" y="3609466"/>
            <a:ext cx="1559720" cy="755639"/>
          </a:xfrm>
          <a:prstGeom prst="straightConnector1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" name="AutoShape 50"/>
          <p:cNvCxnSpPr>
            <a:cxnSpLocks noChangeShapeType="1"/>
            <a:stCxn id="13" idx="2"/>
            <a:endCxn id="16" idx="0"/>
          </p:cNvCxnSpPr>
          <p:nvPr/>
        </p:nvCxnSpPr>
        <p:spPr bwMode="auto">
          <a:xfrm>
            <a:off x="3296444" y="3609466"/>
            <a:ext cx="846931" cy="780832"/>
          </a:xfrm>
          <a:prstGeom prst="straightConnector1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AutoShape 50"/>
          <p:cNvCxnSpPr>
            <a:cxnSpLocks noChangeShapeType="1"/>
            <a:stCxn id="13" idx="2"/>
          </p:cNvCxnSpPr>
          <p:nvPr/>
        </p:nvCxnSpPr>
        <p:spPr bwMode="auto">
          <a:xfrm>
            <a:off x="3296444" y="3609466"/>
            <a:ext cx="3075756" cy="755639"/>
          </a:xfrm>
          <a:prstGeom prst="straightConnector1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" name="AutoShape 50"/>
          <p:cNvCxnSpPr>
            <a:cxnSpLocks noChangeShapeType="1"/>
            <a:stCxn id="14" idx="2"/>
            <a:endCxn id="18" idx="0"/>
          </p:cNvCxnSpPr>
          <p:nvPr/>
        </p:nvCxnSpPr>
        <p:spPr bwMode="auto">
          <a:xfrm flipH="1">
            <a:off x="6480671" y="3105658"/>
            <a:ext cx="773882" cy="1277331"/>
          </a:xfrm>
          <a:prstGeom prst="straightConnector1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" name="Левая фигурная скобка 49"/>
          <p:cNvSpPr/>
          <p:nvPr/>
        </p:nvSpPr>
        <p:spPr>
          <a:xfrm rot="5400000" flipH="1">
            <a:off x="2527447" y="4241021"/>
            <a:ext cx="646995" cy="2841218"/>
          </a:xfrm>
          <a:prstGeom prst="leftBrac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prstClr val="black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 bwMode="auto">
          <a:xfrm>
            <a:off x="2636837" y="5985128"/>
            <a:ext cx="5410373" cy="42853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prstClr val="black"/>
                </a:solidFill>
                <a:cs typeface="Arial" charset="0"/>
              </a:rPr>
              <a:t>Регламентированный учет</a:t>
            </a:r>
            <a:endParaRPr lang="ru-RU" sz="20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3F93A9-739D-4DB1-A2A9-64946B989BD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524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50" grpId="0" animBg="1"/>
      <p:bldP spid="5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43374" y="274638"/>
            <a:ext cx="5000626" cy="787478"/>
          </a:xfrm>
        </p:spPr>
        <p:txBody>
          <a:bodyPr/>
          <a:lstStyle/>
          <a:p>
            <a:pPr eaLnBrk="1" hangingPunct="1"/>
            <a:r>
              <a:rPr lang="ru-RU" altLang="ru-RU" sz="2800" b="1" dirty="0">
                <a:solidFill>
                  <a:schemeClr val="tx2"/>
                </a:solidFill>
              </a:rPr>
              <a:t>Кому нужна финансовая информация о предприятии ?</a:t>
            </a:r>
            <a:endParaRPr lang="ru-RU" altLang="ru-RU" sz="2800" b="1" dirty="0" smtClean="0">
              <a:solidFill>
                <a:schemeClr val="tx2"/>
              </a:solidFill>
              <a:latin typeface="+mn-lt"/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5886154"/>
              </p:ext>
            </p:extLst>
          </p:nvPr>
        </p:nvGraphicFramePr>
        <p:xfrm>
          <a:off x="415925" y="1412776"/>
          <a:ext cx="8507288" cy="381642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872208"/>
                <a:gridCol w="2016224"/>
                <a:gridCol w="2808312"/>
                <a:gridCol w="1810544"/>
              </a:tblGrid>
              <a:tr h="648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Пользователи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Что хотят знать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?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Основное требование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 информации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Вид учета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/>
                </a:tc>
              </a:tr>
              <a:tr h="115212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Внешние пользователи: акционеры, кредиторы, др.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Финансовое состояние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Стандартные формы, соответствие принятым нормам учета.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Финансовый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/>
                </a:tc>
              </a:tr>
              <a:tr h="97152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Налоговые органы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Налоговые обязательства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Соответствие требованиям налогового законодательства.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Налоговый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/>
                </a:tc>
              </a:tr>
              <a:tr h="100811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Менеджмент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Информация для принятия решений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Оперативность.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Финансовое обоснование принимаемого решения. 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Управленческий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cxnSp>
        <p:nvCxnSpPr>
          <p:cNvPr id="3076" name="AutoShape 12"/>
          <p:cNvCxnSpPr>
            <a:cxnSpLocks noChangeShapeType="1"/>
          </p:cNvCxnSpPr>
          <p:nvPr/>
        </p:nvCxnSpPr>
        <p:spPr bwMode="auto">
          <a:xfrm>
            <a:off x="4143375" y="1143000"/>
            <a:ext cx="5000625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7" name="Rectangle 26"/>
          <p:cNvSpPr>
            <a:spLocks noChangeArrowheads="1"/>
          </p:cNvSpPr>
          <p:nvPr/>
        </p:nvSpPr>
        <p:spPr bwMode="auto">
          <a:xfrm>
            <a:off x="500063" y="1214438"/>
            <a:ext cx="8072437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3600" b="1" dirty="0">
              <a:solidFill>
                <a:srgbClr val="1F497D"/>
              </a:solidFill>
              <a:cs typeface="Arial" charset="0"/>
            </a:endParaRPr>
          </a:p>
        </p:txBody>
      </p:sp>
      <p:pic>
        <p:nvPicPr>
          <p:cNvPr id="3078" name="Picture 30" descr="ТПУ_Презентация_квадра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5988"/>
            <a:ext cx="40005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9" name="Группа 8"/>
          <p:cNvGrpSpPr>
            <a:grpSpLocks/>
          </p:cNvGrpSpPr>
          <p:nvPr/>
        </p:nvGrpSpPr>
        <p:grpSpPr bwMode="auto">
          <a:xfrm>
            <a:off x="415925" y="355600"/>
            <a:ext cx="3054350" cy="712788"/>
            <a:chOff x="543276" y="545242"/>
            <a:chExt cx="1816737" cy="422585"/>
          </a:xfrm>
        </p:grpSpPr>
        <p:sp>
          <p:nvSpPr>
            <p:cNvPr id="17" name="Freeform 37"/>
            <p:cNvSpPr>
              <a:spLocks noEditPoints="1"/>
            </p:cNvSpPr>
            <p:nvPr/>
          </p:nvSpPr>
          <p:spPr bwMode="auto">
            <a:xfrm>
              <a:off x="1038063" y="565948"/>
              <a:ext cx="1321950" cy="401879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>
                <a:solidFill>
                  <a:prstClr val="black"/>
                </a:solidFill>
                <a:cs typeface="Arial" charset="0"/>
              </a:endParaRPr>
            </a:p>
          </p:txBody>
        </p:sp>
        <p:grpSp>
          <p:nvGrpSpPr>
            <p:cNvPr id="308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9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08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4FD85D-74DA-402E-BF3F-8229A48A29D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92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>
          <a:xfrm>
            <a:off x="459080" y="260648"/>
            <a:ext cx="8229600" cy="1139825"/>
          </a:xfrm>
        </p:spPr>
        <p:txBody>
          <a:bodyPr/>
          <a:lstStyle/>
          <a:p>
            <a:pPr eaLnBrk="1" hangingPunct="1"/>
            <a:r>
              <a:rPr lang="ru-RU" altLang="ru-RU" sz="3200" b="1" dirty="0" smtClean="0">
                <a:solidFill>
                  <a:schemeClr val="tx2"/>
                </a:solidFill>
              </a:rPr>
              <a:t>Эволюция учетных процедур </a:t>
            </a:r>
            <a:r>
              <a:rPr lang="ru-RU" altLang="ru-RU" sz="3200" b="1" dirty="0">
                <a:solidFill>
                  <a:schemeClr val="tx2"/>
                </a:solidFill>
              </a:rPr>
              <a:t> </a:t>
            </a:r>
            <a:r>
              <a:rPr lang="ru-RU" altLang="ru-RU" sz="3200" b="1" dirty="0" smtClean="0">
                <a:solidFill>
                  <a:schemeClr val="tx2"/>
                </a:solidFill>
              </a:rPr>
              <a:t>на предприятии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en-US" smtClean="0">
                <a:solidFill>
                  <a:srgbClr val="000000"/>
                </a:solidFill>
              </a:rPr>
              <a:t>Дисциплина: «Управленческий учет».  Жданова А.Б.</a:t>
            </a:r>
            <a:endParaRPr lang="ru-RU" altLang="en-US" dirty="0">
              <a:solidFill>
                <a:srgbClr val="0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3EEE57-73DB-417B-916C-DD44787E41B0}" type="slidenum">
              <a:rPr lang="ru-RU" altLang="en-US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ru-RU" altLang="en-US">
              <a:solidFill>
                <a:srgbClr val="000000"/>
              </a:solidFill>
            </a:endParaRPr>
          </a:p>
        </p:txBody>
      </p:sp>
      <p:grpSp>
        <p:nvGrpSpPr>
          <p:cNvPr id="10243" name="Group 5"/>
          <p:cNvGrpSpPr>
            <a:grpSpLocks noChangeAspect="1"/>
          </p:cNvGrpSpPr>
          <p:nvPr/>
        </p:nvGrpSpPr>
        <p:grpSpPr bwMode="auto">
          <a:xfrm>
            <a:off x="395288" y="908050"/>
            <a:ext cx="8208962" cy="5184775"/>
            <a:chOff x="2214" y="349"/>
            <a:chExt cx="7809" cy="7431"/>
          </a:xfrm>
        </p:grpSpPr>
        <p:sp>
          <p:nvSpPr>
            <p:cNvPr id="10244" name="AutoShape 6"/>
            <p:cNvSpPr>
              <a:spLocks noChangeAspect="1" noChangeArrowheads="1"/>
            </p:cNvSpPr>
            <p:nvPr/>
          </p:nvSpPr>
          <p:spPr bwMode="auto">
            <a:xfrm>
              <a:off x="2214" y="349"/>
              <a:ext cx="7809" cy="7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sz="3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q"/>
                <a:defRPr sz="26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q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ru-RU" altLang="ru-RU" sz="18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0245" name="Rectangle 7"/>
            <p:cNvSpPr>
              <a:spLocks noChangeArrowheads="1"/>
            </p:cNvSpPr>
            <p:nvPr/>
          </p:nvSpPr>
          <p:spPr bwMode="auto">
            <a:xfrm>
              <a:off x="2214" y="3925"/>
              <a:ext cx="2400" cy="744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sz="3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q"/>
                <a:defRPr sz="26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q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altLang="ru-RU" sz="1400" b="1">
                  <a:solidFill>
                    <a:srgbClr val="000000"/>
                  </a:solidFill>
                  <a:cs typeface="Arial" charset="0"/>
                </a:rPr>
                <a:t>Калькуляционный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altLang="ru-RU" sz="1400" b="1">
                  <a:solidFill>
                    <a:srgbClr val="000000"/>
                  </a:solidFill>
                  <a:cs typeface="Arial" charset="0"/>
                </a:rPr>
                <a:t>учет</a:t>
              </a:r>
              <a:endParaRPr lang="ru-RU" altLang="ru-RU" sz="18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0246" name="AutoShape 8"/>
            <p:cNvSpPr>
              <a:spLocks noChangeArrowheads="1"/>
            </p:cNvSpPr>
            <p:nvPr/>
          </p:nvSpPr>
          <p:spPr bwMode="auto">
            <a:xfrm>
              <a:off x="2214" y="1988"/>
              <a:ext cx="2550" cy="1490"/>
            </a:xfrm>
            <a:prstGeom prst="wedgeRoundRectCallout">
              <a:avLst>
                <a:gd name="adj1" fmla="val -884"/>
                <a:gd name="adj2" fmla="val 78000"/>
                <a:gd name="adj3" fmla="val 16667"/>
              </a:avLst>
            </a:prstGeom>
            <a:noFill/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sz="3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q"/>
                <a:defRPr sz="26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q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altLang="ru-RU" sz="1100">
                  <a:solidFill>
                    <a:srgbClr val="000000"/>
                  </a:solidFill>
                  <a:cs typeface="Arial" charset="0"/>
                </a:rPr>
                <a:t>Учет и регистрация расходов предприятия с целью расчета себестоимости товара и определения прибыли. 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altLang="ru-RU" sz="1100">
                  <a:solidFill>
                    <a:srgbClr val="000000"/>
                  </a:solidFill>
                  <a:cs typeface="Arial" charset="0"/>
                </a:rPr>
                <a:t>Возник вместе с хозяйственным учетом</a:t>
              </a:r>
              <a:endParaRPr lang="ru-RU" altLang="ru-RU" sz="1800">
                <a:solidFill>
                  <a:srgbClr val="000000"/>
                </a:solidFill>
                <a:cs typeface="Arial" charset="0"/>
              </a:endParaRPr>
            </a:p>
          </p:txBody>
        </p:sp>
        <p:cxnSp>
          <p:nvCxnSpPr>
            <p:cNvPr id="10247" name="AutoShape 9"/>
            <p:cNvCxnSpPr>
              <a:cxnSpLocks noChangeShapeType="1"/>
              <a:stCxn id="10245" idx="3"/>
              <a:endCxn id="10248" idx="1"/>
            </p:cNvCxnSpPr>
            <p:nvPr/>
          </p:nvCxnSpPr>
          <p:spPr bwMode="auto">
            <a:xfrm flipV="1">
              <a:off x="4626" y="3700"/>
              <a:ext cx="575" cy="59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48" name="Rectangle 10"/>
            <p:cNvSpPr>
              <a:spLocks noChangeArrowheads="1"/>
            </p:cNvSpPr>
            <p:nvPr/>
          </p:nvSpPr>
          <p:spPr bwMode="auto">
            <a:xfrm>
              <a:off x="5214" y="3329"/>
              <a:ext cx="2250" cy="74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sz="3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q"/>
                <a:defRPr sz="26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q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altLang="ru-RU" sz="1400" b="1">
                  <a:solidFill>
                    <a:srgbClr val="000000"/>
                  </a:solidFill>
                  <a:cs typeface="Arial" charset="0"/>
                </a:rPr>
                <a:t>Производственный учет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ru-RU" altLang="ru-RU" sz="18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0249" name="Rectangle 11"/>
            <p:cNvSpPr>
              <a:spLocks noChangeArrowheads="1"/>
            </p:cNvSpPr>
            <p:nvPr/>
          </p:nvSpPr>
          <p:spPr bwMode="auto">
            <a:xfrm>
              <a:off x="5214" y="4521"/>
              <a:ext cx="2250" cy="744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sz="3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q"/>
                <a:defRPr sz="26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q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altLang="ru-RU" sz="1400" b="1">
                  <a:solidFill>
                    <a:srgbClr val="000000"/>
                  </a:solidFill>
                  <a:cs typeface="Arial" charset="0"/>
                </a:rPr>
                <a:t>Финансовый учет</a:t>
              </a:r>
              <a:endParaRPr lang="ru-RU" altLang="ru-RU" sz="1800">
                <a:solidFill>
                  <a:srgbClr val="000000"/>
                </a:solidFill>
                <a:cs typeface="Arial" charset="0"/>
              </a:endParaRPr>
            </a:p>
          </p:txBody>
        </p:sp>
        <p:cxnSp>
          <p:nvCxnSpPr>
            <p:cNvPr id="10250" name="AutoShape 12"/>
            <p:cNvCxnSpPr>
              <a:cxnSpLocks noChangeShapeType="1"/>
              <a:stCxn id="10245" idx="3"/>
              <a:endCxn id="10249" idx="1"/>
            </p:cNvCxnSpPr>
            <p:nvPr/>
          </p:nvCxnSpPr>
          <p:spPr bwMode="auto">
            <a:xfrm>
              <a:off x="4626" y="4297"/>
              <a:ext cx="575" cy="59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51" name="Rectangle 13"/>
            <p:cNvSpPr>
              <a:spLocks noChangeArrowheads="1"/>
            </p:cNvSpPr>
            <p:nvPr/>
          </p:nvSpPr>
          <p:spPr bwMode="auto">
            <a:xfrm>
              <a:off x="7914" y="2733"/>
              <a:ext cx="2100" cy="744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sz="3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q"/>
                <a:defRPr sz="26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q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altLang="ru-RU" sz="1400" b="1">
                  <a:solidFill>
                    <a:srgbClr val="000000"/>
                  </a:solidFill>
                  <a:cs typeface="Arial" charset="0"/>
                </a:rPr>
                <a:t>Управленческий учет 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altLang="ru-RU" sz="1400" b="1">
                  <a:solidFill>
                    <a:srgbClr val="000000"/>
                  </a:solidFill>
                  <a:cs typeface="Arial" charset="0"/>
                </a:rPr>
                <a:t>учет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ru-RU" altLang="ru-RU" sz="1800">
                <a:solidFill>
                  <a:srgbClr val="000000"/>
                </a:solidFill>
                <a:cs typeface="Arial" charset="0"/>
              </a:endParaRPr>
            </a:p>
          </p:txBody>
        </p:sp>
        <p:cxnSp>
          <p:nvCxnSpPr>
            <p:cNvPr id="10252" name="AutoShape 14"/>
            <p:cNvCxnSpPr>
              <a:cxnSpLocks noChangeShapeType="1"/>
              <a:stCxn id="10248" idx="3"/>
              <a:endCxn id="10251" idx="1"/>
            </p:cNvCxnSpPr>
            <p:nvPr/>
          </p:nvCxnSpPr>
          <p:spPr bwMode="auto">
            <a:xfrm flipV="1">
              <a:off x="7476" y="3105"/>
              <a:ext cx="425" cy="59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53" name="Rectangle 15"/>
            <p:cNvSpPr>
              <a:spLocks noChangeArrowheads="1"/>
            </p:cNvSpPr>
            <p:nvPr/>
          </p:nvSpPr>
          <p:spPr bwMode="auto">
            <a:xfrm>
              <a:off x="7914" y="5116"/>
              <a:ext cx="2100" cy="744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sz="3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q"/>
                <a:defRPr sz="26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q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altLang="ru-RU" sz="1400" b="1">
                  <a:solidFill>
                    <a:srgbClr val="000000"/>
                  </a:solidFill>
                  <a:cs typeface="Arial" charset="0"/>
                </a:rPr>
                <a:t>МСФО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ru-RU" altLang="ru-RU" sz="1800">
                <a:solidFill>
                  <a:srgbClr val="000000"/>
                </a:solidFill>
                <a:cs typeface="Arial" charset="0"/>
              </a:endParaRPr>
            </a:p>
          </p:txBody>
        </p:sp>
        <p:cxnSp>
          <p:nvCxnSpPr>
            <p:cNvPr id="10254" name="AutoShape 16"/>
            <p:cNvCxnSpPr>
              <a:cxnSpLocks noChangeShapeType="1"/>
              <a:stCxn id="10249" idx="3"/>
              <a:endCxn id="10253" idx="1"/>
            </p:cNvCxnSpPr>
            <p:nvPr/>
          </p:nvCxnSpPr>
          <p:spPr bwMode="auto">
            <a:xfrm>
              <a:off x="7476" y="4893"/>
              <a:ext cx="425" cy="59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55" name="AutoShape 17"/>
            <p:cNvSpPr>
              <a:spLocks noChangeArrowheads="1"/>
            </p:cNvSpPr>
            <p:nvPr/>
          </p:nvSpPr>
          <p:spPr bwMode="auto">
            <a:xfrm>
              <a:off x="4764" y="1392"/>
              <a:ext cx="2850" cy="1471"/>
            </a:xfrm>
            <a:prstGeom prst="wedgeRoundRectCallout">
              <a:avLst>
                <a:gd name="adj1" fmla="val -176"/>
                <a:gd name="adj2" fmla="val 78023"/>
                <a:gd name="adj3" fmla="val 16667"/>
              </a:avLst>
            </a:prstGeom>
            <a:noFill/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sz="3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q"/>
                <a:defRPr sz="26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q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altLang="ru-RU" sz="1100">
                  <a:solidFill>
                    <a:srgbClr val="000000"/>
                  </a:solidFill>
                  <a:cs typeface="Arial" charset="0"/>
                </a:rPr>
                <a:t>Учет затрат и калькулирование производственной себестоимости с целью оптимизации затрат и повышения эффективности производства. 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altLang="ru-RU" sz="1100">
                  <a:solidFill>
                    <a:srgbClr val="000000"/>
                  </a:solidFill>
                  <a:cs typeface="Arial" charset="0"/>
                </a:rPr>
                <a:t>(конец 19 в. - 20 в.)</a:t>
              </a:r>
              <a:endParaRPr lang="ru-RU" altLang="ru-RU" sz="18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0256" name="AutoShape 18"/>
            <p:cNvSpPr>
              <a:spLocks noChangeArrowheads="1"/>
            </p:cNvSpPr>
            <p:nvPr/>
          </p:nvSpPr>
          <p:spPr bwMode="auto">
            <a:xfrm>
              <a:off x="7614" y="349"/>
              <a:ext cx="2409" cy="1937"/>
            </a:xfrm>
            <a:prstGeom prst="wedgeRoundRectCallout">
              <a:avLst>
                <a:gd name="adj1" fmla="val -606"/>
                <a:gd name="adj2" fmla="val 70213"/>
                <a:gd name="adj3" fmla="val 16667"/>
              </a:avLst>
            </a:prstGeom>
            <a:noFill/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sz="3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q"/>
                <a:defRPr sz="26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q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altLang="ru-RU" sz="1100">
                  <a:solidFill>
                    <a:srgbClr val="000000"/>
                  </a:solidFill>
                  <a:cs typeface="Arial" charset="0"/>
                </a:rPr>
                <a:t>Оптимизация затрат, цены, объемов по видам продукции, подразделениям, видам деятельности с целью максимизации эффективности  деятельности предприятия.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altLang="ru-RU" sz="1100">
                  <a:solidFill>
                    <a:srgbClr val="000000"/>
                  </a:solidFill>
                  <a:cs typeface="Arial" charset="0"/>
                </a:rPr>
                <a:t>(с 70 гг. 20 в.)</a:t>
              </a:r>
              <a:endParaRPr lang="ru-RU" altLang="ru-RU" sz="18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0257" name="AutoShape 19"/>
            <p:cNvSpPr>
              <a:spLocks noChangeArrowheads="1"/>
            </p:cNvSpPr>
            <p:nvPr/>
          </p:nvSpPr>
          <p:spPr bwMode="auto">
            <a:xfrm>
              <a:off x="2664" y="5861"/>
              <a:ext cx="3450" cy="1490"/>
            </a:xfrm>
            <a:prstGeom prst="wedgeRoundRectCallout">
              <a:avLst>
                <a:gd name="adj1" fmla="val 52028"/>
                <a:gd name="adj2" fmla="val -90278"/>
                <a:gd name="adj3" fmla="val 16667"/>
              </a:avLst>
            </a:prstGeom>
            <a:noFill/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sz="3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q"/>
                <a:defRPr sz="26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q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altLang="ru-RU" sz="1100">
                  <a:solidFill>
                    <a:srgbClr val="000000"/>
                  </a:solidFill>
                  <a:cs typeface="Arial" charset="0"/>
                </a:rPr>
                <a:t>Составление унифицированных форм финансовой отчетности по национальным стандартам, позволяющих составить мнение о финансовом положении предприятия.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altLang="ru-RU" sz="1100">
                  <a:solidFill>
                    <a:srgbClr val="000000"/>
                  </a:solidFill>
                  <a:cs typeface="Arial" charset="0"/>
                </a:rPr>
                <a:t>( с начала 20 в. )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ru-RU" altLang="ru-RU" sz="18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0258" name="AutoShape 20"/>
            <p:cNvSpPr>
              <a:spLocks noChangeArrowheads="1"/>
            </p:cNvSpPr>
            <p:nvPr/>
          </p:nvSpPr>
          <p:spPr bwMode="auto">
            <a:xfrm>
              <a:off x="6264" y="6308"/>
              <a:ext cx="3450" cy="1472"/>
            </a:xfrm>
            <a:prstGeom prst="wedgeRoundRectCallout">
              <a:avLst>
                <a:gd name="adj1" fmla="val 36449"/>
                <a:gd name="adj2" fmla="val -79810"/>
                <a:gd name="adj3" fmla="val 16667"/>
              </a:avLst>
            </a:prstGeom>
            <a:noFill/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sz="3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q"/>
                <a:defRPr sz="26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q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altLang="ru-RU" sz="1100">
                  <a:solidFill>
                    <a:srgbClr val="000000"/>
                  </a:solidFill>
                  <a:cs typeface="Arial" charset="0"/>
                </a:rPr>
                <a:t>Составление финансовых отчетов по международным стандартам финансовой отчетности (МСФО), доступных для понимания и анализа пользователями из других стран.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altLang="ru-RU" sz="1100">
                  <a:solidFill>
                    <a:srgbClr val="000000"/>
                  </a:solidFill>
                  <a:cs typeface="Arial" charset="0"/>
                </a:rPr>
                <a:t>(с 70 гг. 20 в.)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ru-RU" altLang="ru-RU" sz="1800">
                <a:solidFill>
                  <a:srgbClr val="000000"/>
                </a:solidFill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0676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707905" y="274638"/>
            <a:ext cx="5000476" cy="787478"/>
          </a:xfrm>
        </p:spPr>
        <p:txBody>
          <a:bodyPr/>
          <a:lstStyle/>
          <a:p>
            <a:pPr eaLnBrk="1" hangingPunct="1"/>
            <a:r>
              <a:rPr lang="ru-RU" altLang="ru-RU" sz="2800" b="1" dirty="0">
                <a:solidFill>
                  <a:schemeClr val="tx2"/>
                </a:solidFill>
                <a:ea typeface="+mn-ea"/>
                <a:cs typeface="Times New Roman" pitchFamily="18" charset="0"/>
              </a:rPr>
              <a:t>Отличительные особенности бухгалтерского учета</a:t>
            </a:r>
            <a:endParaRPr lang="ru-RU" altLang="ru-RU" sz="3200" b="1" dirty="0" smtClean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600201"/>
            <a:ext cx="8507288" cy="3989039"/>
          </a:xfrm>
        </p:spPr>
        <p:txBody>
          <a:bodyPr/>
          <a:lstStyle/>
          <a:p>
            <a:pPr>
              <a:defRPr/>
            </a:pPr>
            <a:r>
              <a:rPr lang="ru-RU" altLang="ru-RU" sz="2400" dirty="0">
                <a:solidFill>
                  <a:prstClr val="black"/>
                </a:solidFill>
                <a:cs typeface="Times New Roman" pitchFamily="18" charset="0"/>
              </a:rPr>
              <a:t>План счетов – кодификация учетных объектов</a:t>
            </a:r>
          </a:p>
          <a:p>
            <a:pPr lvl="0">
              <a:defRPr/>
            </a:pPr>
            <a:r>
              <a:rPr lang="ru-RU" altLang="ru-RU" sz="2400" dirty="0" smtClean="0">
                <a:solidFill>
                  <a:prstClr val="black"/>
                </a:solidFill>
                <a:cs typeface="Times New Roman" pitchFamily="18" charset="0"/>
              </a:rPr>
              <a:t>Двойная проводка – регистрация информации на 2 балансовых счетах</a:t>
            </a:r>
            <a:endParaRPr lang="ru-RU" altLang="ru-RU" sz="2400" dirty="0">
              <a:solidFill>
                <a:prstClr val="black"/>
              </a:solidFill>
              <a:cs typeface="Times New Roman" pitchFamily="18" charset="0"/>
            </a:endParaRPr>
          </a:p>
          <a:p>
            <a:pPr lvl="0">
              <a:defRPr/>
            </a:pPr>
            <a:r>
              <a:rPr lang="ru-RU" altLang="ru-RU" sz="2400" dirty="0" smtClean="0">
                <a:solidFill>
                  <a:prstClr val="black"/>
                </a:solidFill>
                <a:cs typeface="Times New Roman" pitchFamily="18" charset="0"/>
              </a:rPr>
              <a:t>Правила </a:t>
            </a:r>
            <a:r>
              <a:rPr lang="ru-RU" altLang="ru-RU" sz="2400" dirty="0">
                <a:solidFill>
                  <a:prstClr val="black"/>
                </a:solidFill>
                <a:cs typeface="Times New Roman" pitchFamily="18" charset="0"/>
              </a:rPr>
              <a:t>регистрации операции на активных и пассивных счетах</a:t>
            </a:r>
            <a:r>
              <a:rPr lang="en-US" altLang="ru-RU" sz="24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endParaRPr lang="ru-RU" altLang="ru-RU" sz="2400" dirty="0">
              <a:solidFill>
                <a:prstClr val="black"/>
              </a:solidFill>
              <a:cs typeface="Times New Roman" pitchFamily="18" charset="0"/>
            </a:endParaRPr>
          </a:p>
          <a:p>
            <a:pPr lvl="0">
              <a:defRPr/>
            </a:pPr>
            <a:r>
              <a:rPr lang="ru-RU" altLang="ru-RU" sz="2400" dirty="0">
                <a:solidFill>
                  <a:prstClr val="black"/>
                </a:solidFill>
                <a:cs typeface="Times New Roman" pitchFamily="18" charset="0"/>
              </a:rPr>
              <a:t>Регистрация операций на основании первичного </a:t>
            </a:r>
            <a:r>
              <a:rPr lang="ru-RU" altLang="ru-RU" sz="2400" dirty="0" smtClean="0">
                <a:solidFill>
                  <a:prstClr val="black"/>
                </a:solidFill>
                <a:cs typeface="Times New Roman" pitchFamily="18" charset="0"/>
              </a:rPr>
              <a:t>документа – верификация информации </a:t>
            </a:r>
            <a:endParaRPr lang="ru-RU" altLang="ru-RU" sz="2400" dirty="0">
              <a:solidFill>
                <a:prstClr val="black"/>
              </a:solidFill>
              <a:cs typeface="Times New Roman" pitchFamily="18" charset="0"/>
            </a:endParaRPr>
          </a:p>
          <a:p>
            <a:pPr lvl="0">
              <a:defRPr/>
            </a:pPr>
            <a:r>
              <a:rPr lang="ru-RU" altLang="ru-RU" sz="2400" dirty="0" smtClean="0">
                <a:solidFill>
                  <a:prstClr val="black"/>
                </a:solidFill>
                <a:cs typeface="Times New Roman" pitchFamily="18" charset="0"/>
              </a:rPr>
              <a:t>Правила составления </a:t>
            </a:r>
            <a:r>
              <a:rPr lang="ru-RU" altLang="ru-RU" sz="2400" dirty="0">
                <a:solidFill>
                  <a:prstClr val="black"/>
                </a:solidFill>
                <a:cs typeface="Times New Roman" pitchFamily="18" charset="0"/>
              </a:rPr>
              <a:t>финансовой отчетности</a:t>
            </a:r>
          </a:p>
          <a:p>
            <a:pPr marL="447675" indent="0">
              <a:buNone/>
            </a:pPr>
            <a:r>
              <a:rPr lang="ru-RU" altLang="ru-RU" sz="2800" b="1" dirty="0" smtClean="0">
                <a:solidFill>
                  <a:schemeClr val="tx2"/>
                </a:solidFill>
                <a:ea typeface="+mj-ea"/>
                <a:cs typeface="+mj-cs"/>
              </a:rPr>
              <a:t>Бухгалтерский </a:t>
            </a:r>
            <a:r>
              <a:rPr lang="ru-RU" altLang="ru-RU" sz="2800" b="1" dirty="0">
                <a:solidFill>
                  <a:schemeClr val="tx2"/>
                </a:solidFill>
                <a:ea typeface="+mj-ea"/>
                <a:cs typeface="+mj-cs"/>
              </a:rPr>
              <a:t>учет – основа учетных процедур</a:t>
            </a:r>
            <a:endParaRPr lang="ru-RU" sz="2000" dirty="0">
              <a:solidFill>
                <a:schemeClr val="tx2"/>
              </a:solidFill>
            </a:endParaRPr>
          </a:p>
        </p:txBody>
      </p:sp>
      <p:cxnSp>
        <p:nvCxnSpPr>
          <p:cNvPr id="3076" name="AutoShape 12"/>
          <p:cNvCxnSpPr>
            <a:cxnSpLocks noChangeShapeType="1"/>
          </p:cNvCxnSpPr>
          <p:nvPr/>
        </p:nvCxnSpPr>
        <p:spPr bwMode="auto">
          <a:xfrm>
            <a:off x="4143375" y="1143000"/>
            <a:ext cx="5000625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7" name="Rectangle 26"/>
          <p:cNvSpPr>
            <a:spLocks noChangeArrowheads="1"/>
          </p:cNvSpPr>
          <p:nvPr/>
        </p:nvSpPr>
        <p:spPr bwMode="auto">
          <a:xfrm>
            <a:off x="500063" y="1214438"/>
            <a:ext cx="8072437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3600" b="1" dirty="0">
              <a:solidFill>
                <a:srgbClr val="1F497D"/>
              </a:solidFill>
              <a:cs typeface="Arial" charset="0"/>
            </a:endParaRPr>
          </a:p>
        </p:txBody>
      </p:sp>
      <p:pic>
        <p:nvPicPr>
          <p:cNvPr id="3078" name="Picture 30" descr="ТПУ_Презентация_квадра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5988"/>
            <a:ext cx="40005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9" name="Группа 8"/>
          <p:cNvGrpSpPr>
            <a:grpSpLocks/>
          </p:cNvGrpSpPr>
          <p:nvPr/>
        </p:nvGrpSpPr>
        <p:grpSpPr bwMode="auto">
          <a:xfrm>
            <a:off x="415925" y="355600"/>
            <a:ext cx="3054350" cy="712788"/>
            <a:chOff x="543276" y="545242"/>
            <a:chExt cx="1816737" cy="422585"/>
          </a:xfrm>
        </p:grpSpPr>
        <p:sp>
          <p:nvSpPr>
            <p:cNvPr id="17" name="Freeform 37"/>
            <p:cNvSpPr>
              <a:spLocks noEditPoints="1"/>
            </p:cNvSpPr>
            <p:nvPr/>
          </p:nvSpPr>
          <p:spPr bwMode="auto">
            <a:xfrm>
              <a:off x="1038063" y="565948"/>
              <a:ext cx="1321950" cy="401879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>
                <a:solidFill>
                  <a:prstClr val="black"/>
                </a:solidFill>
                <a:cs typeface="Arial" charset="0"/>
              </a:endParaRPr>
            </a:p>
          </p:txBody>
        </p:sp>
        <p:grpSp>
          <p:nvGrpSpPr>
            <p:cNvPr id="308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9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08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4FD85D-74DA-402E-BF3F-8229A48A29D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4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43374" y="274638"/>
            <a:ext cx="4543425" cy="787478"/>
          </a:xfrm>
        </p:spPr>
        <p:txBody>
          <a:bodyPr/>
          <a:lstStyle/>
          <a:p>
            <a:pPr eaLnBrk="1" hangingPunct="1"/>
            <a:r>
              <a:rPr lang="ru-RU" altLang="ru-RU" sz="2800" b="1" dirty="0" smtClean="0">
                <a:solidFill>
                  <a:schemeClr val="tx2"/>
                </a:solidFill>
                <a:latin typeface="+mn-lt"/>
              </a:rPr>
              <a:t>Определения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15925" y="1412776"/>
            <a:ext cx="8507288" cy="4464496"/>
          </a:xfrm>
        </p:spPr>
        <p:txBody>
          <a:bodyPr/>
          <a:lstStyle/>
          <a:p>
            <a:pPr lvl="0" eaLnBrk="1" hangingPunct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ru-RU" altLang="ru-RU" sz="2200" b="1" i="1" dirty="0">
                <a:solidFill>
                  <a:schemeClr val="tx2"/>
                </a:solidFill>
              </a:rPr>
              <a:t>Финансовый учет</a:t>
            </a:r>
            <a:r>
              <a:rPr lang="ru-RU" altLang="ru-RU" sz="2200" i="1" dirty="0">
                <a:solidFill>
                  <a:schemeClr val="tx2"/>
                </a:solidFill>
              </a:rPr>
              <a:t> </a:t>
            </a:r>
            <a:r>
              <a:rPr lang="ru-RU" altLang="ru-RU" sz="2200" b="1" i="1" dirty="0">
                <a:solidFill>
                  <a:schemeClr val="tx2"/>
                </a:solidFill>
              </a:rPr>
              <a:t> </a:t>
            </a:r>
            <a:r>
              <a:rPr lang="ru-RU" altLang="ru-RU" sz="2200" dirty="0">
                <a:solidFill>
                  <a:prstClr val="black"/>
                </a:solidFill>
              </a:rPr>
              <a:t>– это система учета по строго регламентированным правилам, предназначенная в первую очередь для предоставления информации внешним пользователям. Финансовый учет ведется в соответствии с требованиями ПБУ </a:t>
            </a:r>
            <a:r>
              <a:rPr lang="ru-RU" altLang="ru-RU" sz="2200" dirty="0" smtClean="0">
                <a:solidFill>
                  <a:prstClr val="black"/>
                </a:solidFill>
              </a:rPr>
              <a:t>РФ или МСФО . </a:t>
            </a:r>
            <a:endParaRPr lang="en-US" altLang="ru-RU" sz="2200" dirty="0">
              <a:solidFill>
                <a:prstClr val="black"/>
              </a:solidFill>
            </a:endParaRPr>
          </a:p>
          <a:p>
            <a:pPr lvl="0" eaLnBrk="1" fontAlgn="auto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altLang="ru-RU" sz="2200" b="1" i="1" dirty="0" smtClean="0">
                <a:solidFill>
                  <a:srgbClr val="00B050"/>
                </a:solidFill>
                <a:cs typeface="Times New Roman" pitchFamily="18" charset="0"/>
              </a:rPr>
              <a:t>Цель </a:t>
            </a:r>
            <a:r>
              <a:rPr lang="ru-RU" altLang="ru-RU" sz="2200" b="1" i="1" dirty="0">
                <a:solidFill>
                  <a:srgbClr val="00B050"/>
                </a:solidFill>
                <a:cs typeface="Times New Roman" pitchFamily="18" charset="0"/>
              </a:rPr>
              <a:t>учета </a:t>
            </a:r>
            <a:r>
              <a:rPr lang="ru-RU" altLang="ru-RU" sz="2200" dirty="0" smtClean="0">
                <a:solidFill>
                  <a:prstClr val="black"/>
                </a:solidFill>
                <a:cs typeface="Times New Roman" pitchFamily="18" charset="0"/>
              </a:rPr>
              <a:t>– </a:t>
            </a:r>
            <a:r>
              <a:rPr lang="ru-RU" altLang="ru-RU" sz="2200" dirty="0">
                <a:solidFill>
                  <a:prstClr val="black"/>
                </a:solidFill>
                <a:cs typeface="Times New Roman" pitchFamily="18" charset="0"/>
              </a:rPr>
              <a:t>представление информации о финансовом положении предприятия.</a:t>
            </a:r>
          </a:p>
          <a:p>
            <a:pPr lvl="0" eaLnBrk="1" fontAlgn="auto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altLang="ru-RU" sz="2200" b="1" i="1" dirty="0" smtClean="0">
                <a:solidFill>
                  <a:srgbClr val="00B050"/>
                </a:solidFill>
                <a:cs typeface="Times New Roman" pitchFamily="18" charset="0"/>
              </a:rPr>
              <a:t>Результат </a:t>
            </a:r>
            <a:r>
              <a:rPr lang="ru-RU" altLang="ru-RU" sz="2200" b="1" i="1" dirty="0">
                <a:solidFill>
                  <a:srgbClr val="00B050"/>
                </a:solidFill>
                <a:cs typeface="Times New Roman" pitchFamily="18" charset="0"/>
              </a:rPr>
              <a:t>учета </a:t>
            </a:r>
            <a:r>
              <a:rPr lang="ru-RU" altLang="ru-RU" sz="2200" dirty="0">
                <a:solidFill>
                  <a:prstClr val="black"/>
                </a:solidFill>
                <a:cs typeface="Times New Roman" pitchFamily="18" charset="0"/>
              </a:rPr>
              <a:t>- финансовые отчеты (</a:t>
            </a:r>
            <a:r>
              <a:rPr lang="ru-RU" altLang="ru-RU" sz="2200" dirty="0" smtClean="0">
                <a:solidFill>
                  <a:prstClr val="black"/>
                </a:solidFill>
                <a:cs typeface="Times New Roman" pitchFamily="18" charset="0"/>
              </a:rPr>
              <a:t>баланс (отчет о финансовом положении), </a:t>
            </a:r>
            <a:r>
              <a:rPr lang="ru-RU" altLang="ru-RU" sz="2200" dirty="0">
                <a:solidFill>
                  <a:prstClr val="black"/>
                </a:solidFill>
                <a:cs typeface="Times New Roman" pitchFamily="18" charset="0"/>
              </a:rPr>
              <a:t>отчет о финансовых </a:t>
            </a:r>
            <a:r>
              <a:rPr lang="ru-RU" altLang="ru-RU" sz="2200" dirty="0" smtClean="0">
                <a:solidFill>
                  <a:prstClr val="black"/>
                </a:solidFill>
                <a:cs typeface="Times New Roman" pitchFamily="18" charset="0"/>
              </a:rPr>
              <a:t>результатах (отчет о прибылях и убытках), </a:t>
            </a:r>
            <a:r>
              <a:rPr lang="ru-RU" altLang="ru-RU" sz="2200" dirty="0">
                <a:solidFill>
                  <a:prstClr val="black"/>
                </a:solidFill>
                <a:cs typeface="Times New Roman" pitchFamily="18" charset="0"/>
              </a:rPr>
              <a:t>отчет о движении денежных средств, отчет об изменении капитала). </a:t>
            </a:r>
            <a:endParaRPr lang="ru-RU" altLang="ru-RU" sz="2200" dirty="0" smtClean="0">
              <a:solidFill>
                <a:prstClr val="black"/>
              </a:solidFill>
              <a:cs typeface="Times New Roman" pitchFamily="18" charset="0"/>
            </a:endParaRPr>
          </a:p>
          <a:p>
            <a:pPr lvl="0">
              <a:spcBef>
                <a:spcPts val="600"/>
              </a:spcBef>
            </a:pPr>
            <a:r>
              <a:rPr lang="ru-RU" altLang="ru-RU" sz="2200" dirty="0">
                <a:solidFill>
                  <a:prstClr val="black"/>
                </a:solidFill>
                <a:cs typeface="Times New Roman" pitchFamily="18" charset="0"/>
              </a:rPr>
              <a:t>Финансовые отчеты – это информация для финансового анализа.</a:t>
            </a:r>
          </a:p>
          <a:p>
            <a:pPr lvl="0" eaLnBrk="1" fontAlgn="auto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ru-RU" altLang="ru-RU" sz="2200" dirty="0">
              <a:solidFill>
                <a:prstClr val="black"/>
              </a:solidFill>
              <a:cs typeface="Times New Roman" pitchFamily="18" charset="0"/>
            </a:endParaRPr>
          </a:p>
        </p:txBody>
      </p:sp>
      <p:cxnSp>
        <p:nvCxnSpPr>
          <p:cNvPr id="3076" name="AutoShape 12"/>
          <p:cNvCxnSpPr>
            <a:cxnSpLocks noChangeShapeType="1"/>
          </p:cNvCxnSpPr>
          <p:nvPr/>
        </p:nvCxnSpPr>
        <p:spPr bwMode="auto">
          <a:xfrm>
            <a:off x="4143375" y="1143000"/>
            <a:ext cx="5000625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7" name="Rectangle 26"/>
          <p:cNvSpPr>
            <a:spLocks noChangeArrowheads="1"/>
          </p:cNvSpPr>
          <p:nvPr/>
        </p:nvSpPr>
        <p:spPr bwMode="auto">
          <a:xfrm>
            <a:off x="500063" y="1214438"/>
            <a:ext cx="8072437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3600" b="1" dirty="0">
              <a:solidFill>
                <a:srgbClr val="1F497D"/>
              </a:solidFill>
              <a:cs typeface="Arial" charset="0"/>
            </a:endParaRPr>
          </a:p>
        </p:txBody>
      </p:sp>
      <p:pic>
        <p:nvPicPr>
          <p:cNvPr id="3078" name="Picture 30" descr="ТПУ_Презентация_квадра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5988"/>
            <a:ext cx="40005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9" name="Группа 8"/>
          <p:cNvGrpSpPr>
            <a:grpSpLocks/>
          </p:cNvGrpSpPr>
          <p:nvPr/>
        </p:nvGrpSpPr>
        <p:grpSpPr bwMode="auto">
          <a:xfrm>
            <a:off x="415925" y="355600"/>
            <a:ext cx="3054350" cy="712788"/>
            <a:chOff x="543276" y="545242"/>
            <a:chExt cx="1816737" cy="422585"/>
          </a:xfrm>
        </p:grpSpPr>
        <p:sp>
          <p:nvSpPr>
            <p:cNvPr id="17" name="Freeform 37"/>
            <p:cNvSpPr>
              <a:spLocks noEditPoints="1"/>
            </p:cNvSpPr>
            <p:nvPr/>
          </p:nvSpPr>
          <p:spPr bwMode="auto">
            <a:xfrm>
              <a:off x="1038063" y="565948"/>
              <a:ext cx="1321950" cy="401879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>
                <a:solidFill>
                  <a:prstClr val="black"/>
                </a:solidFill>
                <a:cs typeface="Arial" charset="0"/>
              </a:endParaRPr>
            </a:p>
          </p:txBody>
        </p:sp>
        <p:grpSp>
          <p:nvGrpSpPr>
            <p:cNvPr id="308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9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08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4FD85D-74DA-402E-BF3F-8229A48A29D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58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43374" y="274638"/>
            <a:ext cx="4543425" cy="787478"/>
          </a:xfrm>
        </p:spPr>
        <p:txBody>
          <a:bodyPr/>
          <a:lstStyle/>
          <a:p>
            <a:pPr eaLnBrk="1" hangingPunct="1"/>
            <a:r>
              <a:rPr lang="ru-RU" altLang="ru-RU" sz="2800" b="1" dirty="0">
                <a:solidFill>
                  <a:srgbClr val="1F497D"/>
                </a:solidFill>
              </a:rPr>
              <a:t>Определения</a:t>
            </a:r>
            <a:endParaRPr lang="ru-RU" altLang="ru-RU" sz="2800" b="1" dirty="0" smtClean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ru-RU" altLang="ru-RU" sz="2200" b="1" i="1" dirty="0">
                <a:solidFill>
                  <a:schemeClr val="tx2"/>
                </a:solidFill>
              </a:rPr>
              <a:t>Налоговый учет</a:t>
            </a:r>
            <a:r>
              <a:rPr lang="ru-RU" altLang="ru-RU" sz="2200" b="1" i="1" dirty="0">
                <a:solidFill>
                  <a:prstClr val="black"/>
                </a:solidFill>
              </a:rPr>
              <a:t> </a:t>
            </a:r>
            <a:r>
              <a:rPr lang="ru-RU" altLang="ru-RU" sz="2200" dirty="0">
                <a:solidFill>
                  <a:prstClr val="black"/>
                </a:solidFill>
              </a:rPr>
              <a:t> - это система учета, направленная на определение налоговой базы и налоговых обязательств по соответствующему налогу. Налоговый учет ведется в соответствии с требованиями Налогового кодекса РФ.</a:t>
            </a:r>
            <a:r>
              <a:rPr lang="en-US" altLang="ru-RU" sz="2200" dirty="0">
                <a:solidFill>
                  <a:prstClr val="black"/>
                </a:solidFill>
              </a:rPr>
              <a:t> </a:t>
            </a:r>
            <a:endParaRPr lang="ru-RU" altLang="ru-RU" sz="2200" dirty="0">
              <a:solidFill>
                <a:prstClr val="black"/>
              </a:solidFill>
            </a:endParaRPr>
          </a:p>
          <a:p>
            <a:pPr lvl="0" eaLnBrk="1" fontAlgn="auto" hangingPunct="1">
              <a:spcBef>
                <a:spcPts val="1800"/>
              </a:spcBef>
              <a:spcAft>
                <a:spcPts val="0"/>
              </a:spcAft>
              <a:buClr>
                <a:srgbClr val="CC9900"/>
              </a:buClr>
              <a:buFont typeface="Wingdings" pitchFamily="2" charset="2"/>
              <a:buChar char=""/>
              <a:tabLst>
                <a:tab pos="457200" algn="l"/>
              </a:tabLst>
            </a:pPr>
            <a:r>
              <a:rPr lang="ru-RU" altLang="ru-RU" sz="2200" b="1" i="1" dirty="0">
                <a:solidFill>
                  <a:srgbClr val="00B050"/>
                </a:solidFill>
              </a:rPr>
              <a:t>Цель учета</a:t>
            </a:r>
            <a:r>
              <a:rPr lang="ru-RU" altLang="ru-RU" sz="2200" i="1" dirty="0">
                <a:solidFill>
                  <a:srgbClr val="00B050"/>
                </a:solidFill>
              </a:rPr>
              <a:t> </a:t>
            </a:r>
            <a:r>
              <a:rPr lang="ru-RU" altLang="ru-RU" sz="2200" dirty="0">
                <a:solidFill>
                  <a:srgbClr val="000000"/>
                </a:solidFill>
              </a:rPr>
              <a:t>– информация о налоговых обязательствах предприятия, контроль за выполнением </a:t>
            </a:r>
            <a:r>
              <a:rPr lang="ru-RU" altLang="ru-RU" sz="2200" dirty="0" smtClean="0">
                <a:solidFill>
                  <a:srgbClr val="000000"/>
                </a:solidFill>
              </a:rPr>
              <a:t>функций </a:t>
            </a:r>
            <a:r>
              <a:rPr lang="ru-RU" altLang="ru-RU" sz="2200" dirty="0">
                <a:solidFill>
                  <a:srgbClr val="000000"/>
                </a:solidFill>
              </a:rPr>
              <a:t>налогоплательщика.</a:t>
            </a:r>
            <a:endParaRPr lang="ru-RU" altLang="ru-RU" sz="2200" dirty="0">
              <a:solidFill>
                <a:srgbClr val="000000"/>
              </a:solidFill>
              <a:cs typeface="Times New Roman" pitchFamily="18" charset="0"/>
            </a:endParaRPr>
          </a:p>
          <a:p>
            <a:pPr lvl="0" eaLnBrk="1" fontAlgn="auto" hangingPunct="1">
              <a:spcBef>
                <a:spcPts val="1800"/>
              </a:spcBef>
              <a:spcAft>
                <a:spcPts val="0"/>
              </a:spcAft>
              <a:buClr>
                <a:srgbClr val="CC9900"/>
              </a:buClr>
              <a:buFont typeface="Wingdings" pitchFamily="2" charset="2"/>
              <a:buChar char=""/>
              <a:tabLst>
                <a:tab pos="457200" algn="l"/>
              </a:tabLst>
            </a:pPr>
            <a:r>
              <a:rPr lang="ru-RU" altLang="ru-RU" sz="2200" b="1" i="1" dirty="0">
                <a:solidFill>
                  <a:srgbClr val="00B050"/>
                </a:solidFill>
              </a:rPr>
              <a:t>Результат учета </a:t>
            </a:r>
            <a:r>
              <a:rPr lang="ru-RU" altLang="ru-RU" sz="2200" dirty="0">
                <a:solidFill>
                  <a:srgbClr val="000000"/>
                </a:solidFill>
              </a:rPr>
              <a:t>– налоговые декларации, составленные и сданные в налоговую инспекцию в соответствии с требованиями налогового законодательства.</a:t>
            </a:r>
            <a:endParaRPr lang="ru-RU" altLang="ru-RU" sz="2200" dirty="0">
              <a:solidFill>
                <a:srgbClr val="000000"/>
              </a:solidFill>
              <a:cs typeface="Times New Roman" pitchFamily="18" charset="0"/>
            </a:endParaRPr>
          </a:p>
          <a:p>
            <a:pPr marL="447675" indent="0">
              <a:buNone/>
            </a:pPr>
            <a:endParaRPr lang="ru-RU" sz="2200" dirty="0"/>
          </a:p>
        </p:txBody>
      </p:sp>
      <p:cxnSp>
        <p:nvCxnSpPr>
          <p:cNvPr id="3076" name="AutoShape 12"/>
          <p:cNvCxnSpPr>
            <a:cxnSpLocks noChangeShapeType="1"/>
          </p:cNvCxnSpPr>
          <p:nvPr/>
        </p:nvCxnSpPr>
        <p:spPr bwMode="auto">
          <a:xfrm>
            <a:off x="4143375" y="1143000"/>
            <a:ext cx="5000625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7" name="Rectangle 26"/>
          <p:cNvSpPr>
            <a:spLocks noChangeArrowheads="1"/>
          </p:cNvSpPr>
          <p:nvPr/>
        </p:nvSpPr>
        <p:spPr bwMode="auto">
          <a:xfrm>
            <a:off x="500063" y="1214438"/>
            <a:ext cx="8072437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3600" b="1" dirty="0">
              <a:solidFill>
                <a:srgbClr val="1F497D"/>
              </a:solidFill>
              <a:cs typeface="Arial" charset="0"/>
            </a:endParaRPr>
          </a:p>
        </p:txBody>
      </p:sp>
      <p:pic>
        <p:nvPicPr>
          <p:cNvPr id="3078" name="Picture 30" descr="ТПУ_Презентация_квадра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5988"/>
            <a:ext cx="40005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9" name="Группа 8"/>
          <p:cNvGrpSpPr>
            <a:grpSpLocks/>
          </p:cNvGrpSpPr>
          <p:nvPr/>
        </p:nvGrpSpPr>
        <p:grpSpPr bwMode="auto">
          <a:xfrm>
            <a:off x="415925" y="355600"/>
            <a:ext cx="3054350" cy="712788"/>
            <a:chOff x="543276" y="545242"/>
            <a:chExt cx="1816737" cy="422585"/>
          </a:xfrm>
        </p:grpSpPr>
        <p:sp>
          <p:nvSpPr>
            <p:cNvPr id="17" name="Freeform 37"/>
            <p:cNvSpPr>
              <a:spLocks noEditPoints="1"/>
            </p:cNvSpPr>
            <p:nvPr/>
          </p:nvSpPr>
          <p:spPr bwMode="auto">
            <a:xfrm>
              <a:off x="1038063" y="565948"/>
              <a:ext cx="1321950" cy="401879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>
                <a:solidFill>
                  <a:prstClr val="black"/>
                </a:solidFill>
                <a:cs typeface="Arial" charset="0"/>
              </a:endParaRPr>
            </a:p>
          </p:txBody>
        </p:sp>
        <p:grpSp>
          <p:nvGrpSpPr>
            <p:cNvPr id="308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9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08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4FD85D-74DA-402E-BF3F-8229A48A29D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58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43374" y="274638"/>
            <a:ext cx="4543425" cy="787478"/>
          </a:xfrm>
        </p:spPr>
        <p:txBody>
          <a:bodyPr/>
          <a:lstStyle/>
          <a:p>
            <a:pPr eaLnBrk="1" hangingPunct="1"/>
            <a:r>
              <a:rPr lang="ru-RU" altLang="ru-RU" sz="2800" b="1" dirty="0">
                <a:solidFill>
                  <a:srgbClr val="1F497D"/>
                </a:solidFill>
              </a:rPr>
              <a:t>Определения</a:t>
            </a:r>
            <a:endParaRPr lang="ru-RU" altLang="ru-RU" sz="2800" b="1" dirty="0" smtClean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15925" y="1534220"/>
            <a:ext cx="8549580" cy="4637980"/>
          </a:xfrm>
        </p:spPr>
        <p:txBody>
          <a:bodyPr/>
          <a:lstStyle/>
          <a:p>
            <a:pPr lvl="0" eaLnBrk="1" hangingPunct="1">
              <a:spcBef>
                <a:spcPts val="1200"/>
              </a:spcBef>
            </a:pPr>
            <a:r>
              <a:rPr lang="ru-RU" altLang="ru-RU" sz="2200" b="1" i="1" dirty="0">
                <a:solidFill>
                  <a:schemeClr val="tx2"/>
                </a:solidFill>
              </a:rPr>
              <a:t>Управленческий учет</a:t>
            </a:r>
            <a:r>
              <a:rPr lang="ru-RU" altLang="ru-RU" sz="2200" dirty="0">
                <a:solidFill>
                  <a:schemeClr val="tx2"/>
                </a:solidFill>
              </a:rPr>
              <a:t> </a:t>
            </a:r>
            <a:r>
              <a:rPr lang="ru-RU" altLang="ru-RU" sz="2200" dirty="0">
                <a:solidFill>
                  <a:prstClr val="black"/>
                </a:solidFill>
              </a:rPr>
              <a:t>–</a:t>
            </a:r>
            <a:r>
              <a:rPr lang="en-US" altLang="ru-RU" sz="2200" dirty="0">
                <a:solidFill>
                  <a:prstClr val="black"/>
                </a:solidFill>
              </a:rPr>
              <a:t> </a:t>
            </a:r>
            <a:r>
              <a:rPr lang="ru-RU" altLang="ru-RU" sz="2200" dirty="0">
                <a:solidFill>
                  <a:prstClr val="black"/>
                </a:solidFill>
              </a:rPr>
              <a:t>это система внутреннего учета и обработки данных хозяйственной деятельности предприятия для руководителей различных уровней, на основе которой они принимают более обоснованные решения в целях повышения эффективности деятельности предприятия. </a:t>
            </a:r>
          </a:p>
          <a:p>
            <a:pPr lvl="0" eaLnBrk="1" fontAlgn="auto" hangingPunct="1">
              <a:spcBef>
                <a:spcPts val="1800"/>
              </a:spcBef>
              <a:spcAft>
                <a:spcPts val="0"/>
              </a:spcAft>
              <a:buFont typeface="Wingdings" pitchFamily="2" charset="2"/>
              <a:buChar char=""/>
              <a:tabLst>
                <a:tab pos="457200" algn="l"/>
              </a:tabLst>
            </a:pPr>
            <a:r>
              <a:rPr lang="ru-RU" altLang="ru-RU" sz="2200" b="1" i="1" dirty="0">
                <a:solidFill>
                  <a:srgbClr val="00B050"/>
                </a:solidFill>
              </a:rPr>
              <a:t>Цель учета</a:t>
            </a:r>
            <a:r>
              <a:rPr lang="ru-RU" altLang="ru-RU" sz="2200" i="1" dirty="0">
                <a:solidFill>
                  <a:srgbClr val="00B050"/>
                </a:solidFill>
              </a:rPr>
              <a:t> </a:t>
            </a:r>
            <a:r>
              <a:rPr lang="ru-RU" altLang="ru-RU" sz="2200" dirty="0">
                <a:solidFill>
                  <a:prstClr val="black"/>
                </a:solidFill>
              </a:rPr>
              <a:t>– </a:t>
            </a:r>
            <a:r>
              <a:rPr lang="ru-RU" altLang="ru-RU" sz="2200" dirty="0" smtClean="0">
                <a:solidFill>
                  <a:prstClr val="black"/>
                </a:solidFill>
              </a:rPr>
              <a:t>информация об </a:t>
            </a:r>
            <a:r>
              <a:rPr lang="ru-RU" altLang="ru-RU" sz="2200" dirty="0">
                <a:solidFill>
                  <a:prstClr val="black"/>
                </a:solidFill>
              </a:rPr>
              <a:t>эффективности продуктов деятельности предприятия (товаров, работ, услуг</a:t>
            </a:r>
            <a:r>
              <a:rPr lang="ru-RU" altLang="ru-RU" sz="2200" dirty="0" smtClean="0">
                <a:solidFill>
                  <a:prstClr val="black"/>
                </a:solidFill>
              </a:rPr>
              <a:t>), подразделений.</a:t>
            </a:r>
            <a:endParaRPr lang="ru-RU" altLang="ru-RU" sz="2200" dirty="0">
              <a:solidFill>
                <a:prstClr val="black"/>
              </a:solidFill>
              <a:cs typeface="Times New Roman" pitchFamily="18" charset="0"/>
            </a:endParaRPr>
          </a:p>
          <a:p>
            <a:pPr lvl="0" eaLnBrk="1" fontAlgn="auto" hangingPunct="1">
              <a:spcBef>
                <a:spcPts val="1800"/>
              </a:spcBef>
              <a:spcAft>
                <a:spcPts val="0"/>
              </a:spcAft>
              <a:buFont typeface="Wingdings" pitchFamily="2" charset="2"/>
              <a:buChar char=""/>
              <a:tabLst>
                <a:tab pos="457200" algn="l"/>
              </a:tabLst>
            </a:pPr>
            <a:r>
              <a:rPr lang="ru-RU" altLang="ru-RU" sz="2200" b="1" i="1" dirty="0">
                <a:solidFill>
                  <a:srgbClr val="00B050"/>
                </a:solidFill>
              </a:rPr>
              <a:t>Результат учета </a:t>
            </a:r>
            <a:r>
              <a:rPr lang="ru-RU" altLang="ru-RU" sz="2200" dirty="0">
                <a:solidFill>
                  <a:prstClr val="black"/>
                </a:solidFill>
              </a:rPr>
              <a:t>– управленческие </a:t>
            </a:r>
            <a:r>
              <a:rPr lang="ru-RU" altLang="ru-RU" sz="2200" dirty="0" smtClean="0">
                <a:solidFill>
                  <a:prstClr val="black"/>
                </a:solidFill>
              </a:rPr>
              <a:t>отчеты и финансовые </a:t>
            </a:r>
            <a:r>
              <a:rPr lang="ru-RU" altLang="ru-RU" sz="2200" dirty="0">
                <a:solidFill>
                  <a:prstClr val="black"/>
                </a:solidFill>
              </a:rPr>
              <a:t>планы </a:t>
            </a:r>
            <a:r>
              <a:rPr lang="ru-RU" altLang="ru-RU" sz="2200" dirty="0" smtClean="0">
                <a:solidFill>
                  <a:prstClr val="black"/>
                </a:solidFill>
              </a:rPr>
              <a:t>для </a:t>
            </a:r>
            <a:r>
              <a:rPr lang="ru-RU" altLang="ru-RU" sz="2200" dirty="0">
                <a:solidFill>
                  <a:prstClr val="black"/>
                </a:solidFill>
              </a:rPr>
              <a:t>руководителей предприятия, представляющие информацию о доходах, расходах (затратах</a:t>
            </a:r>
            <a:r>
              <a:rPr lang="ru-RU" altLang="ru-RU" sz="2200" dirty="0" smtClean="0">
                <a:solidFill>
                  <a:prstClr val="black"/>
                </a:solidFill>
              </a:rPr>
              <a:t>), прибыли </a:t>
            </a:r>
            <a:r>
              <a:rPr lang="ru-RU" altLang="ru-RU" sz="2200" dirty="0">
                <a:solidFill>
                  <a:prstClr val="black"/>
                </a:solidFill>
              </a:rPr>
              <a:t>по объектам управления (продуктам деятельности предприятия), а также о денежных потоках.</a:t>
            </a:r>
            <a:endParaRPr lang="ru-RU" altLang="ru-RU" sz="2200" dirty="0">
              <a:solidFill>
                <a:prstClr val="black"/>
              </a:solidFill>
              <a:cs typeface="Times New Roman" pitchFamily="18" charset="0"/>
            </a:endParaRPr>
          </a:p>
          <a:p>
            <a:pPr marL="447675" indent="0">
              <a:buNone/>
            </a:pPr>
            <a:endParaRPr lang="ru-RU" sz="2200" dirty="0"/>
          </a:p>
        </p:txBody>
      </p:sp>
      <p:cxnSp>
        <p:nvCxnSpPr>
          <p:cNvPr id="3076" name="AutoShape 12"/>
          <p:cNvCxnSpPr>
            <a:cxnSpLocks noChangeShapeType="1"/>
          </p:cNvCxnSpPr>
          <p:nvPr/>
        </p:nvCxnSpPr>
        <p:spPr bwMode="auto">
          <a:xfrm>
            <a:off x="4143375" y="1143000"/>
            <a:ext cx="5000625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7" name="Rectangle 26"/>
          <p:cNvSpPr>
            <a:spLocks noChangeArrowheads="1"/>
          </p:cNvSpPr>
          <p:nvPr/>
        </p:nvSpPr>
        <p:spPr bwMode="auto">
          <a:xfrm>
            <a:off x="500063" y="1214438"/>
            <a:ext cx="8072437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3600" b="1" dirty="0">
              <a:solidFill>
                <a:srgbClr val="1F497D"/>
              </a:solidFill>
              <a:cs typeface="Arial" charset="0"/>
            </a:endParaRPr>
          </a:p>
        </p:txBody>
      </p:sp>
      <p:pic>
        <p:nvPicPr>
          <p:cNvPr id="3078" name="Picture 30" descr="ТПУ_Презентация_квадра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5988"/>
            <a:ext cx="40005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9" name="Группа 8"/>
          <p:cNvGrpSpPr>
            <a:grpSpLocks/>
          </p:cNvGrpSpPr>
          <p:nvPr/>
        </p:nvGrpSpPr>
        <p:grpSpPr bwMode="auto">
          <a:xfrm>
            <a:off x="415925" y="355600"/>
            <a:ext cx="3054350" cy="712788"/>
            <a:chOff x="543276" y="545242"/>
            <a:chExt cx="1816737" cy="422585"/>
          </a:xfrm>
        </p:grpSpPr>
        <p:sp>
          <p:nvSpPr>
            <p:cNvPr id="17" name="Freeform 37"/>
            <p:cNvSpPr>
              <a:spLocks noEditPoints="1"/>
            </p:cNvSpPr>
            <p:nvPr/>
          </p:nvSpPr>
          <p:spPr bwMode="auto">
            <a:xfrm>
              <a:off x="1038063" y="565948"/>
              <a:ext cx="1321950" cy="401879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>
                <a:solidFill>
                  <a:prstClr val="black"/>
                </a:solidFill>
                <a:cs typeface="Arial" charset="0"/>
              </a:endParaRPr>
            </a:p>
          </p:txBody>
        </p:sp>
        <p:grpSp>
          <p:nvGrpSpPr>
            <p:cNvPr id="308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9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08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4FD85D-74DA-402E-BF3F-8229A48A29D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7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143374" y="187326"/>
            <a:ext cx="4970165" cy="881062"/>
          </a:xfrm>
        </p:spPr>
        <p:txBody>
          <a:bodyPr/>
          <a:lstStyle/>
          <a:p>
            <a:pPr eaLnBrk="1" hangingPunct="1"/>
            <a:r>
              <a:rPr lang="ru-RU" altLang="ru-RU" sz="2800" b="1" dirty="0" smtClean="0">
                <a:solidFill>
                  <a:schemeClr val="tx2"/>
                </a:solidFill>
              </a:rPr>
              <a:t>Сравнительная характеристика  видов учета</a:t>
            </a:r>
          </a:p>
        </p:txBody>
      </p:sp>
      <p:graphicFrame>
        <p:nvGraphicFramePr>
          <p:cNvPr id="21536" name="Group 3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895384929"/>
              </p:ext>
            </p:extLst>
          </p:nvPr>
        </p:nvGraphicFramePr>
        <p:xfrm>
          <a:off x="436017" y="1412776"/>
          <a:ext cx="8229600" cy="425924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Финансовый учет 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Налоговый учет 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Управленческий учет 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69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Требования к ведению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 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15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Ведение обязательно.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Ведение обязательно.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Ведение необязательно.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69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Основная цель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 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989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Обеспечение информацией о финансовом состоянии предприятия: платежеспособности, финансовой устойчивости, способности получать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прибыль. 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Определение налоговых обязательств предприятия, контроль за своевременностью и полнотой их исполнения . 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Обеспечение информацией менеджеров для принятия решений в целях повышения эффективности деятельности предприятия. 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4" name="Группа 8"/>
          <p:cNvGrpSpPr>
            <a:grpSpLocks/>
          </p:cNvGrpSpPr>
          <p:nvPr/>
        </p:nvGrpSpPr>
        <p:grpSpPr bwMode="auto">
          <a:xfrm>
            <a:off x="415925" y="355600"/>
            <a:ext cx="3054350" cy="712788"/>
            <a:chOff x="543276" y="545242"/>
            <a:chExt cx="1816737" cy="422585"/>
          </a:xfrm>
        </p:grpSpPr>
        <p:sp>
          <p:nvSpPr>
            <p:cNvPr id="5" name="Freeform 37"/>
            <p:cNvSpPr>
              <a:spLocks noEditPoints="1"/>
            </p:cNvSpPr>
            <p:nvPr/>
          </p:nvSpPr>
          <p:spPr bwMode="auto">
            <a:xfrm>
              <a:off x="1038063" y="565948"/>
              <a:ext cx="1321950" cy="401879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>
                <a:solidFill>
                  <a:prstClr val="black"/>
                </a:solidFill>
                <a:cs typeface="Arial" charset="0"/>
              </a:endParaRPr>
            </a:p>
          </p:txBody>
        </p:sp>
        <p:grpSp>
          <p:nvGrpSpPr>
            <p:cNvPr id="6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7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8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cxnSp>
        <p:nvCxnSpPr>
          <p:cNvPr id="9" name="AutoShape 12"/>
          <p:cNvCxnSpPr>
            <a:cxnSpLocks noChangeShapeType="1"/>
          </p:cNvCxnSpPr>
          <p:nvPr/>
        </p:nvCxnSpPr>
        <p:spPr bwMode="auto">
          <a:xfrm>
            <a:off x="4143375" y="1143000"/>
            <a:ext cx="5000625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" name="Picture 30" descr="ТПУ_Презентация_квадра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5988"/>
            <a:ext cx="40005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A9AF64-5AE8-4146-B3D9-E600BA0BF3C9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</a:t>
            </a:fld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50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143374" y="187326"/>
            <a:ext cx="4970165" cy="881062"/>
          </a:xfrm>
        </p:spPr>
        <p:txBody>
          <a:bodyPr/>
          <a:lstStyle/>
          <a:p>
            <a:pPr eaLnBrk="1" hangingPunct="1"/>
            <a:r>
              <a:rPr lang="ru-RU" altLang="ru-RU" sz="2800" b="1" dirty="0" smtClean="0">
                <a:solidFill>
                  <a:schemeClr val="tx2"/>
                </a:solidFill>
              </a:rPr>
              <a:t>Сравнительная характеристика  видов учета</a:t>
            </a:r>
          </a:p>
        </p:txBody>
      </p:sp>
      <p:graphicFrame>
        <p:nvGraphicFramePr>
          <p:cNvPr id="13" name="Group 7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934703807"/>
              </p:ext>
            </p:extLst>
          </p:nvPr>
        </p:nvGraphicFramePr>
        <p:xfrm>
          <a:off x="457200" y="1600200"/>
          <a:ext cx="8229600" cy="4285626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3963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Финансовый учет 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Налоговый учет 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Управленческий учет 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302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Правила ведения учета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618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Осуществляется в соответствии с принятыми и узаконенными стандартами учета (Россия – ПБУ, МСФО – Международные стандарты финансовой отчетности, США –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US GAAP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Осуществляется в соответствии с нормами налогового законодательства (Налоговый кодекс РФ).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Осуществляется по внутренним правилам, установленным организацией  в соответствии с целями и задачами управления.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4" name="Группа 8"/>
          <p:cNvGrpSpPr>
            <a:grpSpLocks/>
          </p:cNvGrpSpPr>
          <p:nvPr/>
        </p:nvGrpSpPr>
        <p:grpSpPr bwMode="auto">
          <a:xfrm>
            <a:off x="415925" y="355600"/>
            <a:ext cx="3054350" cy="712788"/>
            <a:chOff x="543276" y="545242"/>
            <a:chExt cx="1816737" cy="422585"/>
          </a:xfrm>
        </p:grpSpPr>
        <p:sp>
          <p:nvSpPr>
            <p:cNvPr id="5" name="Freeform 37"/>
            <p:cNvSpPr>
              <a:spLocks noEditPoints="1"/>
            </p:cNvSpPr>
            <p:nvPr/>
          </p:nvSpPr>
          <p:spPr bwMode="auto">
            <a:xfrm>
              <a:off x="1038063" y="565948"/>
              <a:ext cx="1321950" cy="401879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>
                <a:solidFill>
                  <a:prstClr val="black"/>
                </a:solidFill>
                <a:cs typeface="Arial" charset="0"/>
              </a:endParaRPr>
            </a:p>
          </p:txBody>
        </p:sp>
        <p:grpSp>
          <p:nvGrpSpPr>
            <p:cNvPr id="6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7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8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cxnSp>
        <p:nvCxnSpPr>
          <p:cNvPr id="9" name="AutoShape 12"/>
          <p:cNvCxnSpPr>
            <a:cxnSpLocks noChangeShapeType="1"/>
          </p:cNvCxnSpPr>
          <p:nvPr/>
        </p:nvCxnSpPr>
        <p:spPr bwMode="auto">
          <a:xfrm>
            <a:off x="4143375" y="1143000"/>
            <a:ext cx="5000625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" name="Picture 30" descr="ТПУ_Презентация_квадра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5988"/>
            <a:ext cx="40005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A9AF64-5AE8-4146-B3D9-E600BA0BF3C9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</a:t>
            </a:fld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91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143374" y="187326"/>
            <a:ext cx="4970165" cy="881062"/>
          </a:xfrm>
        </p:spPr>
        <p:txBody>
          <a:bodyPr/>
          <a:lstStyle/>
          <a:p>
            <a:pPr eaLnBrk="1" hangingPunct="1"/>
            <a:r>
              <a:rPr lang="ru-RU" altLang="ru-RU" sz="2800" b="1" dirty="0" smtClean="0">
                <a:solidFill>
                  <a:schemeClr val="tx2"/>
                </a:solidFill>
              </a:rPr>
              <a:t>Сравнительная характеристика  видов учета</a:t>
            </a:r>
          </a:p>
        </p:txBody>
      </p:sp>
      <p:graphicFrame>
        <p:nvGraphicFramePr>
          <p:cNvPr id="13" name="Group 89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603015358"/>
              </p:ext>
            </p:extLst>
          </p:nvPr>
        </p:nvGraphicFramePr>
        <p:xfrm>
          <a:off x="457200" y="1600200"/>
          <a:ext cx="8229600" cy="3845024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396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Финансовый учет 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Налоговый учет 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Управленческий учет 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344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Объект учета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641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Предприятие в целом. 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Предприятие в целом. 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Подразделения предприятия, продукты, виды деятельности. 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656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Частота составления отчетов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529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Основной отчет – ежегодный,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менее детализированные (промежуточные) отчеты - квартальные. 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Составляются в сроки установленные для предоставления декларации по соответствующему налогу.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Составляются в сроки установленные руководством (еженедельно, ежедневно, ежемесячно).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4" name="Группа 8"/>
          <p:cNvGrpSpPr>
            <a:grpSpLocks/>
          </p:cNvGrpSpPr>
          <p:nvPr/>
        </p:nvGrpSpPr>
        <p:grpSpPr bwMode="auto">
          <a:xfrm>
            <a:off x="415925" y="355600"/>
            <a:ext cx="3054350" cy="712788"/>
            <a:chOff x="543276" y="545242"/>
            <a:chExt cx="1816737" cy="422585"/>
          </a:xfrm>
        </p:grpSpPr>
        <p:sp>
          <p:nvSpPr>
            <p:cNvPr id="5" name="Freeform 37"/>
            <p:cNvSpPr>
              <a:spLocks noEditPoints="1"/>
            </p:cNvSpPr>
            <p:nvPr/>
          </p:nvSpPr>
          <p:spPr bwMode="auto">
            <a:xfrm>
              <a:off x="1038063" y="565948"/>
              <a:ext cx="1321950" cy="401879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>
                <a:solidFill>
                  <a:prstClr val="black"/>
                </a:solidFill>
                <a:cs typeface="Arial" charset="0"/>
              </a:endParaRPr>
            </a:p>
          </p:txBody>
        </p:sp>
        <p:grpSp>
          <p:nvGrpSpPr>
            <p:cNvPr id="6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7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8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cxnSp>
        <p:nvCxnSpPr>
          <p:cNvPr id="9" name="AutoShape 12"/>
          <p:cNvCxnSpPr>
            <a:cxnSpLocks noChangeShapeType="1"/>
          </p:cNvCxnSpPr>
          <p:nvPr/>
        </p:nvCxnSpPr>
        <p:spPr bwMode="auto">
          <a:xfrm>
            <a:off x="4143375" y="1143000"/>
            <a:ext cx="5000625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" name="Picture 30" descr="ТПУ_Презентация_квадра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5988"/>
            <a:ext cx="40005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A9AF64-5AE8-4146-B3D9-E600BA0BF3C9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</a:t>
            </a:fld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32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563938" y="274638"/>
            <a:ext cx="5122861" cy="868362"/>
          </a:xfrm>
        </p:spPr>
        <p:txBody>
          <a:bodyPr/>
          <a:lstStyle/>
          <a:p>
            <a:pPr eaLnBrk="1" hangingPunct="1"/>
            <a:r>
              <a:rPr lang="ru-RU" altLang="ru-RU" sz="2800" b="1" dirty="0">
                <a:solidFill>
                  <a:schemeClr val="tx2"/>
                </a:solidFill>
                <a:latin typeface="+mn-lt"/>
              </a:rPr>
              <a:t>Функции финансового </a:t>
            </a:r>
            <a:r>
              <a:rPr lang="ru-RU" altLang="ru-RU" sz="2800" b="1" dirty="0" smtClean="0">
                <a:solidFill>
                  <a:schemeClr val="tx2"/>
                </a:solidFill>
                <a:latin typeface="+mn-lt"/>
              </a:rPr>
              <a:t>управления  </a:t>
            </a:r>
          </a:p>
        </p:txBody>
      </p:sp>
      <p:cxnSp>
        <p:nvCxnSpPr>
          <p:cNvPr id="3076" name="AutoShape 12"/>
          <p:cNvCxnSpPr>
            <a:cxnSpLocks noChangeShapeType="1"/>
          </p:cNvCxnSpPr>
          <p:nvPr/>
        </p:nvCxnSpPr>
        <p:spPr bwMode="auto">
          <a:xfrm>
            <a:off x="4143375" y="1143000"/>
            <a:ext cx="5000625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078" name="Picture 30" descr="ТПУ_Презентация_квадра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5988"/>
            <a:ext cx="40005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9" name="Группа 8"/>
          <p:cNvGrpSpPr>
            <a:grpSpLocks/>
          </p:cNvGrpSpPr>
          <p:nvPr/>
        </p:nvGrpSpPr>
        <p:grpSpPr bwMode="auto">
          <a:xfrm>
            <a:off x="415925" y="355600"/>
            <a:ext cx="3054350" cy="712788"/>
            <a:chOff x="543276" y="545242"/>
            <a:chExt cx="1816737" cy="422585"/>
          </a:xfrm>
        </p:grpSpPr>
        <p:sp>
          <p:nvSpPr>
            <p:cNvPr id="17" name="Freeform 37"/>
            <p:cNvSpPr>
              <a:spLocks noEditPoints="1"/>
            </p:cNvSpPr>
            <p:nvPr/>
          </p:nvSpPr>
          <p:spPr bwMode="auto">
            <a:xfrm>
              <a:off x="1038063" y="565948"/>
              <a:ext cx="1321950" cy="401879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>
                <a:solidFill>
                  <a:prstClr val="black"/>
                </a:solidFill>
                <a:cs typeface="Arial" charset="0"/>
              </a:endParaRPr>
            </a:p>
          </p:txBody>
        </p:sp>
        <p:grpSp>
          <p:nvGrpSpPr>
            <p:cNvPr id="308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9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08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1126385" y="1790700"/>
            <a:ext cx="2437553" cy="558800"/>
          </a:xfrm>
          <a:prstGeom prst="rect">
            <a:avLst/>
          </a:prstGeom>
          <a:solidFill>
            <a:srgbClr val="00B0F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400" b="1" dirty="0">
                <a:solidFill>
                  <a:prstClr val="black"/>
                </a:solidFill>
                <a:latin typeface="Calibri"/>
                <a:cs typeface="Arial" charset="0"/>
              </a:rPr>
              <a:t>Планирование</a:t>
            </a:r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2000250" y="2673350"/>
            <a:ext cx="2272557" cy="504825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400" b="1" dirty="0">
                <a:solidFill>
                  <a:prstClr val="black"/>
                </a:solidFill>
                <a:latin typeface="Calibri"/>
                <a:cs typeface="Arial" charset="0"/>
              </a:rPr>
              <a:t>Организация</a:t>
            </a:r>
          </a:p>
        </p:txBody>
      </p:sp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2843808" y="3405560"/>
            <a:ext cx="2138713" cy="504825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400" b="1" dirty="0">
                <a:solidFill>
                  <a:prstClr val="black"/>
                </a:solidFill>
                <a:latin typeface="Calibri"/>
                <a:cs typeface="Arial" charset="0"/>
              </a:rPr>
              <a:t>Учет</a:t>
            </a:r>
          </a:p>
        </p:txBody>
      </p:sp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3470275" y="4188096"/>
            <a:ext cx="2209411" cy="487363"/>
          </a:xfrm>
          <a:prstGeom prst="rect">
            <a:avLst/>
          </a:prstGeom>
          <a:solidFill>
            <a:srgbClr val="FFC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400" b="1" dirty="0">
                <a:solidFill>
                  <a:prstClr val="black"/>
                </a:solidFill>
                <a:latin typeface="Calibri"/>
                <a:cs typeface="Arial" charset="0"/>
              </a:rPr>
              <a:t>Контроль</a:t>
            </a:r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4292768" y="4906169"/>
            <a:ext cx="1800225" cy="50323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400" b="1" dirty="0">
                <a:solidFill>
                  <a:prstClr val="black"/>
                </a:solidFill>
                <a:latin typeface="Calibri"/>
                <a:cs typeface="Arial" charset="0"/>
              </a:rPr>
              <a:t>Анализ</a:t>
            </a:r>
          </a:p>
        </p:txBody>
      </p:sp>
      <p:sp>
        <p:nvSpPr>
          <p:cNvPr id="24" name="Oval 15"/>
          <p:cNvSpPr>
            <a:spLocks noChangeArrowheads="1"/>
          </p:cNvSpPr>
          <p:nvPr/>
        </p:nvSpPr>
        <p:spPr bwMode="auto">
          <a:xfrm>
            <a:off x="6443663" y="1700213"/>
            <a:ext cx="2303462" cy="360045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400" b="1" dirty="0">
                <a:solidFill>
                  <a:prstClr val="black"/>
                </a:solidFill>
                <a:latin typeface="Calibri"/>
                <a:cs typeface="Arial" charset="0"/>
              </a:rPr>
              <a:t>Финансовые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400" b="1" dirty="0">
                <a:solidFill>
                  <a:prstClr val="black"/>
                </a:solidFill>
                <a:latin typeface="Calibri"/>
                <a:cs typeface="Arial" charset="0"/>
              </a:rPr>
              <a:t>ресурсы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400" b="1" dirty="0">
                <a:solidFill>
                  <a:prstClr val="black"/>
                </a:solidFill>
                <a:latin typeface="Calibri"/>
                <a:cs typeface="Arial" charset="0"/>
              </a:rPr>
              <a:t>предприятия</a:t>
            </a:r>
          </a:p>
        </p:txBody>
      </p:sp>
      <p:sp>
        <p:nvSpPr>
          <p:cNvPr id="26" name="AutoShape 16"/>
          <p:cNvSpPr>
            <a:spLocks noChangeArrowheads="1"/>
          </p:cNvSpPr>
          <p:nvPr/>
        </p:nvSpPr>
        <p:spPr bwMode="auto">
          <a:xfrm>
            <a:off x="3651180" y="1858168"/>
            <a:ext cx="2992507" cy="491331"/>
          </a:xfrm>
          <a:prstGeom prst="rightArrow">
            <a:avLst>
              <a:gd name="adj1" fmla="val 50000"/>
              <a:gd name="adj2" fmla="val 93407"/>
            </a:avLst>
          </a:prstGeom>
          <a:noFill/>
          <a:ln w="9525">
            <a:solidFill>
              <a:schemeClr val="tx1"/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>
              <a:solidFill>
                <a:prstClr val="black"/>
              </a:solidFill>
              <a:cs typeface="Arial" charset="0"/>
            </a:endParaRPr>
          </a:p>
        </p:txBody>
      </p:sp>
      <p:cxnSp>
        <p:nvCxnSpPr>
          <p:cNvPr id="27" name="AutoShape 13"/>
          <p:cNvCxnSpPr>
            <a:cxnSpLocks noChangeShapeType="1"/>
          </p:cNvCxnSpPr>
          <p:nvPr/>
        </p:nvCxnSpPr>
        <p:spPr bwMode="auto">
          <a:xfrm flipH="1" flipV="1">
            <a:off x="400050" y="5291931"/>
            <a:ext cx="3863097" cy="8732"/>
          </a:xfrm>
          <a:prstGeom prst="straightConnector1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" name="AutoShape 16"/>
          <p:cNvSpPr>
            <a:spLocks noChangeArrowheads="1"/>
          </p:cNvSpPr>
          <p:nvPr/>
        </p:nvSpPr>
        <p:spPr bwMode="auto">
          <a:xfrm>
            <a:off x="4982522" y="3481929"/>
            <a:ext cx="1461142" cy="428456"/>
          </a:xfrm>
          <a:prstGeom prst="rightArrow">
            <a:avLst>
              <a:gd name="adj1" fmla="val 50000"/>
              <a:gd name="adj2" fmla="val 93407"/>
            </a:avLst>
          </a:prstGeom>
          <a:noFill/>
          <a:ln w="9525">
            <a:solidFill>
              <a:schemeClr val="tx1"/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>
              <a:solidFill>
                <a:prstClr val="black"/>
              </a:solidFill>
              <a:cs typeface="Arial" charset="0"/>
            </a:endParaRPr>
          </a:p>
        </p:txBody>
      </p:sp>
      <p:cxnSp>
        <p:nvCxnSpPr>
          <p:cNvPr id="30" name="AutoShape 13"/>
          <p:cNvCxnSpPr>
            <a:cxnSpLocks noChangeShapeType="1"/>
          </p:cNvCxnSpPr>
          <p:nvPr/>
        </p:nvCxnSpPr>
        <p:spPr bwMode="auto">
          <a:xfrm flipH="1" flipV="1">
            <a:off x="400050" y="1972386"/>
            <a:ext cx="15875" cy="3319545"/>
          </a:xfrm>
          <a:prstGeom prst="straightConnector1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AutoShape 16"/>
          <p:cNvSpPr>
            <a:spLocks noChangeArrowheads="1"/>
          </p:cNvSpPr>
          <p:nvPr/>
        </p:nvSpPr>
        <p:spPr bwMode="auto">
          <a:xfrm>
            <a:off x="5679686" y="4188096"/>
            <a:ext cx="964001" cy="423862"/>
          </a:xfrm>
          <a:prstGeom prst="rightArrow">
            <a:avLst>
              <a:gd name="adj1" fmla="val 50000"/>
              <a:gd name="adj2" fmla="val 93407"/>
            </a:avLst>
          </a:prstGeom>
          <a:noFill/>
          <a:ln w="9525">
            <a:solidFill>
              <a:schemeClr val="tx1"/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32" name="AutoShape 16"/>
          <p:cNvSpPr>
            <a:spLocks noChangeArrowheads="1"/>
          </p:cNvSpPr>
          <p:nvPr/>
        </p:nvSpPr>
        <p:spPr bwMode="auto">
          <a:xfrm>
            <a:off x="6092993" y="4932312"/>
            <a:ext cx="927280" cy="359619"/>
          </a:xfrm>
          <a:prstGeom prst="rightArrow">
            <a:avLst>
              <a:gd name="adj1" fmla="val 50000"/>
              <a:gd name="adj2" fmla="val 93407"/>
            </a:avLst>
          </a:prstGeom>
          <a:noFill/>
          <a:ln w="9525">
            <a:solidFill>
              <a:schemeClr val="tx1"/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33" name="AutoShape 16"/>
          <p:cNvSpPr>
            <a:spLocks noChangeArrowheads="1"/>
          </p:cNvSpPr>
          <p:nvPr/>
        </p:nvSpPr>
        <p:spPr bwMode="auto">
          <a:xfrm>
            <a:off x="4263147" y="2713831"/>
            <a:ext cx="2180517" cy="423862"/>
          </a:xfrm>
          <a:prstGeom prst="rightArrow">
            <a:avLst>
              <a:gd name="adj1" fmla="val 50000"/>
              <a:gd name="adj2" fmla="val 93407"/>
            </a:avLst>
          </a:prstGeom>
          <a:noFill/>
          <a:ln w="9525">
            <a:solidFill>
              <a:schemeClr val="tx1"/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>
              <a:solidFill>
                <a:prstClr val="black"/>
              </a:solidFill>
              <a:cs typeface="Arial" charset="0"/>
            </a:endParaRPr>
          </a:p>
        </p:txBody>
      </p:sp>
      <p:cxnSp>
        <p:nvCxnSpPr>
          <p:cNvPr id="34" name="AutoShape 12"/>
          <p:cNvCxnSpPr>
            <a:cxnSpLocks noChangeShapeType="1"/>
          </p:cNvCxnSpPr>
          <p:nvPr/>
        </p:nvCxnSpPr>
        <p:spPr bwMode="auto">
          <a:xfrm>
            <a:off x="415926" y="1972386"/>
            <a:ext cx="665038" cy="0"/>
          </a:xfrm>
          <a:prstGeom prst="straightConnector1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3F93A9-739D-4DB1-A2A9-64946B989BD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17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499992" y="277813"/>
            <a:ext cx="4186808" cy="630237"/>
          </a:xfrm>
        </p:spPr>
        <p:txBody>
          <a:bodyPr/>
          <a:lstStyle/>
          <a:p>
            <a:r>
              <a:rPr lang="ru-RU" altLang="ru-RU" sz="2800" b="1" dirty="0" smtClean="0">
                <a:solidFill>
                  <a:schemeClr val="tx2"/>
                </a:solidFill>
              </a:rPr>
              <a:t>Направления (виды) управленческого учета</a:t>
            </a:r>
          </a:p>
        </p:txBody>
      </p:sp>
      <p:sp>
        <p:nvSpPr>
          <p:cNvPr id="276484" name="AutoShape 4"/>
          <p:cNvSpPr>
            <a:spLocks noChangeArrowheads="1"/>
          </p:cNvSpPr>
          <p:nvPr/>
        </p:nvSpPr>
        <p:spPr bwMode="auto">
          <a:xfrm>
            <a:off x="468313" y="2636838"/>
            <a:ext cx="3382962" cy="935037"/>
          </a:xfrm>
          <a:prstGeom prst="rightArrowCallout">
            <a:avLst>
              <a:gd name="adj1" fmla="val 25000"/>
              <a:gd name="adj2" fmla="val 25000"/>
              <a:gd name="adj3" fmla="val 60300"/>
              <a:gd name="adj4" fmla="val 72273"/>
            </a:avLst>
          </a:pr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tint val="0"/>
                  <a:invGamma/>
                </a:schemeClr>
              </a:gs>
              <a:gs pos="100000">
                <a:schemeClr val="tx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prstClr val="black"/>
                </a:solidFill>
                <a:cs typeface="Arial" charset="0"/>
              </a:rPr>
              <a:t>Маржинальный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prstClr val="black"/>
                </a:solidFill>
                <a:cs typeface="Arial" charset="0"/>
              </a:rPr>
              <a:t>учет</a:t>
            </a:r>
          </a:p>
        </p:txBody>
      </p:sp>
      <p:sp>
        <p:nvSpPr>
          <p:cNvPr id="276485" name="AutoShape 5"/>
          <p:cNvSpPr>
            <a:spLocks noChangeArrowheads="1"/>
          </p:cNvSpPr>
          <p:nvPr/>
        </p:nvSpPr>
        <p:spPr bwMode="auto">
          <a:xfrm>
            <a:off x="3851275" y="1268413"/>
            <a:ext cx="5041900" cy="1223962"/>
          </a:xfrm>
          <a:prstGeom prst="foldedCorner">
            <a:avLst>
              <a:gd name="adj" fmla="val 125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400" dirty="0">
                <a:solidFill>
                  <a:prstClr val="black"/>
                </a:solidFill>
                <a:cs typeface="Arial" charset="0"/>
              </a:rPr>
              <a:t>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Учет затрат и </a:t>
            </a:r>
            <a:r>
              <a:rPr lang="ru-RU" altLang="ru-RU" sz="1600" dirty="0" err="1">
                <a:solidFill>
                  <a:prstClr val="black"/>
                </a:solidFill>
                <a:latin typeface="Calibri"/>
                <a:cs typeface="Times New Roman" pitchFamily="18" charset="0"/>
              </a:rPr>
              <a:t>калькулирование</a:t>
            </a:r>
            <a:r>
              <a:rPr lang="ru-RU" altLang="ru-RU" sz="16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себестоимости продукции,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управление затратами предприятия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(является основой управленческого учета) </a:t>
            </a:r>
          </a:p>
        </p:txBody>
      </p:sp>
      <p:sp>
        <p:nvSpPr>
          <p:cNvPr id="276486" name="AutoShape 6"/>
          <p:cNvSpPr>
            <a:spLocks noChangeArrowheads="1"/>
          </p:cNvSpPr>
          <p:nvPr/>
        </p:nvSpPr>
        <p:spPr bwMode="auto">
          <a:xfrm>
            <a:off x="468313" y="1484313"/>
            <a:ext cx="3382962" cy="936625"/>
          </a:xfrm>
          <a:prstGeom prst="rightArrowCallout">
            <a:avLst>
              <a:gd name="adj1" fmla="val 25000"/>
              <a:gd name="adj2" fmla="val 25000"/>
              <a:gd name="adj3" fmla="val 60198"/>
              <a:gd name="adj4" fmla="val 77102"/>
            </a:avLst>
          </a:pr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tint val="0"/>
                  <a:invGamma/>
                </a:schemeClr>
              </a:gs>
              <a:gs pos="100000">
                <a:schemeClr val="tx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prstClr val="black"/>
                </a:solidFill>
                <a:cs typeface="Arial" charset="0"/>
              </a:rPr>
              <a:t>Производственный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prstClr val="black"/>
                </a:solidFill>
                <a:cs typeface="Arial" charset="0"/>
              </a:rPr>
              <a:t>учет</a:t>
            </a:r>
          </a:p>
        </p:txBody>
      </p:sp>
      <p:sp>
        <p:nvSpPr>
          <p:cNvPr id="276489" name="AutoShape 9"/>
          <p:cNvSpPr>
            <a:spLocks noChangeArrowheads="1"/>
          </p:cNvSpPr>
          <p:nvPr/>
        </p:nvSpPr>
        <p:spPr bwMode="auto">
          <a:xfrm>
            <a:off x="3851275" y="2492375"/>
            <a:ext cx="5041900" cy="1223963"/>
          </a:xfrm>
          <a:prstGeom prst="foldedCorner">
            <a:avLst>
              <a:gd name="adj" fmla="val 125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600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Учет себестоимости по прямым переменным затратам.</a:t>
            </a:r>
            <a:endParaRPr lang="ru-RU" altLang="ru-RU" sz="1600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600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Анализ маржинальной прибыли по видам деятельности. </a:t>
            </a:r>
            <a:endParaRPr lang="ru-RU" altLang="ru-RU" sz="1600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600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Управление </a:t>
            </a:r>
            <a:r>
              <a:rPr lang="ru-RU" altLang="ru-RU" sz="16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операционной прибылью предприятия 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ч</a:t>
            </a:r>
            <a:r>
              <a:rPr lang="ru-RU" altLang="ru-RU" sz="1600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ерез оптимизацию объемов, цены, переменных затрат</a:t>
            </a:r>
            <a:r>
              <a:rPr lang="ru-RU" altLang="ru-RU" sz="16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.</a:t>
            </a:r>
            <a:endParaRPr lang="ru-RU" altLang="ru-RU" sz="1600" dirty="0" smtClean="0">
              <a:solidFill>
                <a:prstClr val="black"/>
              </a:solidFill>
              <a:latin typeface="Calibri"/>
              <a:cs typeface="Times New Roman" pitchFamily="18" charset="0"/>
            </a:endParaRPr>
          </a:p>
        </p:txBody>
      </p:sp>
      <p:sp>
        <p:nvSpPr>
          <p:cNvPr id="276490" name="AutoShape 10"/>
          <p:cNvSpPr>
            <a:spLocks noChangeArrowheads="1"/>
          </p:cNvSpPr>
          <p:nvPr/>
        </p:nvSpPr>
        <p:spPr bwMode="auto">
          <a:xfrm>
            <a:off x="3851275" y="3716338"/>
            <a:ext cx="5041900" cy="1223962"/>
          </a:xfrm>
          <a:prstGeom prst="foldedCorner">
            <a:avLst>
              <a:gd name="adj" fmla="val 125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Формирование системы </a:t>
            </a:r>
            <a:r>
              <a:rPr lang="ru-RU" altLang="ru-RU" sz="1600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бюджетов подразделений.  </a:t>
            </a:r>
            <a:endParaRPr lang="ru-RU" altLang="ru-RU" sz="1600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600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Управление </a:t>
            </a:r>
            <a:r>
              <a:rPr lang="ru-RU" altLang="ru-RU" sz="16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эффективностью через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600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ответственность </a:t>
            </a:r>
            <a:r>
              <a:rPr lang="ru-RU" altLang="ru-RU" sz="16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руководителей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подразделений за финансовые результаты  </a:t>
            </a:r>
          </a:p>
        </p:txBody>
      </p:sp>
      <p:sp>
        <p:nvSpPr>
          <p:cNvPr id="276491" name="AutoShape 11"/>
          <p:cNvSpPr>
            <a:spLocks noChangeArrowheads="1"/>
          </p:cNvSpPr>
          <p:nvPr/>
        </p:nvSpPr>
        <p:spPr bwMode="auto">
          <a:xfrm>
            <a:off x="3851275" y="4941888"/>
            <a:ext cx="5041900" cy="1439440"/>
          </a:xfrm>
          <a:prstGeom prst="foldedCorner">
            <a:avLst>
              <a:gd name="adj" fmla="val 125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Планирование и учет деятельности,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связанной со стратегией </a:t>
            </a:r>
            <a:r>
              <a:rPr lang="ru-RU" altLang="ru-RU" sz="1600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предприятия, учет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600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финансовых и нефинансовых показателей.</a:t>
            </a:r>
            <a:endParaRPr lang="ru-RU" altLang="ru-RU" sz="1600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Управление ростом капитала </a:t>
            </a:r>
            <a:r>
              <a:rPr lang="ru-RU" altLang="ru-RU" sz="1600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собственников.</a:t>
            </a:r>
            <a:endParaRPr lang="ru-RU" altLang="ru-RU" sz="1600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</p:txBody>
      </p:sp>
      <p:sp>
        <p:nvSpPr>
          <p:cNvPr id="276495" name="AutoShape 15"/>
          <p:cNvSpPr>
            <a:spLocks noChangeArrowheads="1"/>
          </p:cNvSpPr>
          <p:nvPr/>
        </p:nvSpPr>
        <p:spPr bwMode="auto">
          <a:xfrm>
            <a:off x="468313" y="3789363"/>
            <a:ext cx="3382962" cy="935037"/>
          </a:xfrm>
          <a:prstGeom prst="rightArrowCallout">
            <a:avLst>
              <a:gd name="adj1" fmla="val 25000"/>
              <a:gd name="adj2" fmla="val 25000"/>
              <a:gd name="adj3" fmla="val 60300"/>
              <a:gd name="adj4" fmla="val 72273"/>
            </a:avLst>
          </a:pr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tint val="0"/>
                  <a:invGamma/>
                </a:schemeClr>
              </a:gs>
              <a:gs pos="100000">
                <a:schemeClr val="tx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 err="1">
                <a:solidFill>
                  <a:prstClr val="black"/>
                </a:solidFill>
                <a:cs typeface="Arial" charset="0"/>
              </a:rPr>
              <a:t>Бюджетирование</a:t>
            </a:r>
            <a:endParaRPr lang="ru-RU" sz="2000" b="1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76496" name="AutoShape 16"/>
          <p:cNvSpPr>
            <a:spLocks noChangeArrowheads="1"/>
          </p:cNvSpPr>
          <p:nvPr/>
        </p:nvSpPr>
        <p:spPr bwMode="auto">
          <a:xfrm>
            <a:off x="468313" y="5013325"/>
            <a:ext cx="3382962" cy="935038"/>
          </a:xfrm>
          <a:prstGeom prst="rightArrowCallout">
            <a:avLst>
              <a:gd name="adj1" fmla="val 25000"/>
              <a:gd name="adj2" fmla="val 25000"/>
              <a:gd name="adj3" fmla="val 60300"/>
              <a:gd name="adj4" fmla="val 72273"/>
            </a:avLst>
          </a:pr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tint val="0"/>
                  <a:invGamma/>
                </a:schemeClr>
              </a:gs>
              <a:gs pos="100000">
                <a:schemeClr val="tx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prstClr val="black"/>
                </a:solidFill>
                <a:cs typeface="Arial" charset="0"/>
              </a:rPr>
              <a:t>Стратегический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prstClr val="black"/>
                </a:solidFill>
                <a:cs typeface="Arial" charset="0"/>
              </a:rPr>
              <a:t>учет</a:t>
            </a:r>
          </a:p>
        </p:txBody>
      </p:sp>
      <p:grpSp>
        <p:nvGrpSpPr>
          <p:cNvPr id="11" name="Группа 8"/>
          <p:cNvGrpSpPr>
            <a:grpSpLocks/>
          </p:cNvGrpSpPr>
          <p:nvPr/>
        </p:nvGrpSpPr>
        <p:grpSpPr bwMode="auto">
          <a:xfrm>
            <a:off x="107504" y="188640"/>
            <a:ext cx="3054350" cy="712788"/>
            <a:chOff x="543276" y="545242"/>
            <a:chExt cx="1816737" cy="422585"/>
          </a:xfrm>
        </p:grpSpPr>
        <p:sp>
          <p:nvSpPr>
            <p:cNvPr id="12" name="Freeform 37"/>
            <p:cNvSpPr>
              <a:spLocks noEditPoints="1"/>
            </p:cNvSpPr>
            <p:nvPr/>
          </p:nvSpPr>
          <p:spPr bwMode="auto">
            <a:xfrm>
              <a:off x="1038063" y="565948"/>
              <a:ext cx="1321950" cy="401879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>
                <a:solidFill>
                  <a:prstClr val="black"/>
                </a:solidFill>
                <a:cs typeface="Arial" charset="0"/>
              </a:endParaRPr>
            </a:p>
          </p:txBody>
        </p:sp>
        <p:grpSp>
          <p:nvGrpSpPr>
            <p:cNvPr id="13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4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15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cxnSp>
        <p:nvCxnSpPr>
          <p:cNvPr id="16" name="AutoShape 12"/>
          <p:cNvCxnSpPr>
            <a:cxnSpLocks noChangeShapeType="1"/>
          </p:cNvCxnSpPr>
          <p:nvPr/>
        </p:nvCxnSpPr>
        <p:spPr bwMode="auto">
          <a:xfrm>
            <a:off x="4135363" y="980728"/>
            <a:ext cx="5000625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3F93A9-739D-4DB1-A2A9-64946B989BD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74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6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6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6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6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6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6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4" grpId="0" animBg="1"/>
      <p:bldP spid="276485" grpId="0" animBg="1"/>
      <p:bldP spid="276486" grpId="0" animBg="1"/>
      <p:bldP spid="276489" grpId="0" animBg="1"/>
      <p:bldP spid="276490" grpId="0" animBg="1"/>
      <p:bldP spid="276491" grpId="0" animBg="1"/>
      <p:bldP spid="276495" grpId="0" animBg="1"/>
      <p:bldP spid="27649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1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46294" b="50024"/>
          <a:stretch>
            <a:fillRect/>
          </a:stretch>
        </p:blipFill>
        <p:spPr bwMode="auto">
          <a:xfrm>
            <a:off x="5100638" y="287338"/>
            <a:ext cx="4043362" cy="19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2"/>
          <p:cNvSpPr>
            <a:spLocks noChangeArrowheads="1"/>
          </p:cNvSpPr>
          <p:nvPr/>
        </p:nvSpPr>
        <p:spPr bwMode="auto">
          <a:xfrm>
            <a:off x="292232" y="2711958"/>
            <a:ext cx="7773453" cy="143712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5124" tIns="72562" rIns="145124" bIns="72562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800">
              <a:solidFill>
                <a:prstClr val="black"/>
              </a:solidFill>
              <a:cs typeface="Arial" charset="0"/>
            </a:endParaRPr>
          </a:p>
        </p:txBody>
      </p:sp>
      <p:grpSp>
        <p:nvGrpSpPr>
          <p:cNvPr id="2053" name="Группа 8"/>
          <p:cNvGrpSpPr>
            <a:grpSpLocks/>
          </p:cNvGrpSpPr>
          <p:nvPr/>
        </p:nvGrpSpPr>
        <p:grpSpPr bwMode="auto">
          <a:xfrm>
            <a:off x="1098550" y="960438"/>
            <a:ext cx="3746500" cy="873125"/>
            <a:chOff x="543276" y="545242"/>
            <a:chExt cx="1816737" cy="422585"/>
          </a:xfrm>
        </p:grpSpPr>
        <p:sp>
          <p:nvSpPr>
            <p:cNvPr id="14" name="Freeform 37"/>
            <p:cNvSpPr>
              <a:spLocks noEditPoints="1"/>
            </p:cNvSpPr>
            <p:nvPr/>
          </p:nvSpPr>
          <p:spPr bwMode="auto">
            <a:xfrm>
              <a:off x="1038260" y="565987"/>
              <a:ext cx="1321753" cy="40184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>
                <a:solidFill>
                  <a:prstClr val="black"/>
                </a:solidFill>
                <a:cs typeface="Arial" charset="0"/>
              </a:endParaRPr>
            </a:p>
          </p:txBody>
        </p:sp>
        <p:grpSp>
          <p:nvGrpSpPr>
            <p:cNvPr id="2055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6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2057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500063" y="3008745"/>
            <a:ext cx="7880350" cy="996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lnSpc>
                <a:spcPct val="80000"/>
              </a:lnSpc>
              <a:spcAft>
                <a:spcPct val="0"/>
              </a:spcAft>
              <a:buFontTx/>
              <a:buNone/>
            </a:pPr>
            <a:r>
              <a:rPr lang="ru-RU" altLang="ru-RU" sz="3600" b="1" dirty="0" smtClean="0">
                <a:solidFill>
                  <a:prstClr val="black"/>
                </a:solidFill>
                <a:cs typeface="Arial" charset="0"/>
              </a:rPr>
              <a:t>Управленческий учет </a:t>
            </a: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309620" y="4725144"/>
            <a:ext cx="7520057" cy="1080120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5124" tIns="72562" rIns="145124" bIns="72562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400" dirty="0" smtClean="0">
                <a:solidFill>
                  <a:prstClr val="black"/>
                </a:solidFill>
                <a:cs typeface="Arial" charset="0"/>
              </a:rPr>
              <a:t>Тема 2. Финансовая отчетность предприятия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400" dirty="0" smtClean="0">
                <a:solidFill>
                  <a:prstClr val="black"/>
                </a:solidFill>
                <a:cs typeface="Arial" charset="0"/>
              </a:rPr>
              <a:t>как отражение финансовых целей бизнеса</a:t>
            </a:r>
            <a:endParaRPr lang="ru-RU" altLang="ru-RU" sz="24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E29BBF-F622-4F47-A3E7-912C135C83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04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0237"/>
          </a:xfrm>
        </p:spPr>
        <p:txBody>
          <a:bodyPr>
            <a:normAutofit/>
          </a:bodyPr>
          <a:lstStyle/>
          <a:p>
            <a:r>
              <a:rPr lang="ru-RU" altLang="ru-RU" sz="3200" b="1" dirty="0" smtClean="0"/>
              <a:t>Финансовые цели менеджмента </a:t>
            </a:r>
          </a:p>
        </p:txBody>
      </p:sp>
      <p:sp>
        <p:nvSpPr>
          <p:cNvPr id="7171" name="AutoShape 49"/>
          <p:cNvSpPr>
            <a:spLocks noChangeArrowheads="1"/>
          </p:cNvSpPr>
          <p:nvPr/>
        </p:nvSpPr>
        <p:spPr bwMode="auto">
          <a:xfrm>
            <a:off x="746448" y="3644900"/>
            <a:ext cx="7704856" cy="685800"/>
          </a:xfrm>
          <a:prstGeom prst="flowChartPreparation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000" b="1" dirty="0">
                <a:solidFill>
                  <a:prstClr val="black"/>
                </a:solidFill>
                <a:latin typeface="Calibri"/>
                <a:cs typeface="Arial" charset="0"/>
              </a:rPr>
              <a:t>Максимизация прибыли предприятия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2000" b="1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7172" name="AutoShape 50"/>
          <p:cNvSpPr>
            <a:spLocks noChangeArrowheads="1"/>
          </p:cNvSpPr>
          <p:nvPr/>
        </p:nvSpPr>
        <p:spPr bwMode="auto">
          <a:xfrm>
            <a:off x="890464" y="5229200"/>
            <a:ext cx="7569968" cy="857250"/>
          </a:xfrm>
          <a:prstGeom prst="flowChartPreparation">
            <a:avLst/>
          </a:prstGeom>
          <a:solidFill>
            <a:srgbClr val="CC99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000" b="1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Обеспечение платежеспособности предприятия</a:t>
            </a:r>
          </a:p>
        </p:txBody>
      </p:sp>
      <p:sp>
        <p:nvSpPr>
          <p:cNvPr id="7173" name="AutoShape 51"/>
          <p:cNvSpPr>
            <a:spLocks noChangeArrowheads="1"/>
          </p:cNvSpPr>
          <p:nvPr/>
        </p:nvSpPr>
        <p:spPr bwMode="auto">
          <a:xfrm>
            <a:off x="890464" y="1844824"/>
            <a:ext cx="7560840" cy="930744"/>
          </a:xfrm>
          <a:prstGeom prst="flowChartPreparation">
            <a:avLst/>
          </a:prstGeom>
          <a:solidFill>
            <a:schemeClr val="accent1">
              <a:alpha val="59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000" b="1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Обеспечение </a:t>
            </a:r>
            <a:r>
              <a:rPr lang="ru-RU" altLang="ru-RU" sz="2000" b="1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развития бизнеса и </a:t>
            </a:r>
            <a:r>
              <a:rPr lang="ru-RU" altLang="ru-RU" sz="2000" b="1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увеличение капитала собственников </a:t>
            </a:r>
          </a:p>
        </p:txBody>
      </p:sp>
      <p:sp>
        <p:nvSpPr>
          <p:cNvPr id="10259" name="Line 100"/>
          <p:cNvSpPr>
            <a:spLocks noChangeShapeType="1"/>
          </p:cNvSpPr>
          <p:nvPr/>
        </p:nvSpPr>
        <p:spPr bwMode="auto">
          <a:xfrm>
            <a:off x="323850" y="36449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Выноска 2 (с границей) 2"/>
          <p:cNvSpPr/>
          <p:nvPr/>
        </p:nvSpPr>
        <p:spPr>
          <a:xfrm>
            <a:off x="6459388" y="1052735"/>
            <a:ext cx="2304256" cy="480653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47774"/>
              <a:gd name="adj6" fmla="val -16002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</a:rPr>
              <a:t>Цель стратегическая 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26" name="Выноска 2 (с границей) 25"/>
          <p:cNvSpPr/>
          <p:nvPr/>
        </p:nvSpPr>
        <p:spPr>
          <a:xfrm>
            <a:off x="6507435" y="2916098"/>
            <a:ext cx="2304256" cy="485868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47774"/>
              <a:gd name="adj6" fmla="val -16002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</a:rPr>
              <a:t>Цель среднесрочная 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27" name="Выноска 2 (с границей) 26"/>
          <p:cNvSpPr/>
          <p:nvPr/>
        </p:nvSpPr>
        <p:spPr>
          <a:xfrm>
            <a:off x="6426993" y="4527457"/>
            <a:ext cx="2304256" cy="485868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47774"/>
              <a:gd name="adj6" fmla="val -16002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</a:rPr>
              <a:t>Цель краткосрочная 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B854C0-3F60-45D6-83C4-FD5945D94EEF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</a:t>
            </a:fld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170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/>
      <p:bldP spid="7172" grpId="0" animBg="1"/>
      <p:bldP spid="717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899592" y="1412776"/>
            <a:ext cx="2592288" cy="648072"/>
          </a:xfrm>
          <a:prstGeom prst="roundRect">
            <a:avLst/>
          </a:prstGeom>
          <a:solidFill>
            <a:schemeClr val="accent1">
              <a:alpha val="1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</a:rPr>
              <a:t>Рост капитала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47664" y="404664"/>
            <a:ext cx="6408712" cy="504056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prstClr val="black"/>
                </a:solidFill>
              </a:rPr>
              <a:t>Система оценки целей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4" name="Загнутый угол 3"/>
          <p:cNvSpPr/>
          <p:nvPr/>
        </p:nvSpPr>
        <p:spPr>
          <a:xfrm>
            <a:off x="4427984" y="1412776"/>
            <a:ext cx="4176464" cy="648072"/>
          </a:xfrm>
          <a:prstGeom prst="foldedCorner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</a:rPr>
              <a:t>Изменение чистых активов (ЧА) за рассматриваемый период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5" name="Выноска со стрелкой вверх 4"/>
          <p:cNvSpPr/>
          <p:nvPr/>
        </p:nvSpPr>
        <p:spPr>
          <a:xfrm>
            <a:off x="4427984" y="2065412"/>
            <a:ext cx="4176464" cy="789806"/>
          </a:xfrm>
          <a:prstGeom prst="upArrowCallou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</a:rPr>
              <a:t>ЧА = Активы – Обязательства (ДО+КО)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15505" y="3303079"/>
            <a:ext cx="2592288" cy="648072"/>
          </a:xfrm>
          <a:prstGeom prst="roundRect">
            <a:avLst/>
          </a:prstGeom>
          <a:solidFill>
            <a:schemeClr val="accent1">
              <a:alpha val="1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</a:rPr>
              <a:t>Прибыль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7" name="Загнутый угол 6"/>
          <p:cNvSpPr/>
          <p:nvPr/>
        </p:nvSpPr>
        <p:spPr>
          <a:xfrm>
            <a:off x="4427821" y="3212976"/>
            <a:ext cx="4176464" cy="648072"/>
          </a:xfrm>
          <a:prstGeom prst="foldedCorner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</a:rPr>
              <a:t>Разница между Доходами и Расходами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8" name="Выноска со стрелкой вверх 7"/>
          <p:cNvSpPr/>
          <p:nvPr/>
        </p:nvSpPr>
        <p:spPr>
          <a:xfrm>
            <a:off x="4427984" y="3859510"/>
            <a:ext cx="4239691" cy="789806"/>
          </a:xfrm>
          <a:prstGeom prst="upArrowCallou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>
                <a:solidFill>
                  <a:prstClr val="black"/>
                </a:solidFill>
              </a:rPr>
              <a:t>Пр</a:t>
            </a:r>
            <a:r>
              <a:rPr lang="ru-RU" b="1" dirty="0">
                <a:solidFill>
                  <a:prstClr val="black"/>
                </a:solidFill>
              </a:rPr>
              <a:t> = Доходы - Расходы</a:t>
            </a:r>
            <a:endParaRPr lang="ru-RU" b="1" dirty="0">
              <a:solidFill>
                <a:prstClr val="black"/>
              </a:solidFill>
            </a:endParaRPr>
          </a:p>
        </p:txBody>
      </p:sp>
      <p:cxnSp>
        <p:nvCxnSpPr>
          <p:cNvPr id="10" name="Прямая со стрелкой 9"/>
          <p:cNvCxnSpPr>
            <a:stCxn id="2" idx="3"/>
            <a:endCxn id="4" idx="1"/>
          </p:cNvCxnSpPr>
          <p:nvPr/>
        </p:nvCxnSpPr>
        <p:spPr>
          <a:xfrm>
            <a:off x="3491880" y="1736812"/>
            <a:ext cx="9361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endCxn id="7" idx="1"/>
          </p:cNvCxnSpPr>
          <p:nvPr/>
        </p:nvCxnSpPr>
        <p:spPr>
          <a:xfrm>
            <a:off x="3407630" y="3537012"/>
            <a:ext cx="102019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815342" y="5044380"/>
            <a:ext cx="2592288" cy="648072"/>
          </a:xfrm>
          <a:prstGeom prst="roundRect">
            <a:avLst/>
          </a:prstGeom>
          <a:solidFill>
            <a:schemeClr val="accent1">
              <a:alpha val="1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</a:rPr>
              <a:t>Платежеспособность</a:t>
            </a:r>
            <a:endParaRPr lang="ru-RU" b="1" dirty="0">
              <a:solidFill>
                <a:prstClr val="black"/>
              </a:solidFill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3407793" y="5398715"/>
            <a:ext cx="102019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Загнутый угол 14"/>
          <p:cNvSpPr/>
          <p:nvPr/>
        </p:nvSpPr>
        <p:spPr>
          <a:xfrm>
            <a:off x="4427984" y="5045149"/>
            <a:ext cx="4176464" cy="648072"/>
          </a:xfrm>
          <a:prstGeom prst="foldedCorner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</a:rPr>
              <a:t>Превышение будущих денежных поступлений над обязательствами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16" name="Выноска со стрелкой вверх 15"/>
          <p:cNvSpPr/>
          <p:nvPr/>
        </p:nvSpPr>
        <p:spPr>
          <a:xfrm>
            <a:off x="4461482" y="5692452"/>
            <a:ext cx="4239691" cy="904900"/>
          </a:xfrm>
          <a:prstGeom prst="upArrowCallou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</a:rPr>
              <a:t>л</a:t>
            </a:r>
            <a:r>
              <a:rPr lang="ru-RU" b="1" dirty="0">
                <a:solidFill>
                  <a:prstClr val="black"/>
                </a:solidFill>
              </a:rPr>
              <a:t>иквидные активы     &gt;       краткосрочные обязательства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964C40-EDE5-4919-A162-C6C2ADA5C6D4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</a:t>
            </a:fld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1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Оценка изменения капитала собственников</a:t>
            </a:r>
            <a:endParaRPr lang="ru-RU" sz="32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1124744"/>
            <a:ext cx="4040188" cy="639762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/>
              <a:t>Баланс </a:t>
            </a:r>
          </a:p>
          <a:p>
            <a:r>
              <a:rPr lang="ru-RU" sz="2000" dirty="0" smtClean="0"/>
              <a:t>на начало отчетного периода</a:t>
            </a:r>
            <a:endParaRPr lang="ru-RU" sz="2000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73439151"/>
              </p:ext>
            </p:extLst>
          </p:nvPr>
        </p:nvGraphicFramePr>
        <p:xfrm>
          <a:off x="467544" y="1844824"/>
          <a:ext cx="4176464" cy="3744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4116"/>
                <a:gridCol w="1044116"/>
                <a:gridCol w="1080120"/>
                <a:gridCol w="1008112"/>
              </a:tblGrid>
              <a:tr h="419908">
                <a:tc gridSpan="2"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Актив (А),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тыс. руб.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5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Пассив 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тыс. руб.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5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41990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ВОА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/>
                        <a:t>20 339,0</a:t>
                      </a:r>
                      <a:endParaRPr lang="ru-RU" sz="1600" b="1" dirty="0"/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СК</a:t>
                      </a:r>
                      <a:endParaRPr lang="ru-RU" sz="1600" b="1" dirty="0"/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/>
                        <a:t>9 725,1</a:t>
                      </a:r>
                      <a:endParaRPr lang="ru-RU" sz="1600" b="1" dirty="0"/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41990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ОС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20 339,0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УК</a:t>
                      </a:r>
                      <a:endParaRPr lang="ru-RU" sz="1600" dirty="0">
                        <a:latin typeface="+mn-lt"/>
                      </a:endParaRP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2 601,0</a:t>
                      </a:r>
                      <a:endParaRPr lang="ru-RU" sz="1600" dirty="0"/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41990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</a:rPr>
                        <a:t>ОбА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/>
                        <a:t>3 098,2</a:t>
                      </a:r>
                      <a:endParaRPr lang="ru-RU" sz="1600" b="1" dirty="0"/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НПр</a:t>
                      </a:r>
                      <a:endParaRPr lang="ru-RU" sz="1600" dirty="0"/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7 124,1</a:t>
                      </a:r>
                      <a:endParaRPr lang="ru-RU" sz="1600" dirty="0"/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41990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Запасы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2 120,0</a:t>
                      </a:r>
                      <a:endParaRPr lang="ru-RU" sz="1600" dirty="0"/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ДО</a:t>
                      </a:r>
                      <a:endParaRPr lang="ru-RU" sz="1600" b="1" dirty="0"/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1600" dirty="0"/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41990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Деньги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624,5</a:t>
                      </a: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КО</a:t>
                      </a:r>
                      <a:endParaRPr lang="ru-RU" sz="1600" b="1" dirty="0"/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/>
                        <a:t>13 712,1</a:t>
                      </a:r>
                      <a:endParaRPr lang="ru-RU" sz="1600" b="1" dirty="0"/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41990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ДЗ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353,6</a:t>
                      </a:r>
                      <a:endParaRPr lang="ru-RU" sz="16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Кредиты </a:t>
                      </a:r>
                      <a:endParaRPr lang="ru-RU" sz="1600" dirty="0"/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12 501,0</a:t>
                      </a: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419908"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b="1" dirty="0"/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КЗ</a:t>
                      </a:r>
                      <a:endParaRPr lang="ru-RU" sz="1600" dirty="0"/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1 211,1</a:t>
                      </a: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385152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Итого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23437,2</a:t>
                      </a: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Итого</a:t>
                      </a:r>
                      <a:endParaRPr lang="ru-RU" sz="1600" dirty="0"/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/>
                        <a:t>23 437,2</a:t>
                      </a:r>
                      <a:endParaRPr lang="ru-RU" sz="1600" b="1" dirty="0"/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88024" y="1052736"/>
            <a:ext cx="4041775" cy="639762"/>
          </a:xfrm>
        </p:spPr>
        <p:txBody>
          <a:bodyPr>
            <a:normAutofit fontScale="25000" lnSpcReduction="20000"/>
          </a:bodyPr>
          <a:lstStyle/>
          <a:p>
            <a:pPr lvl="0" algn="ctr"/>
            <a:endParaRPr lang="ru-RU" sz="1900" dirty="0" smtClean="0">
              <a:solidFill>
                <a:prstClr val="black"/>
              </a:solidFill>
            </a:endParaRPr>
          </a:p>
          <a:p>
            <a:pPr lvl="0" algn="ctr"/>
            <a:endParaRPr lang="ru-RU" sz="1900" dirty="0">
              <a:solidFill>
                <a:prstClr val="black"/>
              </a:solidFill>
            </a:endParaRPr>
          </a:p>
          <a:p>
            <a:pPr lvl="0" algn="ctr"/>
            <a:r>
              <a:rPr lang="ru-RU" sz="8000" dirty="0" smtClean="0">
                <a:solidFill>
                  <a:prstClr val="black"/>
                </a:solidFill>
              </a:rPr>
              <a:t>Баланс </a:t>
            </a:r>
            <a:endParaRPr lang="ru-RU" sz="8000" dirty="0">
              <a:solidFill>
                <a:prstClr val="black"/>
              </a:solidFill>
            </a:endParaRPr>
          </a:p>
          <a:p>
            <a:pPr lvl="0"/>
            <a:r>
              <a:rPr lang="ru-RU" sz="8000" dirty="0">
                <a:solidFill>
                  <a:prstClr val="black"/>
                </a:solidFill>
              </a:rPr>
              <a:t>на </a:t>
            </a:r>
            <a:r>
              <a:rPr lang="ru-RU" sz="8000" dirty="0" smtClean="0">
                <a:solidFill>
                  <a:prstClr val="black"/>
                </a:solidFill>
              </a:rPr>
              <a:t>конец </a:t>
            </a:r>
            <a:r>
              <a:rPr lang="ru-RU" sz="8000" dirty="0">
                <a:solidFill>
                  <a:prstClr val="black"/>
                </a:solidFill>
              </a:rPr>
              <a:t>отчетного </a:t>
            </a:r>
            <a:r>
              <a:rPr lang="ru-RU" sz="8000" dirty="0" smtClean="0">
                <a:solidFill>
                  <a:prstClr val="black"/>
                </a:solidFill>
              </a:rPr>
              <a:t>периода</a:t>
            </a:r>
            <a:endParaRPr lang="ru-RU" sz="8000" dirty="0">
              <a:solidFill>
                <a:prstClr val="black"/>
              </a:solidFill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941024910"/>
              </p:ext>
            </p:extLst>
          </p:nvPr>
        </p:nvGraphicFramePr>
        <p:xfrm>
          <a:off x="4716016" y="1844824"/>
          <a:ext cx="4248473" cy="38137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6217"/>
                <a:gridCol w="1080752"/>
                <a:gridCol w="1068129"/>
                <a:gridCol w="1093375"/>
              </a:tblGrid>
              <a:tr h="421555">
                <a:tc gridSpan="2"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Актив (А) 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тыс. руб.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Пассив 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тыс. руб.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2155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ВОА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/>
                        <a:t>19 496,2</a:t>
                      </a:r>
                      <a:endParaRPr lang="ru-RU" sz="1600" b="1" dirty="0"/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СК</a:t>
                      </a:r>
                      <a:endParaRPr lang="ru-RU" sz="1600" b="1" dirty="0"/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/>
                        <a:t>13 264,7</a:t>
                      </a:r>
                      <a:endParaRPr lang="ru-RU" sz="1600" b="1" dirty="0"/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</a:tr>
              <a:tr h="42155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ОС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19 496,2</a:t>
                      </a:r>
                      <a:endParaRPr lang="ru-RU" sz="1600" dirty="0"/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УК</a:t>
                      </a:r>
                      <a:endParaRPr lang="ru-RU" sz="1600" dirty="0"/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2 601,0</a:t>
                      </a:r>
                      <a:endParaRPr lang="ru-RU" sz="1600" dirty="0"/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</a:tr>
              <a:tr h="42155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</a:rPr>
                        <a:t>ОбА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/>
                        <a:t>24 235</a:t>
                      </a:r>
                      <a:r>
                        <a:rPr lang="ru-RU" sz="1600" dirty="0" smtClean="0"/>
                        <a:t>,9</a:t>
                      </a:r>
                      <a:endParaRPr lang="ru-RU" sz="1600" dirty="0"/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НПр</a:t>
                      </a:r>
                      <a:endParaRPr lang="ru-RU" sz="1600" dirty="0"/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10 663,7</a:t>
                      </a:r>
                      <a:endParaRPr lang="ru-RU" sz="1600" dirty="0"/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</a:tr>
              <a:tr h="42155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Запасы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3 389,5</a:t>
                      </a:r>
                      <a:endParaRPr lang="ru-RU" sz="1600" dirty="0"/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ДО</a:t>
                      </a:r>
                      <a:endParaRPr lang="ru-RU" sz="1600" b="1" dirty="0"/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1600" dirty="0"/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</a:tr>
              <a:tr h="42155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Деньги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4 955,9</a:t>
                      </a:r>
                      <a:endParaRPr lang="ru-RU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КО</a:t>
                      </a:r>
                      <a:endParaRPr lang="ru-RU" sz="1600" b="1" dirty="0"/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/>
                        <a:t>30 467,4</a:t>
                      </a:r>
                      <a:endParaRPr lang="ru-RU" sz="1600" b="1" dirty="0"/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</a:tr>
              <a:tr h="42299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ДЗ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15 461,9</a:t>
                      </a:r>
                      <a:endParaRPr lang="ru-RU" sz="1600" dirty="0"/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Кредиты </a:t>
                      </a:r>
                      <a:endParaRPr lang="ru-RU" sz="1600" dirty="0"/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12 400</a:t>
                      </a:r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</a:tr>
              <a:tr h="42155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прочие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428,6</a:t>
                      </a:r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КЗ</a:t>
                      </a:r>
                      <a:endParaRPr lang="ru-RU" sz="1600" dirty="0"/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18 067,4</a:t>
                      </a:r>
                      <a:endParaRPr lang="ru-RU" sz="1600" dirty="0"/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</a:tr>
              <a:tr h="43988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Итого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/>
                        <a:t>43 732,1</a:t>
                      </a:r>
                      <a:endParaRPr lang="ru-RU" sz="1600" b="1" dirty="0"/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Итого</a:t>
                      </a:r>
                      <a:endParaRPr lang="ru-RU" sz="1600" dirty="0"/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43 732,1</a:t>
                      </a:r>
                    </a:p>
                  </a:txBody>
                  <a:tcPr>
                    <a:solidFill>
                      <a:schemeClr val="accent1">
                        <a:alpha val="19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Прямоугольная выноска 10"/>
          <p:cNvSpPr/>
          <p:nvPr/>
        </p:nvSpPr>
        <p:spPr>
          <a:xfrm>
            <a:off x="1979713" y="5733256"/>
            <a:ext cx="3888432" cy="816396"/>
          </a:xfrm>
          <a:prstGeom prst="wedgeRectCallout">
            <a:avLst>
              <a:gd name="adj1" fmla="val 7721"/>
              <a:gd name="adj2" fmla="val -334700"/>
            </a:avLst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prstClr val="black"/>
                </a:solidFill>
              </a:rPr>
              <a:t>Рост капитала =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1600" b="1" dirty="0">
                <a:solidFill>
                  <a:prstClr val="black"/>
                </a:solidFill>
              </a:rPr>
              <a:t>Δ</a:t>
            </a:r>
            <a:r>
              <a:rPr lang="ru-RU" sz="1600" b="1" dirty="0">
                <a:solidFill>
                  <a:prstClr val="black"/>
                </a:solidFill>
              </a:rPr>
              <a:t> ЧА = </a:t>
            </a:r>
            <a:r>
              <a:rPr lang="el-GR" sz="1600" b="1" dirty="0">
                <a:solidFill>
                  <a:prstClr val="black"/>
                </a:solidFill>
              </a:rPr>
              <a:t>Δ </a:t>
            </a:r>
            <a:r>
              <a:rPr lang="ru-RU" sz="1600" b="1" dirty="0">
                <a:solidFill>
                  <a:prstClr val="black"/>
                </a:solidFill>
              </a:rPr>
              <a:t>А – </a:t>
            </a:r>
            <a:r>
              <a:rPr lang="el-GR" sz="1600" b="1" dirty="0">
                <a:solidFill>
                  <a:prstClr val="black"/>
                </a:solidFill>
              </a:rPr>
              <a:t>Δ</a:t>
            </a:r>
            <a:r>
              <a:rPr lang="ru-RU" sz="1600" b="1" dirty="0">
                <a:solidFill>
                  <a:prstClr val="black"/>
                </a:solidFill>
              </a:rPr>
              <a:t> ДО и КО =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1600" b="1" dirty="0">
                <a:solidFill>
                  <a:prstClr val="black"/>
                </a:solidFill>
              </a:rPr>
              <a:t>Δ </a:t>
            </a:r>
            <a:r>
              <a:rPr lang="ru-RU" sz="1600" b="1" dirty="0" err="1">
                <a:solidFill>
                  <a:prstClr val="black"/>
                </a:solidFill>
              </a:rPr>
              <a:t>НПр</a:t>
            </a:r>
            <a:r>
              <a:rPr lang="ru-RU" sz="1600" b="1" dirty="0">
                <a:solidFill>
                  <a:prstClr val="black"/>
                </a:solidFill>
              </a:rPr>
              <a:t> = </a:t>
            </a:r>
            <a:r>
              <a:rPr lang="ru-RU" sz="1600" b="1" dirty="0" err="1">
                <a:solidFill>
                  <a:prstClr val="black"/>
                </a:solidFill>
              </a:rPr>
              <a:t>ЧПр</a:t>
            </a:r>
            <a:r>
              <a:rPr lang="ru-RU" sz="1600" b="1" dirty="0">
                <a:solidFill>
                  <a:prstClr val="black"/>
                </a:solidFill>
              </a:rPr>
              <a:t> </a:t>
            </a:r>
            <a:r>
              <a:rPr lang="ru-RU" sz="1600" b="1" dirty="0" err="1">
                <a:solidFill>
                  <a:prstClr val="black"/>
                </a:solidFill>
              </a:rPr>
              <a:t>отч</a:t>
            </a:r>
            <a:r>
              <a:rPr lang="ru-RU" sz="1600" b="1" dirty="0">
                <a:solidFill>
                  <a:prstClr val="black"/>
                </a:solidFill>
              </a:rPr>
              <a:t>. период</a:t>
            </a:r>
            <a:endParaRPr lang="ru-RU" sz="1600" b="1" dirty="0">
              <a:solidFill>
                <a:prstClr val="black"/>
              </a:solidFill>
            </a:endParaRPr>
          </a:p>
        </p:txBody>
      </p:sp>
      <p:sp>
        <p:nvSpPr>
          <p:cNvPr id="12" name="Прямоугольная выноска 11"/>
          <p:cNvSpPr/>
          <p:nvPr/>
        </p:nvSpPr>
        <p:spPr>
          <a:xfrm>
            <a:off x="1979712" y="5733256"/>
            <a:ext cx="3888432" cy="830460"/>
          </a:xfrm>
          <a:prstGeom prst="wedgeRectCallout">
            <a:avLst>
              <a:gd name="adj1" fmla="val 105502"/>
              <a:gd name="adj2" fmla="val -337299"/>
            </a:avLst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61298" y="5733255"/>
            <a:ext cx="2520280" cy="83046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prstClr val="black"/>
                </a:solidFill>
              </a:rPr>
              <a:t>ЧА = (43732,1 – 23437,2) – (30467,4-13712,1) = </a:t>
            </a:r>
            <a:r>
              <a:rPr lang="ru-RU" sz="1600" b="1" dirty="0">
                <a:solidFill>
                  <a:srgbClr val="FF0000"/>
                </a:solidFill>
              </a:rPr>
              <a:t>3539,6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F1AE09-1F99-41BF-8644-B02B831B7DCA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</a:t>
            </a:fld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83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64096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Отчет о финансовых результатах</a:t>
            </a:r>
            <a:endParaRPr lang="ru-RU" sz="3200" b="1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1111472"/>
              </p:ext>
            </p:extLst>
          </p:nvPr>
        </p:nvGraphicFramePr>
        <p:xfrm>
          <a:off x="457200" y="1124748"/>
          <a:ext cx="7427168" cy="4925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66928"/>
                <a:gridCol w="2160240"/>
              </a:tblGrid>
              <a:tr h="410461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Наименование статьи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Сумма,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тыс. руб.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52000"/>
                      </a:schemeClr>
                    </a:solidFill>
                  </a:tcPr>
                </a:tc>
              </a:tr>
              <a:tr h="4104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Выручка  (без НДС)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077, 8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104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Себестоимость продаж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805, 4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104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Валовая прибыль (убыток)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272, 4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104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Коммерческие расходы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228, 2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104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Управленческие расходы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840, 1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104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Прибыль (убыток) от продаж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204, 1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104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Проценты к уплате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625, 0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104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Прочие расходы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114, 4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104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Прибыль (убыток) до налогообложения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464,7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104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Текущий налог на прибыль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925, 1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104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Чистая прибыль (убыток)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 </a:t>
                      </a:r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539, 6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2771800" y="6356350"/>
            <a:ext cx="3888432" cy="365125"/>
          </a:xfrm>
        </p:spPr>
        <p:txBody>
          <a:bodyPr/>
          <a:lstStyle/>
          <a:p>
            <a:pPr>
              <a:defRPr/>
            </a:pPr>
            <a:r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764D92-447A-4603-9419-B168F4AC22F6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</a:t>
            </a:fld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50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Отчет о движении денежных средств</a:t>
            </a:r>
            <a:endParaRPr lang="ru-RU" sz="3200" b="1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4753959"/>
              </p:ext>
            </p:extLst>
          </p:nvPr>
        </p:nvGraphicFramePr>
        <p:xfrm>
          <a:off x="539552" y="1556792"/>
          <a:ext cx="8507288" cy="41028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9096"/>
                <a:gridCol w="1728192"/>
              </a:tblGrid>
              <a:tr h="374595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Наименование статьи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Сумма,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тыс., р.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52000"/>
                      </a:schemeClr>
                    </a:solidFill>
                  </a:tcPr>
                </a:tc>
              </a:tr>
              <a:tr h="374595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Денежные потоки от текущих операций</a:t>
                      </a:r>
                    </a:p>
                  </a:txBody>
                  <a:tcPr marL="91441" marR="91441" marT="45701" marB="45701" horzOverflow="overflow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459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Поступления</a:t>
                      </a:r>
                    </a:p>
                  </a:txBody>
                  <a:tcPr marL="91441" marR="91441" marT="45701" marB="45701" horzOverflow="overflow"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</a:tr>
              <a:tr h="37459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от продажи продукции, товаров, работ и услуг</a:t>
                      </a:r>
                    </a:p>
                  </a:txBody>
                  <a:tcPr marL="91441" marR="91441" marT="45701" marB="45701" horzOverflow="overflow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16 623,0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85725" marT="9525" marB="0" anchor="ctr"/>
                </a:tc>
              </a:tr>
              <a:tr h="12946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Платежи</a:t>
                      </a:r>
                    </a:p>
                  </a:txBody>
                  <a:tcPr marL="91441" marR="91441" marT="45701" marB="45701" horzOverflow="overflow"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+mn-lt"/>
                      </a:endParaRPr>
                    </a:p>
                  </a:txBody>
                  <a:tcPr/>
                </a:tc>
              </a:tr>
              <a:tr h="37459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поставщикам (подрядчикам) за сырье, материалы, работы, т.п.</a:t>
                      </a:r>
                    </a:p>
                  </a:txBody>
                  <a:tcPr marL="91441" marR="91441" marT="45701" marB="45701" horzOverflow="overflow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2 343,3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85725" marT="9525" marB="0" anchor="ctr"/>
                </a:tc>
              </a:tr>
              <a:tr h="37459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 связи с оплатой труда работников</a:t>
                      </a:r>
                    </a:p>
                  </a:txBody>
                  <a:tcPr marL="91441" marR="91441" marT="45701" marB="45701" horzOverflow="overflow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117,7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85725" marT="9525" marB="0" anchor="ctr"/>
                </a:tc>
              </a:tr>
              <a:tr h="23864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процентов по долговым обязательствам</a:t>
                      </a:r>
                    </a:p>
                  </a:txBody>
                  <a:tcPr marL="91441" marR="91441" marT="45701" marB="45701" horzOverflow="overflow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625,0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85725" marT="9525" marB="0" anchor="ctr"/>
                </a:tc>
              </a:tr>
              <a:tr h="37459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налога на прибыль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01" marB="45701" horzOverflow="overflow"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+mn-lt"/>
                      </a:endParaRPr>
                    </a:p>
                  </a:txBody>
                  <a:tcPr/>
                </a:tc>
              </a:tr>
              <a:tr h="37459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прочие платежи</a:t>
                      </a:r>
                    </a:p>
                  </a:txBody>
                  <a:tcPr marL="91441" marR="91441" marT="45701" marB="45701" horzOverflow="overflow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902,6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725" marR="9525" marT="9525" marB="0" anchor="ctr"/>
                </a:tc>
              </a:tr>
              <a:tr h="3745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Cальдо</a:t>
                      </a: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денежных потоков от текущих операций</a:t>
                      </a:r>
                    </a:p>
                  </a:txBody>
                  <a:tcPr marL="91441" marR="91441" marT="45701" marB="45701"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1" dirty="0" smtClean="0">
                          <a:latin typeface="+mn-lt"/>
                        </a:rPr>
                        <a:t>4 634,4</a:t>
                      </a:r>
                      <a:endParaRPr lang="ru-RU" sz="1800" b="1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764D92-447A-4603-9419-B168F4AC22F6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</a:t>
            </a:fld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49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Отчет о движении денежных средств</a:t>
            </a:r>
            <a:endParaRPr lang="ru-RU" sz="3200" b="1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9449274"/>
              </p:ext>
            </p:extLst>
          </p:nvPr>
        </p:nvGraphicFramePr>
        <p:xfrm>
          <a:off x="251520" y="980728"/>
          <a:ext cx="8723312" cy="55880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28792"/>
                <a:gridCol w="1594520"/>
              </a:tblGrid>
              <a:tr h="216024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Наименование статей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6" marR="91436" marT="45724" marB="45724" anchor="ctr" horzOverflow="overflow">
                    <a:solidFill>
                      <a:schemeClr val="accent1"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Сумма,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тыс. р.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6" marR="91436" marT="45724" marB="45724" anchor="ctr" horzOverflow="overflow">
                    <a:solidFill>
                      <a:schemeClr val="accent1">
                        <a:alpha val="52000"/>
                      </a:schemeClr>
                    </a:solidFill>
                  </a:tcPr>
                </a:tc>
              </a:tr>
              <a:tr h="37506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Денежные потоки от инвестиционных операций</a:t>
                      </a:r>
                    </a:p>
                  </a:txBody>
                  <a:tcPr marL="91436" marR="91436" marT="45724" marB="45724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6" marR="91436" marT="45724" marB="45724" horzOverflow="overflow"/>
                </a:tc>
              </a:tr>
              <a:tr h="37506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Поступления</a:t>
                      </a:r>
                    </a:p>
                  </a:txBody>
                  <a:tcPr marL="91436" marR="91436"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6" marR="91436" marT="45724" marB="45724" horzOverflow="overflow"/>
                </a:tc>
              </a:tr>
              <a:tr h="37506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от продажи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внеоборотных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активов (кроме финансовых вложений)</a:t>
                      </a:r>
                    </a:p>
                  </a:txBody>
                  <a:tcPr marL="91436" marR="91436"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1436" marR="91436" marT="45724" marB="45724" horzOverflow="overflow"/>
                </a:tc>
              </a:tr>
              <a:tr h="37430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Платежи</a:t>
                      </a:r>
                    </a:p>
                  </a:txBody>
                  <a:tcPr marL="91436" marR="91436" marT="45724" marB="45724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6" marR="91436" marT="45724" marB="45724" horzOverflow="overflow"/>
                </a:tc>
              </a:tr>
              <a:tr h="37506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в связи с приобретением, созданием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внеоборотных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 активов</a:t>
                      </a:r>
                    </a:p>
                  </a:txBody>
                  <a:tcPr marL="91436" marR="91436" marT="45724" marB="45724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202,0</a:t>
                      </a:r>
                    </a:p>
                  </a:txBody>
                  <a:tcPr marL="91436" marR="91436" marT="45724" marB="45724" horzOverflow="overflow"/>
                </a:tc>
              </a:tr>
              <a:tr h="3357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Cальдо</a:t>
                      </a:r>
                      <a:r>
                        <a:rPr lang="ru-RU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денежных потоков от  инвестиционных  операций</a:t>
                      </a: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(202,0)</a:t>
                      </a:r>
                    </a:p>
                  </a:txBody>
                  <a:tcPr marL="91436" marR="91436" marT="45724" marB="45724" horzOverflow="overflow"/>
                </a:tc>
              </a:tr>
              <a:tr h="3750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Денежные потоки от финансовых операций</a:t>
                      </a:r>
                    </a:p>
                  </a:txBody>
                  <a:tcPr marL="91443" marR="91443" marT="45727" marB="45727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1436" marR="91436" marT="45724" marB="45724" horzOverflow="overflow"/>
                </a:tc>
              </a:tr>
              <a:tr h="37506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Поступления</a:t>
                      </a:r>
                    </a:p>
                  </a:txBody>
                  <a:tcPr marL="91443" marR="91443" marT="45727" marB="45727" horzOverflow="overflow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1436" marR="91436" marT="45724" marB="45724" horzOverflow="overflow"/>
                </a:tc>
              </a:tr>
              <a:tr h="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в связи с получением кредитов</a:t>
                      </a:r>
                    </a:p>
                  </a:txBody>
                  <a:tcPr marL="91436" marR="91436" marT="45724" marB="45724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1436" marR="91436" marT="45724" marB="45724" horzOverflow="overflow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Times New Roman" pitchFamily="18" charset="0"/>
                        </a:rPr>
                        <a:t>Платежи</a:t>
                      </a:r>
                      <a:endParaRPr kumimoji="0" lang="ru-RU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</a:txBody>
                  <a:tcPr marL="91436" marR="91436" marT="45724" marB="45724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6" marR="91436" marT="45724" marB="45724" horzOverflow="overflow"/>
                </a:tc>
              </a:tr>
              <a:tr h="375068">
                <a:tc>
                  <a:txBody>
                    <a:bodyPr/>
                    <a:lstStyle/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в связи с погашением долговых ценных бумаг, возврат кредитов</a:t>
                      </a:r>
                    </a:p>
                  </a:txBody>
                  <a:tcPr marL="91443" marR="91443" marT="45727" marB="4572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101,0</a:t>
                      </a:r>
                    </a:p>
                  </a:txBody>
                  <a:tcPr marL="91443" marR="91443" marT="45727" marB="45727" horzOverflow="overflow"/>
                </a:tc>
              </a:tr>
              <a:tr h="3750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Сальдо денежных потоков  от финансовых операций</a:t>
                      </a: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(101,0)</a:t>
                      </a:r>
                    </a:p>
                  </a:txBody>
                  <a:tcPr marL="91443" marR="91443" marT="45727" marB="45727" horzOverflow="overflow"/>
                </a:tc>
              </a:tr>
              <a:tr h="3750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Сальдо денежных потоков  за отчетный период</a:t>
                      </a: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</a:t>
                      </a:r>
                      <a:r>
                        <a:rPr lang="ru-RU" sz="18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331,4</a:t>
                      </a:r>
                      <a:endParaRPr lang="ru-RU" sz="1800" b="0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5725" marR="9525" marT="9525" marB="0" anchor="ctr"/>
                </a:tc>
              </a:tr>
              <a:tr h="3750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Остаток денежных средств на конец отчетного периода</a:t>
                      </a:r>
                    </a:p>
                  </a:txBody>
                  <a:tcPr marL="91443" marR="91443" marT="45727" marB="4572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4 955,9</a:t>
                      </a:r>
                    </a:p>
                  </a:txBody>
                  <a:tcPr marL="91443" marR="91443" marT="45727" marB="45727" horzOverflow="overflow"/>
                </a:tc>
              </a:tr>
            </a:tbl>
          </a:graphicData>
        </a:graphic>
      </p:graphicFrame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764D92-447A-4603-9419-B168F4AC22F6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</a:t>
            </a:fld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16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1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46294" b="50024"/>
          <a:stretch>
            <a:fillRect/>
          </a:stretch>
        </p:blipFill>
        <p:spPr bwMode="auto">
          <a:xfrm>
            <a:off x="5100638" y="287338"/>
            <a:ext cx="4043362" cy="19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2"/>
          <p:cNvSpPr>
            <a:spLocks noChangeArrowheads="1"/>
          </p:cNvSpPr>
          <p:nvPr/>
        </p:nvSpPr>
        <p:spPr bwMode="auto">
          <a:xfrm>
            <a:off x="292232" y="2711958"/>
            <a:ext cx="7773453" cy="1437122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5124" tIns="72562" rIns="145124" bIns="72562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800">
              <a:solidFill>
                <a:prstClr val="black"/>
              </a:solidFill>
              <a:cs typeface="Arial" charset="0"/>
            </a:endParaRPr>
          </a:p>
        </p:txBody>
      </p:sp>
      <p:grpSp>
        <p:nvGrpSpPr>
          <p:cNvPr id="2053" name="Группа 8"/>
          <p:cNvGrpSpPr>
            <a:grpSpLocks/>
          </p:cNvGrpSpPr>
          <p:nvPr/>
        </p:nvGrpSpPr>
        <p:grpSpPr bwMode="auto">
          <a:xfrm>
            <a:off x="1098550" y="960438"/>
            <a:ext cx="3746500" cy="873125"/>
            <a:chOff x="543276" y="545242"/>
            <a:chExt cx="1816737" cy="422585"/>
          </a:xfrm>
        </p:grpSpPr>
        <p:sp>
          <p:nvSpPr>
            <p:cNvPr id="14" name="Freeform 37"/>
            <p:cNvSpPr>
              <a:spLocks noEditPoints="1"/>
            </p:cNvSpPr>
            <p:nvPr/>
          </p:nvSpPr>
          <p:spPr bwMode="auto">
            <a:xfrm>
              <a:off x="1038260" y="565987"/>
              <a:ext cx="1321753" cy="401840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>
                <a:solidFill>
                  <a:prstClr val="black"/>
                </a:solidFill>
                <a:cs typeface="Arial" charset="0"/>
              </a:endParaRPr>
            </a:p>
          </p:txBody>
        </p:sp>
        <p:grpSp>
          <p:nvGrpSpPr>
            <p:cNvPr id="2055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6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20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2057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500063" y="3008745"/>
            <a:ext cx="7880350" cy="996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lnSpc>
                <a:spcPct val="80000"/>
              </a:lnSpc>
              <a:spcAft>
                <a:spcPct val="0"/>
              </a:spcAft>
              <a:buFontTx/>
              <a:buNone/>
            </a:pPr>
            <a:r>
              <a:rPr lang="ru-RU" altLang="ru-RU" sz="3600" b="1" dirty="0" smtClean="0">
                <a:solidFill>
                  <a:prstClr val="black"/>
                </a:solidFill>
                <a:cs typeface="Arial" charset="0"/>
              </a:rPr>
              <a:t>Управленческий учет </a:t>
            </a: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309620" y="4725144"/>
            <a:ext cx="7520057" cy="1080120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5124" tIns="72562" rIns="145124" bIns="72562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400" dirty="0" smtClean="0">
                <a:solidFill>
                  <a:prstClr val="black"/>
                </a:solidFill>
                <a:cs typeface="Arial" charset="0"/>
              </a:rPr>
              <a:t>Тема </a:t>
            </a:r>
            <a:r>
              <a:rPr lang="ru-RU" altLang="ru-RU" sz="2400" dirty="0">
                <a:solidFill>
                  <a:prstClr val="black"/>
                </a:solidFill>
                <a:cs typeface="Arial" charset="0"/>
              </a:rPr>
              <a:t>3</a:t>
            </a:r>
            <a:r>
              <a:rPr lang="ru-RU" altLang="ru-RU" sz="2400" dirty="0" smtClean="0">
                <a:solidFill>
                  <a:prstClr val="black"/>
                </a:solidFill>
                <a:cs typeface="Arial" charset="0"/>
              </a:rPr>
              <a:t>. Система учета затрат и расходов на предприятии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E29BBF-F622-4F47-A3E7-912C135C83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95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3968" y="274638"/>
            <a:ext cx="4517132" cy="787478"/>
          </a:xfrm>
        </p:spPr>
        <p:txBody>
          <a:bodyPr/>
          <a:lstStyle/>
          <a:p>
            <a:pPr eaLnBrk="1" hangingPunct="1"/>
            <a:r>
              <a:rPr lang="ru-RU" altLang="ru-RU" sz="2800" b="1" dirty="0" smtClean="0">
                <a:solidFill>
                  <a:schemeClr val="tx2"/>
                </a:solidFill>
              </a:rPr>
              <a:t>Определение</a:t>
            </a:r>
            <a:endParaRPr lang="ru-RU" altLang="ru-RU" sz="1400" b="1" dirty="0" smtClean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600201"/>
            <a:ext cx="8507288" cy="3989039"/>
          </a:xfrm>
        </p:spPr>
        <p:txBody>
          <a:bodyPr/>
          <a:lstStyle/>
          <a:p>
            <a:pPr lvl="0" eaLnBrk="1" hangingPunct="1">
              <a:spcBef>
                <a:spcPts val="1800"/>
              </a:spcBef>
              <a:buClr>
                <a:srgbClr val="1F497D"/>
              </a:buClr>
              <a:buFont typeface="Wingdings" pitchFamily="2" charset="2"/>
              <a:buChar char="q"/>
            </a:pPr>
            <a:r>
              <a:rPr lang="ru-RU" altLang="ru-RU" sz="2400" b="1" i="1" dirty="0">
                <a:solidFill>
                  <a:srgbClr val="1F497D"/>
                </a:solidFill>
              </a:rPr>
              <a:t>Затраты</a:t>
            </a:r>
            <a:r>
              <a:rPr lang="ru-RU" altLang="ru-RU" sz="2400" b="1" dirty="0">
                <a:solidFill>
                  <a:prstClr val="black"/>
                </a:solidFill>
              </a:rPr>
              <a:t> – </a:t>
            </a:r>
            <a:r>
              <a:rPr lang="ru-RU" altLang="ru-RU" sz="2400" dirty="0">
                <a:solidFill>
                  <a:prstClr val="black"/>
                </a:solidFill>
              </a:rPr>
              <a:t>стоимость ресурсов, использованных в процессе функционирования предприятия.</a:t>
            </a:r>
            <a:endParaRPr lang="en-US" altLang="ru-RU" sz="2400" dirty="0">
              <a:solidFill>
                <a:prstClr val="black"/>
              </a:solidFill>
            </a:endParaRPr>
          </a:p>
          <a:p>
            <a:pPr lvl="0" eaLnBrk="1" hangingPunct="1">
              <a:spcBef>
                <a:spcPts val="1800"/>
              </a:spcBef>
              <a:buClr>
                <a:srgbClr val="1F497D"/>
              </a:buClr>
              <a:buNone/>
            </a:pPr>
            <a:r>
              <a:rPr lang="ru-RU" altLang="ru-RU" sz="2400" dirty="0">
                <a:solidFill>
                  <a:prstClr val="black"/>
                </a:solidFill>
              </a:rPr>
              <a:t>Затраты всегда соотносятся с конкретными задачами, к которым относятся: </a:t>
            </a:r>
          </a:p>
          <a:p>
            <a:pPr lvl="0" eaLnBrk="1" hangingPunct="1">
              <a:spcBef>
                <a:spcPts val="600"/>
              </a:spcBef>
              <a:buClr>
                <a:srgbClr val="1F497D"/>
              </a:buClr>
              <a:buFont typeface="Wingdings" pitchFamily="2" charset="2"/>
              <a:buChar char="Ø"/>
            </a:pPr>
            <a:r>
              <a:rPr lang="ru-RU" altLang="ru-RU" sz="2400" dirty="0">
                <a:solidFill>
                  <a:prstClr val="black"/>
                </a:solidFill>
              </a:rPr>
              <a:t>производство определенного продукта, </a:t>
            </a:r>
          </a:p>
          <a:p>
            <a:pPr lvl="0" eaLnBrk="1" hangingPunct="1">
              <a:spcBef>
                <a:spcPts val="600"/>
              </a:spcBef>
              <a:buClr>
                <a:srgbClr val="1F497D"/>
              </a:buClr>
              <a:buFont typeface="Wingdings" pitchFamily="2" charset="2"/>
              <a:buChar char="Ø"/>
            </a:pPr>
            <a:r>
              <a:rPr lang="ru-RU" altLang="ru-RU" sz="2400" dirty="0">
                <a:solidFill>
                  <a:prstClr val="black"/>
                </a:solidFill>
              </a:rPr>
              <a:t>оказание услуг, </a:t>
            </a:r>
          </a:p>
          <a:p>
            <a:pPr lvl="0" eaLnBrk="1" hangingPunct="1">
              <a:spcBef>
                <a:spcPts val="600"/>
              </a:spcBef>
              <a:buClr>
                <a:srgbClr val="1F497D"/>
              </a:buClr>
              <a:buFont typeface="Wingdings" pitchFamily="2" charset="2"/>
              <a:buChar char="Ø"/>
            </a:pPr>
            <a:r>
              <a:rPr lang="ru-RU" altLang="ru-RU" sz="2400" dirty="0">
                <a:solidFill>
                  <a:prstClr val="black"/>
                </a:solidFill>
              </a:rPr>
              <a:t>выполнение работ, </a:t>
            </a:r>
          </a:p>
          <a:p>
            <a:pPr lvl="0" eaLnBrk="1" hangingPunct="1">
              <a:spcBef>
                <a:spcPts val="600"/>
              </a:spcBef>
              <a:buClr>
                <a:srgbClr val="1F497D"/>
              </a:buClr>
              <a:buFont typeface="Wingdings" pitchFamily="2" charset="2"/>
              <a:buChar char="Ø"/>
            </a:pPr>
            <a:r>
              <a:rPr lang="ru-RU" altLang="ru-RU" sz="2400" dirty="0">
                <a:solidFill>
                  <a:prstClr val="black"/>
                </a:solidFill>
              </a:rPr>
              <a:t>деятельность подразделения.</a:t>
            </a:r>
          </a:p>
        </p:txBody>
      </p:sp>
      <p:cxnSp>
        <p:nvCxnSpPr>
          <p:cNvPr id="3076" name="AutoShape 12"/>
          <p:cNvCxnSpPr>
            <a:cxnSpLocks noChangeShapeType="1"/>
          </p:cNvCxnSpPr>
          <p:nvPr/>
        </p:nvCxnSpPr>
        <p:spPr bwMode="auto">
          <a:xfrm>
            <a:off x="4143375" y="1143000"/>
            <a:ext cx="5000625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7" name="Rectangle 26"/>
          <p:cNvSpPr>
            <a:spLocks noChangeArrowheads="1"/>
          </p:cNvSpPr>
          <p:nvPr/>
        </p:nvSpPr>
        <p:spPr bwMode="auto">
          <a:xfrm>
            <a:off x="500063" y="1214438"/>
            <a:ext cx="8072437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3600" b="1" dirty="0">
              <a:solidFill>
                <a:srgbClr val="1F497D"/>
              </a:solidFill>
              <a:cs typeface="Arial" charset="0"/>
            </a:endParaRPr>
          </a:p>
        </p:txBody>
      </p:sp>
      <p:pic>
        <p:nvPicPr>
          <p:cNvPr id="3078" name="Picture 30" descr="ТПУ_Презентация_квадра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5988"/>
            <a:ext cx="40005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9" name="Группа 8"/>
          <p:cNvGrpSpPr>
            <a:grpSpLocks/>
          </p:cNvGrpSpPr>
          <p:nvPr/>
        </p:nvGrpSpPr>
        <p:grpSpPr bwMode="auto">
          <a:xfrm>
            <a:off x="415925" y="355600"/>
            <a:ext cx="3054350" cy="712788"/>
            <a:chOff x="543276" y="545242"/>
            <a:chExt cx="1816737" cy="422585"/>
          </a:xfrm>
        </p:grpSpPr>
        <p:sp>
          <p:nvSpPr>
            <p:cNvPr id="17" name="Freeform 37"/>
            <p:cNvSpPr>
              <a:spLocks noEditPoints="1"/>
            </p:cNvSpPr>
            <p:nvPr/>
          </p:nvSpPr>
          <p:spPr bwMode="auto">
            <a:xfrm>
              <a:off x="1038063" y="565948"/>
              <a:ext cx="1321950" cy="401879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>
                <a:solidFill>
                  <a:prstClr val="black"/>
                </a:solidFill>
                <a:cs typeface="Arial" charset="0"/>
              </a:endParaRPr>
            </a:p>
          </p:txBody>
        </p:sp>
        <p:grpSp>
          <p:nvGrpSpPr>
            <p:cNvPr id="308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9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08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4FD85D-74DA-402E-BF3F-8229A48A29D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17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3968" y="274638"/>
            <a:ext cx="4517132" cy="787478"/>
          </a:xfrm>
        </p:spPr>
        <p:txBody>
          <a:bodyPr/>
          <a:lstStyle/>
          <a:p>
            <a:pPr eaLnBrk="1" hangingPunct="1"/>
            <a:r>
              <a:rPr lang="ru-RU" altLang="ru-RU" sz="2800" b="1" dirty="0" smtClean="0">
                <a:solidFill>
                  <a:schemeClr val="tx2"/>
                </a:solidFill>
              </a:rPr>
              <a:t>Определение</a:t>
            </a:r>
            <a:endParaRPr lang="ru-RU" altLang="ru-RU" sz="1400" b="1" dirty="0" smtClean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600201"/>
            <a:ext cx="8507288" cy="3989039"/>
          </a:xfrm>
        </p:spPr>
        <p:txBody>
          <a:bodyPr/>
          <a:lstStyle/>
          <a:p>
            <a:pPr lvl="0" eaLnBrk="1" hangingPunct="1">
              <a:spcBef>
                <a:spcPts val="1800"/>
              </a:spcBef>
              <a:buClr>
                <a:srgbClr val="1F497D"/>
              </a:buClr>
              <a:buFont typeface="Wingdings" pitchFamily="2" charset="2"/>
              <a:buChar char="q"/>
            </a:pPr>
            <a:r>
              <a:rPr lang="ru-RU" altLang="ru-RU" sz="2400" b="1" i="1" dirty="0">
                <a:solidFill>
                  <a:srgbClr val="1F497D"/>
                </a:solidFill>
              </a:rPr>
              <a:t>Расходы</a:t>
            </a:r>
            <a:r>
              <a:rPr lang="ru-RU" altLang="ru-RU" sz="2400" b="1" dirty="0">
                <a:solidFill>
                  <a:srgbClr val="1F497D"/>
                </a:solidFill>
              </a:rPr>
              <a:t> </a:t>
            </a:r>
            <a:r>
              <a:rPr lang="ru-RU" altLang="ru-RU" sz="2400" b="1" dirty="0">
                <a:solidFill>
                  <a:prstClr val="black"/>
                </a:solidFill>
              </a:rPr>
              <a:t>– </a:t>
            </a:r>
            <a:r>
              <a:rPr lang="ru-RU" altLang="ru-RU" sz="2400" dirty="0">
                <a:solidFill>
                  <a:prstClr val="black"/>
                </a:solidFill>
              </a:rPr>
              <a:t>это уменьшение активов или увеличение обязательств, приводящее к уменьшению капитала,  не связанное с расчетами  с акционерами. </a:t>
            </a:r>
          </a:p>
          <a:p>
            <a:pPr lvl="0" eaLnBrk="1" hangingPunct="1">
              <a:spcBef>
                <a:spcPts val="1800"/>
              </a:spcBef>
              <a:buClr>
                <a:srgbClr val="1F497D"/>
              </a:buClr>
              <a:buNone/>
            </a:pPr>
            <a:r>
              <a:rPr lang="ru-RU" altLang="ru-RU" sz="2400" b="1" dirty="0">
                <a:solidFill>
                  <a:srgbClr val="1F497D"/>
                </a:solidFill>
              </a:rPr>
              <a:t>Расходы</a:t>
            </a:r>
            <a:r>
              <a:rPr lang="ru-RU" altLang="ru-RU" sz="2400" dirty="0">
                <a:solidFill>
                  <a:srgbClr val="1F497D"/>
                </a:solidFill>
              </a:rPr>
              <a:t> </a:t>
            </a:r>
            <a:r>
              <a:rPr lang="ru-RU" altLang="ru-RU" sz="2400" dirty="0">
                <a:solidFill>
                  <a:prstClr val="black"/>
                </a:solidFill>
              </a:rPr>
              <a:t>признаются в отчете о прибылях и </a:t>
            </a:r>
            <a:r>
              <a:rPr lang="ru-RU" altLang="ru-RU" sz="2400" dirty="0" smtClean="0">
                <a:solidFill>
                  <a:prstClr val="black"/>
                </a:solidFill>
              </a:rPr>
              <a:t>убытках (о финансовых результатах) на </a:t>
            </a:r>
            <a:r>
              <a:rPr lang="ru-RU" altLang="ru-RU" sz="2400" dirty="0">
                <a:solidFill>
                  <a:prstClr val="black"/>
                </a:solidFill>
              </a:rPr>
              <a:t>основе непосредственного сопоставления </a:t>
            </a:r>
            <a:r>
              <a:rPr lang="ru-RU" altLang="ru-RU" sz="2400" dirty="0">
                <a:solidFill>
                  <a:srgbClr val="1F497D"/>
                </a:solidFill>
              </a:rPr>
              <a:t>с </a:t>
            </a:r>
            <a:r>
              <a:rPr lang="ru-RU" altLang="ru-RU" sz="2400" b="1" dirty="0">
                <a:solidFill>
                  <a:srgbClr val="1F497D"/>
                </a:solidFill>
              </a:rPr>
              <a:t>доходами</a:t>
            </a:r>
            <a:r>
              <a:rPr lang="ru-RU" altLang="ru-RU" sz="2400" dirty="0">
                <a:solidFill>
                  <a:srgbClr val="1F497D"/>
                </a:solidFill>
              </a:rPr>
              <a:t> </a:t>
            </a:r>
            <a:r>
              <a:rPr lang="ru-RU" altLang="ru-RU" sz="2400" dirty="0">
                <a:solidFill>
                  <a:prstClr val="black"/>
                </a:solidFill>
              </a:rPr>
              <a:t>соответствующего периода. </a:t>
            </a:r>
          </a:p>
          <a:p>
            <a:pPr lvl="0" eaLnBrk="1" hangingPunct="1">
              <a:spcBef>
                <a:spcPts val="1800"/>
              </a:spcBef>
              <a:buClr>
                <a:srgbClr val="1F497D"/>
              </a:buClr>
              <a:buNone/>
            </a:pPr>
            <a:r>
              <a:rPr lang="ru-RU" altLang="ru-RU" sz="2400" dirty="0">
                <a:solidFill>
                  <a:prstClr val="black"/>
                </a:solidFill>
              </a:rPr>
              <a:t>Доходы и расходы это категории для определения прибыли.</a:t>
            </a:r>
          </a:p>
          <a:p>
            <a:pPr lvl="0" algn="ctr" eaLnBrk="1" hangingPunct="1">
              <a:spcBef>
                <a:spcPts val="1800"/>
              </a:spcBef>
              <a:buClr>
                <a:srgbClr val="1F497D"/>
              </a:buClr>
              <a:buNone/>
            </a:pPr>
            <a:r>
              <a:rPr lang="ru-RU" altLang="ru-RU" sz="2400" b="1" dirty="0">
                <a:solidFill>
                  <a:srgbClr val="1F497D"/>
                </a:solidFill>
              </a:rPr>
              <a:t>ПРИБЫЛЬ = ДОХОДЫ - РАСХОДЫ</a:t>
            </a:r>
          </a:p>
        </p:txBody>
      </p:sp>
      <p:cxnSp>
        <p:nvCxnSpPr>
          <p:cNvPr id="3076" name="AutoShape 12"/>
          <p:cNvCxnSpPr>
            <a:cxnSpLocks noChangeShapeType="1"/>
          </p:cNvCxnSpPr>
          <p:nvPr/>
        </p:nvCxnSpPr>
        <p:spPr bwMode="auto">
          <a:xfrm>
            <a:off x="4143375" y="1143000"/>
            <a:ext cx="5000625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7" name="Rectangle 26"/>
          <p:cNvSpPr>
            <a:spLocks noChangeArrowheads="1"/>
          </p:cNvSpPr>
          <p:nvPr/>
        </p:nvSpPr>
        <p:spPr bwMode="auto">
          <a:xfrm>
            <a:off x="500063" y="1214438"/>
            <a:ext cx="8072437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3600" b="1" dirty="0">
              <a:solidFill>
                <a:srgbClr val="1F497D"/>
              </a:solidFill>
              <a:cs typeface="Arial" charset="0"/>
            </a:endParaRPr>
          </a:p>
        </p:txBody>
      </p:sp>
      <p:pic>
        <p:nvPicPr>
          <p:cNvPr id="3078" name="Picture 30" descr="ТПУ_Презентация_квадра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5988"/>
            <a:ext cx="40005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9" name="Группа 8"/>
          <p:cNvGrpSpPr>
            <a:grpSpLocks/>
          </p:cNvGrpSpPr>
          <p:nvPr/>
        </p:nvGrpSpPr>
        <p:grpSpPr bwMode="auto">
          <a:xfrm>
            <a:off x="415925" y="355600"/>
            <a:ext cx="3054350" cy="712788"/>
            <a:chOff x="543276" y="545242"/>
            <a:chExt cx="1816737" cy="422585"/>
          </a:xfrm>
        </p:grpSpPr>
        <p:sp>
          <p:nvSpPr>
            <p:cNvPr id="17" name="Freeform 37"/>
            <p:cNvSpPr>
              <a:spLocks noEditPoints="1"/>
            </p:cNvSpPr>
            <p:nvPr/>
          </p:nvSpPr>
          <p:spPr bwMode="auto">
            <a:xfrm>
              <a:off x="1038063" y="565948"/>
              <a:ext cx="1321950" cy="401879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>
                <a:solidFill>
                  <a:prstClr val="black"/>
                </a:solidFill>
                <a:cs typeface="Arial" charset="0"/>
              </a:endParaRPr>
            </a:p>
          </p:txBody>
        </p:sp>
        <p:grpSp>
          <p:nvGrpSpPr>
            <p:cNvPr id="308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9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08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4FD85D-74DA-402E-BF3F-8229A48A29D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5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8"/>
          <p:cNvSpPr>
            <a:spLocks noGrp="1" noChangeArrowheads="1"/>
          </p:cNvSpPr>
          <p:nvPr>
            <p:ph type="title"/>
          </p:nvPr>
        </p:nvSpPr>
        <p:spPr>
          <a:xfrm>
            <a:off x="4810454" y="188640"/>
            <a:ext cx="3939374" cy="720080"/>
          </a:xfrm>
        </p:spPr>
        <p:txBody>
          <a:bodyPr>
            <a:noAutofit/>
          </a:bodyPr>
          <a:lstStyle/>
          <a:p>
            <a:pPr eaLnBrk="1" hangingPunct="1"/>
            <a:r>
              <a:rPr lang="ru-RU" altLang="ru-RU" sz="2800" b="1" dirty="0">
                <a:solidFill>
                  <a:schemeClr val="tx2"/>
                </a:solidFill>
              </a:rPr>
              <a:t>Затраты и расходы предприятия</a:t>
            </a:r>
          </a:p>
        </p:txBody>
      </p:sp>
      <p:sp>
        <p:nvSpPr>
          <p:cNvPr id="86036" name="Oval 20"/>
          <p:cNvSpPr>
            <a:spLocks noChangeArrowheads="1"/>
          </p:cNvSpPr>
          <p:nvPr/>
        </p:nvSpPr>
        <p:spPr bwMode="auto">
          <a:xfrm>
            <a:off x="1115616" y="1196752"/>
            <a:ext cx="1655763" cy="431800"/>
          </a:xfrm>
          <a:prstGeom prst="ellipse">
            <a:avLst/>
          </a:prstGeom>
          <a:gradFill rotWithShape="1">
            <a:gsLst>
              <a:gs pos="0">
                <a:schemeClr val="tx2">
                  <a:alpha val="49001"/>
                </a:schemeClr>
              </a:gs>
              <a:gs pos="50000">
                <a:schemeClr val="tx2">
                  <a:gamma/>
                  <a:tint val="0"/>
                  <a:invGamma/>
                </a:schemeClr>
              </a:gs>
              <a:gs pos="100000">
                <a:schemeClr val="tx2">
                  <a:alpha val="49001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lIns="91246" tIns="45623" rIns="91246" bIns="45623" anchor="ctr"/>
          <a:lstStyle/>
          <a:p>
            <a:pPr algn="ctr" defTabSz="144958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900" b="1" dirty="0">
                <a:solidFill>
                  <a:prstClr val="black"/>
                </a:solidFill>
                <a:cs typeface="Arial" charset="0"/>
              </a:rPr>
              <a:t>Затраты</a:t>
            </a:r>
          </a:p>
        </p:txBody>
      </p:sp>
      <p:sp>
        <p:nvSpPr>
          <p:cNvPr id="86037" name="Oval 21"/>
          <p:cNvSpPr>
            <a:spLocks noChangeArrowheads="1"/>
          </p:cNvSpPr>
          <p:nvPr/>
        </p:nvSpPr>
        <p:spPr bwMode="auto">
          <a:xfrm>
            <a:off x="3779912" y="1196752"/>
            <a:ext cx="1657350" cy="431800"/>
          </a:xfrm>
          <a:prstGeom prst="ellipse">
            <a:avLst/>
          </a:prstGeom>
          <a:gradFill rotWithShape="1">
            <a:gsLst>
              <a:gs pos="0">
                <a:schemeClr val="tx2">
                  <a:alpha val="49001"/>
                </a:schemeClr>
              </a:gs>
              <a:gs pos="50000">
                <a:schemeClr val="tx2">
                  <a:gamma/>
                  <a:tint val="0"/>
                  <a:invGamma/>
                </a:schemeClr>
              </a:gs>
              <a:gs pos="100000">
                <a:schemeClr val="tx2">
                  <a:alpha val="49001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lIns="91246" tIns="45623" rIns="91246" bIns="45623" anchor="ctr"/>
          <a:lstStyle/>
          <a:p>
            <a:pPr algn="ctr" defTabSz="144958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900" b="1" dirty="0">
                <a:solidFill>
                  <a:prstClr val="black"/>
                </a:solidFill>
                <a:cs typeface="Arial" charset="0"/>
              </a:rPr>
              <a:t>Запасы</a:t>
            </a:r>
          </a:p>
        </p:txBody>
      </p:sp>
      <p:sp>
        <p:nvSpPr>
          <p:cNvPr id="86038" name="Oval 22"/>
          <p:cNvSpPr>
            <a:spLocks noChangeArrowheads="1"/>
          </p:cNvSpPr>
          <p:nvPr/>
        </p:nvSpPr>
        <p:spPr bwMode="auto">
          <a:xfrm>
            <a:off x="6516216" y="1196752"/>
            <a:ext cx="1657350" cy="431800"/>
          </a:xfrm>
          <a:prstGeom prst="ellipse">
            <a:avLst/>
          </a:prstGeom>
          <a:gradFill rotWithShape="1">
            <a:gsLst>
              <a:gs pos="0">
                <a:schemeClr val="tx2">
                  <a:alpha val="48000"/>
                </a:schemeClr>
              </a:gs>
              <a:gs pos="50000">
                <a:schemeClr val="tx2">
                  <a:gamma/>
                  <a:tint val="0"/>
                  <a:invGamma/>
                </a:schemeClr>
              </a:gs>
              <a:gs pos="100000">
                <a:schemeClr val="tx2">
                  <a:alpha val="48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lIns="91246" tIns="45623" rIns="91246" bIns="45623" anchor="ctr"/>
          <a:lstStyle/>
          <a:p>
            <a:pPr algn="ctr" defTabSz="144958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900" b="1" dirty="0">
                <a:solidFill>
                  <a:prstClr val="black"/>
                </a:solidFill>
                <a:cs typeface="Arial" charset="0"/>
              </a:rPr>
              <a:t>Расходы</a:t>
            </a:r>
          </a:p>
        </p:txBody>
      </p:sp>
      <p:sp>
        <p:nvSpPr>
          <p:cNvPr id="86041" name="Rectangle 25"/>
          <p:cNvSpPr>
            <a:spLocks noChangeArrowheads="1"/>
          </p:cNvSpPr>
          <p:nvPr/>
        </p:nvSpPr>
        <p:spPr bwMode="auto">
          <a:xfrm>
            <a:off x="611560" y="2420888"/>
            <a:ext cx="2317474" cy="50482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246" tIns="45623" rIns="91246" bIns="45623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1449587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</a:pPr>
            <a:r>
              <a:rPr lang="ru-RU" altLang="ru-RU" sz="17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Прямые </a:t>
            </a:r>
          </a:p>
          <a:p>
            <a:pPr algn="ctr" defTabSz="1449587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</a:pPr>
            <a:r>
              <a:rPr lang="ru-RU" altLang="ru-RU" sz="17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материальные</a:t>
            </a:r>
          </a:p>
        </p:txBody>
      </p:sp>
      <p:sp>
        <p:nvSpPr>
          <p:cNvPr id="86042" name="Rectangle 26"/>
          <p:cNvSpPr>
            <a:spLocks noChangeArrowheads="1"/>
          </p:cNvSpPr>
          <p:nvPr/>
        </p:nvSpPr>
        <p:spPr bwMode="auto">
          <a:xfrm>
            <a:off x="595104" y="2965461"/>
            <a:ext cx="2317474" cy="50482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246" tIns="45623" rIns="91246" bIns="45623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1449587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</a:pPr>
            <a:r>
              <a:rPr lang="ru-RU" altLang="ru-RU" sz="17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Прямые </a:t>
            </a:r>
          </a:p>
          <a:p>
            <a:pPr algn="ctr" defTabSz="1449587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</a:pPr>
            <a:r>
              <a:rPr lang="ru-RU" altLang="ru-RU" sz="17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трудовые</a:t>
            </a:r>
          </a:p>
        </p:txBody>
      </p:sp>
      <p:sp>
        <p:nvSpPr>
          <p:cNvPr id="86043" name="Rectangle 27"/>
          <p:cNvSpPr>
            <a:spLocks noChangeArrowheads="1"/>
          </p:cNvSpPr>
          <p:nvPr/>
        </p:nvSpPr>
        <p:spPr bwMode="auto">
          <a:xfrm>
            <a:off x="598379" y="3505275"/>
            <a:ext cx="2298595" cy="50482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246" tIns="45623" rIns="91246" bIns="45623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1449587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</a:pPr>
            <a:r>
              <a:rPr lang="ru-RU" altLang="ru-RU" sz="17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Производственные </a:t>
            </a:r>
          </a:p>
          <a:p>
            <a:pPr algn="ctr" defTabSz="1449587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</a:pPr>
            <a:r>
              <a:rPr lang="ru-RU" altLang="ru-RU" sz="17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накладные</a:t>
            </a:r>
          </a:p>
        </p:txBody>
      </p:sp>
      <p:sp>
        <p:nvSpPr>
          <p:cNvPr id="86044" name="AutoShape 28"/>
          <p:cNvSpPr>
            <a:spLocks/>
          </p:cNvSpPr>
          <p:nvPr/>
        </p:nvSpPr>
        <p:spPr bwMode="auto">
          <a:xfrm>
            <a:off x="2973392" y="2497164"/>
            <a:ext cx="361950" cy="1081087"/>
          </a:xfrm>
          <a:prstGeom prst="rightBrace">
            <a:avLst>
              <a:gd name="adj1" fmla="val 2489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246" tIns="45623" rIns="91246" bIns="45623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449587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</a:pPr>
            <a:endParaRPr lang="ru-RU" altLang="ru-RU" sz="170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6047" name="Rectangle 31"/>
          <p:cNvSpPr>
            <a:spLocks noChangeArrowheads="1"/>
          </p:cNvSpPr>
          <p:nvPr/>
        </p:nvSpPr>
        <p:spPr bwMode="auto">
          <a:xfrm>
            <a:off x="3874309" y="2749561"/>
            <a:ext cx="1769279" cy="57626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246" tIns="45623" rIns="91246" bIns="45623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1449587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</a:pPr>
            <a:r>
              <a:rPr lang="ru-RU" altLang="ru-RU" sz="17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Незавершенное </a:t>
            </a:r>
          </a:p>
          <a:p>
            <a:pPr algn="ctr" defTabSz="1449587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</a:pPr>
            <a:r>
              <a:rPr lang="ru-RU" altLang="ru-RU" sz="17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производство</a:t>
            </a:r>
          </a:p>
        </p:txBody>
      </p:sp>
      <p:sp>
        <p:nvSpPr>
          <p:cNvPr id="86048" name="Rectangle 32"/>
          <p:cNvSpPr>
            <a:spLocks noChangeArrowheads="1"/>
          </p:cNvSpPr>
          <p:nvPr/>
        </p:nvSpPr>
        <p:spPr bwMode="auto">
          <a:xfrm>
            <a:off x="3924303" y="3829052"/>
            <a:ext cx="1719270" cy="57467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246" tIns="45623" rIns="91246" bIns="45623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1449587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</a:pPr>
            <a:r>
              <a:rPr lang="ru-RU" altLang="ru-RU" sz="17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Готовая</a:t>
            </a:r>
          </a:p>
          <a:p>
            <a:pPr algn="ctr" defTabSz="1449587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</a:pPr>
            <a:r>
              <a:rPr lang="ru-RU" altLang="ru-RU" sz="17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продукция</a:t>
            </a:r>
          </a:p>
        </p:txBody>
      </p:sp>
      <p:sp>
        <p:nvSpPr>
          <p:cNvPr id="86049" name="Rectangle 33"/>
          <p:cNvSpPr>
            <a:spLocks noChangeArrowheads="1"/>
          </p:cNvSpPr>
          <p:nvPr/>
        </p:nvSpPr>
        <p:spPr bwMode="auto">
          <a:xfrm>
            <a:off x="598364" y="4767263"/>
            <a:ext cx="2272010" cy="50482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246" tIns="45623" rIns="91246" bIns="45623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1449587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</a:pPr>
            <a:r>
              <a:rPr lang="ru-RU" altLang="ru-RU" sz="17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Коммерческие </a:t>
            </a:r>
          </a:p>
          <a:p>
            <a:pPr algn="ctr" defTabSz="1449587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</a:pPr>
            <a:r>
              <a:rPr lang="ru-RU" altLang="ru-RU" sz="17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затраты</a:t>
            </a:r>
          </a:p>
        </p:txBody>
      </p:sp>
      <p:sp>
        <p:nvSpPr>
          <p:cNvPr id="86050" name="Rectangle 34"/>
          <p:cNvSpPr>
            <a:spLocks noChangeArrowheads="1"/>
          </p:cNvSpPr>
          <p:nvPr/>
        </p:nvSpPr>
        <p:spPr bwMode="auto">
          <a:xfrm>
            <a:off x="598366" y="5348295"/>
            <a:ext cx="2290888" cy="50482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246" tIns="45623" rIns="91246" bIns="45623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1449587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</a:pPr>
            <a:r>
              <a:rPr lang="ru-RU" altLang="ru-RU" sz="17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Административные</a:t>
            </a:r>
          </a:p>
          <a:p>
            <a:pPr algn="ctr" defTabSz="1449587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</a:pPr>
            <a:r>
              <a:rPr lang="ru-RU" altLang="ru-RU" sz="17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затраты</a:t>
            </a:r>
          </a:p>
        </p:txBody>
      </p:sp>
      <p:sp>
        <p:nvSpPr>
          <p:cNvPr id="86051" name="Rectangle 35"/>
          <p:cNvSpPr>
            <a:spLocks noChangeArrowheads="1"/>
          </p:cNvSpPr>
          <p:nvPr/>
        </p:nvSpPr>
        <p:spPr bwMode="auto">
          <a:xfrm>
            <a:off x="6218238" y="3618317"/>
            <a:ext cx="1738312" cy="122990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246" tIns="45623" rIns="91246" bIns="45623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1449587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</a:pPr>
            <a:r>
              <a:rPr lang="ru-RU" altLang="ru-RU" sz="17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Расходы на </a:t>
            </a:r>
          </a:p>
          <a:p>
            <a:pPr algn="ctr" defTabSz="1449587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</a:pPr>
            <a:r>
              <a:rPr lang="ru-RU" altLang="ru-RU" sz="17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производство</a:t>
            </a:r>
          </a:p>
          <a:p>
            <a:pPr algn="ctr" defTabSz="1449587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</a:pPr>
            <a:r>
              <a:rPr lang="ru-RU" altLang="ru-RU" sz="17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реализованной </a:t>
            </a:r>
          </a:p>
          <a:p>
            <a:pPr algn="ctr" defTabSz="1449587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</a:pPr>
            <a:r>
              <a:rPr lang="ru-RU" altLang="ru-RU" sz="17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продукции </a:t>
            </a:r>
          </a:p>
        </p:txBody>
      </p:sp>
      <p:sp>
        <p:nvSpPr>
          <p:cNvPr id="86052" name="Rectangle 36"/>
          <p:cNvSpPr>
            <a:spLocks noChangeArrowheads="1"/>
          </p:cNvSpPr>
          <p:nvPr/>
        </p:nvSpPr>
        <p:spPr bwMode="auto">
          <a:xfrm>
            <a:off x="5437187" y="6057477"/>
            <a:ext cx="3520920" cy="6477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246" tIns="45623" rIns="91246" bIns="45623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1449587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</a:pPr>
            <a:r>
              <a:rPr lang="ru-RU" altLang="ru-RU" sz="1700" b="1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Расходы на производство и</a:t>
            </a:r>
          </a:p>
          <a:p>
            <a:pPr algn="ctr" defTabSz="1449587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</a:pPr>
            <a:r>
              <a:rPr lang="ru-RU" altLang="ru-RU" sz="1700" b="1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 реализацию продукции</a:t>
            </a:r>
          </a:p>
        </p:txBody>
      </p:sp>
      <p:sp>
        <p:nvSpPr>
          <p:cNvPr id="86053" name="Rectangle 37"/>
          <p:cNvSpPr>
            <a:spLocks noChangeArrowheads="1"/>
          </p:cNvSpPr>
          <p:nvPr/>
        </p:nvSpPr>
        <p:spPr bwMode="auto">
          <a:xfrm>
            <a:off x="6264278" y="5025236"/>
            <a:ext cx="1724025" cy="71913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246" tIns="45623" rIns="91246" bIns="45623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1449587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</a:pPr>
            <a:r>
              <a:rPr lang="ru-RU" altLang="ru-RU" sz="17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Расходы </a:t>
            </a:r>
          </a:p>
          <a:p>
            <a:pPr algn="ctr" defTabSz="1449587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</a:pPr>
            <a:r>
              <a:rPr lang="ru-RU" altLang="ru-RU" sz="17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периода</a:t>
            </a:r>
          </a:p>
        </p:txBody>
      </p:sp>
      <p:sp>
        <p:nvSpPr>
          <p:cNvPr id="86054" name="Line 38"/>
          <p:cNvSpPr>
            <a:spLocks noChangeShapeType="1"/>
          </p:cNvSpPr>
          <p:nvPr/>
        </p:nvSpPr>
        <p:spPr bwMode="auto">
          <a:xfrm>
            <a:off x="4702175" y="3398054"/>
            <a:ext cx="0" cy="4405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246" tIns="45623" rIns="91246" bIns="45623"/>
          <a:lstStyle/>
          <a:p>
            <a:pPr defTabSz="1449587"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6056" name="Line 40"/>
          <p:cNvSpPr>
            <a:spLocks noChangeShapeType="1"/>
          </p:cNvSpPr>
          <p:nvPr/>
        </p:nvSpPr>
        <p:spPr bwMode="auto">
          <a:xfrm>
            <a:off x="5643578" y="4155926"/>
            <a:ext cx="574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246" tIns="45623" rIns="91246" bIns="45623"/>
          <a:lstStyle/>
          <a:p>
            <a:pPr defTabSz="1449587"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6057" name="AutoShape 41"/>
          <p:cNvSpPr>
            <a:spLocks/>
          </p:cNvSpPr>
          <p:nvPr/>
        </p:nvSpPr>
        <p:spPr bwMode="auto">
          <a:xfrm>
            <a:off x="2992464" y="4952230"/>
            <a:ext cx="215901" cy="792161"/>
          </a:xfrm>
          <a:prstGeom prst="rightBrace">
            <a:avLst>
              <a:gd name="adj1" fmla="val 3057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246" tIns="45623" rIns="91246" bIns="45623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449587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</a:pPr>
            <a:endParaRPr lang="ru-RU" altLang="ru-RU" sz="170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6058" name="Line 42"/>
          <p:cNvSpPr>
            <a:spLocks noChangeShapeType="1"/>
          </p:cNvSpPr>
          <p:nvPr/>
        </p:nvSpPr>
        <p:spPr bwMode="auto">
          <a:xfrm>
            <a:off x="3240106" y="5335589"/>
            <a:ext cx="30241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246" tIns="45623" rIns="91246" bIns="45623"/>
          <a:lstStyle/>
          <a:p>
            <a:pPr defTabSz="1449587"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6062" name="AutoShape 46"/>
          <p:cNvSpPr>
            <a:spLocks/>
          </p:cNvSpPr>
          <p:nvPr/>
        </p:nvSpPr>
        <p:spPr bwMode="auto">
          <a:xfrm>
            <a:off x="8027985" y="4116391"/>
            <a:ext cx="144465" cy="1231906"/>
          </a:xfrm>
          <a:prstGeom prst="rightBrace">
            <a:avLst>
              <a:gd name="adj1" fmla="val 4990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246" tIns="45623" rIns="91246" bIns="45623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449587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</a:pPr>
            <a:endParaRPr lang="ru-RU" altLang="ru-RU" sz="170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6063" name="Line 47"/>
          <p:cNvSpPr>
            <a:spLocks noChangeShapeType="1"/>
          </p:cNvSpPr>
          <p:nvPr/>
        </p:nvSpPr>
        <p:spPr bwMode="auto">
          <a:xfrm>
            <a:off x="8241239" y="4767263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246" tIns="45623" rIns="91246" bIns="45623"/>
          <a:lstStyle/>
          <a:p>
            <a:pPr defTabSz="1449587"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6064" name="Line 48"/>
          <p:cNvSpPr>
            <a:spLocks noChangeShapeType="1"/>
          </p:cNvSpPr>
          <p:nvPr/>
        </p:nvSpPr>
        <p:spPr bwMode="auto">
          <a:xfrm>
            <a:off x="8457932" y="4767279"/>
            <a:ext cx="0" cy="1233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246" tIns="45623" rIns="91246" bIns="45623"/>
          <a:lstStyle/>
          <a:p>
            <a:pPr defTabSz="1449587"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6065" name="AutoShape 49"/>
          <p:cNvSpPr>
            <a:spLocks/>
          </p:cNvSpPr>
          <p:nvPr/>
        </p:nvSpPr>
        <p:spPr bwMode="auto">
          <a:xfrm>
            <a:off x="251520" y="1988840"/>
            <a:ext cx="3481387" cy="403225"/>
          </a:xfrm>
          <a:prstGeom prst="borderCallout1">
            <a:avLst>
              <a:gd name="adj1" fmla="val 101977"/>
              <a:gd name="adj2" fmla="val 0"/>
              <a:gd name="adj3" fmla="val 351755"/>
              <a:gd name="adj4" fmla="val 6004"/>
            </a:avLst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1246" tIns="45623" rIns="91246" bIns="45623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1449587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</a:pPr>
            <a:r>
              <a:rPr lang="ru-RU" altLang="ru-RU" sz="1700" b="1" i="1" dirty="0">
                <a:solidFill>
                  <a:prstClr val="black"/>
                </a:solidFill>
                <a:latin typeface="Calibri"/>
                <a:cs typeface="Arial" charset="0"/>
              </a:rPr>
              <a:t>Производственные затраты</a:t>
            </a:r>
          </a:p>
        </p:txBody>
      </p:sp>
      <p:sp>
        <p:nvSpPr>
          <p:cNvPr id="86066" name="AutoShape 50"/>
          <p:cNvSpPr>
            <a:spLocks/>
          </p:cNvSpPr>
          <p:nvPr/>
        </p:nvSpPr>
        <p:spPr bwMode="auto">
          <a:xfrm>
            <a:off x="242095" y="4233272"/>
            <a:ext cx="3492498" cy="401636"/>
          </a:xfrm>
          <a:prstGeom prst="borderCallout1">
            <a:avLst>
              <a:gd name="adj1" fmla="val 101977"/>
              <a:gd name="adj2" fmla="val 389"/>
              <a:gd name="adj3" fmla="val 341418"/>
              <a:gd name="adj4" fmla="val 9612"/>
            </a:avLst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1246" tIns="45623" rIns="91246" bIns="45623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1449587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</a:pPr>
            <a:r>
              <a:rPr lang="ru-RU" altLang="ru-RU" sz="1700" b="1" i="1" dirty="0">
                <a:solidFill>
                  <a:prstClr val="black"/>
                </a:solidFill>
                <a:latin typeface="Calibri"/>
                <a:cs typeface="Arial" charset="0"/>
              </a:rPr>
              <a:t>Непроизводственные затраты</a:t>
            </a:r>
          </a:p>
        </p:txBody>
      </p:sp>
      <p:sp>
        <p:nvSpPr>
          <p:cNvPr id="86067" name="Line 51"/>
          <p:cNvSpPr>
            <a:spLocks noChangeShapeType="1"/>
          </p:cNvSpPr>
          <p:nvPr/>
        </p:nvSpPr>
        <p:spPr bwMode="auto">
          <a:xfrm>
            <a:off x="3419502" y="3014663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246" tIns="45623" rIns="91246" bIns="45623"/>
          <a:lstStyle/>
          <a:p>
            <a:pPr defTabSz="1449587" fontAlgn="base">
              <a:spcBef>
                <a:spcPct val="0"/>
              </a:spcBef>
              <a:spcAft>
                <a:spcPct val="0"/>
              </a:spcAft>
            </a:pPr>
            <a:endParaRPr lang="ru-RU" sz="17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7675" name="AutoShape 52"/>
          <p:cNvSpPr>
            <a:spLocks noChangeArrowheads="1"/>
          </p:cNvSpPr>
          <p:nvPr/>
        </p:nvSpPr>
        <p:spPr bwMode="auto">
          <a:xfrm>
            <a:off x="1043608" y="1196752"/>
            <a:ext cx="1800224" cy="720724"/>
          </a:xfrm>
          <a:prstGeom prst="downArrowCallout">
            <a:avLst>
              <a:gd name="adj1" fmla="val 62445"/>
              <a:gd name="adj2" fmla="val 62445"/>
              <a:gd name="adj3" fmla="val 16667"/>
              <a:gd name="adj4" fmla="val 6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246" tIns="45623" rIns="91246" bIns="45623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449587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</a:pPr>
            <a:endParaRPr lang="ru-RU" altLang="ru-RU" sz="170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7676" name="AutoShape 53"/>
          <p:cNvSpPr>
            <a:spLocks noChangeArrowheads="1"/>
          </p:cNvSpPr>
          <p:nvPr/>
        </p:nvSpPr>
        <p:spPr bwMode="auto">
          <a:xfrm>
            <a:off x="3707904" y="1196752"/>
            <a:ext cx="1800224" cy="720724"/>
          </a:xfrm>
          <a:prstGeom prst="downArrowCallout">
            <a:avLst>
              <a:gd name="adj1" fmla="val 62445"/>
              <a:gd name="adj2" fmla="val 62445"/>
              <a:gd name="adj3" fmla="val 16667"/>
              <a:gd name="adj4" fmla="val 6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246" tIns="45623" rIns="91246" bIns="45623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449587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</a:pPr>
            <a:endParaRPr lang="ru-RU" altLang="ru-RU" sz="170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7677" name="AutoShape 54"/>
          <p:cNvSpPr>
            <a:spLocks noChangeArrowheads="1"/>
          </p:cNvSpPr>
          <p:nvPr/>
        </p:nvSpPr>
        <p:spPr bwMode="auto">
          <a:xfrm>
            <a:off x="6444208" y="1196752"/>
            <a:ext cx="1800224" cy="720724"/>
          </a:xfrm>
          <a:prstGeom prst="downArrowCallout">
            <a:avLst>
              <a:gd name="adj1" fmla="val 62445"/>
              <a:gd name="adj2" fmla="val 62445"/>
              <a:gd name="adj3" fmla="val 16667"/>
              <a:gd name="adj4" fmla="val 6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246" tIns="45623" rIns="91246" bIns="45623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449587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</a:pPr>
            <a:endParaRPr lang="ru-RU" altLang="ru-RU" sz="170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3" name="Выноска 2 2"/>
          <p:cNvSpPr/>
          <p:nvPr/>
        </p:nvSpPr>
        <p:spPr>
          <a:xfrm>
            <a:off x="5220072" y="2060848"/>
            <a:ext cx="1224136" cy="52991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78783"/>
              <a:gd name="adj6" fmla="val 4411"/>
            </a:avLst>
          </a:prstGeom>
          <a:solidFill>
            <a:schemeClr val="accent1">
              <a:alpha val="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46" tIns="45623" rIns="91246" bIns="45623" rtlCol="0" anchor="ctr"/>
          <a:lstStyle/>
          <a:p>
            <a:pPr algn="ctr" defTabSz="1449587" fontAlgn="base">
              <a:spcBef>
                <a:spcPct val="0"/>
              </a:spcBef>
              <a:spcAft>
                <a:spcPct val="0"/>
              </a:spcAft>
            </a:pPr>
            <a:r>
              <a:rPr lang="ru-RU" sz="1700" b="1" dirty="0">
                <a:solidFill>
                  <a:prstClr val="black"/>
                </a:solidFill>
                <a:cs typeface="Times New Roman" panose="02020603050405020304" pitchFamily="18" charset="0"/>
              </a:rPr>
              <a:t>баланс</a:t>
            </a:r>
          </a:p>
        </p:txBody>
      </p:sp>
      <p:sp>
        <p:nvSpPr>
          <p:cNvPr id="32" name="Выноска 2 31"/>
          <p:cNvSpPr/>
          <p:nvPr/>
        </p:nvSpPr>
        <p:spPr>
          <a:xfrm>
            <a:off x="6876256" y="2060848"/>
            <a:ext cx="1571315" cy="55959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74606"/>
              <a:gd name="adj6" fmla="val -2077"/>
            </a:avLst>
          </a:prstGeom>
          <a:solidFill>
            <a:schemeClr val="accent1">
              <a:alpha val="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46" tIns="45623" rIns="91246" bIns="45623" rtlCol="0" anchor="ctr"/>
          <a:lstStyle/>
          <a:p>
            <a:pPr algn="ctr" defTabSz="1449587" fontAlgn="base">
              <a:spcBef>
                <a:spcPct val="0"/>
              </a:spcBef>
              <a:spcAft>
                <a:spcPct val="0"/>
              </a:spcAft>
            </a:pPr>
            <a:r>
              <a:rPr lang="ru-RU" sz="1700" b="1" dirty="0">
                <a:solidFill>
                  <a:prstClr val="black"/>
                </a:solidFill>
                <a:cs typeface="Times New Roman" panose="02020603050405020304" pitchFamily="18" charset="0"/>
              </a:rPr>
              <a:t>отчет о фин. результатах </a:t>
            </a:r>
          </a:p>
        </p:txBody>
      </p:sp>
      <p:grpSp>
        <p:nvGrpSpPr>
          <p:cNvPr id="33" name="Группа 8"/>
          <p:cNvGrpSpPr>
            <a:grpSpLocks/>
          </p:cNvGrpSpPr>
          <p:nvPr/>
        </p:nvGrpSpPr>
        <p:grpSpPr bwMode="auto">
          <a:xfrm>
            <a:off x="280992" y="113864"/>
            <a:ext cx="3054350" cy="712788"/>
            <a:chOff x="543276" y="545242"/>
            <a:chExt cx="1816737" cy="422585"/>
          </a:xfrm>
        </p:grpSpPr>
        <p:sp>
          <p:nvSpPr>
            <p:cNvPr id="34" name="Freeform 37"/>
            <p:cNvSpPr>
              <a:spLocks noEditPoints="1"/>
            </p:cNvSpPr>
            <p:nvPr/>
          </p:nvSpPr>
          <p:spPr bwMode="auto">
            <a:xfrm>
              <a:off x="1038063" y="565948"/>
              <a:ext cx="1321950" cy="401879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>
                <a:solidFill>
                  <a:prstClr val="black"/>
                </a:solidFill>
                <a:cs typeface="Arial" charset="0"/>
              </a:endParaRPr>
            </a:p>
          </p:txBody>
        </p:sp>
        <p:grpSp>
          <p:nvGrpSpPr>
            <p:cNvPr id="35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36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7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cxnSp>
        <p:nvCxnSpPr>
          <p:cNvPr id="38" name="AutoShape 12"/>
          <p:cNvCxnSpPr>
            <a:cxnSpLocks noChangeShapeType="1"/>
          </p:cNvCxnSpPr>
          <p:nvPr/>
        </p:nvCxnSpPr>
        <p:spPr bwMode="auto">
          <a:xfrm>
            <a:off x="4143374" y="980728"/>
            <a:ext cx="5000625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3F93A9-739D-4DB1-A2A9-64946B989BD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167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6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6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6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6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6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6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6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86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86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6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6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86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86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0" dur="500"/>
                                        <p:tgtEl>
                                          <p:spTgt spid="86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3" dur="500"/>
                                        <p:tgtEl>
                                          <p:spTgt spid="86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86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6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0" dur="500"/>
                                        <p:tgtEl>
                                          <p:spTgt spid="86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36" grpId="0" animBg="1"/>
      <p:bldP spid="86037" grpId="0" animBg="1"/>
      <p:bldP spid="86038" grpId="0" animBg="1"/>
      <p:bldP spid="86041" grpId="0" animBg="1"/>
      <p:bldP spid="86042" grpId="0" animBg="1"/>
      <p:bldP spid="86043" grpId="0" animBg="1"/>
      <p:bldP spid="86044" grpId="0" animBg="1"/>
      <p:bldP spid="86047" grpId="0" animBg="1"/>
      <p:bldP spid="86048" grpId="0" animBg="1"/>
      <p:bldP spid="86049" grpId="0" animBg="1"/>
      <p:bldP spid="86050" grpId="0" animBg="1"/>
      <p:bldP spid="86051" grpId="0" animBg="1"/>
      <p:bldP spid="86052" grpId="0" animBg="1"/>
      <p:bldP spid="86053" grpId="0" animBg="1"/>
      <p:bldP spid="86054" grpId="0" animBg="1"/>
      <p:bldP spid="86056" grpId="0" animBg="1"/>
      <p:bldP spid="86057" grpId="0" animBg="1"/>
      <p:bldP spid="86058" grpId="0" animBg="1"/>
      <p:bldP spid="86062" grpId="0" animBg="1"/>
      <p:bldP spid="86062" grpId="1" animBg="1"/>
      <p:bldP spid="86063" grpId="0" animBg="1"/>
      <p:bldP spid="86064" grpId="0" animBg="1"/>
      <p:bldP spid="86065" grpId="0" animBg="1"/>
      <p:bldP spid="86066" grpId="0" animBg="1"/>
      <p:bldP spid="8606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8"/>
          <p:cNvSpPr>
            <a:spLocks noGrp="1" noChangeArrowheads="1"/>
          </p:cNvSpPr>
          <p:nvPr>
            <p:ph type="title"/>
          </p:nvPr>
        </p:nvSpPr>
        <p:spPr>
          <a:xfrm>
            <a:off x="3913042" y="188640"/>
            <a:ext cx="4773758" cy="863873"/>
          </a:xfrm>
        </p:spPr>
        <p:txBody>
          <a:bodyPr>
            <a:noAutofit/>
          </a:bodyPr>
          <a:lstStyle/>
          <a:p>
            <a:pPr eaLnBrk="1" hangingPunct="1"/>
            <a:r>
              <a:rPr lang="ru-RU" altLang="ru-RU" sz="2800" b="1" dirty="0" smtClean="0">
                <a:solidFill>
                  <a:schemeClr val="tx2"/>
                </a:solidFill>
                <a:latin typeface="+mn-lt"/>
              </a:rPr>
              <a:t>Затраты и расходы предприятия</a:t>
            </a:r>
          </a:p>
        </p:txBody>
      </p:sp>
      <p:sp>
        <p:nvSpPr>
          <p:cNvPr id="86036" name="Oval 20"/>
          <p:cNvSpPr>
            <a:spLocks noChangeArrowheads="1"/>
          </p:cNvSpPr>
          <p:nvPr/>
        </p:nvSpPr>
        <p:spPr bwMode="auto">
          <a:xfrm>
            <a:off x="1187450" y="1268413"/>
            <a:ext cx="1655763" cy="431800"/>
          </a:xfrm>
          <a:prstGeom prst="ellipse">
            <a:avLst/>
          </a:prstGeom>
          <a:gradFill rotWithShape="1">
            <a:gsLst>
              <a:gs pos="0">
                <a:schemeClr val="tx2">
                  <a:alpha val="49001"/>
                </a:schemeClr>
              </a:gs>
              <a:gs pos="50000">
                <a:schemeClr val="tx2">
                  <a:gamma/>
                  <a:tint val="0"/>
                  <a:invGamma/>
                </a:schemeClr>
              </a:gs>
              <a:gs pos="100000">
                <a:schemeClr val="tx2">
                  <a:alpha val="49001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913241">
              <a:defRPr/>
            </a:pPr>
            <a:r>
              <a:rPr lang="ru-RU" sz="1700" b="1" dirty="0">
                <a:solidFill>
                  <a:srgbClr val="000000"/>
                </a:solidFill>
                <a:cs typeface="Arial" charset="0"/>
              </a:rPr>
              <a:t>Затраты</a:t>
            </a:r>
          </a:p>
        </p:txBody>
      </p:sp>
      <p:sp>
        <p:nvSpPr>
          <p:cNvPr id="86037" name="Oval 21"/>
          <p:cNvSpPr>
            <a:spLocks noChangeArrowheads="1"/>
          </p:cNvSpPr>
          <p:nvPr/>
        </p:nvSpPr>
        <p:spPr bwMode="auto">
          <a:xfrm>
            <a:off x="3851275" y="1268413"/>
            <a:ext cx="1657350" cy="431800"/>
          </a:xfrm>
          <a:prstGeom prst="ellipse">
            <a:avLst/>
          </a:prstGeom>
          <a:gradFill rotWithShape="1">
            <a:gsLst>
              <a:gs pos="0">
                <a:schemeClr val="tx2">
                  <a:alpha val="49001"/>
                </a:schemeClr>
              </a:gs>
              <a:gs pos="50000">
                <a:schemeClr val="tx2">
                  <a:gamma/>
                  <a:tint val="0"/>
                  <a:invGamma/>
                </a:schemeClr>
              </a:gs>
              <a:gs pos="100000">
                <a:schemeClr val="tx2">
                  <a:alpha val="49001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913241">
              <a:defRPr/>
            </a:pPr>
            <a:r>
              <a:rPr lang="ru-RU" sz="1700" b="1" dirty="0">
                <a:solidFill>
                  <a:srgbClr val="000000"/>
                </a:solidFill>
                <a:cs typeface="Arial" charset="0"/>
              </a:rPr>
              <a:t>Запасы</a:t>
            </a:r>
          </a:p>
        </p:txBody>
      </p:sp>
      <p:sp>
        <p:nvSpPr>
          <p:cNvPr id="86038" name="Oval 22"/>
          <p:cNvSpPr>
            <a:spLocks noChangeArrowheads="1"/>
          </p:cNvSpPr>
          <p:nvPr/>
        </p:nvSpPr>
        <p:spPr bwMode="auto">
          <a:xfrm>
            <a:off x="6443663" y="1268413"/>
            <a:ext cx="1657350" cy="431800"/>
          </a:xfrm>
          <a:prstGeom prst="ellipse">
            <a:avLst/>
          </a:prstGeom>
          <a:gradFill rotWithShape="1">
            <a:gsLst>
              <a:gs pos="0">
                <a:schemeClr val="tx2">
                  <a:alpha val="48000"/>
                </a:schemeClr>
              </a:gs>
              <a:gs pos="50000">
                <a:schemeClr val="tx2">
                  <a:gamma/>
                  <a:tint val="0"/>
                  <a:invGamma/>
                </a:schemeClr>
              </a:gs>
              <a:gs pos="100000">
                <a:schemeClr val="tx2">
                  <a:alpha val="48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913241">
              <a:defRPr/>
            </a:pPr>
            <a:r>
              <a:rPr lang="ru-RU" sz="1700" b="1" dirty="0">
                <a:solidFill>
                  <a:srgbClr val="000000"/>
                </a:solidFill>
                <a:cs typeface="Arial" charset="0"/>
              </a:rPr>
              <a:t>Расходы</a:t>
            </a:r>
          </a:p>
        </p:txBody>
      </p:sp>
      <p:sp>
        <p:nvSpPr>
          <p:cNvPr id="86041" name="Rectangle 25"/>
          <p:cNvSpPr>
            <a:spLocks noChangeArrowheads="1"/>
          </p:cNvSpPr>
          <p:nvPr/>
        </p:nvSpPr>
        <p:spPr bwMode="auto">
          <a:xfrm>
            <a:off x="1116013" y="2748676"/>
            <a:ext cx="1800225" cy="5048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324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srgbClr val="000000"/>
                </a:solidFill>
                <a:latin typeface="Calibri"/>
                <a:cs typeface="Times New Roman" panose="02020603050405020304" pitchFamily="18" charset="0"/>
              </a:rPr>
              <a:t>Прямые </a:t>
            </a:r>
          </a:p>
          <a:p>
            <a:pPr algn="ctr" defTabSz="91324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srgbClr val="000000"/>
                </a:solidFill>
                <a:latin typeface="Calibri"/>
                <a:cs typeface="Times New Roman" panose="02020603050405020304" pitchFamily="18" charset="0"/>
              </a:rPr>
              <a:t>материальные</a:t>
            </a:r>
          </a:p>
        </p:txBody>
      </p:sp>
      <p:sp>
        <p:nvSpPr>
          <p:cNvPr id="86042" name="Rectangle 26"/>
          <p:cNvSpPr>
            <a:spLocks noChangeArrowheads="1"/>
          </p:cNvSpPr>
          <p:nvPr/>
        </p:nvSpPr>
        <p:spPr bwMode="auto">
          <a:xfrm>
            <a:off x="1116013" y="3253501"/>
            <a:ext cx="1800225" cy="5048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324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srgbClr val="000000"/>
                </a:solidFill>
                <a:latin typeface="Calibri"/>
                <a:cs typeface="Times New Roman" panose="02020603050405020304" pitchFamily="18" charset="0"/>
              </a:rPr>
              <a:t>Прямые </a:t>
            </a:r>
          </a:p>
          <a:p>
            <a:pPr algn="ctr" defTabSz="91324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srgbClr val="000000"/>
                </a:solidFill>
                <a:latin typeface="Calibri"/>
                <a:cs typeface="Times New Roman" panose="02020603050405020304" pitchFamily="18" charset="0"/>
              </a:rPr>
              <a:t>трудовые</a:t>
            </a:r>
          </a:p>
        </p:txBody>
      </p:sp>
      <p:sp>
        <p:nvSpPr>
          <p:cNvPr id="86043" name="Rectangle 27"/>
          <p:cNvSpPr>
            <a:spLocks noChangeArrowheads="1"/>
          </p:cNvSpPr>
          <p:nvPr/>
        </p:nvSpPr>
        <p:spPr bwMode="auto">
          <a:xfrm>
            <a:off x="1116013" y="3776572"/>
            <a:ext cx="1800225" cy="5048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324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srgbClr val="000000"/>
                </a:solidFill>
                <a:latin typeface="Calibri"/>
                <a:cs typeface="Times New Roman" panose="02020603050405020304" pitchFamily="18" charset="0"/>
              </a:rPr>
              <a:t>Производственные </a:t>
            </a:r>
          </a:p>
          <a:p>
            <a:pPr algn="ctr" defTabSz="91324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srgbClr val="000000"/>
                </a:solidFill>
                <a:latin typeface="Calibri"/>
                <a:cs typeface="Times New Roman" panose="02020603050405020304" pitchFamily="18" charset="0"/>
              </a:rPr>
              <a:t>накладные</a:t>
            </a:r>
          </a:p>
        </p:txBody>
      </p:sp>
      <p:sp>
        <p:nvSpPr>
          <p:cNvPr id="86044" name="AutoShape 28"/>
          <p:cNvSpPr>
            <a:spLocks/>
          </p:cNvSpPr>
          <p:nvPr/>
        </p:nvSpPr>
        <p:spPr bwMode="auto">
          <a:xfrm>
            <a:off x="2943083" y="3056744"/>
            <a:ext cx="360363" cy="1081088"/>
          </a:xfrm>
          <a:prstGeom prst="rightBrace">
            <a:avLst>
              <a:gd name="adj1" fmla="val 2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3241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86047" name="Rectangle 31"/>
          <p:cNvSpPr>
            <a:spLocks noChangeArrowheads="1"/>
          </p:cNvSpPr>
          <p:nvPr/>
        </p:nvSpPr>
        <p:spPr bwMode="auto">
          <a:xfrm>
            <a:off x="3995737" y="3200309"/>
            <a:ext cx="1655763" cy="576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324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srgbClr val="000000"/>
                </a:solidFill>
                <a:latin typeface="Calibri"/>
                <a:cs typeface="Times New Roman" panose="02020603050405020304" pitchFamily="18" charset="0"/>
              </a:rPr>
              <a:t>Незавершенное </a:t>
            </a:r>
          </a:p>
          <a:p>
            <a:pPr algn="ctr" defTabSz="91324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srgbClr val="000000"/>
                </a:solidFill>
                <a:latin typeface="Calibri"/>
                <a:cs typeface="Times New Roman" panose="02020603050405020304" pitchFamily="18" charset="0"/>
              </a:rPr>
              <a:t>производство</a:t>
            </a:r>
          </a:p>
        </p:txBody>
      </p:sp>
      <p:sp>
        <p:nvSpPr>
          <p:cNvPr id="86048" name="Rectangle 32"/>
          <p:cNvSpPr>
            <a:spLocks noChangeArrowheads="1"/>
          </p:cNvSpPr>
          <p:nvPr/>
        </p:nvSpPr>
        <p:spPr bwMode="auto">
          <a:xfrm>
            <a:off x="3913042" y="4060686"/>
            <a:ext cx="1655763" cy="5746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324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srgbClr val="000000"/>
                </a:solidFill>
                <a:latin typeface="Calibri"/>
                <a:cs typeface="Times New Roman" panose="02020603050405020304" pitchFamily="18" charset="0"/>
              </a:rPr>
              <a:t>Готовая</a:t>
            </a:r>
          </a:p>
          <a:p>
            <a:pPr algn="ctr" defTabSz="91324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srgbClr val="000000"/>
                </a:solidFill>
                <a:latin typeface="Calibri"/>
                <a:cs typeface="Times New Roman" panose="02020603050405020304" pitchFamily="18" charset="0"/>
              </a:rPr>
              <a:t>продукция</a:t>
            </a:r>
          </a:p>
        </p:txBody>
      </p:sp>
      <p:sp>
        <p:nvSpPr>
          <p:cNvPr id="86049" name="Rectangle 33"/>
          <p:cNvSpPr>
            <a:spLocks noChangeArrowheads="1"/>
          </p:cNvSpPr>
          <p:nvPr/>
        </p:nvSpPr>
        <p:spPr bwMode="auto">
          <a:xfrm>
            <a:off x="1116013" y="4581525"/>
            <a:ext cx="1800225" cy="5048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324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srgbClr val="000000"/>
                </a:solidFill>
                <a:latin typeface="Calibri"/>
                <a:cs typeface="Times New Roman" panose="02020603050405020304" pitchFamily="18" charset="0"/>
              </a:rPr>
              <a:t>Коммерческие </a:t>
            </a:r>
          </a:p>
          <a:p>
            <a:pPr algn="ctr" defTabSz="91324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srgbClr val="000000"/>
                </a:solidFill>
                <a:latin typeface="Calibri"/>
                <a:cs typeface="Times New Roman" panose="02020603050405020304" pitchFamily="18" charset="0"/>
              </a:rPr>
              <a:t>затраты</a:t>
            </a:r>
          </a:p>
        </p:txBody>
      </p:sp>
      <p:sp>
        <p:nvSpPr>
          <p:cNvPr id="86050" name="Rectangle 34"/>
          <p:cNvSpPr>
            <a:spLocks noChangeArrowheads="1"/>
          </p:cNvSpPr>
          <p:nvPr/>
        </p:nvSpPr>
        <p:spPr bwMode="auto">
          <a:xfrm>
            <a:off x="1116013" y="5084763"/>
            <a:ext cx="1800225" cy="5048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324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0000"/>
                </a:solidFill>
                <a:latin typeface="Calibri"/>
                <a:cs typeface="Times New Roman" panose="02020603050405020304" pitchFamily="18" charset="0"/>
              </a:rPr>
              <a:t>Управленческие</a:t>
            </a:r>
            <a:endParaRPr lang="ru-RU" altLang="ru-RU" sz="1400" dirty="0">
              <a:solidFill>
                <a:srgbClr val="000000"/>
              </a:solidFill>
              <a:latin typeface="Calibri"/>
              <a:cs typeface="Times New Roman" panose="02020603050405020304" pitchFamily="18" charset="0"/>
            </a:endParaRPr>
          </a:p>
          <a:p>
            <a:pPr algn="ctr" defTabSz="91324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rgbClr val="000000"/>
                </a:solidFill>
                <a:latin typeface="Calibri"/>
                <a:cs typeface="Times New Roman" panose="02020603050405020304" pitchFamily="18" charset="0"/>
              </a:rPr>
              <a:t>затраты</a:t>
            </a:r>
          </a:p>
        </p:txBody>
      </p:sp>
      <p:sp>
        <p:nvSpPr>
          <p:cNvPr id="86051" name="Rectangle 35"/>
          <p:cNvSpPr>
            <a:spLocks noChangeArrowheads="1"/>
          </p:cNvSpPr>
          <p:nvPr/>
        </p:nvSpPr>
        <p:spPr bwMode="auto">
          <a:xfrm>
            <a:off x="6300788" y="3730445"/>
            <a:ext cx="1871662" cy="10096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324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srgbClr val="000000"/>
                </a:solidFill>
                <a:latin typeface="Calibri"/>
                <a:cs typeface="Times New Roman" panose="02020603050405020304" pitchFamily="18" charset="0"/>
              </a:rPr>
              <a:t>Расходы на </a:t>
            </a:r>
          </a:p>
          <a:p>
            <a:pPr algn="ctr" defTabSz="91324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srgbClr val="000000"/>
                </a:solidFill>
                <a:latin typeface="Calibri"/>
                <a:cs typeface="Times New Roman" panose="02020603050405020304" pitchFamily="18" charset="0"/>
              </a:rPr>
              <a:t>производство</a:t>
            </a:r>
          </a:p>
          <a:p>
            <a:pPr algn="ctr" defTabSz="91324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 smtClean="0">
                <a:solidFill>
                  <a:srgbClr val="000000"/>
                </a:solidFill>
                <a:latin typeface="Calibri"/>
                <a:cs typeface="Times New Roman" panose="02020603050405020304" pitchFamily="18" charset="0"/>
              </a:rPr>
              <a:t>реализованной</a:t>
            </a:r>
          </a:p>
          <a:p>
            <a:pPr algn="ctr" defTabSz="91324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 smtClean="0">
                <a:solidFill>
                  <a:srgbClr val="000000"/>
                </a:solidFill>
                <a:latin typeface="Calibri"/>
                <a:cs typeface="Times New Roman" panose="02020603050405020304" pitchFamily="18" charset="0"/>
              </a:rPr>
              <a:t>продукции </a:t>
            </a:r>
            <a:endParaRPr lang="ru-RU" altLang="ru-RU" sz="1600" dirty="0">
              <a:solidFill>
                <a:srgbClr val="000000"/>
              </a:solidFill>
              <a:latin typeface="Calibri"/>
              <a:cs typeface="Times New Roman" panose="02020603050405020304" pitchFamily="18" charset="0"/>
            </a:endParaRPr>
          </a:p>
        </p:txBody>
      </p:sp>
      <p:sp>
        <p:nvSpPr>
          <p:cNvPr id="86052" name="Rectangle 36"/>
          <p:cNvSpPr>
            <a:spLocks noChangeArrowheads="1"/>
          </p:cNvSpPr>
          <p:nvPr/>
        </p:nvSpPr>
        <p:spPr bwMode="auto">
          <a:xfrm>
            <a:off x="6364096" y="6127640"/>
            <a:ext cx="2663825" cy="6477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324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Расходы на производство и</a:t>
            </a:r>
          </a:p>
          <a:p>
            <a:pPr algn="ctr" defTabSz="91324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 реализацию продукции</a:t>
            </a:r>
          </a:p>
        </p:txBody>
      </p:sp>
      <p:sp>
        <p:nvSpPr>
          <p:cNvPr id="86053" name="Rectangle 37"/>
          <p:cNvSpPr>
            <a:spLocks noChangeArrowheads="1"/>
          </p:cNvSpPr>
          <p:nvPr/>
        </p:nvSpPr>
        <p:spPr bwMode="auto">
          <a:xfrm>
            <a:off x="6300788" y="4836972"/>
            <a:ext cx="1871662" cy="7191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324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srgbClr val="000000"/>
                </a:solidFill>
                <a:latin typeface="Calibri"/>
                <a:cs typeface="Times New Roman" panose="02020603050405020304" pitchFamily="18" charset="0"/>
              </a:rPr>
              <a:t>Расходы </a:t>
            </a:r>
          </a:p>
          <a:p>
            <a:pPr algn="ctr" defTabSz="91324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srgbClr val="000000"/>
                </a:solidFill>
                <a:latin typeface="Calibri"/>
                <a:cs typeface="Times New Roman" panose="02020603050405020304" pitchFamily="18" charset="0"/>
              </a:rPr>
              <a:t>периода</a:t>
            </a:r>
          </a:p>
        </p:txBody>
      </p:sp>
      <p:sp>
        <p:nvSpPr>
          <p:cNvPr id="86054" name="Line 38"/>
          <p:cNvSpPr>
            <a:spLocks noChangeShapeType="1"/>
          </p:cNvSpPr>
          <p:nvPr/>
        </p:nvSpPr>
        <p:spPr bwMode="auto">
          <a:xfrm>
            <a:off x="4643438" y="3776572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3241"/>
            <a:endParaRPr lang="ru-RU" sz="17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86056" name="Line 40"/>
          <p:cNvSpPr>
            <a:spLocks noChangeShapeType="1"/>
          </p:cNvSpPr>
          <p:nvPr/>
        </p:nvSpPr>
        <p:spPr bwMode="auto">
          <a:xfrm>
            <a:off x="5651500" y="4221163"/>
            <a:ext cx="574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3241"/>
            <a:endParaRPr lang="ru-RU" sz="17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86057" name="AutoShape 41"/>
          <p:cNvSpPr>
            <a:spLocks/>
          </p:cNvSpPr>
          <p:nvPr/>
        </p:nvSpPr>
        <p:spPr bwMode="auto">
          <a:xfrm>
            <a:off x="2987675" y="4652963"/>
            <a:ext cx="215900" cy="792162"/>
          </a:xfrm>
          <a:prstGeom prst="rightBrace">
            <a:avLst>
              <a:gd name="adj1" fmla="val 3057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3241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86058" name="Line 42"/>
          <p:cNvSpPr>
            <a:spLocks noChangeShapeType="1"/>
          </p:cNvSpPr>
          <p:nvPr/>
        </p:nvSpPr>
        <p:spPr bwMode="auto">
          <a:xfrm>
            <a:off x="3203575" y="5084763"/>
            <a:ext cx="30241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3241"/>
            <a:endParaRPr lang="ru-RU" sz="17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86062" name="AutoShape 46"/>
          <p:cNvSpPr>
            <a:spLocks/>
          </p:cNvSpPr>
          <p:nvPr/>
        </p:nvSpPr>
        <p:spPr bwMode="auto">
          <a:xfrm>
            <a:off x="8279344" y="4114007"/>
            <a:ext cx="144463" cy="865187"/>
          </a:xfrm>
          <a:prstGeom prst="rightBrace">
            <a:avLst>
              <a:gd name="adj1" fmla="val 4990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3241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86063" name="Line 47"/>
          <p:cNvSpPr>
            <a:spLocks noChangeShapeType="1"/>
          </p:cNvSpPr>
          <p:nvPr/>
        </p:nvSpPr>
        <p:spPr bwMode="auto">
          <a:xfrm>
            <a:off x="8315747" y="4546600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3241"/>
            <a:endParaRPr lang="ru-RU" sz="17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86064" name="Line 48"/>
          <p:cNvSpPr>
            <a:spLocks noChangeShapeType="1"/>
          </p:cNvSpPr>
          <p:nvPr/>
        </p:nvSpPr>
        <p:spPr bwMode="auto">
          <a:xfrm>
            <a:off x="8532440" y="4546601"/>
            <a:ext cx="0" cy="15810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3241"/>
            <a:endParaRPr lang="ru-RU" sz="17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86065" name="AutoShape 49"/>
          <p:cNvSpPr>
            <a:spLocks/>
          </p:cNvSpPr>
          <p:nvPr/>
        </p:nvSpPr>
        <p:spPr bwMode="auto">
          <a:xfrm>
            <a:off x="1664333" y="2327261"/>
            <a:ext cx="2619635" cy="327788"/>
          </a:xfrm>
          <a:prstGeom prst="borderCallout1">
            <a:avLst>
              <a:gd name="adj1" fmla="val 28458"/>
              <a:gd name="adj2" fmla="val -3398"/>
              <a:gd name="adj3" fmla="val 172644"/>
              <a:gd name="adj4" fmla="val -7695"/>
            </a:avLst>
          </a:prstGeom>
          <a:solidFill>
            <a:schemeClr val="folHlink">
              <a:alpha val="20000"/>
            </a:schemeClr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324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i="1" dirty="0">
                <a:solidFill>
                  <a:srgbClr val="000000"/>
                </a:solidFill>
                <a:latin typeface="Calibri"/>
                <a:cs typeface="Arial" charset="0"/>
              </a:rPr>
              <a:t>Производственные затраты</a:t>
            </a:r>
          </a:p>
        </p:txBody>
      </p:sp>
      <p:sp>
        <p:nvSpPr>
          <p:cNvPr id="86066" name="AutoShape 50"/>
          <p:cNvSpPr>
            <a:spLocks/>
          </p:cNvSpPr>
          <p:nvPr/>
        </p:nvSpPr>
        <p:spPr bwMode="auto">
          <a:xfrm>
            <a:off x="1832358" y="5887740"/>
            <a:ext cx="2942176" cy="380236"/>
          </a:xfrm>
          <a:prstGeom prst="borderCallout1">
            <a:avLst>
              <a:gd name="adj1" fmla="val 28458"/>
              <a:gd name="adj2" fmla="val -3111"/>
              <a:gd name="adj3" fmla="val -186279"/>
              <a:gd name="adj4" fmla="val -27112"/>
            </a:avLst>
          </a:prstGeom>
          <a:solidFill>
            <a:schemeClr val="tx2">
              <a:lumMod val="20000"/>
              <a:lumOff val="80000"/>
              <a:alpha val="93000"/>
            </a:schemeClr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324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i="1" dirty="0">
                <a:solidFill>
                  <a:srgbClr val="000000"/>
                </a:solidFill>
                <a:latin typeface="Calibri"/>
                <a:cs typeface="Arial" charset="0"/>
              </a:rPr>
              <a:t>Непроизводственные затрат</a:t>
            </a:r>
            <a:r>
              <a:rPr lang="ru-RU" altLang="ru-RU" sz="1400" i="1" dirty="0">
                <a:solidFill>
                  <a:srgbClr val="000000"/>
                </a:solidFill>
                <a:latin typeface="Calibri"/>
                <a:cs typeface="Arial" charset="0"/>
              </a:rPr>
              <a:t>ы</a:t>
            </a:r>
          </a:p>
        </p:txBody>
      </p:sp>
      <p:sp>
        <p:nvSpPr>
          <p:cNvPr id="86067" name="Line 51"/>
          <p:cNvSpPr>
            <a:spLocks noChangeShapeType="1"/>
          </p:cNvSpPr>
          <p:nvPr/>
        </p:nvSpPr>
        <p:spPr bwMode="auto">
          <a:xfrm>
            <a:off x="3419474" y="3573464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3241"/>
            <a:endParaRPr lang="ru-RU" sz="17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7131" name="AutoShape 52"/>
          <p:cNvSpPr>
            <a:spLocks noChangeArrowheads="1"/>
          </p:cNvSpPr>
          <p:nvPr/>
        </p:nvSpPr>
        <p:spPr bwMode="auto">
          <a:xfrm>
            <a:off x="1102197" y="1268413"/>
            <a:ext cx="1800225" cy="648419"/>
          </a:xfrm>
          <a:prstGeom prst="downArrowCallout">
            <a:avLst>
              <a:gd name="adj1" fmla="val 62445"/>
              <a:gd name="adj2" fmla="val 62445"/>
              <a:gd name="adj3" fmla="val 16667"/>
              <a:gd name="adj4" fmla="val 6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3241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7132" name="AutoShape 53"/>
          <p:cNvSpPr>
            <a:spLocks noChangeArrowheads="1"/>
          </p:cNvSpPr>
          <p:nvPr/>
        </p:nvSpPr>
        <p:spPr bwMode="auto">
          <a:xfrm>
            <a:off x="3779838" y="1268413"/>
            <a:ext cx="1788967" cy="648419"/>
          </a:xfrm>
          <a:prstGeom prst="downArrowCallout">
            <a:avLst>
              <a:gd name="adj1" fmla="val 62445"/>
              <a:gd name="adj2" fmla="val 62445"/>
              <a:gd name="adj3" fmla="val 16667"/>
              <a:gd name="adj4" fmla="val 6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3241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7133" name="AutoShape 54"/>
          <p:cNvSpPr>
            <a:spLocks noChangeArrowheads="1"/>
          </p:cNvSpPr>
          <p:nvPr/>
        </p:nvSpPr>
        <p:spPr bwMode="auto">
          <a:xfrm>
            <a:off x="6372225" y="1268413"/>
            <a:ext cx="1800225" cy="648419"/>
          </a:xfrm>
          <a:prstGeom prst="downArrowCallout">
            <a:avLst>
              <a:gd name="adj1" fmla="val 62445"/>
              <a:gd name="adj2" fmla="val 62445"/>
              <a:gd name="adj3" fmla="val 16667"/>
              <a:gd name="adj4" fmla="val 6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3241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" name="Скругленная прямоугольная выноска 1"/>
          <p:cNvSpPr/>
          <p:nvPr/>
        </p:nvSpPr>
        <p:spPr bwMode="auto">
          <a:xfrm>
            <a:off x="467544" y="1916832"/>
            <a:ext cx="2835902" cy="314240"/>
          </a:xfrm>
          <a:prstGeom prst="wedgeRoundRectCallout">
            <a:avLst>
              <a:gd name="adj1" fmla="val -1817"/>
              <a:gd name="adj2" fmla="val 83376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prstClr val="black"/>
                </a:solidFill>
                <a:cs typeface="Times New Roman" panose="02020603050405020304" pitchFamily="18" charset="0"/>
              </a:rPr>
              <a:t>Обороты за пери</a:t>
            </a:r>
            <a:r>
              <a:rPr lang="ru-RU" sz="1400" dirty="0">
                <a:solidFill>
                  <a:prstClr val="black"/>
                </a:solidFill>
                <a:cs typeface="Times New Roman" panose="02020603050405020304" pitchFamily="18" charset="0"/>
              </a:rPr>
              <a:t>од</a:t>
            </a:r>
          </a:p>
        </p:txBody>
      </p:sp>
      <p:sp>
        <p:nvSpPr>
          <p:cNvPr id="33" name="Скругленная прямоугольная выноска 32"/>
          <p:cNvSpPr/>
          <p:nvPr/>
        </p:nvSpPr>
        <p:spPr bwMode="auto">
          <a:xfrm>
            <a:off x="3873621" y="1949268"/>
            <a:ext cx="1777879" cy="281804"/>
          </a:xfrm>
          <a:prstGeom prst="wedgeRoundRectCallout">
            <a:avLst>
              <a:gd name="adj1" fmla="val 3126"/>
              <a:gd name="adj2" fmla="val 69645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prstClr val="black"/>
                </a:solidFill>
                <a:cs typeface="Times New Roman" panose="02020603050405020304" pitchFamily="18" charset="0"/>
              </a:rPr>
              <a:t>Остаток на дату</a:t>
            </a:r>
          </a:p>
        </p:txBody>
      </p:sp>
      <p:sp>
        <p:nvSpPr>
          <p:cNvPr id="34" name="Скругленная прямоугольная выноска 33"/>
          <p:cNvSpPr/>
          <p:nvPr/>
        </p:nvSpPr>
        <p:spPr bwMode="auto">
          <a:xfrm>
            <a:off x="6804248" y="1916832"/>
            <a:ext cx="2137765" cy="302920"/>
          </a:xfrm>
          <a:prstGeom prst="wedgeRoundRectCallout">
            <a:avLst>
              <a:gd name="adj1" fmla="val 775"/>
              <a:gd name="adj2" fmla="val 67404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prstClr val="black"/>
                </a:solidFill>
                <a:cs typeface="Times New Roman" panose="02020603050405020304" pitchFamily="18" charset="0"/>
              </a:rPr>
              <a:t>Обороты за период</a:t>
            </a:r>
            <a:endParaRPr lang="ru-RU" sz="1400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 bwMode="auto">
          <a:xfrm>
            <a:off x="5938837" y="2327261"/>
            <a:ext cx="3205163" cy="3297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prstClr val="black"/>
                </a:solidFill>
                <a:cs typeface="Times New Roman" panose="02020603050405020304" pitchFamily="18" charset="0"/>
              </a:rPr>
              <a:t>Отчет о финансовых результата</a:t>
            </a:r>
            <a:r>
              <a:rPr lang="ru-RU" sz="1600" dirty="0">
                <a:solidFill>
                  <a:prstClr val="black"/>
                </a:solidFill>
                <a:cs typeface="Times New Roman" panose="02020603050405020304" pitchFamily="18" charset="0"/>
              </a:rPr>
              <a:t>х</a:t>
            </a:r>
          </a:p>
        </p:txBody>
      </p:sp>
      <p:sp>
        <p:nvSpPr>
          <p:cNvPr id="37" name="Скругленный прямоугольник 36"/>
          <p:cNvSpPr/>
          <p:nvPr/>
        </p:nvSpPr>
        <p:spPr bwMode="auto">
          <a:xfrm>
            <a:off x="4557044" y="2327261"/>
            <a:ext cx="1260372" cy="31551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prstClr val="black"/>
                </a:solidFill>
                <a:cs typeface="Times New Roman" panose="02020603050405020304" pitchFamily="18" charset="0"/>
              </a:rPr>
              <a:t>Баланс</a:t>
            </a:r>
          </a:p>
        </p:txBody>
      </p:sp>
      <p:sp>
        <p:nvSpPr>
          <p:cNvPr id="38" name="Скругленная прямоугольная выноска 37"/>
          <p:cNvSpPr/>
          <p:nvPr/>
        </p:nvSpPr>
        <p:spPr bwMode="auto">
          <a:xfrm>
            <a:off x="-13419" y="2632462"/>
            <a:ext cx="1184425" cy="324036"/>
          </a:xfrm>
          <a:prstGeom prst="wedgeRoundRectCallout">
            <a:avLst>
              <a:gd name="adj1" fmla="val 56071"/>
              <a:gd name="adj2" fmla="val 91424"/>
              <a:gd name="adj3" fmla="val 16667"/>
            </a:avLst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cs typeface="Times New Roman" pitchFamily="18" charset="0"/>
              </a:rPr>
              <a:t>Д 20 К 10</a:t>
            </a:r>
          </a:p>
        </p:txBody>
      </p:sp>
      <p:sp>
        <p:nvSpPr>
          <p:cNvPr id="39" name="Скругленная прямоугольная выноска 38"/>
          <p:cNvSpPr/>
          <p:nvPr/>
        </p:nvSpPr>
        <p:spPr bwMode="auto">
          <a:xfrm>
            <a:off x="-9685" y="3091483"/>
            <a:ext cx="1184425" cy="324036"/>
          </a:xfrm>
          <a:prstGeom prst="wedgeRoundRectCallout">
            <a:avLst>
              <a:gd name="adj1" fmla="val 58215"/>
              <a:gd name="adj2" fmla="val 95344"/>
              <a:gd name="adj3" fmla="val 16667"/>
            </a:avLst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cs typeface="Times New Roman" panose="02020603050405020304" pitchFamily="18" charset="0"/>
              </a:rPr>
              <a:t>Д 20 К 70</a:t>
            </a:r>
          </a:p>
        </p:txBody>
      </p:sp>
      <p:sp>
        <p:nvSpPr>
          <p:cNvPr id="42" name="Скругленная прямоугольная выноска 41"/>
          <p:cNvSpPr/>
          <p:nvPr/>
        </p:nvSpPr>
        <p:spPr bwMode="auto">
          <a:xfrm>
            <a:off x="-33274" y="4351059"/>
            <a:ext cx="1224134" cy="485913"/>
          </a:xfrm>
          <a:prstGeom prst="wedgeRoundRectCallout">
            <a:avLst>
              <a:gd name="adj1" fmla="val 65579"/>
              <a:gd name="adj2" fmla="val 83132"/>
              <a:gd name="adj3" fmla="val 16667"/>
            </a:avLst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cs typeface="Times New Roman" panose="02020603050405020304" pitchFamily="18" charset="0"/>
              </a:rPr>
              <a:t>Д 44 К 70,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cs typeface="Times New Roman" panose="02020603050405020304" pitchFamily="18" charset="0"/>
              </a:rPr>
              <a:t>        02,10,60</a:t>
            </a:r>
          </a:p>
        </p:txBody>
      </p:sp>
      <p:sp>
        <p:nvSpPr>
          <p:cNvPr id="43" name="Скругленная прямоугольная выноска 42"/>
          <p:cNvSpPr/>
          <p:nvPr/>
        </p:nvSpPr>
        <p:spPr bwMode="auto">
          <a:xfrm>
            <a:off x="3356302" y="2839070"/>
            <a:ext cx="1184425" cy="324036"/>
          </a:xfrm>
          <a:prstGeom prst="wedgeRoundRectCallout">
            <a:avLst>
              <a:gd name="adj1" fmla="val 32481"/>
              <a:gd name="adj2" fmla="val 87505"/>
              <a:gd name="adj3" fmla="val 16667"/>
            </a:avLst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cs typeface="Times New Roman" panose="02020603050405020304" pitchFamily="18" charset="0"/>
              </a:rPr>
              <a:t>Сальдо Д 20</a:t>
            </a:r>
          </a:p>
        </p:txBody>
      </p:sp>
      <p:sp>
        <p:nvSpPr>
          <p:cNvPr id="44" name="Скругленная прямоугольная выноска 43"/>
          <p:cNvSpPr/>
          <p:nvPr/>
        </p:nvSpPr>
        <p:spPr bwMode="auto">
          <a:xfrm>
            <a:off x="7795765" y="3348424"/>
            <a:ext cx="1184425" cy="324036"/>
          </a:xfrm>
          <a:prstGeom prst="wedgeRoundRectCallout">
            <a:avLst>
              <a:gd name="adj1" fmla="val -47653"/>
              <a:gd name="adj2" fmla="val 101793"/>
              <a:gd name="adj3" fmla="val 16667"/>
            </a:avLst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cs typeface="Times New Roman" panose="02020603050405020304" pitchFamily="18" charset="0"/>
              </a:rPr>
              <a:t>Д 90.2 К 43</a:t>
            </a:r>
          </a:p>
        </p:txBody>
      </p:sp>
      <p:sp>
        <p:nvSpPr>
          <p:cNvPr id="45" name="Скругленная прямоугольная выноска 44"/>
          <p:cNvSpPr/>
          <p:nvPr/>
        </p:nvSpPr>
        <p:spPr bwMode="auto">
          <a:xfrm>
            <a:off x="6078824" y="5660760"/>
            <a:ext cx="1184425" cy="324036"/>
          </a:xfrm>
          <a:prstGeom prst="wedgeRoundRectCallout">
            <a:avLst>
              <a:gd name="adj1" fmla="val 9027"/>
              <a:gd name="adj2" fmla="val -112529"/>
              <a:gd name="adj3" fmla="val 16667"/>
            </a:avLst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cs typeface="Times New Roman" panose="02020603050405020304" pitchFamily="18" charset="0"/>
              </a:rPr>
              <a:t>Д 90 К 26,44</a:t>
            </a:r>
          </a:p>
        </p:txBody>
      </p:sp>
      <p:sp>
        <p:nvSpPr>
          <p:cNvPr id="46" name="Скругленная прямоугольная выноска 45"/>
          <p:cNvSpPr/>
          <p:nvPr/>
        </p:nvSpPr>
        <p:spPr bwMode="auto">
          <a:xfrm>
            <a:off x="-55066" y="5636847"/>
            <a:ext cx="1206699" cy="466881"/>
          </a:xfrm>
          <a:prstGeom prst="wedgeRoundRectCallout">
            <a:avLst>
              <a:gd name="adj1" fmla="val 60821"/>
              <a:gd name="adj2" fmla="val -84593"/>
              <a:gd name="adj3" fmla="val 16667"/>
            </a:avLst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cs typeface="Times New Roman" panose="02020603050405020304" pitchFamily="18" charset="0"/>
              </a:rPr>
              <a:t>Д 26 К 70,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cs typeface="Times New Roman" panose="02020603050405020304" pitchFamily="18" charset="0"/>
              </a:rPr>
              <a:t>      02,10,60</a:t>
            </a:r>
          </a:p>
        </p:txBody>
      </p:sp>
      <p:sp>
        <p:nvSpPr>
          <p:cNvPr id="47" name="Скругленная прямоугольная выноска 46"/>
          <p:cNvSpPr/>
          <p:nvPr/>
        </p:nvSpPr>
        <p:spPr bwMode="auto">
          <a:xfrm>
            <a:off x="3345354" y="3802338"/>
            <a:ext cx="1184425" cy="324036"/>
          </a:xfrm>
          <a:prstGeom prst="wedgeRoundRectCallout">
            <a:avLst>
              <a:gd name="adj1" fmla="val 32481"/>
              <a:gd name="adj2" fmla="val 87505"/>
              <a:gd name="adj3" fmla="val 16667"/>
            </a:avLst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cs typeface="Times New Roman" panose="02020603050405020304" pitchFamily="18" charset="0"/>
              </a:rPr>
              <a:t>Сальдо Д 43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 bwMode="auto">
          <a:xfrm>
            <a:off x="3345426" y="1268413"/>
            <a:ext cx="0" cy="47528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Прямая соединительная линия 49"/>
          <p:cNvCxnSpPr/>
          <p:nvPr/>
        </p:nvCxnSpPr>
        <p:spPr bwMode="auto">
          <a:xfrm>
            <a:off x="5938837" y="1197025"/>
            <a:ext cx="0" cy="47528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7" name="Выноска 1 6"/>
          <p:cNvSpPr/>
          <p:nvPr/>
        </p:nvSpPr>
        <p:spPr bwMode="auto">
          <a:xfrm>
            <a:off x="3873621" y="5337175"/>
            <a:ext cx="1575739" cy="252413"/>
          </a:xfrm>
          <a:prstGeom prst="borderCallout1">
            <a:avLst>
              <a:gd name="adj1" fmla="val 407"/>
              <a:gd name="adj2" fmla="val 54104"/>
              <a:gd name="adj3" fmla="val -93853"/>
              <a:gd name="adj4" fmla="val 110781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cs typeface="Times New Roman" panose="02020603050405020304" pitchFamily="18" charset="0"/>
              </a:rPr>
              <a:t>Конец месяца</a:t>
            </a:r>
          </a:p>
        </p:txBody>
      </p:sp>
      <p:sp>
        <p:nvSpPr>
          <p:cNvPr id="53" name="Выноска 1 52"/>
          <p:cNvSpPr/>
          <p:nvPr/>
        </p:nvSpPr>
        <p:spPr bwMode="auto">
          <a:xfrm>
            <a:off x="5972932" y="2852937"/>
            <a:ext cx="2631516" cy="360040"/>
          </a:xfrm>
          <a:prstGeom prst="borderCallout1">
            <a:avLst>
              <a:gd name="adj1" fmla="val 101290"/>
              <a:gd name="adj2" fmla="val 26703"/>
              <a:gd name="adj3" fmla="val 372520"/>
              <a:gd name="adj4" fmla="val -4841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cs typeface="Times New Roman" panose="02020603050405020304" pitchFamily="18" charset="0"/>
              </a:rPr>
              <a:t>Дата товарной накладной</a:t>
            </a:r>
          </a:p>
        </p:txBody>
      </p:sp>
      <p:sp>
        <p:nvSpPr>
          <p:cNvPr id="41" name="Скругленная прямоугольная выноска 40"/>
          <p:cNvSpPr/>
          <p:nvPr/>
        </p:nvSpPr>
        <p:spPr bwMode="auto">
          <a:xfrm>
            <a:off x="-13419" y="3551526"/>
            <a:ext cx="1115616" cy="324036"/>
          </a:xfrm>
          <a:prstGeom prst="wedgeRoundRectCallout">
            <a:avLst>
              <a:gd name="adj1" fmla="val 58664"/>
              <a:gd name="adj2" fmla="val 99263"/>
              <a:gd name="adj3" fmla="val 16667"/>
            </a:avLst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cs typeface="Times New Roman" panose="02020603050405020304" pitchFamily="18" charset="0"/>
              </a:rPr>
              <a:t>Д 20 К 25</a:t>
            </a:r>
          </a:p>
        </p:txBody>
      </p:sp>
      <p:grpSp>
        <p:nvGrpSpPr>
          <p:cNvPr id="49" name="Группа 8"/>
          <p:cNvGrpSpPr>
            <a:grpSpLocks/>
          </p:cNvGrpSpPr>
          <p:nvPr/>
        </p:nvGrpSpPr>
        <p:grpSpPr bwMode="auto">
          <a:xfrm>
            <a:off x="234809" y="94500"/>
            <a:ext cx="3054350" cy="712788"/>
            <a:chOff x="543276" y="545242"/>
            <a:chExt cx="1816737" cy="422585"/>
          </a:xfrm>
        </p:grpSpPr>
        <p:sp>
          <p:nvSpPr>
            <p:cNvPr id="51" name="Freeform 37"/>
            <p:cNvSpPr>
              <a:spLocks noEditPoints="1"/>
            </p:cNvSpPr>
            <p:nvPr/>
          </p:nvSpPr>
          <p:spPr bwMode="auto">
            <a:xfrm>
              <a:off x="1038063" y="565948"/>
              <a:ext cx="1321950" cy="401879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>
                <a:solidFill>
                  <a:prstClr val="black"/>
                </a:solidFill>
                <a:cs typeface="Arial" charset="0"/>
              </a:endParaRPr>
            </a:p>
          </p:txBody>
        </p:sp>
        <p:grpSp>
          <p:nvGrpSpPr>
            <p:cNvPr id="5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54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55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cxnSp>
        <p:nvCxnSpPr>
          <p:cNvPr id="56" name="AutoShape 12"/>
          <p:cNvCxnSpPr>
            <a:cxnSpLocks noChangeShapeType="1"/>
          </p:cNvCxnSpPr>
          <p:nvPr/>
        </p:nvCxnSpPr>
        <p:spPr bwMode="auto">
          <a:xfrm>
            <a:off x="4143375" y="1143000"/>
            <a:ext cx="5000625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3F93A9-739D-4DB1-A2A9-64946B989BD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48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3968" y="335717"/>
            <a:ext cx="4517132" cy="787478"/>
          </a:xfrm>
        </p:spPr>
        <p:txBody>
          <a:bodyPr/>
          <a:lstStyle/>
          <a:p>
            <a:pPr eaLnBrk="1" hangingPunct="1"/>
            <a:r>
              <a:rPr lang="ru-RU" altLang="ru-RU" sz="2800" b="1" dirty="0">
                <a:solidFill>
                  <a:schemeClr val="tx2"/>
                </a:solidFill>
              </a:rPr>
              <a:t>Взаимосвязь затрат и расходов</a:t>
            </a:r>
            <a:endParaRPr lang="ru-RU" altLang="ru-RU" sz="2800" b="1" dirty="0" smtClean="0">
              <a:solidFill>
                <a:schemeClr val="tx2"/>
              </a:solidFill>
              <a:latin typeface="+mn-lt"/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9780808"/>
              </p:ext>
            </p:extLst>
          </p:nvPr>
        </p:nvGraphicFramePr>
        <p:xfrm>
          <a:off x="457200" y="1600200"/>
          <a:ext cx="8507414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3707"/>
                <a:gridCol w="4253707"/>
              </a:tblGrid>
              <a:tr h="1897384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kumimoji="0" lang="ru-RU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Расходы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= 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kumimoji="0" lang="ru-RU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Затраты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- минус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kumimoji="0" lang="ru-RU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Увеличение</a:t>
                      </a:r>
                      <a:r>
                        <a:rPr kumimoji="0" lang="ru-RU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запасов</a:t>
                      </a:r>
                      <a:r>
                        <a:rPr kumimoji="0" lang="ru-RU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kumimoji="0" lang="ru-RU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незавершенного производства (НЗП) и готовой продукции (ГП)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kumimoji="0" lang="ru-RU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Расходы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= 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kumimoji="0" lang="ru-RU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8064A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Затраты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+ плюс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kumimoji="0" lang="ru-RU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Уменьшение</a:t>
                      </a:r>
                      <a:r>
                        <a:rPr kumimoji="0" lang="ru-RU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8064A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запасов</a:t>
                      </a:r>
                      <a:r>
                        <a:rPr kumimoji="0" lang="ru-RU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kumimoji="0" lang="ru-RU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незавершенного производства (НЗП) и готовой продукции (ГП)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2400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3076" name="AutoShape 12"/>
          <p:cNvCxnSpPr>
            <a:cxnSpLocks noChangeShapeType="1"/>
          </p:cNvCxnSpPr>
          <p:nvPr/>
        </p:nvCxnSpPr>
        <p:spPr bwMode="auto">
          <a:xfrm>
            <a:off x="4143375" y="1143000"/>
            <a:ext cx="5000625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7" name="Rectangle 26"/>
          <p:cNvSpPr>
            <a:spLocks noChangeArrowheads="1"/>
          </p:cNvSpPr>
          <p:nvPr/>
        </p:nvSpPr>
        <p:spPr bwMode="auto">
          <a:xfrm>
            <a:off x="500063" y="1214438"/>
            <a:ext cx="8072437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3600" b="1" dirty="0">
              <a:solidFill>
                <a:srgbClr val="1F497D"/>
              </a:solidFill>
              <a:cs typeface="Arial" charset="0"/>
            </a:endParaRPr>
          </a:p>
        </p:txBody>
      </p:sp>
      <p:pic>
        <p:nvPicPr>
          <p:cNvPr id="3078" name="Picture 30" descr="ТПУ_Презентация_квадра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5988"/>
            <a:ext cx="40005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9" name="Группа 8"/>
          <p:cNvGrpSpPr>
            <a:grpSpLocks/>
          </p:cNvGrpSpPr>
          <p:nvPr/>
        </p:nvGrpSpPr>
        <p:grpSpPr bwMode="auto">
          <a:xfrm>
            <a:off x="415925" y="355600"/>
            <a:ext cx="3054350" cy="712788"/>
            <a:chOff x="543276" y="545242"/>
            <a:chExt cx="1816737" cy="422585"/>
          </a:xfrm>
        </p:grpSpPr>
        <p:sp>
          <p:nvSpPr>
            <p:cNvPr id="17" name="Freeform 37"/>
            <p:cNvSpPr>
              <a:spLocks noEditPoints="1"/>
            </p:cNvSpPr>
            <p:nvPr/>
          </p:nvSpPr>
          <p:spPr bwMode="auto">
            <a:xfrm>
              <a:off x="1038063" y="565948"/>
              <a:ext cx="1321950" cy="401879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>
                <a:solidFill>
                  <a:prstClr val="black"/>
                </a:solidFill>
                <a:cs typeface="Arial" charset="0"/>
              </a:endParaRPr>
            </a:p>
          </p:txBody>
        </p:sp>
        <p:grpSp>
          <p:nvGrpSpPr>
            <p:cNvPr id="308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9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08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4FD85D-74DA-402E-BF3F-8229A48A29D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52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065712" y="274638"/>
            <a:ext cx="4392488" cy="793750"/>
          </a:xfrm>
        </p:spPr>
        <p:txBody>
          <a:bodyPr/>
          <a:lstStyle/>
          <a:p>
            <a:pPr eaLnBrk="1" hangingPunct="1"/>
            <a:r>
              <a:rPr lang="ru-RU" altLang="ru-RU" sz="2800" b="1" dirty="0">
                <a:solidFill>
                  <a:schemeClr val="tx2"/>
                </a:solidFill>
              </a:rPr>
              <a:t>Определение финансового результата</a:t>
            </a:r>
            <a:endParaRPr lang="ru-RU" altLang="ru-RU" sz="1200" b="1" dirty="0" smtClean="0">
              <a:solidFill>
                <a:schemeClr val="tx2"/>
              </a:solidFill>
              <a:latin typeface="+mn-lt"/>
            </a:endParaRPr>
          </a:p>
        </p:txBody>
      </p:sp>
      <p:cxnSp>
        <p:nvCxnSpPr>
          <p:cNvPr id="3076" name="AutoShape 12"/>
          <p:cNvCxnSpPr>
            <a:cxnSpLocks noChangeShapeType="1"/>
          </p:cNvCxnSpPr>
          <p:nvPr/>
        </p:nvCxnSpPr>
        <p:spPr bwMode="auto">
          <a:xfrm>
            <a:off x="4268911" y="1144588"/>
            <a:ext cx="5000625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7" name="Rectangle 26"/>
          <p:cNvSpPr>
            <a:spLocks noChangeArrowheads="1"/>
          </p:cNvSpPr>
          <p:nvPr/>
        </p:nvSpPr>
        <p:spPr bwMode="auto">
          <a:xfrm>
            <a:off x="500063" y="1214438"/>
            <a:ext cx="8072437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3600" b="1" dirty="0">
              <a:solidFill>
                <a:srgbClr val="1F497D"/>
              </a:solidFill>
              <a:cs typeface="Arial" charset="0"/>
            </a:endParaRPr>
          </a:p>
        </p:txBody>
      </p:sp>
      <p:pic>
        <p:nvPicPr>
          <p:cNvPr id="3078" name="Picture 30" descr="ТПУ_Презентация_квадра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5988"/>
            <a:ext cx="40005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9" name="Группа 8"/>
          <p:cNvGrpSpPr>
            <a:grpSpLocks/>
          </p:cNvGrpSpPr>
          <p:nvPr/>
        </p:nvGrpSpPr>
        <p:grpSpPr bwMode="auto">
          <a:xfrm>
            <a:off x="415925" y="355600"/>
            <a:ext cx="3054350" cy="712788"/>
            <a:chOff x="543276" y="545242"/>
            <a:chExt cx="1816737" cy="422585"/>
          </a:xfrm>
        </p:grpSpPr>
        <p:sp>
          <p:nvSpPr>
            <p:cNvPr id="17" name="Freeform 37"/>
            <p:cNvSpPr>
              <a:spLocks noEditPoints="1"/>
            </p:cNvSpPr>
            <p:nvPr/>
          </p:nvSpPr>
          <p:spPr bwMode="auto">
            <a:xfrm>
              <a:off x="1038063" y="565948"/>
              <a:ext cx="1321950" cy="401879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>
                <a:solidFill>
                  <a:prstClr val="black"/>
                </a:solidFill>
                <a:cs typeface="Arial" charset="0"/>
              </a:endParaRPr>
            </a:p>
          </p:txBody>
        </p:sp>
        <p:grpSp>
          <p:nvGrpSpPr>
            <p:cNvPr id="308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9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08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14" name="Объект 3"/>
          <p:cNvSpPr txBox="1">
            <a:spLocks/>
          </p:cNvSpPr>
          <p:nvPr/>
        </p:nvSpPr>
        <p:spPr>
          <a:xfrm>
            <a:off x="393700" y="1339875"/>
            <a:ext cx="8064500" cy="50326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r>
              <a:rPr lang="ru-RU" altLang="ru-RU" sz="2400" b="1" dirty="0" smtClean="0">
                <a:solidFill>
                  <a:prstClr val="black"/>
                </a:solidFill>
                <a:cs typeface="Times New Roman" pitchFamily="18" charset="0"/>
              </a:rPr>
              <a:t>Доходы – Расходы = Прибыль</a:t>
            </a:r>
          </a:p>
        </p:txBody>
      </p:sp>
      <p:sp>
        <p:nvSpPr>
          <p:cNvPr id="15" name="Объект 4"/>
          <p:cNvSpPr txBox="1">
            <a:spLocks/>
          </p:cNvSpPr>
          <p:nvPr/>
        </p:nvSpPr>
        <p:spPr>
          <a:xfrm>
            <a:off x="395288" y="1916832"/>
            <a:ext cx="4104704" cy="41855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  <a:defRPr/>
            </a:pPr>
            <a:r>
              <a:rPr lang="ru-RU" sz="2200" b="1" i="1" smtClean="0">
                <a:solidFill>
                  <a:prstClr val="black"/>
                </a:solidFill>
                <a:cs typeface="Times New Roman" panose="02020603050405020304" pitchFamily="18" charset="0"/>
              </a:rPr>
              <a:t>Доходы</a:t>
            </a:r>
            <a:r>
              <a:rPr lang="ru-RU" sz="2200" smtClean="0">
                <a:solidFill>
                  <a:prstClr val="black"/>
                </a:solidFill>
                <a:cs typeface="Times New Roman" panose="02020603050405020304" pitchFamily="18" charset="0"/>
              </a:rPr>
              <a:t> = выручка без НДС</a:t>
            </a:r>
          </a:p>
          <a:p>
            <a:pPr algn="just">
              <a:spcBef>
                <a:spcPts val="1200"/>
              </a:spcBef>
              <a:defRPr/>
            </a:pPr>
            <a:r>
              <a:rPr lang="ru-RU" sz="2200" smtClean="0">
                <a:solidFill>
                  <a:prstClr val="black"/>
                </a:solidFill>
                <a:cs typeface="Times New Roman" panose="02020603050405020304" pitchFamily="18" charset="0"/>
              </a:rPr>
              <a:t>признаются в момент исполнения обязательств Исполнителя (поставщика) по договору (сделке),</a:t>
            </a:r>
          </a:p>
          <a:p>
            <a:pPr algn="just">
              <a:spcBef>
                <a:spcPts val="1200"/>
              </a:spcBef>
              <a:defRPr/>
            </a:pPr>
            <a:r>
              <a:rPr lang="ru-RU" sz="2200" smtClean="0">
                <a:solidFill>
                  <a:prstClr val="black"/>
                </a:solidFill>
                <a:cs typeface="Times New Roman" panose="02020603050405020304" pitchFamily="18" charset="0"/>
              </a:rPr>
              <a:t>на основании акта выполненных работ или товарной накладной ,</a:t>
            </a:r>
          </a:p>
          <a:p>
            <a:pPr algn="just">
              <a:spcBef>
                <a:spcPts val="1200"/>
              </a:spcBef>
              <a:defRPr/>
            </a:pPr>
            <a:r>
              <a:rPr lang="ru-RU" sz="2200" smtClean="0">
                <a:solidFill>
                  <a:prstClr val="black"/>
                </a:solidFill>
                <a:cs typeface="Times New Roman" panose="02020603050405020304" pitchFamily="18" charset="0"/>
              </a:rPr>
              <a:t> подписанных заказчиком.</a:t>
            </a:r>
            <a:endParaRPr lang="ru-RU" sz="2200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16" name="Объект 4"/>
          <p:cNvSpPr txBox="1">
            <a:spLocks/>
          </p:cNvSpPr>
          <p:nvPr/>
        </p:nvSpPr>
        <p:spPr bwMode="auto">
          <a:xfrm>
            <a:off x="4749923" y="1926357"/>
            <a:ext cx="4038600" cy="41664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4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1800"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>
                <a:srgbClr val="CC9900"/>
              </a:buClr>
              <a:buFont typeface="Wingdings" pitchFamily="2" charset="2"/>
              <a:buNone/>
              <a:defRPr/>
            </a:pPr>
            <a:r>
              <a:rPr lang="ru-RU" sz="2200" b="1" i="1" kern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Расходы</a:t>
            </a:r>
            <a:r>
              <a:rPr lang="ru-RU" sz="2200" kern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sz="2200" b="1" i="1" kern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= </a:t>
            </a:r>
          </a:p>
          <a:p>
            <a:pPr>
              <a:spcBef>
                <a:spcPts val="1200"/>
              </a:spcBef>
              <a:buClr>
                <a:srgbClr val="CC9900"/>
              </a:buClr>
              <a:defRPr/>
            </a:pPr>
            <a:r>
              <a:rPr lang="ru-RU" sz="2200" b="1" i="1" kern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Себестоимость реализованной продукции</a:t>
            </a:r>
          </a:p>
          <a:p>
            <a:pPr marL="0" indent="0">
              <a:spcBef>
                <a:spcPts val="1200"/>
              </a:spcBef>
              <a:buClr>
                <a:srgbClr val="CC9900"/>
              </a:buClr>
              <a:buFont typeface="Wingdings" pitchFamily="2" charset="2"/>
              <a:buNone/>
              <a:defRPr/>
            </a:pPr>
            <a:r>
              <a:rPr lang="ru-RU" sz="2200" kern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признаются в момент признания доходов по сделке (дата товарной накладной).</a:t>
            </a:r>
          </a:p>
          <a:p>
            <a:pPr>
              <a:spcBef>
                <a:spcPts val="1200"/>
              </a:spcBef>
              <a:buClr>
                <a:srgbClr val="CC9900"/>
              </a:buClr>
              <a:defRPr/>
            </a:pPr>
            <a:r>
              <a:rPr lang="ru-RU" sz="2200" b="1" i="1" kern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Расходы периода</a:t>
            </a:r>
          </a:p>
          <a:p>
            <a:pPr marL="0" indent="0">
              <a:spcBef>
                <a:spcPts val="1200"/>
              </a:spcBef>
              <a:buClr>
                <a:srgbClr val="CC9900"/>
              </a:buClr>
              <a:buFont typeface="Wingdings" pitchFamily="2" charset="2"/>
              <a:buNone/>
              <a:defRPr/>
            </a:pPr>
            <a:r>
              <a:rPr lang="ru-RU" sz="2200" kern="0" dirty="0">
                <a:solidFill>
                  <a:srgbClr val="000000"/>
                </a:solidFill>
                <a:cs typeface="Times New Roman" panose="02020603050405020304" pitchFamily="18" charset="0"/>
              </a:rPr>
              <a:t>п</a:t>
            </a:r>
            <a:r>
              <a:rPr lang="ru-RU" sz="2200" kern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ризнаются в конце отчетного месяца</a:t>
            </a:r>
            <a:endParaRPr lang="ru-RU" sz="2200" kern="0" dirty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3F93A9-739D-4DB1-A2A9-64946B989BD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26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3968" y="274638"/>
            <a:ext cx="4517132" cy="787478"/>
          </a:xfrm>
        </p:spPr>
        <p:txBody>
          <a:bodyPr/>
          <a:lstStyle/>
          <a:p>
            <a:pPr eaLnBrk="1" hangingPunct="1"/>
            <a:r>
              <a:rPr lang="ru-RU" altLang="ru-RU" sz="2800" b="1" dirty="0">
                <a:solidFill>
                  <a:schemeClr val="tx2"/>
                </a:solidFill>
              </a:rPr>
              <a:t>Экономические элементы </a:t>
            </a:r>
            <a:r>
              <a:rPr lang="ru-RU" altLang="ru-RU" sz="2800" b="1" dirty="0" smtClean="0">
                <a:solidFill>
                  <a:schemeClr val="tx2"/>
                </a:solidFill>
              </a:rPr>
              <a:t>затрат (ПБУ 10)</a:t>
            </a:r>
            <a:endParaRPr lang="ru-RU" altLang="ru-RU" sz="2800" b="1" dirty="0" smtClean="0">
              <a:solidFill>
                <a:schemeClr val="tx2"/>
              </a:solidFill>
              <a:latin typeface="+mn-lt"/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7476085"/>
              </p:ext>
            </p:extLst>
          </p:nvPr>
        </p:nvGraphicFramePr>
        <p:xfrm>
          <a:off x="415925" y="1350908"/>
          <a:ext cx="8507414" cy="4203336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363987"/>
                <a:gridCol w="5143427"/>
              </a:tblGrid>
              <a:tr h="3708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Элементы затрат</a:t>
                      </a:r>
                    </a:p>
                  </a:txBody>
                  <a:tcPr marT="45732" marB="45732" horzOverflow="overflow"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Корреспондирующие счета</a:t>
                      </a:r>
                    </a:p>
                  </a:txBody>
                  <a:tcPr marT="45732" marB="45732" horzOverflow="overflow"/>
                </a:tc>
              </a:tr>
              <a:tr h="37084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charset="0"/>
                        </a:rPr>
                        <a:t>Материальные затраты</a:t>
                      </a:r>
                    </a:p>
                  </a:txBody>
                  <a:tcPr marT="45732" marB="45732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К 10 Материалы</a:t>
                      </a:r>
                    </a:p>
                  </a:txBody>
                  <a:tcPr marT="45732" marB="45732" horzOverflow="overflow"/>
                </a:tc>
              </a:tr>
              <a:tr h="37084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charset="0"/>
                        </a:rPr>
                        <a:t>Затраты на оплату труда</a:t>
                      </a:r>
                    </a:p>
                  </a:txBody>
                  <a:tcPr marT="45732" marB="45732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К 70 </a:t>
                      </a: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Расчеты с персоналом по оплате труда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32" marB="45732" horzOverflow="overflow"/>
                </a:tc>
              </a:tr>
              <a:tr h="37084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Отчисления на социальные нужды</a:t>
                      </a:r>
                    </a:p>
                  </a:txBody>
                  <a:tcPr marT="45732" marB="45732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 69 Расчеты по социальному страхованию и обеспечению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32" marB="45732" horzOverflow="overflow"/>
                </a:tc>
              </a:tr>
              <a:tr h="37084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charset="0"/>
                        </a:rPr>
                        <a:t>Амортизация</a:t>
                      </a:r>
                    </a:p>
                  </a:txBody>
                  <a:tcPr marT="45732" marB="45732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 02 Амортизация основных средств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 05 Амортизация нематериальных активов 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32" marB="45732" horzOverflow="overflow"/>
                </a:tc>
              </a:tr>
              <a:tr h="3708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tabLst>
                          <a:tab pos="266700" algn="l"/>
                        </a:tabLst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tabLst>
                          <a:tab pos="266700" algn="l"/>
                        </a:tabLst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tabLst>
                          <a:tab pos="266700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tabLst>
                          <a:tab pos="2667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tabLst>
                          <a:tab pos="2667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tabLst>
                          <a:tab pos="2667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tabLst>
                          <a:tab pos="2667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tabLst>
                          <a:tab pos="2667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tabLst>
                          <a:tab pos="266700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266700" algn="l"/>
                        </a:tabLst>
                      </a:pPr>
                      <a:r>
                        <a:rPr kumimoji="0" lang="ru-RU" alt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charset="0"/>
                        </a:rPr>
                        <a:t>Прочие затраты</a:t>
                      </a: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charset="0"/>
                        </a:rPr>
                        <a:t>, в </a:t>
                      </a:r>
                      <a:r>
                        <a:rPr kumimoji="0" lang="ru-RU" alt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charset="0"/>
                        </a:rPr>
                        <a:t>т.ч</a:t>
                      </a: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charset="0"/>
                        </a:rPr>
                        <a:t>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Char char="ü"/>
                        <a:tabLst>
                          <a:tab pos="266700" algn="l"/>
                        </a:tabLst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charset="0"/>
                        </a:rPr>
                        <a:t>   аренда,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Char char="ü"/>
                        <a:tabLst>
                          <a:tab pos="266700" algn="l"/>
                        </a:tabLst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charset="0"/>
                        </a:rPr>
                        <a:t>   коммунальные,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Char char="ü"/>
                        <a:tabLst>
                          <a:tab pos="266700" algn="l"/>
                        </a:tabLst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charset="0"/>
                        </a:rPr>
                        <a:t>   реклама,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Char char="ü"/>
                        <a:tabLst>
                          <a:tab pos="266700" algn="l"/>
                        </a:tabLst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charset="0"/>
                        </a:rPr>
                        <a:t>   ремонт, и т.д.</a:t>
                      </a:r>
                    </a:p>
                  </a:txBody>
                  <a:tcPr marT="45732" marB="45732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 60 Расчеты с поставщиками и подрядчиками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 71 Расчеты с подотчетными лицами (суточные по командировкам)</a:t>
                      </a:r>
                    </a:p>
                  </a:txBody>
                  <a:tcPr marT="45732" marB="45732" horzOverflow="overflow"/>
                </a:tc>
              </a:tr>
            </a:tbl>
          </a:graphicData>
        </a:graphic>
      </p:graphicFrame>
      <p:cxnSp>
        <p:nvCxnSpPr>
          <p:cNvPr id="3076" name="AutoShape 12"/>
          <p:cNvCxnSpPr>
            <a:cxnSpLocks noChangeShapeType="1"/>
          </p:cNvCxnSpPr>
          <p:nvPr/>
        </p:nvCxnSpPr>
        <p:spPr bwMode="auto">
          <a:xfrm>
            <a:off x="4209256" y="1103314"/>
            <a:ext cx="5000625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7" name="Rectangle 26"/>
          <p:cNvSpPr>
            <a:spLocks noChangeArrowheads="1"/>
          </p:cNvSpPr>
          <p:nvPr/>
        </p:nvSpPr>
        <p:spPr bwMode="auto">
          <a:xfrm>
            <a:off x="500063" y="1214438"/>
            <a:ext cx="8072437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3600" b="1" dirty="0">
              <a:solidFill>
                <a:srgbClr val="1F497D"/>
              </a:solidFill>
              <a:cs typeface="Arial" charset="0"/>
            </a:endParaRPr>
          </a:p>
        </p:txBody>
      </p:sp>
      <p:pic>
        <p:nvPicPr>
          <p:cNvPr id="3078" name="Picture 30" descr="ТПУ_Презентация_квадра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5988"/>
            <a:ext cx="40005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9" name="Группа 8"/>
          <p:cNvGrpSpPr>
            <a:grpSpLocks/>
          </p:cNvGrpSpPr>
          <p:nvPr/>
        </p:nvGrpSpPr>
        <p:grpSpPr bwMode="auto">
          <a:xfrm>
            <a:off x="415925" y="355600"/>
            <a:ext cx="3054350" cy="712788"/>
            <a:chOff x="543276" y="545242"/>
            <a:chExt cx="1816737" cy="422585"/>
          </a:xfrm>
        </p:grpSpPr>
        <p:sp>
          <p:nvSpPr>
            <p:cNvPr id="17" name="Freeform 37"/>
            <p:cNvSpPr>
              <a:spLocks noEditPoints="1"/>
            </p:cNvSpPr>
            <p:nvPr/>
          </p:nvSpPr>
          <p:spPr bwMode="auto">
            <a:xfrm>
              <a:off x="1038063" y="565948"/>
              <a:ext cx="1321950" cy="401879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>
                <a:solidFill>
                  <a:prstClr val="black"/>
                </a:solidFill>
                <a:cs typeface="Arial" charset="0"/>
              </a:endParaRPr>
            </a:p>
          </p:txBody>
        </p:sp>
        <p:grpSp>
          <p:nvGrpSpPr>
            <p:cNvPr id="308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9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08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4FD85D-74DA-402E-BF3F-8229A48A29D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62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209256" y="296863"/>
            <a:ext cx="4468019" cy="633412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2800" b="1" dirty="0" smtClean="0">
                <a:solidFill>
                  <a:schemeClr val="tx2"/>
                </a:solidFill>
              </a:rPr>
              <a:t>Классификация затрат</a:t>
            </a:r>
          </a:p>
        </p:txBody>
      </p:sp>
      <p:graphicFrame>
        <p:nvGraphicFramePr>
          <p:cNvPr id="140342" name="Group 54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8865239"/>
              </p:ext>
            </p:extLst>
          </p:nvPr>
        </p:nvGraphicFramePr>
        <p:xfrm>
          <a:off x="539552" y="1628800"/>
          <a:ext cx="8136136" cy="3261388"/>
        </p:xfrm>
        <a:graphic>
          <a:graphicData uri="http://schemas.openxmlformats.org/drawingml/2006/table">
            <a:tbl>
              <a:tblPr/>
              <a:tblGrid>
                <a:gridCol w="3732075"/>
                <a:gridCol w="4404061"/>
              </a:tblGrid>
              <a:tr h="3962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Классификационный признак</a:t>
                      </a:r>
                    </a:p>
                  </a:txBody>
                  <a:tcPr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Виды затрат</a:t>
                      </a:r>
                    </a:p>
                  </a:txBody>
                  <a:tcPr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10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Способ отнесения на себестоимость продукции</a:t>
                      </a:r>
                    </a:p>
                  </a:txBody>
                  <a:tcPr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Прямые и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Косвенные (накладные)</a:t>
                      </a:r>
                    </a:p>
                  </a:txBody>
                  <a:tcPr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010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Зависимость от объемов производства </a:t>
                      </a:r>
                    </a:p>
                  </a:txBody>
                  <a:tcPr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Постоянные и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переменные </a:t>
                      </a:r>
                    </a:p>
                  </a:txBody>
                  <a:tcPr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701052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Управление затратами,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анализ отклонений</a:t>
                      </a:r>
                    </a:p>
                  </a:txBody>
                  <a:tcPr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Нормативные и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фактические</a:t>
                      </a:r>
                    </a:p>
                  </a:txBody>
                  <a:tcPr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62021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Принятие решений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Релевантные и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нерелевантные </a:t>
                      </a:r>
                    </a:p>
                  </a:txBody>
                  <a:tcPr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4" name="Группа 8"/>
          <p:cNvGrpSpPr>
            <a:grpSpLocks/>
          </p:cNvGrpSpPr>
          <p:nvPr/>
        </p:nvGrpSpPr>
        <p:grpSpPr bwMode="auto">
          <a:xfrm>
            <a:off x="415925" y="355600"/>
            <a:ext cx="3054350" cy="712788"/>
            <a:chOff x="543276" y="545242"/>
            <a:chExt cx="1816737" cy="422585"/>
          </a:xfrm>
        </p:grpSpPr>
        <p:sp>
          <p:nvSpPr>
            <p:cNvPr id="5" name="Freeform 37"/>
            <p:cNvSpPr>
              <a:spLocks noEditPoints="1"/>
            </p:cNvSpPr>
            <p:nvPr/>
          </p:nvSpPr>
          <p:spPr bwMode="auto">
            <a:xfrm>
              <a:off x="1038063" y="565948"/>
              <a:ext cx="1321950" cy="401879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ysClr val="windowText" lastClr="000000">
                <a:lumMod val="95000"/>
                <a:lumOff val="5000"/>
              </a:sys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kern="0" baseline="-25000">
                <a:solidFill>
                  <a:prstClr val="black"/>
                </a:solidFill>
                <a:cs typeface="Arial" charset="0"/>
              </a:endParaRPr>
            </a:p>
          </p:txBody>
        </p:sp>
        <p:grpSp>
          <p:nvGrpSpPr>
            <p:cNvPr id="6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7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Text" lastClr="000000">
                  <a:lumMod val="95000"/>
                  <a:lumOff val="5000"/>
                </a:sys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kern="0" baseline="-2500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8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kern="0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cxnSp>
        <p:nvCxnSpPr>
          <p:cNvPr id="9" name="AutoShape 12"/>
          <p:cNvCxnSpPr>
            <a:cxnSpLocks noChangeShapeType="1"/>
          </p:cNvCxnSpPr>
          <p:nvPr/>
        </p:nvCxnSpPr>
        <p:spPr bwMode="auto">
          <a:xfrm>
            <a:off x="4209256" y="1103314"/>
            <a:ext cx="5000625" cy="1588"/>
          </a:xfrm>
          <a:prstGeom prst="straightConnector1">
            <a:avLst/>
          </a:prstGeom>
          <a:noFill/>
          <a:ln w="28575">
            <a:solidFill>
              <a:sysClr val="windowText" lastClr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" name="Picture 30" descr="ТПУ_Презентация_квадра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5988"/>
            <a:ext cx="40005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6227F-80EA-42B4-962B-451912C0648C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39</a:t>
            </a:fld>
            <a:endParaRPr lang="ru-RU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32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3968" y="274638"/>
            <a:ext cx="4517132" cy="787478"/>
          </a:xfrm>
        </p:spPr>
        <p:txBody>
          <a:bodyPr/>
          <a:lstStyle/>
          <a:p>
            <a:pPr eaLnBrk="1" hangingPunct="1"/>
            <a:r>
              <a:rPr lang="ru-RU" altLang="ru-RU" sz="2800" b="1" dirty="0">
                <a:solidFill>
                  <a:srgbClr val="1F497D"/>
                </a:solidFill>
              </a:rPr>
              <a:t>Классификация </a:t>
            </a:r>
            <a:r>
              <a:rPr lang="ru-RU" altLang="ru-RU" sz="2800" b="1" dirty="0" smtClean="0">
                <a:solidFill>
                  <a:srgbClr val="1F497D"/>
                </a:solidFill>
              </a:rPr>
              <a:t>затрат</a:t>
            </a:r>
            <a:endParaRPr lang="ru-RU" altLang="ru-RU" sz="1400" b="1" dirty="0" smtClean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600201"/>
            <a:ext cx="8507288" cy="4246562"/>
          </a:xfrm>
        </p:spPr>
        <p:txBody>
          <a:bodyPr/>
          <a:lstStyle/>
          <a:p>
            <a:pPr lvl="0" eaLnBrk="1" hangingPunct="1">
              <a:spcBef>
                <a:spcPts val="1200"/>
              </a:spcBef>
              <a:buClr>
                <a:srgbClr val="1F497D"/>
              </a:buClr>
              <a:buFont typeface="Wingdings" pitchFamily="2" charset="2"/>
              <a:buChar char="q"/>
            </a:pPr>
            <a:r>
              <a:rPr lang="ru-RU" altLang="ru-RU" sz="2400" b="1" i="1" dirty="0">
                <a:solidFill>
                  <a:schemeClr val="tx2"/>
                </a:solidFill>
              </a:rPr>
              <a:t>Прямые затраты</a:t>
            </a:r>
            <a:r>
              <a:rPr lang="ru-RU" altLang="ru-RU" sz="2400" dirty="0">
                <a:solidFill>
                  <a:schemeClr val="tx2"/>
                </a:solidFill>
              </a:rPr>
              <a:t>  </a:t>
            </a:r>
            <a:r>
              <a:rPr lang="ru-RU" altLang="ru-RU" sz="2400" dirty="0"/>
              <a:t>могут быть точно и экономично отнесены на объект учета (товар, услугу, подразделение). </a:t>
            </a:r>
          </a:p>
          <a:p>
            <a:pPr lvl="0" eaLnBrk="1" hangingPunct="1">
              <a:spcBef>
                <a:spcPts val="1200"/>
              </a:spcBef>
              <a:buClr>
                <a:srgbClr val="1F497D"/>
              </a:buClr>
              <a:buNone/>
            </a:pPr>
            <a:r>
              <a:rPr lang="ru-RU" altLang="ru-RU" sz="2400" dirty="0"/>
              <a:t>На себестоимость готового продукта такие затраты относятся полностью, исходя из физического объема  затраченного ресурса, на основании </a:t>
            </a:r>
            <a:r>
              <a:rPr lang="ru-RU" altLang="ru-RU" sz="2400" b="1" i="1" dirty="0"/>
              <a:t>первичного документа</a:t>
            </a:r>
            <a:r>
              <a:rPr lang="ru-RU" altLang="ru-RU" sz="2400" dirty="0"/>
              <a:t>.</a:t>
            </a:r>
          </a:p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ru-RU" sz="2400" dirty="0"/>
              <a:t>В бухгалтерском учете </a:t>
            </a:r>
            <a:r>
              <a:rPr lang="ru-RU" sz="2400" b="1" dirty="0"/>
              <a:t>прямые затраты </a:t>
            </a:r>
            <a:r>
              <a:rPr lang="ru-RU" sz="2400" dirty="0"/>
              <a:t>определяются в соответствии с объектом учета (вид продукции, работ, услуг, подразделение) и  методикой учета, принятой на предприятии, которая определяет документооборот первичных учетных документов</a:t>
            </a:r>
            <a:r>
              <a:rPr lang="ru-RU" sz="2400" dirty="0" smtClean="0"/>
              <a:t>.</a:t>
            </a:r>
            <a:endParaRPr lang="ru-RU" sz="2400" dirty="0">
              <a:ea typeface="Times New Roman"/>
            </a:endParaRPr>
          </a:p>
        </p:txBody>
      </p:sp>
      <p:cxnSp>
        <p:nvCxnSpPr>
          <p:cNvPr id="3076" name="AutoShape 12"/>
          <p:cNvCxnSpPr>
            <a:cxnSpLocks noChangeShapeType="1"/>
          </p:cNvCxnSpPr>
          <p:nvPr/>
        </p:nvCxnSpPr>
        <p:spPr bwMode="auto">
          <a:xfrm>
            <a:off x="4143375" y="1143000"/>
            <a:ext cx="5000625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7" name="Rectangle 26"/>
          <p:cNvSpPr>
            <a:spLocks noChangeArrowheads="1"/>
          </p:cNvSpPr>
          <p:nvPr/>
        </p:nvSpPr>
        <p:spPr bwMode="auto">
          <a:xfrm>
            <a:off x="500063" y="1214438"/>
            <a:ext cx="8072437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3600" b="1" dirty="0">
              <a:solidFill>
                <a:srgbClr val="1F497D"/>
              </a:solidFill>
              <a:cs typeface="Arial" charset="0"/>
            </a:endParaRPr>
          </a:p>
        </p:txBody>
      </p:sp>
      <p:pic>
        <p:nvPicPr>
          <p:cNvPr id="3078" name="Picture 30" descr="ТПУ_Презентация_квадра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5988"/>
            <a:ext cx="40005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9" name="Группа 8"/>
          <p:cNvGrpSpPr>
            <a:grpSpLocks/>
          </p:cNvGrpSpPr>
          <p:nvPr/>
        </p:nvGrpSpPr>
        <p:grpSpPr bwMode="auto">
          <a:xfrm>
            <a:off x="415925" y="355600"/>
            <a:ext cx="3054350" cy="712788"/>
            <a:chOff x="543276" y="545242"/>
            <a:chExt cx="1816737" cy="422585"/>
          </a:xfrm>
        </p:grpSpPr>
        <p:sp>
          <p:nvSpPr>
            <p:cNvPr id="17" name="Freeform 37"/>
            <p:cNvSpPr>
              <a:spLocks noEditPoints="1"/>
            </p:cNvSpPr>
            <p:nvPr/>
          </p:nvSpPr>
          <p:spPr bwMode="auto">
            <a:xfrm>
              <a:off x="1038063" y="565948"/>
              <a:ext cx="1321950" cy="401879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>
                <a:solidFill>
                  <a:prstClr val="black"/>
                </a:solidFill>
                <a:cs typeface="Arial" charset="0"/>
              </a:endParaRPr>
            </a:p>
          </p:txBody>
        </p:sp>
        <p:grpSp>
          <p:nvGrpSpPr>
            <p:cNvPr id="308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9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08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4FD85D-74DA-402E-BF3F-8229A48A29D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77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3968" y="274638"/>
            <a:ext cx="4517132" cy="787478"/>
          </a:xfrm>
        </p:spPr>
        <p:txBody>
          <a:bodyPr/>
          <a:lstStyle/>
          <a:p>
            <a:pPr eaLnBrk="1" hangingPunct="1"/>
            <a:r>
              <a:rPr lang="ru-RU" altLang="ru-RU" sz="2800" b="1" dirty="0">
                <a:solidFill>
                  <a:srgbClr val="1F497D"/>
                </a:solidFill>
              </a:rPr>
              <a:t>Классификация </a:t>
            </a:r>
            <a:r>
              <a:rPr lang="ru-RU" altLang="ru-RU" sz="2800" b="1" dirty="0" smtClean="0">
                <a:solidFill>
                  <a:srgbClr val="1F497D"/>
                </a:solidFill>
              </a:rPr>
              <a:t>затрат </a:t>
            </a:r>
            <a:endParaRPr lang="ru-RU" altLang="ru-RU" sz="1400" b="1" dirty="0" smtClean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600201"/>
            <a:ext cx="8507288" cy="3989039"/>
          </a:xfrm>
        </p:spPr>
        <p:txBody>
          <a:bodyPr/>
          <a:lstStyle/>
          <a:p>
            <a:pPr lvl="0" eaLnBrk="1" hangingPunct="1">
              <a:spcBef>
                <a:spcPts val="1200"/>
              </a:spcBef>
              <a:buClr>
                <a:srgbClr val="1F497D"/>
              </a:buClr>
              <a:buFont typeface="Wingdings" pitchFamily="2" charset="2"/>
              <a:buChar char="q"/>
            </a:pPr>
            <a:r>
              <a:rPr lang="ru-RU" altLang="ru-RU" sz="2400" b="1" i="1" dirty="0">
                <a:solidFill>
                  <a:schemeClr val="tx2"/>
                </a:solidFill>
              </a:rPr>
              <a:t>Косвенные затраты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ru-RU" altLang="ru-RU" sz="2400" dirty="0">
                <a:solidFill>
                  <a:prstClr val="black"/>
                </a:solidFill>
              </a:rPr>
              <a:t>не могут определенным образом быть отнесены на объект учета (товар, услугу, подразделение). </a:t>
            </a:r>
          </a:p>
          <a:p>
            <a:pPr lvl="0" eaLnBrk="1" hangingPunct="1">
              <a:spcBef>
                <a:spcPts val="1200"/>
              </a:spcBef>
              <a:buClr>
                <a:srgbClr val="1F497D"/>
              </a:buClr>
              <a:buNone/>
            </a:pPr>
            <a:r>
              <a:rPr lang="ru-RU" altLang="ru-RU" sz="2400" dirty="0">
                <a:solidFill>
                  <a:prstClr val="black"/>
                </a:solidFill>
              </a:rPr>
              <a:t>Общая сумма таких затрат подлежит распределению между несколькими объектами учета в соответствие с действующей методикой на предприятии.</a:t>
            </a:r>
          </a:p>
        </p:txBody>
      </p:sp>
      <p:cxnSp>
        <p:nvCxnSpPr>
          <p:cNvPr id="3076" name="AutoShape 12"/>
          <p:cNvCxnSpPr>
            <a:cxnSpLocks noChangeShapeType="1"/>
          </p:cNvCxnSpPr>
          <p:nvPr/>
        </p:nvCxnSpPr>
        <p:spPr bwMode="auto">
          <a:xfrm>
            <a:off x="4143375" y="1143000"/>
            <a:ext cx="5000625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7" name="Rectangle 26"/>
          <p:cNvSpPr>
            <a:spLocks noChangeArrowheads="1"/>
          </p:cNvSpPr>
          <p:nvPr/>
        </p:nvSpPr>
        <p:spPr bwMode="auto">
          <a:xfrm>
            <a:off x="500063" y="1214438"/>
            <a:ext cx="8072437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3600" b="1" dirty="0">
              <a:solidFill>
                <a:srgbClr val="1F497D"/>
              </a:solidFill>
              <a:cs typeface="Arial" charset="0"/>
            </a:endParaRPr>
          </a:p>
        </p:txBody>
      </p:sp>
      <p:pic>
        <p:nvPicPr>
          <p:cNvPr id="3078" name="Picture 30" descr="ТПУ_Презентация_квадра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5988"/>
            <a:ext cx="40005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9" name="Группа 8"/>
          <p:cNvGrpSpPr>
            <a:grpSpLocks/>
          </p:cNvGrpSpPr>
          <p:nvPr/>
        </p:nvGrpSpPr>
        <p:grpSpPr bwMode="auto">
          <a:xfrm>
            <a:off x="415925" y="355600"/>
            <a:ext cx="3054350" cy="712788"/>
            <a:chOff x="543276" y="545242"/>
            <a:chExt cx="1816737" cy="422585"/>
          </a:xfrm>
        </p:grpSpPr>
        <p:sp>
          <p:nvSpPr>
            <p:cNvPr id="17" name="Freeform 37"/>
            <p:cNvSpPr>
              <a:spLocks noEditPoints="1"/>
            </p:cNvSpPr>
            <p:nvPr/>
          </p:nvSpPr>
          <p:spPr bwMode="auto">
            <a:xfrm>
              <a:off x="1038063" y="565948"/>
              <a:ext cx="1321950" cy="401879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>
                <a:solidFill>
                  <a:prstClr val="black"/>
                </a:solidFill>
                <a:cs typeface="Arial" charset="0"/>
              </a:endParaRPr>
            </a:p>
          </p:txBody>
        </p:sp>
        <p:grpSp>
          <p:nvGrpSpPr>
            <p:cNvPr id="308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9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08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4FD85D-74DA-402E-BF3F-8229A48A29D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9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3968" y="274638"/>
            <a:ext cx="4517132" cy="787478"/>
          </a:xfrm>
        </p:spPr>
        <p:txBody>
          <a:bodyPr/>
          <a:lstStyle/>
          <a:p>
            <a:pPr eaLnBrk="1" hangingPunct="1"/>
            <a:r>
              <a:rPr lang="ru-RU" altLang="ru-RU" sz="2800" b="1" dirty="0">
                <a:solidFill>
                  <a:srgbClr val="1F497D"/>
                </a:solidFill>
              </a:rPr>
              <a:t>Классификация </a:t>
            </a:r>
            <a:r>
              <a:rPr lang="ru-RU" altLang="ru-RU" sz="2800" b="1" dirty="0" smtClean="0">
                <a:solidFill>
                  <a:srgbClr val="1F497D"/>
                </a:solidFill>
              </a:rPr>
              <a:t>затрат</a:t>
            </a:r>
            <a:endParaRPr lang="ru-RU" altLang="ru-RU" sz="1400" b="1" dirty="0" smtClean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15925" y="1484784"/>
            <a:ext cx="8507288" cy="4248472"/>
          </a:xfrm>
        </p:spPr>
        <p:txBody>
          <a:bodyPr/>
          <a:lstStyle/>
          <a:p>
            <a:pPr lvl="0" eaLnBrk="1" hangingPunct="1">
              <a:spcBef>
                <a:spcPts val="1200"/>
              </a:spcBef>
              <a:buClr>
                <a:srgbClr val="1F497D"/>
              </a:buClr>
              <a:buFont typeface="Wingdings" pitchFamily="2" charset="2"/>
              <a:buChar char="q"/>
            </a:pPr>
            <a:r>
              <a:rPr lang="ru-RU" altLang="ru-RU" sz="2400" b="1" i="1" dirty="0">
                <a:solidFill>
                  <a:schemeClr val="tx2"/>
                </a:solidFill>
              </a:rPr>
              <a:t>Переменные затраты</a:t>
            </a:r>
            <a:r>
              <a:rPr lang="ru-RU" altLang="ru-RU" sz="2400" b="1" dirty="0">
                <a:solidFill>
                  <a:schemeClr val="tx2"/>
                </a:solidFill>
              </a:rPr>
              <a:t> 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ru-RU" altLang="ru-RU" sz="2400" dirty="0">
                <a:solidFill>
                  <a:prstClr val="black"/>
                </a:solidFill>
              </a:rPr>
              <a:t>изменяются пропорционально изменению объёма производства или продаж продукции, а рассчитанные на единицу продукции представляют собой постоянную величину. </a:t>
            </a:r>
          </a:p>
          <a:p>
            <a:pPr lvl="0" eaLnBrk="1" hangingPunct="1">
              <a:spcBef>
                <a:spcPts val="1200"/>
              </a:spcBef>
              <a:buClr>
                <a:srgbClr val="1F497D"/>
              </a:buClr>
              <a:buFont typeface="Wingdings" pitchFamily="2" charset="2"/>
              <a:buChar char="q"/>
            </a:pPr>
            <a:r>
              <a:rPr lang="ru-RU" altLang="ru-RU" sz="2400" b="1" i="1" dirty="0">
                <a:solidFill>
                  <a:schemeClr val="tx2"/>
                </a:solidFill>
              </a:rPr>
              <a:t>Постоянные</a:t>
            </a:r>
            <a:r>
              <a:rPr lang="ru-RU" altLang="ru-RU" sz="2400" i="1" dirty="0">
                <a:solidFill>
                  <a:schemeClr val="tx2"/>
                </a:solidFill>
              </a:rPr>
              <a:t> </a:t>
            </a:r>
            <a:r>
              <a:rPr lang="ru-RU" altLang="ru-RU" sz="2400" b="1" i="1" dirty="0">
                <a:solidFill>
                  <a:schemeClr val="tx2"/>
                </a:solidFill>
              </a:rPr>
              <a:t>затраты</a:t>
            </a:r>
            <a:r>
              <a:rPr lang="ru-RU" altLang="ru-RU" sz="2400" i="1" dirty="0">
                <a:solidFill>
                  <a:schemeClr val="tx2"/>
                </a:solidFill>
              </a:rPr>
              <a:t> </a:t>
            </a:r>
            <a:r>
              <a:rPr lang="ru-RU" altLang="ru-RU" sz="2400" dirty="0">
                <a:solidFill>
                  <a:prstClr val="black"/>
                </a:solidFill>
              </a:rPr>
              <a:t>в сумме не изменяются при изменении уровня деловой активности (объёма производства или продаж продукции) в определенных </a:t>
            </a:r>
            <a:r>
              <a:rPr lang="ru-RU" altLang="ru-RU" sz="2400" dirty="0" smtClean="0">
                <a:solidFill>
                  <a:prstClr val="black"/>
                </a:solidFill>
              </a:rPr>
              <a:t>пределах (релевантный уровень), </a:t>
            </a:r>
            <a:r>
              <a:rPr lang="ru-RU" altLang="ru-RU" sz="2400" dirty="0">
                <a:solidFill>
                  <a:prstClr val="black"/>
                </a:solidFill>
              </a:rPr>
              <a:t>а рассчитанные на единицу уменьшаются при увеличении объёма производства или продаж. </a:t>
            </a:r>
          </a:p>
          <a:p>
            <a:pPr lvl="0" eaLnBrk="1" hangingPunct="1">
              <a:buClr>
                <a:srgbClr val="1F497D"/>
              </a:buClr>
              <a:buFont typeface="Wingdings" pitchFamily="2" charset="2"/>
              <a:buChar char="q"/>
            </a:pPr>
            <a:endParaRPr lang="ru-RU" altLang="ru-RU" sz="2400" dirty="0">
              <a:solidFill>
                <a:prstClr val="black"/>
              </a:solidFill>
            </a:endParaRPr>
          </a:p>
        </p:txBody>
      </p:sp>
      <p:cxnSp>
        <p:nvCxnSpPr>
          <p:cNvPr id="3076" name="AutoShape 12"/>
          <p:cNvCxnSpPr>
            <a:cxnSpLocks noChangeShapeType="1"/>
          </p:cNvCxnSpPr>
          <p:nvPr/>
        </p:nvCxnSpPr>
        <p:spPr bwMode="auto">
          <a:xfrm>
            <a:off x="4143375" y="1143000"/>
            <a:ext cx="5000625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7" name="Rectangle 26"/>
          <p:cNvSpPr>
            <a:spLocks noChangeArrowheads="1"/>
          </p:cNvSpPr>
          <p:nvPr/>
        </p:nvSpPr>
        <p:spPr bwMode="auto">
          <a:xfrm>
            <a:off x="500063" y="1214438"/>
            <a:ext cx="8072437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3600" b="1" dirty="0">
              <a:solidFill>
                <a:srgbClr val="1F497D"/>
              </a:solidFill>
              <a:cs typeface="Arial" charset="0"/>
            </a:endParaRPr>
          </a:p>
        </p:txBody>
      </p:sp>
      <p:pic>
        <p:nvPicPr>
          <p:cNvPr id="3078" name="Picture 30" descr="ТПУ_Презентация_квадра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5988"/>
            <a:ext cx="40005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9" name="Группа 8"/>
          <p:cNvGrpSpPr>
            <a:grpSpLocks/>
          </p:cNvGrpSpPr>
          <p:nvPr/>
        </p:nvGrpSpPr>
        <p:grpSpPr bwMode="auto">
          <a:xfrm>
            <a:off x="415925" y="355600"/>
            <a:ext cx="3054350" cy="712788"/>
            <a:chOff x="543276" y="545242"/>
            <a:chExt cx="1816737" cy="422585"/>
          </a:xfrm>
        </p:grpSpPr>
        <p:sp>
          <p:nvSpPr>
            <p:cNvPr id="17" name="Freeform 37"/>
            <p:cNvSpPr>
              <a:spLocks noEditPoints="1"/>
            </p:cNvSpPr>
            <p:nvPr/>
          </p:nvSpPr>
          <p:spPr bwMode="auto">
            <a:xfrm>
              <a:off x="1038063" y="565948"/>
              <a:ext cx="1321950" cy="401879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>
                <a:solidFill>
                  <a:prstClr val="black"/>
                </a:solidFill>
                <a:cs typeface="Arial" charset="0"/>
              </a:endParaRPr>
            </a:p>
          </p:txBody>
        </p:sp>
        <p:grpSp>
          <p:nvGrpSpPr>
            <p:cNvPr id="308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9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08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4FD85D-74DA-402E-BF3F-8229A48A29D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92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3968" y="274638"/>
            <a:ext cx="4517132" cy="787478"/>
          </a:xfrm>
        </p:spPr>
        <p:txBody>
          <a:bodyPr/>
          <a:lstStyle/>
          <a:p>
            <a:pPr eaLnBrk="1" hangingPunct="1"/>
            <a:r>
              <a:rPr lang="ru-RU" altLang="ru-RU" sz="2800" b="1" dirty="0">
                <a:solidFill>
                  <a:srgbClr val="1F497D"/>
                </a:solidFill>
              </a:rPr>
              <a:t>Классификация </a:t>
            </a:r>
            <a:r>
              <a:rPr lang="ru-RU" altLang="ru-RU" sz="2800" b="1" dirty="0" smtClean="0">
                <a:solidFill>
                  <a:srgbClr val="1F497D"/>
                </a:solidFill>
              </a:rPr>
              <a:t>затрат</a:t>
            </a:r>
            <a:endParaRPr lang="ru-RU" altLang="ru-RU" sz="1400" b="1" dirty="0" smtClean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15925" y="1484784"/>
            <a:ext cx="8507288" cy="4248472"/>
          </a:xfrm>
        </p:spPr>
        <p:txBody>
          <a:bodyPr/>
          <a:lstStyle/>
          <a:p>
            <a:pPr lvl="0" algn="just" eaLnBrk="1" hangingPunct="1">
              <a:spcBef>
                <a:spcPts val="1200"/>
              </a:spcBef>
              <a:buClr>
                <a:srgbClr val="1F497D"/>
              </a:buClr>
              <a:buFont typeface="Wingdings" pitchFamily="2" charset="2"/>
              <a:buChar char="q"/>
            </a:pPr>
            <a:r>
              <a:rPr lang="ru-RU" altLang="ru-RU" sz="2400" b="1" i="1" dirty="0">
                <a:solidFill>
                  <a:schemeClr val="tx2"/>
                </a:solidFill>
              </a:rPr>
              <a:t>Нормативные затраты </a:t>
            </a:r>
            <a:r>
              <a:rPr lang="ru-RU" altLang="ru-RU" sz="2400" b="1" i="1" dirty="0">
                <a:solidFill>
                  <a:prstClr val="black"/>
                </a:solidFill>
              </a:rPr>
              <a:t>- </a:t>
            </a:r>
            <a:r>
              <a:rPr lang="ru-RU" altLang="ru-RU" sz="2400" dirty="0">
                <a:solidFill>
                  <a:prstClr val="black"/>
                </a:solidFill>
              </a:rPr>
              <a:t> затраты, рассчитанные исходя из норм (прошлого опыта), они  учитываются при составлении бюджетов, смет, расчета себестоимости и установлении цены готовой продукции.</a:t>
            </a:r>
            <a:endParaRPr lang="ru-RU" altLang="ru-RU" sz="2400" b="1" i="1" dirty="0">
              <a:solidFill>
                <a:prstClr val="black"/>
              </a:solidFill>
            </a:endParaRPr>
          </a:p>
          <a:p>
            <a:pPr lvl="0" eaLnBrk="1" hangingPunct="1">
              <a:spcBef>
                <a:spcPts val="1200"/>
              </a:spcBef>
              <a:buClr>
                <a:srgbClr val="1F497D"/>
              </a:buClr>
              <a:buFont typeface="Wingdings" pitchFamily="2" charset="2"/>
              <a:buChar char="q"/>
            </a:pPr>
            <a:r>
              <a:rPr lang="ru-RU" altLang="ru-RU" sz="2400" b="1" i="1" dirty="0" smtClean="0">
                <a:solidFill>
                  <a:schemeClr val="tx2"/>
                </a:solidFill>
              </a:rPr>
              <a:t>Фактические затраты</a:t>
            </a:r>
            <a:r>
              <a:rPr lang="ru-RU" altLang="ru-RU" sz="2400" b="1" i="1" dirty="0" smtClean="0">
                <a:solidFill>
                  <a:prstClr val="black"/>
                </a:solidFill>
              </a:rPr>
              <a:t> </a:t>
            </a:r>
            <a:r>
              <a:rPr lang="ru-RU" altLang="ru-RU" sz="2400" dirty="0" smtClean="0">
                <a:solidFill>
                  <a:prstClr val="black"/>
                </a:solidFill>
              </a:rPr>
              <a:t>- </a:t>
            </a:r>
            <a:r>
              <a:rPr lang="ru-RU" altLang="ru-RU" sz="2400" dirty="0">
                <a:solidFill>
                  <a:prstClr val="black"/>
                </a:solidFill>
              </a:rPr>
              <a:t>затраты, реально понесенные для изготовления продукции (работ, услуг). Эти затраты регистрирует бухгалтерия и учитывает при определении финансового результата</a:t>
            </a:r>
          </a:p>
        </p:txBody>
      </p:sp>
      <p:cxnSp>
        <p:nvCxnSpPr>
          <p:cNvPr id="3076" name="AutoShape 12"/>
          <p:cNvCxnSpPr>
            <a:cxnSpLocks noChangeShapeType="1"/>
          </p:cNvCxnSpPr>
          <p:nvPr/>
        </p:nvCxnSpPr>
        <p:spPr bwMode="auto">
          <a:xfrm>
            <a:off x="4143375" y="1143000"/>
            <a:ext cx="5000625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7" name="Rectangle 26"/>
          <p:cNvSpPr>
            <a:spLocks noChangeArrowheads="1"/>
          </p:cNvSpPr>
          <p:nvPr/>
        </p:nvSpPr>
        <p:spPr bwMode="auto">
          <a:xfrm>
            <a:off x="500063" y="1214438"/>
            <a:ext cx="8072437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3600" b="1" dirty="0">
              <a:solidFill>
                <a:srgbClr val="1F497D"/>
              </a:solidFill>
              <a:cs typeface="Arial" charset="0"/>
            </a:endParaRPr>
          </a:p>
        </p:txBody>
      </p:sp>
      <p:pic>
        <p:nvPicPr>
          <p:cNvPr id="3078" name="Picture 30" descr="ТПУ_Презентация_квадра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5988"/>
            <a:ext cx="40005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9" name="Группа 8"/>
          <p:cNvGrpSpPr>
            <a:grpSpLocks/>
          </p:cNvGrpSpPr>
          <p:nvPr/>
        </p:nvGrpSpPr>
        <p:grpSpPr bwMode="auto">
          <a:xfrm>
            <a:off x="415925" y="355600"/>
            <a:ext cx="3054350" cy="712788"/>
            <a:chOff x="543276" y="545242"/>
            <a:chExt cx="1816737" cy="422585"/>
          </a:xfrm>
        </p:grpSpPr>
        <p:sp>
          <p:nvSpPr>
            <p:cNvPr id="17" name="Freeform 37"/>
            <p:cNvSpPr>
              <a:spLocks noEditPoints="1"/>
            </p:cNvSpPr>
            <p:nvPr/>
          </p:nvSpPr>
          <p:spPr bwMode="auto">
            <a:xfrm>
              <a:off x="1038063" y="565948"/>
              <a:ext cx="1321950" cy="401879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>
                <a:solidFill>
                  <a:prstClr val="black"/>
                </a:solidFill>
                <a:cs typeface="Arial" charset="0"/>
              </a:endParaRPr>
            </a:p>
          </p:txBody>
        </p:sp>
        <p:grpSp>
          <p:nvGrpSpPr>
            <p:cNvPr id="308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9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08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4FD85D-74DA-402E-BF3F-8229A48A29D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05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3968" y="274638"/>
            <a:ext cx="4517132" cy="787478"/>
          </a:xfrm>
        </p:spPr>
        <p:txBody>
          <a:bodyPr/>
          <a:lstStyle/>
          <a:p>
            <a:pPr eaLnBrk="1" hangingPunct="1"/>
            <a:r>
              <a:rPr lang="ru-RU" altLang="ru-RU" sz="2800" b="1" dirty="0">
                <a:solidFill>
                  <a:srgbClr val="1F497D"/>
                </a:solidFill>
              </a:rPr>
              <a:t>Классификация </a:t>
            </a:r>
            <a:r>
              <a:rPr lang="ru-RU" altLang="ru-RU" sz="2800" b="1" dirty="0" smtClean="0">
                <a:solidFill>
                  <a:srgbClr val="1F497D"/>
                </a:solidFill>
              </a:rPr>
              <a:t>затрат</a:t>
            </a:r>
            <a:endParaRPr lang="ru-RU" altLang="ru-RU" sz="1400" b="1" dirty="0" smtClean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15925" y="1484784"/>
            <a:ext cx="8507288" cy="4511204"/>
          </a:xfrm>
        </p:spPr>
        <p:txBody>
          <a:bodyPr/>
          <a:lstStyle/>
          <a:p>
            <a:pPr lvl="0" algn="just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Font typeface="Wingdings" pitchFamily="2" charset="2"/>
              <a:buChar char="q"/>
            </a:pPr>
            <a:r>
              <a:rPr lang="ru-RU" altLang="ru-RU" sz="2200" b="1" i="1" dirty="0">
                <a:solidFill>
                  <a:srgbClr val="1F497D"/>
                </a:solidFill>
              </a:rPr>
              <a:t>Релевантные затраты </a:t>
            </a:r>
            <a:r>
              <a:rPr lang="ru-RU" altLang="ru-RU" sz="2200" b="1" i="1" dirty="0">
                <a:solidFill>
                  <a:prstClr val="black"/>
                </a:solidFill>
              </a:rPr>
              <a:t>и поступления (значимые) </a:t>
            </a:r>
            <a:r>
              <a:rPr lang="ru-RU" altLang="ru-RU" sz="2200" dirty="0">
                <a:solidFill>
                  <a:prstClr val="black"/>
                </a:solidFill>
              </a:rPr>
              <a:t>- это будущие затраты и поступления, которые меняются в результате принятого решения, именно они анализируются при принятии управленческого решения.</a:t>
            </a:r>
          </a:p>
          <a:p>
            <a:pPr lvl="0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Font typeface="Wingdings" pitchFamily="2" charset="2"/>
              <a:buChar char="q"/>
            </a:pPr>
            <a:r>
              <a:rPr lang="ru-RU" altLang="ru-RU" sz="2200" b="1" i="1" dirty="0">
                <a:solidFill>
                  <a:srgbClr val="1F497D"/>
                </a:solidFill>
              </a:rPr>
              <a:t>Нерелевантные затраты </a:t>
            </a:r>
            <a:r>
              <a:rPr lang="ru-RU" altLang="ru-RU" sz="2200" b="1" i="1" dirty="0">
                <a:solidFill>
                  <a:prstClr val="black"/>
                </a:solidFill>
              </a:rPr>
              <a:t>и поступления (незначимые)</a:t>
            </a:r>
            <a:r>
              <a:rPr lang="ru-RU" altLang="ru-RU" sz="2200" dirty="0">
                <a:solidFill>
                  <a:prstClr val="black"/>
                </a:solidFill>
              </a:rPr>
              <a:t> –  это будущие затраты и поступления, на которые принимаемое решение не оказывает влияние.</a:t>
            </a:r>
          </a:p>
          <a:p>
            <a:pPr lvl="0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None/>
            </a:pPr>
            <a:r>
              <a:rPr lang="ru-RU" altLang="ru-RU" sz="2200" dirty="0">
                <a:solidFill>
                  <a:prstClr val="black"/>
                </a:solidFill>
              </a:rPr>
              <a:t>Для отнесения затрат к релевантным должны соблюдаться два условия:</a:t>
            </a:r>
          </a:p>
          <a:p>
            <a:pPr lvl="0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ru-RU" altLang="ru-RU" sz="2200" dirty="0">
                <a:solidFill>
                  <a:prstClr val="black"/>
                </a:solidFill>
              </a:rPr>
              <a:t>во-первых, затраты должны относиться к будущему периоду, </a:t>
            </a:r>
          </a:p>
          <a:p>
            <a:pPr lvl="0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ru-RU" altLang="ru-RU" sz="2200" dirty="0">
                <a:solidFill>
                  <a:prstClr val="black"/>
                </a:solidFill>
              </a:rPr>
              <a:t>во-вторых, должны различаться по альтернативным вариантам решений. </a:t>
            </a:r>
          </a:p>
        </p:txBody>
      </p:sp>
      <p:cxnSp>
        <p:nvCxnSpPr>
          <p:cNvPr id="3076" name="AutoShape 12"/>
          <p:cNvCxnSpPr>
            <a:cxnSpLocks noChangeShapeType="1"/>
          </p:cNvCxnSpPr>
          <p:nvPr/>
        </p:nvCxnSpPr>
        <p:spPr bwMode="auto">
          <a:xfrm>
            <a:off x="4143375" y="1143000"/>
            <a:ext cx="5000625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7" name="Rectangle 26"/>
          <p:cNvSpPr>
            <a:spLocks noChangeArrowheads="1"/>
          </p:cNvSpPr>
          <p:nvPr/>
        </p:nvSpPr>
        <p:spPr bwMode="auto">
          <a:xfrm>
            <a:off x="500063" y="1214438"/>
            <a:ext cx="8072437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3600" b="1" dirty="0">
              <a:solidFill>
                <a:srgbClr val="1F497D"/>
              </a:solidFill>
              <a:cs typeface="Arial" charset="0"/>
            </a:endParaRPr>
          </a:p>
        </p:txBody>
      </p:sp>
      <p:pic>
        <p:nvPicPr>
          <p:cNvPr id="3078" name="Picture 30" descr="ТПУ_Презентация_квадра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5988"/>
            <a:ext cx="40005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9" name="Группа 8"/>
          <p:cNvGrpSpPr>
            <a:grpSpLocks/>
          </p:cNvGrpSpPr>
          <p:nvPr/>
        </p:nvGrpSpPr>
        <p:grpSpPr bwMode="auto">
          <a:xfrm>
            <a:off x="415925" y="355600"/>
            <a:ext cx="3054350" cy="712788"/>
            <a:chOff x="543276" y="545242"/>
            <a:chExt cx="1816737" cy="422585"/>
          </a:xfrm>
        </p:grpSpPr>
        <p:sp>
          <p:nvSpPr>
            <p:cNvPr id="17" name="Freeform 37"/>
            <p:cNvSpPr>
              <a:spLocks noEditPoints="1"/>
            </p:cNvSpPr>
            <p:nvPr/>
          </p:nvSpPr>
          <p:spPr bwMode="auto">
            <a:xfrm>
              <a:off x="1038063" y="565948"/>
              <a:ext cx="1321950" cy="401879"/>
            </a:xfrm>
            <a:custGeom>
              <a:avLst/>
              <a:gdLst>
                <a:gd name="T0" fmla="*/ 528 w 2132"/>
                <a:gd name="T1" fmla="*/ 586 h 649"/>
                <a:gd name="T2" fmla="*/ 791 w 2132"/>
                <a:gd name="T3" fmla="*/ 557 h 649"/>
                <a:gd name="T4" fmla="*/ 510 w 2132"/>
                <a:gd name="T5" fmla="*/ 564 h 649"/>
                <a:gd name="T6" fmla="*/ 490 w 2132"/>
                <a:gd name="T7" fmla="*/ 521 h 649"/>
                <a:gd name="T8" fmla="*/ 1337 w 2132"/>
                <a:gd name="T9" fmla="*/ 504 h 649"/>
                <a:gd name="T10" fmla="*/ 1257 w 2132"/>
                <a:gd name="T11" fmla="*/ 504 h 649"/>
                <a:gd name="T12" fmla="*/ 1001 w 2132"/>
                <a:gd name="T13" fmla="*/ 504 h 649"/>
                <a:gd name="T14" fmla="*/ 981 w 2132"/>
                <a:gd name="T15" fmla="*/ 504 h 649"/>
                <a:gd name="T16" fmla="*/ 799 w 2132"/>
                <a:gd name="T17" fmla="*/ 579 h 649"/>
                <a:gd name="T18" fmla="*/ 625 w 2132"/>
                <a:gd name="T19" fmla="*/ 522 h 649"/>
                <a:gd name="T20" fmla="*/ 508 w 2132"/>
                <a:gd name="T21" fmla="*/ 504 h 649"/>
                <a:gd name="T22" fmla="*/ 529 w 2132"/>
                <a:gd name="T23" fmla="*/ 574 h 649"/>
                <a:gd name="T24" fmla="*/ 470 w 2132"/>
                <a:gd name="T25" fmla="*/ 646 h 649"/>
                <a:gd name="T26" fmla="*/ 404 w 2132"/>
                <a:gd name="T27" fmla="*/ 536 h 649"/>
                <a:gd name="T28" fmla="*/ 249 w 2132"/>
                <a:gd name="T29" fmla="*/ 646 h 649"/>
                <a:gd name="T30" fmla="*/ 131 w 2132"/>
                <a:gd name="T31" fmla="*/ 504 h 649"/>
                <a:gd name="T32" fmla="*/ 23 w 2132"/>
                <a:gd name="T33" fmla="*/ 627 h 649"/>
                <a:gd name="T34" fmla="*/ 931 w 2132"/>
                <a:gd name="T35" fmla="*/ 503 h 649"/>
                <a:gd name="T36" fmla="*/ 872 w 2132"/>
                <a:gd name="T37" fmla="*/ 609 h 649"/>
                <a:gd name="T38" fmla="*/ 893 w 2132"/>
                <a:gd name="T39" fmla="*/ 646 h 649"/>
                <a:gd name="T40" fmla="*/ 914 w 2132"/>
                <a:gd name="T41" fmla="*/ 502 h 649"/>
                <a:gd name="T42" fmla="*/ 206 w 2132"/>
                <a:gd name="T43" fmla="*/ 387 h 649"/>
                <a:gd name="T44" fmla="*/ 267 w 2132"/>
                <a:gd name="T45" fmla="*/ 302 h 649"/>
                <a:gd name="T46" fmla="*/ 2111 w 2132"/>
                <a:gd name="T47" fmla="*/ 411 h 649"/>
                <a:gd name="T48" fmla="*/ 1976 w 2132"/>
                <a:gd name="T49" fmla="*/ 269 h 649"/>
                <a:gd name="T50" fmla="*/ 1805 w 2132"/>
                <a:gd name="T51" fmla="*/ 269 h 649"/>
                <a:gd name="T52" fmla="*/ 1549 w 2132"/>
                <a:gd name="T53" fmla="*/ 287 h 649"/>
                <a:gd name="T54" fmla="*/ 1337 w 2132"/>
                <a:gd name="T55" fmla="*/ 269 h 649"/>
                <a:gd name="T56" fmla="*/ 1423 w 2132"/>
                <a:gd name="T57" fmla="*/ 269 h 649"/>
                <a:gd name="T58" fmla="*/ 1337 w 2132"/>
                <a:gd name="T59" fmla="*/ 294 h 649"/>
                <a:gd name="T60" fmla="*/ 1280 w 2132"/>
                <a:gd name="T61" fmla="*/ 302 h 649"/>
                <a:gd name="T62" fmla="*/ 1126 w 2132"/>
                <a:gd name="T63" fmla="*/ 411 h 649"/>
                <a:gd name="T64" fmla="*/ 955 w 2132"/>
                <a:gd name="T65" fmla="*/ 337 h 649"/>
                <a:gd name="T66" fmla="*/ 791 w 2132"/>
                <a:gd name="T67" fmla="*/ 287 h 649"/>
                <a:gd name="T68" fmla="*/ 741 w 2132"/>
                <a:gd name="T69" fmla="*/ 269 h 649"/>
                <a:gd name="T70" fmla="*/ 515 w 2132"/>
                <a:gd name="T71" fmla="*/ 380 h 649"/>
                <a:gd name="T72" fmla="*/ 447 w 2132"/>
                <a:gd name="T73" fmla="*/ 269 h 649"/>
                <a:gd name="T74" fmla="*/ 363 w 2132"/>
                <a:gd name="T75" fmla="*/ 406 h 649"/>
                <a:gd name="T76" fmla="*/ 351 w 2132"/>
                <a:gd name="T77" fmla="*/ 386 h 649"/>
                <a:gd name="T78" fmla="*/ 105 w 2132"/>
                <a:gd name="T79" fmla="*/ 287 h 649"/>
                <a:gd name="T80" fmla="*/ 1640 w 2132"/>
                <a:gd name="T81" fmla="*/ 288 h 649"/>
                <a:gd name="T82" fmla="*/ 1680 w 2132"/>
                <a:gd name="T83" fmla="*/ 393 h 649"/>
                <a:gd name="T84" fmla="*/ 1583 w 2132"/>
                <a:gd name="T85" fmla="*/ 339 h 649"/>
                <a:gd name="T86" fmla="*/ 292 w 2132"/>
                <a:gd name="T87" fmla="*/ 303 h 649"/>
                <a:gd name="T88" fmla="*/ 182 w 2132"/>
                <a:gd name="T89" fmla="*/ 393 h 649"/>
                <a:gd name="T90" fmla="*/ 2059 w 2132"/>
                <a:gd name="T91" fmla="*/ 241 h 649"/>
                <a:gd name="T92" fmla="*/ 2058 w 2132"/>
                <a:gd name="T93" fmla="*/ 257 h 649"/>
                <a:gd name="T94" fmla="*/ 157 w 2132"/>
                <a:gd name="T95" fmla="*/ 132 h 649"/>
                <a:gd name="T96" fmla="*/ 244 w 2132"/>
                <a:gd name="T97" fmla="*/ 92 h 649"/>
                <a:gd name="T98" fmla="*/ 1046 w 2132"/>
                <a:gd name="T99" fmla="*/ 35 h 649"/>
                <a:gd name="T100" fmla="*/ 803 w 2132"/>
                <a:gd name="T101" fmla="*/ 145 h 649"/>
                <a:gd name="T102" fmla="*/ 658 w 2132"/>
                <a:gd name="T103" fmla="*/ 35 h 649"/>
                <a:gd name="T104" fmla="*/ 305 w 2132"/>
                <a:gd name="T105" fmla="*/ 35 h 649"/>
                <a:gd name="T106" fmla="*/ 325 w 2132"/>
                <a:gd name="T107" fmla="*/ 53 h 649"/>
                <a:gd name="T108" fmla="*/ 44 w 2132"/>
                <a:gd name="T109" fmla="*/ 52 h 649"/>
                <a:gd name="T110" fmla="*/ 529 w 2132"/>
                <a:gd name="T111" fmla="*/ 72 h 649"/>
                <a:gd name="T112" fmla="*/ 605 w 2132"/>
                <a:gd name="T113" fmla="*/ 173 h 649"/>
                <a:gd name="T114" fmla="*/ 507 w 2132"/>
                <a:gd name="T115" fmla="*/ 66 h 649"/>
                <a:gd name="T116" fmla="*/ 267 w 2132"/>
                <a:gd name="T117" fmla="*/ 105 h 649"/>
                <a:gd name="T118" fmla="*/ 132 w 2132"/>
                <a:gd name="T119" fmla="*/ 126 h 649"/>
                <a:gd name="T120" fmla="*/ 992 w 2132"/>
                <a:gd name="T121" fmla="*/ 9 h 649"/>
                <a:gd name="T122" fmla="*/ 967 w 2132"/>
                <a:gd name="T12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aseline="-25000">
                <a:solidFill>
                  <a:prstClr val="black"/>
                </a:solidFill>
                <a:cs typeface="Arial" charset="0"/>
              </a:endParaRPr>
            </a:p>
          </p:txBody>
        </p:sp>
        <p:grpSp>
          <p:nvGrpSpPr>
            <p:cNvPr id="3082" name="Group 34"/>
            <p:cNvGrpSpPr>
              <a:grpSpLocks noChangeAspect="1"/>
            </p:cNvGrpSpPr>
            <p:nvPr/>
          </p:nvGrpSpPr>
          <p:grpSpPr bwMode="auto">
            <a:xfrm>
              <a:off x="543276" y="545242"/>
              <a:ext cx="421345" cy="421345"/>
              <a:chOff x="1099" y="205"/>
              <a:chExt cx="340" cy="340"/>
            </a:xfrm>
          </p:grpSpPr>
          <p:sp>
            <p:nvSpPr>
              <p:cNvPr id="19" name="Freeform 38"/>
              <p:cNvSpPr>
                <a:spLocks noEditPoints="1"/>
              </p:cNvSpPr>
              <p:nvPr/>
            </p:nvSpPr>
            <p:spPr bwMode="auto">
              <a:xfrm>
                <a:off x="1099" y="325"/>
                <a:ext cx="341" cy="218"/>
              </a:xfrm>
              <a:custGeom>
                <a:avLst/>
                <a:gdLst>
                  <a:gd name="T0" fmla="*/ 240 w 680"/>
                  <a:gd name="T1" fmla="*/ 240 h 441"/>
                  <a:gd name="T2" fmla="*/ 440 w 680"/>
                  <a:gd name="T3" fmla="*/ 240 h 441"/>
                  <a:gd name="T4" fmla="*/ 440 w 680"/>
                  <a:gd name="T5" fmla="*/ 441 h 441"/>
                  <a:gd name="T6" fmla="*/ 240 w 680"/>
                  <a:gd name="T7" fmla="*/ 441 h 441"/>
                  <a:gd name="T8" fmla="*/ 240 w 680"/>
                  <a:gd name="T9" fmla="*/ 240 h 441"/>
                  <a:gd name="T10" fmla="*/ 480 w 680"/>
                  <a:gd name="T11" fmla="*/ 0 h 441"/>
                  <a:gd name="T12" fmla="*/ 680 w 680"/>
                  <a:gd name="T13" fmla="*/ 0 h 441"/>
                  <a:gd name="T14" fmla="*/ 680 w 680"/>
                  <a:gd name="T15" fmla="*/ 441 h 441"/>
                  <a:gd name="T16" fmla="*/ 480 w 680"/>
                  <a:gd name="T17" fmla="*/ 441 h 441"/>
                  <a:gd name="T18" fmla="*/ 480 w 680"/>
                  <a:gd name="T19" fmla="*/ 0 h 441"/>
                  <a:gd name="T20" fmla="*/ 0 w 680"/>
                  <a:gd name="T21" fmla="*/ 0 h 441"/>
                  <a:gd name="T22" fmla="*/ 200 w 680"/>
                  <a:gd name="T23" fmla="*/ 0 h 441"/>
                  <a:gd name="T24" fmla="*/ 200 w 680"/>
                  <a:gd name="T25" fmla="*/ 441 h 441"/>
                  <a:gd name="T26" fmla="*/ 0 w 680"/>
                  <a:gd name="T27" fmla="*/ 441 h 441"/>
                  <a:gd name="T28" fmla="*/ 0 w 680"/>
                  <a:gd name="T29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0" h="441">
                    <a:moveTo>
                      <a:pt x="240" y="240"/>
                    </a:moveTo>
                    <a:lnTo>
                      <a:pt x="440" y="24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240"/>
                    </a:lnTo>
                    <a:close/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441"/>
                    </a:lnTo>
                    <a:lnTo>
                      <a:pt x="480" y="441"/>
                    </a:lnTo>
                    <a:lnTo>
                      <a:pt x="48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441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baseline="-2500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084" name="Freeform 39"/>
              <p:cNvSpPr>
                <a:spLocks noEditPoints="1"/>
              </p:cNvSpPr>
              <p:nvPr/>
            </p:nvSpPr>
            <p:spPr bwMode="auto">
              <a:xfrm>
                <a:off x="1099" y="205"/>
                <a:ext cx="340" cy="220"/>
              </a:xfrm>
              <a:custGeom>
                <a:avLst/>
                <a:gdLst>
                  <a:gd name="T0" fmla="*/ 2 w 680"/>
                  <a:gd name="T1" fmla="*/ 0 h 441"/>
                  <a:gd name="T2" fmla="*/ 3 w 680"/>
                  <a:gd name="T3" fmla="*/ 0 h 441"/>
                  <a:gd name="T4" fmla="*/ 3 w 680"/>
                  <a:gd name="T5" fmla="*/ 0 h 441"/>
                  <a:gd name="T6" fmla="*/ 2 w 680"/>
                  <a:gd name="T7" fmla="*/ 0 h 441"/>
                  <a:gd name="T8" fmla="*/ 2 w 680"/>
                  <a:gd name="T9" fmla="*/ 0 h 441"/>
                  <a:gd name="T10" fmla="*/ 1 w 680"/>
                  <a:gd name="T11" fmla="*/ 0 h 441"/>
                  <a:gd name="T12" fmla="*/ 2 w 680"/>
                  <a:gd name="T13" fmla="*/ 0 h 441"/>
                  <a:gd name="T14" fmla="*/ 2 w 680"/>
                  <a:gd name="T15" fmla="*/ 1 h 441"/>
                  <a:gd name="T16" fmla="*/ 1 w 680"/>
                  <a:gd name="T17" fmla="*/ 1 h 441"/>
                  <a:gd name="T18" fmla="*/ 1 w 680"/>
                  <a:gd name="T19" fmla="*/ 0 h 441"/>
                  <a:gd name="T20" fmla="*/ 0 w 680"/>
                  <a:gd name="T21" fmla="*/ 0 h 441"/>
                  <a:gd name="T22" fmla="*/ 1 w 680"/>
                  <a:gd name="T23" fmla="*/ 0 h 441"/>
                  <a:gd name="T24" fmla="*/ 1 w 680"/>
                  <a:gd name="T25" fmla="*/ 0 h 441"/>
                  <a:gd name="T26" fmla="*/ 0 w 680"/>
                  <a:gd name="T27" fmla="*/ 0 h 441"/>
                  <a:gd name="T28" fmla="*/ 0 w 680"/>
                  <a:gd name="T29" fmla="*/ 0 h 4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80"/>
                  <a:gd name="T46" fmla="*/ 0 h 441"/>
                  <a:gd name="T47" fmla="*/ 680 w 680"/>
                  <a:gd name="T48" fmla="*/ 441 h 4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80" h="441">
                    <a:moveTo>
                      <a:pt x="480" y="0"/>
                    </a:moveTo>
                    <a:lnTo>
                      <a:pt x="680" y="0"/>
                    </a:lnTo>
                    <a:lnTo>
                      <a:pt x="680" y="201"/>
                    </a:lnTo>
                    <a:lnTo>
                      <a:pt x="480" y="201"/>
                    </a:lnTo>
                    <a:lnTo>
                      <a:pt x="480" y="0"/>
                    </a:lnTo>
                    <a:close/>
                    <a:moveTo>
                      <a:pt x="240" y="0"/>
                    </a:moveTo>
                    <a:lnTo>
                      <a:pt x="440" y="0"/>
                    </a:lnTo>
                    <a:lnTo>
                      <a:pt x="440" y="441"/>
                    </a:lnTo>
                    <a:lnTo>
                      <a:pt x="240" y="441"/>
                    </a:lnTo>
                    <a:lnTo>
                      <a:pt x="240" y="0"/>
                    </a:lnTo>
                    <a:close/>
                    <a:moveTo>
                      <a:pt x="0" y="0"/>
                    </a:moveTo>
                    <a:lnTo>
                      <a:pt x="200" y="0"/>
                    </a:lnTo>
                    <a:lnTo>
                      <a:pt x="200" y="201"/>
                    </a:lnTo>
                    <a:lnTo>
                      <a:pt x="0" y="2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B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Дисциплина: «Управленческий учет».  Жданова А.Б.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4FD85D-74DA-402E-BF3F-8229A48A29D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12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folHlink"/>
        </a:solidFill>
        <a:ln w="9525">
          <a:solidFill>
            <a:srgbClr val="000000"/>
          </a:solidFill>
          <a:miter lim="800000"/>
          <a:headEnd/>
          <a:tailEnd/>
        </a:ln>
      </a:spPr>
      <a:bodyPr/>
      <a:lstStyle>
        <a:defPPr eaLnBrk="1" hangingPunct="1">
          <a:spcBef>
            <a:spcPct val="0"/>
          </a:spcBef>
          <a:buClrTx/>
          <a:buSzTx/>
          <a:buFontTx/>
          <a:buNone/>
          <a:defRPr sz="2000">
            <a:latin typeface="Times New Roman" pitchFamily="18" charset="0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2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9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folHlink"/>
        </a:solidFill>
        <a:ln w="9525">
          <a:solidFill>
            <a:srgbClr val="000000"/>
          </a:solidFill>
          <a:miter lim="800000"/>
          <a:headEnd/>
          <a:tailEnd/>
        </a:ln>
      </a:spPr>
      <a:bodyPr/>
      <a:lstStyle>
        <a:defPPr eaLnBrk="1" hangingPunct="1">
          <a:spcBef>
            <a:spcPct val="0"/>
          </a:spcBef>
          <a:buClrTx/>
          <a:buSzTx/>
          <a:buFontTx/>
          <a:buNone/>
          <a:defRPr sz="2000">
            <a:latin typeface="Times New Roman" pitchFamily="18" charset="0"/>
          </a:defRPr>
        </a:defPPr>
      </a:lstStyle>
    </a:spDef>
  </a:objectDefaults>
  <a:extraClrSchemeLst/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3107</Words>
  <Application>Microsoft Office PowerPoint</Application>
  <PresentationFormat>Экран (4:3)</PresentationFormat>
  <Paragraphs>667</Paragraphs>
  <Slides>44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44</vt:i4>
      </vt:variant>
    </vt:vector>
  </HeadingPairs>
  <TitlesOfParts>
    <vt:vector size="48" baseType="lpstr">
      <vt:lpstr>2_Тема Office</vt:lpstr>
      <vt:lpstr>20_Тема Office</vt:lpstr>
      <vt:lpstr>19_Тема Office</vt:lpstr>
      <vt:lpstr>1_Тема Office</vt:lpstr>
      <vt:lpstr>Презентация PowerPoint</vt:lpstr>
      <vt:lpstr>Учебная нагрузка</vt:lpstr>
      <vt:lpstr>Результаты обучения</vt:lpstr>
      <vt:lpstr>Структура и содержание дисциплины</vt:lpstr>
      <vt:lpstr>Результаты обучения</vt:lpstr>
      <vt:lpstr>Структура и содержание дисциплины</vt:lpstr>
      <vt:lpstr>Презентация PowerPoint</vt:lpstr>
      <vt:lpstr>Презентация PowerPoint</vt:lpstr>
      <vt:lpstr>Презентация PowerPoint</vt:lpstr>
      <vt:lpstr>Учебники  управленческий учет</vt:lpstr>
      <vt:lpstr>Презентация PowerPoint</vt:lpstr>
      <vt:lpstr>Учетная система предприятия</vt:lpstr>
      <vt:lpstr>Кому нужна финансовая информация о предприятии ?</vt:lpstr>
      <vt:lpstr>Эволюция учетных процедур  на предприятии</vt:lpstr>
      <vt:lpstr>Отличительные особенности бухгалтерского учета</vt:lpstr>
      <vt:lpstr>Определения</vt:lpstr>
      <vt:lpstr>Определения</vt:lpstr>
      <vt:lpstr>Определения</vt:lpstr>
      <vt:lpstr>Сравнительная характеристика  видов учета</vt:lpstr>
      <vt:lpstr>Сравнительная характеристика  видов учета</vt:lpstr>
      <vt:lpstr>Сравнительная характеристика  видов учета</vt:lpstr>
      <vt:lpstr>Функции финансового управления  </vt:lpstr>
      <vt:lpstr>Направления (виды) управленческого учета</vt:lpstr>
      <vt:lpstr>Презентация PowerPoint</vt:lpstr>
      <vt:lpstr>Финансовые цели менеджмента </vt:lpstr>
      <vt:lpstr>Презентация PowerPoint</vt:lpstr>
      <vt:lpstr>Оценка изменения капитала собственников</vt:lpstr>
      <vt:lpstr>Отчет о финансовых результатах</vt:lpstr>
      <vt:lpstr>Отчет о движении денежных средств</vt:lpstr>
      <vt:lpstr>Отчет о движении денежных средств</vt:lpstr>
      <vt:lpstr>Презентация PowerPoint</vt:lpstr>
      <vt:lpstr>Определение</vt:lpstr>
      <vt:lpstr>Определение</vt:lpstr>
      <vt:lpstr>Затраты и расходы предприятия</vt:lpstr>
      <vt:lpstr>Затраты и расходы предприятия</vt:lpstr>
      <vt:lpstr>Взаимосвязь затрат и расходов</vt:lpstr>
      <vt:lpstr>Определение финансового результата</vt:lpstr>
      <vt:lpstr>Экономические элементы затрат (ПБУ 10)</vt:lpstr>
      <vt:lpstr>Классификация затрат</vt:lpstr>
      <vt:lpstr>Классификация затрат</vt:lpstr>
      <vt:lpstr>Классификация затрат </vt:lpstr>
      <vt:lpstr>Классификация затрат</vt:lpstr>
      <vt:lpstr>Классификация затрат</vt:lpstr>
      <vt:lpstr>Классификация затрат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Samsung</dc:creator>
  <cp:lastModifiedBy>Samsung</cp:lastModifiedBy>
  <cp:revision>1</cp:revision>
  <dcterms:created xsi:type="dcterms:W3CDTF">2017-08-31T10:45:49Z</dcterms:created>
  <dcterms:modified xsi:type="dcterms:W3CDTF">2017-08-31T10:47:36Z</dcterms:modified>
</cp:coreProperties>
</file>