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61" r:id="rId4"/>
    <p:sldId id="262" r:id="rId5"/>
    <p:sldId id="260" r:id="rId6"/>
    <p:sldId id="263" r:id="rId7"/>
    <p:sldId id="265" r:id="rId8"/>
    <p:sldId id="264" r:id="rId9"/>
    <p:sldId id="259"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90"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4E6068-F76C-42BA-9E74-7F037C023E2D}" type="datetimeFigureOut">
              <a:rPr lang="ru-RU" smtClean="0"/>
              <a:pPr/>
              <a:t>27.11.2009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43BFD9-4FD5-4603-9620-34CDDC24668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32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532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63B653-85FB-4D1A-A436-4AE10B9C6BA2}" type="slidenum">
              <a:rPr lang="fr-FR" smtClean="0"/>
              <a:pPr/>
              <a:t>1</a:t>
            </a:fld>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42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5427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36A3D6-8122-49D2-9486-CEC134B1817D}" type="slidenum">
              <a:rPr lang="fr-FR" smtClean="0"/>
              <a:pPr/>
              <a:t>2</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83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583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0335F4-F639-4D8C-ADFA-B550A5F0887B}" type="slidenum">
              <a:rPr lang="fr-FR" smtClean="0"/>
              <a:pPr/>
              <a:t>3</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BEF1E7-3923-429C-BD6E-C8F4626736FE}" type="slidenum">
              <a:rPr lang="fr-FR" smtClean="0"/>
              <a:pPr/>
              <a:t>9</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762000" y="762000"/>
            <a:ext cx="79248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838200" y="2362200"/>
            <a:ext cx="3770313" cy="37242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0913" y="2362200"/>
            <a:ext cx="3770312" cy="37242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F2FCABC4-E12A-4826-A12B-E2BB79373203}" type="slidenum">
              <a:rPr lang="ru-RU"/>
              <a:pPr>
                <a:defRPr/>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27.11.2009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4"/>
          <p:cNvSpPr>
            <a:spLocks noChangeArrowheads="1" noChangeShapeType="1"/>
          </p:cNvSpPr>
          <p:nvPr/>
        </p:nvSpPr>
        <p:spPr bwMode="auto">
          <a:xfrm>
            <a:off x="1908175" y="981075"/>
            <a:ext cx="5111750" cy="576263"/>
          </a:xfrm>
          <a:prstGeom prst="rect">
            <a:avLst/>
          </a:prstGeom>
        </p:spPr>
        <p:txBody>
          <a:bodyPr wrap="none" fromWordArt="1">
            <a:prstTxWarp prst="textPlain">
              <a:avLst>
                <a:gd name="adj" fmla="val 50000"/>
              </a:avLst>
            </a:prstTxWarp>
          </a:bodyPr>
          <a:lstStyle/>
          <a:p>
            <a:pPr algn="ctr"/>
            <a:r>
              <a:rPr lang="en-US" sz="2000" b="1" kern="10">
                <a:ln w="9525">
                  <a:solidFill>
                    <a:srgbClr val="000000"/>
                  </a:solidFill>
                  <a:round/>
                  <a:headEnd/>
                  <a:tailEnd/>
                </a:ln>
                <a:solidFill>
                  <a:srgbClr val="FF0000"/>
                </a:solidFill>
                <a:latin typeface="Adobe Garamond Pro Bold"/>
              </a:rPr>
              <a:t>TASK № 4</a:t>
            </a:r>
            <a:endParaRPr lang="ru-RU" sz="2000" b="1" kern="10">
              <a:ln w="9525">
                <a:solidFill>
                  <a:srgbClr val="000000"/>
                </a:solidFill>
                <a:round/>
                <a:headEnd/>
                <a:tailEnd/>
              </a:ln>
              <a:solidFill>
                <a:srgbClr val="FF0000"/>
              </a:solidFill>
              <a:latin typeface="Adobe Garamond Pro Bold"/>
            </a:endParaRPr>
          </a:p>
        </p:txBody>
      </p:sp>
      <p:sp>
        <p:nvSpPr>
          <p:cNvPr id="19459" name="Rectangle 3"/>
          <p:cNvSpPr>
            <a:spLocks noGrp="1" noChangeArrowheads="1"/>
          </p:cNvSpPr>
          <p:nvPr>
            <p:ph type="body" sz="half" idx="1"/>
          </p:nvPr>
        </p:nvSpPr>
        <p:spPr>
          <a:xfrm>
            <a:off x="179388" y="1643063"/>
            <a:ext cx="4968875" cy="5214937"/>
          </a:xfrm>
          <a:solidFill>
            <a:schemeClr val="bg1"/>
          </a:solidFill>
        </p:spPr>
        <p:txBody>
          <a:bodyPr/>
          <a:lstStyle/>
          <a:p>
            <a:pPr marL="0" indent="19050" algn="just" eaLnBrk="1" hangingPunct="1">
              <a:lnSpc>
                <a:spcPct val="90000"/>
              </a:lnSpc>
              <a:buFont typeface="Wingdings" pitchFamily="2" charset="2"/>
              <a:buNone/>
            </a:pPr>
            <a:r>
              <a:rPr lang="en-US" sz="1600" b="1" u="sng" dirty="0" smtClean="0">
                <a:solidFill>
                  <a:srgbClr val="333300"/>
                </a:solidFill>
                <a:latin typeface="Times New Roman" pitchFamily="18" charset="0"/>
                <a:cs typeface="Times New Roman" pitchFamily="18" charset="0"/>
              </a:rPr>
              <a:t>Put the verbs into correct Passive Form:</a:t>
            </a:r>
            <a:endParaRPr lang="ru-RU" sz="1600" b="1" u="sng" dirty="0" smtClean="0">
              <a:solidFill>
                <a:srgbClr val="333300"/>
              </a:solidFill>
              <a:latin typeface="Times New Roman" pitchFamily="18" charset="0"/>
              <a:cs typeface="Times New Roman" pitchFamily="18" charset="0"/>
            </a:endParaRPr>
          </a:p>
          <a:p>
            <a:pPr marL="0" indent="19050" algn="just" eaLnBrk="1" hangingPunct="1">
              <a:lnSpc>
                <a:spcPct val="90000"/>
              </a:lnSpc>
              <a:buFont typeface="Arial" charset="0"/>
              <a:buAutoNum type="arabicPeriod"/>
            </a:pPr>
            <a:r>
              <a:rPr lang="en-US" sz="1600" dirty="0" smtClean="0">
                <a:solidFill>
                  <a:srgbClr val="000099"/>
                </a:solidFill>
                <a:latin typeface="Times New Roman" pitchFamily="18" charset="0"/>
                <a:cs typeface="Times New Roman" pitchFamily="18" charset="0"/>
              </a:rPr>
              <a:t> Logic systems</a:t>
            </a:r>
            <a:r>
              <a:rPr lang="de-DE" sz="1600" dirty="0" smtClean="0">
                <a:solidFill>
                  <a:srgbClr val="000099"/>
                </a:solidFill>
                <a:latin typeface="Times New Roman" pitchFamily="18" charset="0"/>
                <a:cs typeface="Times New Roman" pitchFamily="18" charset="0"/>
              </a:rPr>
              <a:t> _________</a:t>
            </a:r>
            <a:r>
              <a:rPr lang="en-US" sz="1600" dirty="0" smtClean="0">
                <a:solidFill>
                  <a:srgbClr val="000099"/>
                </a:solidFill>
                <a:latin typeface="Times New Roman" pitchFamily="18" charset="0"/>
                <a:cs typeface="Times New Roman" pitchFamily="18" charset="0"/>
              </a:rPr>
              <a:t> (to use) to sequence mechanical operations in many applications. </a:t>
            </a:r>
          </a:p>
          <a:p>
            <a:pPr marL="0" indent="19050" algn="just" eaLnBrk="1" hangingPunct="1">
              <a:lnSpc>
                <a:spcPct val="90000"/>
              </a:lnSpc>
              <a:buFont typeface="Arial" charset="0"/>
              <a:buAutoNum type="arabicPeriod"/>
            </a:pPr>
            <a:r>
              <a:rPr lang="en-US" sz="1600" dirty="0" smtClean="0">
                <a:solidFill>
                  <a:srgbClr val="000099"/>
                </a:solidFill>
                <a:latin typeface="Times New Roman" pitchFamily="18" charset="0"/>
                <a:cs typeface="Times New Roman" pitchFamily="18" charset="0"/>
              </a:rPr>
              <a:t> In most applications of on–off feedback control, some consideration needs</a:t>
            </a:r>
            <a:r>
              <a:rPr lang="de-DE" sz="1600" dirty="0" smtClean="0">
                <a:solidFill>
                  <a:srgbClr val="000099"/>
                </a:solidFill>
                <a:latin typeface="Times New Roman" pitchFamily="18" charset="0"/>
                <a:cs typeface="Times New Roman" pitchFamily="18" charset="0"/>
              </a:rPr>
              <a:t> _________</a:t>
            </a:r>
            <a:r>
              <a:rPr lang="en-US" sz="1600" dirty="0" smtClean="0">
                <a:solidFill>
                  <a:srgbClr val="000099"/>
                </a:solidFill>
                <a:latin typeface="Times New Roman" pitchFamily="18" charset="0"/>
                <a:cs typeface="Times New Roman" pitchFamily="18" charset="0"/>
              </a:rPr>
              <a:t>  (to give) to other costs, such as wear and tear of control valves and maybe other start-up costs when power </a:t>
            </a:r>
            <a:r>
              <a:rPr lang="de-DE" sz="1600" dirty="0" smtClean="0">
                <a:solidFill>
                  <a:srgbClr val="000099"/>
                </a:solidFill>
                <a:latin typeface="Times New Roman" pitchFamily="18" charset="0"/>
                <a:cs typeface="Times New Roman" pitchFamily="18" charset="0"/>
              </a:rPr>
              <a:t>_________ (</a:t>
            </a:r>
            <a:r>
              <a:rPr lang="de-DE" sz="1600" dirty="0" err="1" smtClean="0">
                <a:solidFill>
                  <a:srgbClr val="000099"/>
                </a:solidFill>
                <a:latin typeface="Times New Roman" pitchFamily="18" charset="0"/>
                <a:cs typeface="Times New Roman" pitchFamily="18" charset="0"/>
              </a:rPr>
              <a:t>to</a:t>
            </a:r>
            <a:r>
              <a:rPr lang="de-DE" sz="1600" dirty="0" smtClean="0">
                <a:solidFill>
                  <a:srgbClr val="000099"/>
                </a:solidFill>
                <a:latin typeface="Times New Roman" pitchFamily="18" charset="0"/>
                <a:cs typeface="Times New Roman" pitchFamily="18" charset="0"/>
              </a:rPr>
              <a:t> </a:t>
            </a:r>
            <a:r>
              <a:rPr lang="de-DE" sz="1600" dirty="0" err="1" smtClean="0">
                <a:solidFill>
                  <a:srgbClr val="000099"/>
                </a:solidFill>
                <a:latin typeface="Times New Roman" pitchFamily="18" charset="0"/>
                <a:cs typeface="Times New Roman" pitchFamily="18" charset="0"/>
              </a:rPr>
              <a:t>reapplied</a:t>
            </a:r>
            <a:r>
              <a:rPr lang="de-DE" sz="1600" dirty="0" smtClean="0">
                <a:solidFill>
                  <a:srgbClr val="000099"/>
                </a:solidFill>
                <a:latin typeface="Times New Roman" pitchFamily="18" charset="0"/>
                <a:cs typeface="Times New Roman" pitchFamily="18" charset="0"/>
              </a:rPr>
              <a:t>) </a:t>
            </a:r>
            <a:r>
              <a:rPr lang="en-US" sz="1600" dirty="0" smtClean="0">
                <a:solidFill>
                  <a:srgbClr val="000099"/>
                </a:solidFill>
                <a:latin typeface="Times New Roman" pitchFamily="18" charset="0"/>
                <a:cs typeface="Times New Roman" pitchFamily="18" charset="0"/>
              </a:rPr>
              <a:t>each time the MV "measured variable" drops.</a:t>
            </a:r>
          </a:p>
          <a:p>
            <a:pPr marL="0" indent="19050" algn="just" eaLnBrk="1" hangingPunct="1">
              <a:lnSpc>
                <a:spcPct val="90000"/>
              </a:lnSpc>
              <a:buFont typeface="Arial" charset="0"/>
              <a:buAutoNum type="arabicPeriod"/>
            </a:pPr>
            <a:r>
              <a:rPr lang="en-US" sz="1600" dirty="0" smtClean="0">
                <a:solidFill>
                  <a:srgbClr val="000099"/>
                </a:solidFill>
                <a:latin typeface="Times New Roman" pitchFamily="18" charset="0"/>
                <a:cs typeface="Times New Roman" pitchFamily="18" charset="0"/>
              </a:rPr>
              <a:t>Our boiler plant automation </a:t>
            </a:r>
            <a:r>
              <a:rPr lang="de-DE" sz="1600" dirty="0" smtClean="0">
                <a:solidFill>
                  <a:srgbClr val="000099"/>
                </a:solidFill>
                <a:latin typeface="Times New Roman" pitchFamily="18" charset="0"/>
                <a:cs typeface="Times New Roman" pitchFamily="18" charset="0"/>
              </a:rPr>
              <a:t>_________ </a:t>
            </a:r>
            <a:r>
              <a:rPr lang="en-US" sz="1600" dirty="0" smtClean="0">
                <a:solidFill>
                  <a:srgbClr val="000099"/>
                </a:solidFill>
                <a:latin typeface="Times New Roman" pitchFamily="18" charset="0"/>
                <a:cs typeface="Times New Roman" pitchFamily="18" charset="0"/>
              </a:rPr>
              <a:t>( to equip) with latest techniques and provides more prominent results.</a:t>
            </a:r>
            <a:r>
              <a:rPr lang="de-DE" sz="1600" dirty="0" smtClean="0">
                <a:solidFill>
                  <a:srgbClr val="000099"/>
                </a:solidFill>
                <a:latin typeface="Times New Roman" pitchFamily="18" charset="0"/>
                <a:cs typeface="Times New Roman" pitchFamily="18" charset="0"/>
              </a:rPr>
              <a:t> </a:t>
            </a:r>
            <a:endParaRPr lang="ru-RU" sz="1600" dirty="0" smtClean="0">
              <a:solidFill>
                <a:srgbClr val="000099"/>
              </a:solidFill>
              <a:latin typeface="Times New Roman" pitchFamily="18" charset="0"/>
              <a:cs typeface="Times New Roman" pitchFamily="18" charset="0"/>
            </a:endParaRPr>
          </a:p>
          <a:p>
            <a:pPr marL="0" indent="19050" algn="just" eaLnBrk="1" hangingPunct="1">
              <a:lnSpc>
                <a:spcPct val="90000"/>
              </a:lnSpc>
              <a:buFont typeface="Arial" charset="0"/>
              <a:buAutoNum type="arabicPeriod"/>
            </a:pPr>
            <a:r>
              <a:rPr lang="en-US" sz="1600" dirty="0" smtClean="0">
                <a:solidFill>
                  <a:srgbClr val="000099"/>
                </a:solidFill>
                <a:latin typeface="Times New Roman" pitchFamily="18" charset="0"/>
                <a:cs typeface="Times New Roman" pitchFamily="18" charset="0"/>
              </a:rPr>
              <a:t>Mitsubishi programmable logic controllers (PLCs) and human machine interfaces (HMIs)</a:t>
            </a:r>
            <a:r>
              <a:rPr lang="de-DE" sz="1600" dirty="0" smtClean="0">
                <a:solidFill>
                  <a:srgbClr val="000099"/>
                </a:solidFill>
                <a:latin typeface="Times New Roman" pitchFamily="18" charset="0"/>
                <a:cs typeface="Times New Roman" pitchFamily="18" charset="0"/>
              </a:rPr>
              <a:t> _________</a:t>
            </a:r>
            <a:r>
              <a:rPr lang="en-US" sz="1600" dirty="0" smtClean="0">
                <a:solidFill>
                  <a:srgbClr val="000099"/>
                </a:solidFill>
                <a:latin typeface="Times New Roman" pitchFamily="18" charset="0"/>
                <a:cs typeface="Times New Roman" pitchFamily="18" charset="0"/>
              </a:rPr>
              <a:t>  ( to integrate) into a system that </a:t>
            </a:r>
            <a:r>
              <a:rPr lang="de-DE" sz="1600" dirty="0" smtClean="0">
                <a:solidFill>
                  <a:srgbClr val="000099"/>
                </a:solidFill>
                <a:latin typeface="Times New Roman" pitchFamily="18" charset="0"/>
                <a:cs typeface="Times New Roman" pitchFamily="18" charset="0"/>
              </a:rPr>
              <a:t>_________ ( </a:t>
            </a:r>
            <a:r>
              <a:rPr lang="de-DE" sz="1600" dirty="0" err="1" smtClean="0">
                <a:solidFill>
                  <a:srgbClr val="000099"/>
                </a:solidFill>
                <a:latin typeface="Times New Roman" pitchFamily="18" charset="0"/>
                <a:cs typeface="Times New Roman" pitchFamily="18" charset="0"/>
              </a:rPr>
              <a:t>to</a:t>
            </a:r>
            <a:r>
              <a:rPr lang="de-DE" sz="1600" dirty="0" smtClean="0">
                <a:solidFill>
                  <a:srgbClr val="000099"/>
                </a:solidFill>
                <a:latin typeface="Times New Roman" pitchFamily="18" charset="0"/>
                <a:cs typeface="Times New Roman" pitchFamily="18" charset="0"/>
              </a:rPr>
              <a:t> </a:t>
            </a:r>
            <a:r>
              <a:rPr lang="en-US" sz="1600" dirty="0" smtClean="0">
                <a:solidFill>
                  <a:srgbClr val="000099"/>
                </a:solidFill>
                <a:latin typeface="Times New Roman" pitchFamily="18" charset="0"/>
                <a:cs typeface="Times New Roman" pitchFamily="18" charset="0"/>
              </a:rPr>
              <a:t>develop) by a specialist maritime supply and service company which aims to keep ships productively at sea by </a:t>
            </a:r>
            <a:r>
              <a:rPr lang="en-US" sz="1600" dirty="0" err="1" smtClean="0">
                <a:solidFill>
                  <a:srgbClr val="000099"/>
                </a:solidFill>
                <a:latin typeface="Times New Roman" pitchFamily="18" charset="0"/>
                <a:cs typeface="Times New Roman" pitchFamily="18" charset="0"/>
              </a:rPr>
              <a:t>minimising</a:t>
            </a:r>
            <a:r>
              <a:rPr lang="en-US" sz="1600" dirty="0" smtClean="0">
                <a:solidFill>
                  <a:srgbClr val="000099"/>
                </a:solidFill>
                <a:latin typeface="Times New Roman" pitchFamily="18" charset="0"/>
                <a:cs typeface="Times New Roman" pitchFamily="18" charset="0"/>
              </a:rPr>
              <a:t> the time that needs </a:t>
            </a:r>
            <a:r>
              <a:rPr lang="de-DE" sz="1600" dirty="0" smtClean="0">
                <a:solidFill>
                  <a:srgbClr val="000099"/>
                </a:solidFill>
                <a:latin typeface="Times New Roman" pitchFamily="18" charset="0"/>
                <a:cs typeface="Times New Roman" pitchFamily="18" charset="0"/>
              </a:rPr>
              <a:t>_________ (</a:t>
            </a:r>
            <a:r>
              <a:rPr lang="en-US" sz="1600" dirty="0" smtClean="0">
                <a:solidFill>
                  <a:srgbClr val="000099"/>
                </a:solidFill>
                <a:latin typeface="Times New Roman" pitchFamily="18" charset="0"/>
                <a:cs typeface="Times New Roman" pitchFamily="18" charset="0"/>
              </a:rPr>
              <a:t>to spend) in </a:t>
            </a:r>
            <a:r>
              <a:rPr lang="en-US" sz="1600" dirty="0" err="1" smtClean="0">
                <a:solidFill>
                  <a:srgbClr val="000099"/>
                </a:solidFill>
                <a:latin typeface="Times New Roman" pitchFamily="18" charset="0"/>
                <a:cs typeface="Times New Roman" pitchFamily="18" charset="0"/>
              </a:rPr>
              <a:t>harbour</a:t>
            </a:r>
            <a:r>
              <a:rPr lang="en-US" sz="1600" dirty="0" smtClean="0">
                <a:solidFill>
                  <a:srgbClr val="000099"/>
                </a:solidFill>
                <a:latin typeface="Times New Roman" pitchFamily="18" charset="0"/>
                <a:cs typeface="Times New Roman" pitchFamily="18" charset="0"/>
              </a:rPr>
              <a:t> and maintenance yards.</a:t>
            </a:r>
            <a:r>
              <a:rPr lang="de-DE" sz="1600" dirty="0" smtClean="0">
                <a:solidFill>
                  <a:srgbClr val="000099"/>
                </a:solidFill>
                <a:latin typeface="Times New Roman" pitchFamily="18" charset="0"/>
                <a:cs typeface="Times New Roman" pitchFamily="18" charset="0"/>
              </a:rPr>
              <a:t> </a:t>
            </a:r>
            <a:endParaRPr lang="ru-RU" sz="1600" dirty="0" smtClean="0">
              <a:solidFill>
                <a:srgbClr val="000099"/>
              </a:solidFill>
              <a:latin typeface="Times New Roman" pitchFamily="18" charset="0"/>
              <a:cs typeface="Times New Roman" pitchFamily="18" charset="0"/>
            </a:endParaRPr>
          </a:p>
          <a:p>
            <a:pPr marL="0" indent="19050" algn="just" eaLnBrk="1" hangingPunct="1">
              <a:lnSpc>
                <a:spcPct val="90000"/>
              </a:lnSpc>
              <a:buFont typeface="Arial" charset="0"/>
              <a:buAutoNum type="arabicPeriod"/>
            </a:pPr>
            <a:r>
              <a:rPr lang="en-US" sz="1600" dirty="0" smtClean="0">
                <a:solidFill>
                  <a:srgbClr val="000099"/>
                </a:solidFill>
                <a:latin typeface="Times New Roman" pitchFamily="18" charset="0"/>
                <a:cs typeface="Times New Roman" pitchFamily="18" charset="0"/>
              </a:rPr>
              <a:t>Poor water treatment can cause overhauling operation which </a:t>
            </a:r>
            <a:r>
              <a:rPr lang="de-DE" sz="1600" dirty="0" smtClean="0">
                <a:solidFill>
                  <a:srgbClr val="000099"/>
                </a:solidFill>
                <a:latin typeface="Times New Roman" pitchFamily="18" charset="0"/>
                <a:cs typeface="Times New Roman" pitchFamily="18" charset="0"/>
              </a:rPr>
              <a:t>_________</a:t>
            </a:r>
            <a:r>
              <a:rPr lang="en-US" sz="1600" dirty="0" smtClean="0">
                <a:solidFill>
                  <a:srgbClr val="000099"/>
                </a:solidFill>
                <a:latin typeface="Times New Roman" pitchFamily="18" charset="0"/>
                <a:cs typeface="Times New Roman" pitchFamily="18" charset="0"/>
              </a:rPr>
              <a:t>  </a:t>
            </a:r>
            <a:r>
              <a:rPr lang="en-US" sz="1600" dirty="0" smtClean="0">
                <a:solidFill>
                  <a:srgbClr val="000099"/>
                </a:solidFill>
                <a:latin typeface="Times New Roman" pitchFamily="18" charset="0"/>
                <a:cs typeface="Times New Roman" pitchFamily="18" charset="0"/>
              </a:rPr>
              <a:t>(to schedule) every 4-5 years throughout the ship's life to prevent water contamination before </a:t>
            </a:r>
            <a:r>
              <a:rPr lang="en-US" sz="1600" dirty="0" smtClean="0">
                <a:solidFill>
                  <a:srgbClr val="000099"/>
                </a:solidFill>
                <a:latin typeface="Times New Roman" pitchFamily="18" charset="0"/>
                <a:cs typeface="Times New Roman" pitchFamily="18" charset="0"/>
              </a:rPr>
              <a:t> </a:t>
            </a:r>
            <a:r>
              <a:rPr lang="en-US" sz="1600" dirty="0" err="1" smtClean="0">
                <a:solidFill>
                  <a:srgbClr val="000099"/>
                </a:solidFill>
                <a:latin typeface="Times New Roman" pitchFamily="18" charset="0"/>
                <a:cs typeface="Times New Roman" pitchFamily="18" charset="0"/>
              </a:rPr>
              <a:t>i</a:t>
            </a:r>
            <a:r>
              <a:rPr lang="de-DE" sz="1600" dirty="0" smtClean="0">
                <a:solidFill>
                  <a:srgbClr val="000099"/>
                </a:solidFill>
                <a:latin typeface="Times New Roman" pitchFamily="18" charset="0"/>
                <a:cs typeface="Times New Roman" pitchFamily="18" charset="0"/>
              </a:rPr>
              <a:t>t  </a:t>
            </a:r>
            <a:r>
              <a:rPr lang="de-DE" sz="1600" dirty="0" err="1" smtClean="0">
                <a:solidFill>
                  <a:srgbClr val="000099"/>
                </a:solidFill>
                <a:latin typeface="Times New Roman" pitchFamily="18" charset="0"/>
                <a:cs typeface="Times New Roman" pitchFamily="18" charset="0"/>
              </a:rPr>
              <a:t>can</a:t>
            </a:r>
            <a:r>
              <a:rPr lang="de-DE" sz="1600" dirty="0" smtClean="0">
                <a:solidFill>
                  <a:srgbClr val="000099"/>
                </a:solidFill>
                <a:latin typeface="Times New Roman" pitchFamily="18" charset="0"/>
                <a:cs typeface="Times New Roman" pitchFamily="18" charset="0"/>
              </a:rPr>
              <a:t> _________</a:t>
            </a:r>
            <a:r>
              <a:rPr lang="en-US" sz="1600" dirty="0" smtClean="0">
                <a:solidFill>
                  <a:srgbClr val="000099"/>
                </a:solidFill>
                <a:latin typeface="Times New Roman" pitchFamily="18" charset="0"/>
                <a:cs typeface="Times New Roman" pitchFamily="18" charset="0"/>
              </a:rPr>
              <a:t> </a:t>
            </a:r>
            <a:r>
              <a:rPr lang="en-US" sz="1600" dirty="0" smtClean="0">
                <a:solidFill>
                  <a:srgbClr val="000099"/>
                </a:solidFill>
                <a:latin typeface="Times New Roman" pitchFamily="18" charset="0"/>
                <a:cs typeface="Times New Roman" pitchFamily="18" charset="0"/>
              </a:rPr>
              <a:t>(to develop).</a:t>
            </a:r>
          </a:p>
          <a:p>
            <a:pPr marL="0" indent="19050" eaLnBrk="1" hangingPunct="1">
              <a:lnSpc>
                <a:spcPct val="90000"/>
              </a:lnSpc>
              <a:buFont typeface="Wingdings" pitchFamily="2" charset="2"/>
              <a:buNone/>
            </a:pPr>
            <a:r>
              <a:rPr lang="ru-RU" sz="1600" dirty="0" smtClean="0">
                <a:solidFill>
                  <a:srgbClr val="000099"/>
                </a:solidFill>
                <a:latin typeface="Times New Roman" pitchFamily="18" charset="0"/>
                <a:cs typeface="Times New Roman" pitchFamily="18" charset="0"/>
              </a:rPr>
              <a:t> </a:t>
            </a:r>
          </a:p>
        </p:txBody>
      </p:sp>
      <p:pic>
        <p:nvPicPr>
          <p:cNvPr id="19460" name="Picture 0" descr="2728228951_813e704acd_o"/>
          <p:cNvPicPr>
            <a:picLocks noGrp="1" noChangeAspect="1" noChangeArrowheads="1"/>
          </p:cNvPicPr>
          <p:nvPr>
            <p:ph sz="half" idx="2"/>
          </p:nvPr>
        </p:nvPicPr>
        <p:blipFill>
          <a:blip r:embed="rId3" cstate="print"/>
          <a:srcRect/>
          <a:stretch>
            <a:fillRect/>
          </a:stretch>
        </p:blipFill>
        <p:spPr>
          <a:xfrm>
            <a:off x="5148263" y="1643063"/>
            <a:ext cx="3359150" cy="5214937"/>
          </a:xfr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WordArt 5"/>
          <p:cNvSpPr>
            <a:spLocks noChangeArrowheads="1" noChangeShapeType="1"/>
          </p:cNvSpPr>
          <p:nvPr/>
        </p:nvSpPr>
        <p:spPr bwMode="auto">
          <a:xfrm>
            <a:off x="1908175" y="762000"/>
            <a:ext cx="5472113" cy="866775"/>
          </a:xfrm>
          <a:prstGeom prst="rect">
            <a:avLst/>
          </a:prstGeom>
        </p:spPr>
        <p:txBody>
          <a:bodyPr wrap="none" fromWordArt="1">
            <a:prstTxWarp prst="textPlain">
              <a:avLst>
                <a:gd name="adj" fmla="val 50000"/>
              </a:avLst>
            </a:prstTxWarp>
          </a:bodyPr>
          <a:lstStyle/>
          <a:p>
            <a:pPr algn="ctr"/>
            <a:r>
              <a:rPr lang="en-US" b="1" kern="10">
                <a:ln w="9525">
                  <a:solidFill>
                    <a:srgbClr val="000000"/>
                  </a:solidFill>
                  <a:round/>
                  <a:headEnd/>
                  <a:tailEnd/>
                </a:ln>
                <a:solidFill>
                  <a:srgbClr val="FF0000"/>
                </a:solidFill>
                <a:latin typeface="Adobe Garamond Pro Bold"/>
              </a:rPr>
              <a:t>TASK № 4</a:t>
            </a:r>
            <a:endParaRPr lang="ru-RU" b="1" kern="10">
              <a:ln w="9525">
                <a:solidFill>
                  <a:srgbClr val="000000"/>
                </a:solidFill>
                <a:round/>
                <a:headEnd/>
                <a:tailEnd/>
              </a:ln>
              <a:solidFill>
                <a:srgbClr val="FF0000"/>
              </a:solidFill>
              <a:latin typeface="Adobe Garamond Pro Bold"/>
            </a:endParaRPr>
          </a:p>
        </p:txBody>
      </p:sp>
      <p:sp>
        <p:nvSpPr>
          <p:cNvPr id="20483" name="Text Box 6"/>
          <p:cNvSpPr txBox="1">
            <a:spLocks noChangeArrowheads="1"/>
          </p:cNvSpPr>
          <p:nvPr/>
        </p:nvSpPr>
        <p:spPr bwMode="auto">
          <a:xfrm>
            <a:off x="1311275" y="3376613"/>
            <a:ext cx="184150" cy="366712"/>
          </a:xfrm>
          <a:prstGeom prst="rect">
            <a:avLst/>
          </a:prstGeom>
          <a:noFill/>
          <a:ln w="9525">
            <a:noFill/>
            <a:miter lim="800000"/>
            <a:headEnd/>
            <a:tailEnd/>
          </a:ln>
        </p:spPr>
        <p:txBody>
          <a:bodyPr wrap="none">
            <a:spAutoFit/>
          </a:bodyPr>
          <a:lstStyle/>
          <a:p>
            <a:endParaRPr lang="fr-FR"/>
          </a:p>
        </p:txBody>
      </p:sp>
      <p:sp>
        <p:nvSpPr>
          <p:cNvPr id="20484" name="Text Box 7"/>
          <p:cNvSpPr txBox="1">
            <a:spLocks noChangeArrowheads="1"/>
          </p:cNvSpPr>
          <p:nvPr/>
        </p:nvSpPr>
        <p:spPr bwMode="auto">
          <a:xfrm>
            <a:off x="179388" y="1643063"/>
            <a:ext cx="5607050" cy="6007100"/>
          </a:xfrm>
          <a:prstGeom prst="rect">
            <a:avLst/>
          </a:prstGeom>
          <a:solidFill>
            <a:schemeClr val="bg1"/>
          </a:solidFill>
          <a:ln w="9525">
            <a:noFill/>
            <a:miter lim="800000"/>
            <a:headEnd/>
            <a:tailEnd/>
          </a:ln>
        </p:spPr>
        <p:txBody>
          <a:bodyPr>
            <a:spAutoFit/>
          </a:bodyPr>
          <a:lstStyle/>
          <a:p>
            <a:pPr algn="just">
              <a:lnSpc>
                <a:spcPct val="90000"/>
              </a:lnSpc>
              <a:spcBef>
                <a:spcPct val="20000"/>
              </a:spcBef>
              <a:buClr>
                <a:schemeClr val="tx1"/>
              </a:buClr>
              <a:buSzPct val="75000"/>
            </a:pPr>
            <a:r>
              <a:rPr lang="en-US" sz="1600" dirty="0">
                <a:solidFill>
                  <a:srgbClr val="000099"/>
                </a:solidFill>
                <a:latin typeface="Times New Roman" pitchFamily="18" charset="0"/>
                <a:cs typeface="Times New Roman" pitchFamily="18" charset="0"/>
              </a:rPr>
              <a:t>6</a:t>
            </a:r>
            <a:r>
              <a:rPr lang="en-US" sz="2000" dirty="0">
                <a:solidFill>
                  <a:srgbClr val="000099"/>
                </a:solidFill>
                <a:latin typeface="Adobe Garamond Pro Bold" pitchFamily="18" charset="0"/>
              </a:rPr>
              <a:t>. </a:t>
            </a:r>
            <a:r>
              <a:rPr lang="en-US" sz="1600" dirty="0">
                <a:solidFill>
                  <a:srgbClr val="000099"/>
                </a:solidFill>
                <a:latin typeface="Times New Roman" pitchFamily="18" charset="0"/>
                <a:cs typeface="Times New Roman" pitchFamily="18" charset="0"/>
              </a:rPr>
              <a:t>In the stirred batch reactor an HTF (heat transfer fluid) must not </a:t>
            </a:r>
            <a:r>
              <a:rPr lang="de-DE" sz="1600" dirty="0">
                <a:solidFill>
                  <a:srgbClr val="000099"/>
                </a:solidFill>
                <a:latin typeface="Times New Roman" pitchFamily="18" charset="0"/>
                <a:cs typeface="Times New Roman" pitchFamily="18" charset="0"/>
              </a:rPr>
              <a:t>_________ </a:t>
            </a:r>
            <a:r>
              <a:rPr lang="en-US" sz="1600" dirty="0">
                <a:solidFill>
                  <a:srgbClr val="000099"/>
                </a:solidFill>
                <a:latin typeface="Times New Roman" pitchFamily="18" charset="0"/>
                <a:cs typeface="Times New Roman" pitchFamily="18" charset="0"/>
              </a:rPr>
              <a:t>(to use) at temperatures above the manufacturer’s recommended </a:t>
            </a:r>
            <a:r>
              <a:rPr lang="en-US" sz="1600" dirty="0" smtClean="0">
                <a:solidFill>
                  <a:srgbClr val="000099"/>
                </a:solidFill>
                <a:latin typeface="Times New Roman" pitchFamily="18" charset="0"/>
                <a:cs typeface="Times New Roman" pitchFamily="18" charset="0"/>
              </a:rPr>
              <a:t> maximum</a:t>
            </a:r>
            <a:r>
              <a:rPr lang="en-US" sz="1600" dirty="0">
                <a:solidFill>
                  <a:srgbClr val="000099"/>
                </a:solidFill>
                <a:latin typeface="Times New Roman" pitchFamily="18" charset="0"/>
                <a:cs typeface="Times New Roman" pitchFamily="18" charset="0"/>
              </a:rPr>
              <a:t>. It</a:t>
            </a:r>
            <a:r>
              <a:rPr lang="de-DE" sz="1600" dirty="0">
                <a:solidFill>
                  <a:srgbClr val="000099"/>
                </a:solidFill>
                <a:latin typeface="Times New Roman" pitchFamily="18" charset="0"/>
                <a:cs typeface="Times New Roman" pitchFamily="18" charset="0"/>
              </a:rPr>
              <a:t>_________</a:t>
            </a:r>
            <a:r>
              <a:rPr lang="en-US" sz="1600" dirty="0">
                <a:solidFill>
                  <a:srgbClr val="000099"/>
                </a:solidFill>
                <a:latin typeface="Times New Roman" pitchFamily="18" charset="0"/>
                <a:cs typeface="Times New Roman" pitchFamily="18" charset="0"/>
              </a:rPr>
              <a:t> (to  consider) good practice to select a fluid with temperature capabilities at least 20°C (36°F) higher than the required process maximum to safeguard against fluid breakdown.</a:t>
            </a:r>
            <a:r>
              <a:rPr lang="de-DE" sz="1600" dirty="0">
                <a:solidFill>
                  <a:srgbClr val="000099"/>
                </a:solidFill>
                <a:latin typeface="Times New Roman" pitchFamily="18" charset="0"/>
                <a:cs typeface="Times New Roman" pitchFamily="18" charset="0"/>
              </a:rPr>
              <a:t> </a:t>
            </a:r>
          </a:p>
          <a:p>
            <a:pPr algn="just">
              <a:lnSpc>
                <a:spcPct val="90000"/>
              </a:lnSpc>
              <a:spcBef>
                <a:spcPct val="20000"/>
              </a:spcBef>
              <a:buClr>
                <a:schemeClr val="tx1"/>
              </a:buClr>
              <a:buSzPct val="75000"/>
            </a:pPr>
            <a:r>
              <a:rPr lang="de-DE" sz="1600" dirty="0">
                <a:solidFill>
                  <a:srgbClr val="000099"/>
                </a:solidFill>
                <a:latin typeface="Times New Roman" pitchFamily="18" charset="0"/>
                <a:cs typeface="Times New Roman" pitchFamily="18" charset="0"/>
              </a:rPr>
              <a:t>7. </a:t>
            </a:r>
            <a:r>
              <a:rPr lang="en-US" sz="1600" dirty="0">
                <a:solidFill>
                  <a:srgbClr val="000099"/>
                </a:solidFill>
                <a:latin typeface="Times New Roman" pitchFamily="18" charset="0"/>
                <a:cs typeface="Times New Roman" pitchFamily="18" charset="0"/>
              </a:rPr>
              <a:t>Method for preparing granular polycrystalline silicon using fluidized bed reactor relates to a method for mass preparation of granular polycrystalline silicon </a:t>
            </a:r>
            <a:r>
              <a:rPr lang="en-US" sz="1600" dirty="0" smtClean="0">
                <a:solidFill>
                  <a:srgbClr val="000099"/>
                </a:solidFill>
                <a:latin typeface="Times New Roman" pitchFamily="18" charset="0"/>
                <a:cs typeface="Times New Roman" pitchFamily="18" charset="0"/>
              </a:rPr>
              <a:t>in a fluidized bed reactor, </a:t>
            </a:r>
            <a:r>
              <a:rPr lang="en-US" sz="1600" dirty="0">
                <a:solidFill>
                  <a:srgbClr val="000099"/>
                </a:solidFill>
                <a:latin typeface="Times New Roman" pitchFamily="18" charset="0"/>
                <a:cs typeface="Times New Roman" pitchFamily="18" charset="0"/>
              </a:rPr>
              <a:t>comprising (a) a reactor tube, (b) a reactor shell encompassing the reactor tube, (c) an inner zone formed within the reactor tube, where a silicon particle bed </a:t>
            </a:r>
            <a:r>
              <a:rPr lang="de-DE" sz="1600" dirty="0">
                <a:solidFill>
                  <a:srgbClr val="000099"/>
                </a:solidFill>
                <a:latin typeface="Times New Roman" pitchFamily="18" charset="0"/>
                <a:cs typeface="Times New Roman" pitchFamily="18" charset="0"/>
              </a:rPr>
              <a:t>___________</a:t>
            </a:r>
            <a:r>
              <a:rPr lang="en-US" sz="1600" dirty="0">
                <a:solidFill>
                  <a:srgbClr val="000099"/>
                </a:solidFill>
                <a:latin typeface="Times New Roman" pitchFamily="18" charset="0"/>
                <a:cs typeface="Times New Roman" pitchFamily="18" charset="0"/>
              </a:rPr>
              <a:t>(to form) and silicon deposition occurs, and an outer zone formed in between the reactor shell and the reactor tube, which</a:t>
            </a:r>
            <a:r>
              <a:rPr lang="de-DE" sz="1600" dirty="0">
                <a:solidFill>
                  <a:srgbClr val="000099"/>
                </a:solidFill>
                <a:latin typeface="Times New Roman" pitchFamily="18" charset="0"/>
                <a:cs typeface="Times New Roman" pitchFamily="18" charset="0"/>
              </a:rPr>
              <a:t>____________ </a:t>
            </a:r>
            <a:r>
              <a:rPr lang="en-US" sz="1600" dirty="0">
                <a:solidFill>
                  <a:srgbClr val="000099"/>
                </a:solidFill>
                <a:latin typeface="Times New Roman" pitchFamily="18" charset="0"/>
                <a:cs typeface="Times New Roman" pitchFamily="18" charset="0"/>
              </a:rPr>
              <a:t> (to maintain) under an inert gas atmosphere. </a:t>
            </a:r>
            <a:endParaRPr lang="de-DE" sz="1600" dirty="0">
              <a:solidFill>
                <a:srgbClr val="000099"/>
              </a:solidFill>
              <a:latin typeface="Times New Roman" pitchFamily="18" charset="0"/>
              <a:cs typeface="Times New Roman" pitchFamily="18" charset="0"/>
            </a:endParaRPr>
          </a:p>
          <a:p>
            <a:pPr algn="just">
              <a:lnSpc>
                <a:spcPct val="90000"/>
              </a:lnSpc>
              <a:spcBef>
                <a:spcPct val="20000"/>
              </a:spcBef>
              <a:buClr>
                <a:schemeClr val="tx1"/>
              </a:buClr>
              <a:buSzPct val="75000"/>
            </a:pPr>
            <a:r>
              <a:rPr lang="de-DE" sz="1600" dirty="0">
                <a:solidFill>
                  <a:srgbClr val="000099"/>
                </a:solidFill>
                <a:latin typeface="Times New Roman" pitchFamily="18" charset="0"/>
                <a:cs typeface="Times New Roman" pitchFamily="18" charset="0"/>
              </a:rPr>
              <a:t>8. </a:t>
            </a:r>
            <a:r>
              <a:rPr lang="en-US" sz="1600" dirty="0">
                <a:solidFill>
                  <a:srgbClr val="000099"/>
                </a:solidFill>
                <a:latin typeface="Times New Roman" pitchFamily="18" charset="0"/>
                <a:cs typeface="Times New Roman" pitchFamily="18" charset="0"/>
              </a:rPr>
              <a:t>Alternatively, a fluidized bed reactor </a:t>
            </a:r>
            <a:r>
              <a:rPr lang="en-US" sz="1600" dirty="0" smtClean="0">
                <a:solidFill>
                  <a:srgbClr val="000099"/>
                </a:solidFill>
                <a:latin typeface="Times New Roman" pitchFamily="18" charset="0"/>
                <a:cs typeface="Times New Roman" pitchFamily="18" charset="0"/>
              </a:rPr>
              <a:t>recently</a:t>
            </a:r>
            <a:r>
              <a:rPr lang="de-DE" sz="1600" dirty="0" smtClean="0">
                <a:solidFill>
                  <a:srgbClr val="000099"/>
                </a:solidFill>
                <a:latin typeface="Times New Roman" pitchFamily="18" charset="0"/>
                <a:cs typeface="Times New Roman" pitchFamily="18" charset="0"/>
              </a:rPr>
              <a:t>_______(</a:t>
            </a:r>
            <a:r>
              <a:rPr lang="de-DE" sz="1600" dirty="0" err="1">
                <a:solidFill>
                  <a:srgbClr val="000099"/>
                </a:solidFill>
                <a:latin typeface="Times New Roman" pitchFamily="18" charset="0"/>
                <a:cs typeface="Times New Roman" pitchFamily="18" charset="0"/>
              </a:rPr>
              <a:t>to</a:t>
            </a:r>
            <a:r>
              <a:rPr lang="de-DE" sz="1600" dirty="0">
                <a:solidFill>
                  <a:srgbClr val="000099"/>
                </a:solidFill>
                <a:latin typeface="Times New Roman" pitchFamily="18" charset="0"/>
                <a:cs typeface="Times New Roman" pitchFamily="18" charset="0"/>
              </a:rPr>
              <a:t> </a:t>
            </a:r>
            <a:r>
              <a:rPr lang="en-US" sz="1600" dirty="0">
                <a:solidFill>
                  <a:srgbClr val="000099"/>
                </a:solidFill>
                <a:latin typeface="Times New Roman" pitchFamily="18" charset="0"/>
                <a:cs typeface="Times New Roman" pitchFamily="18" charset="0"/>
              </a:rPr>
              <a:t>develop) to prepare granular polycrystalline silicon with a size of 0.5-3 mm.</a:t>
            </a:r>
            <a:r>
              <a:rPr lang="de-DE" sz="1600" dirty="0">
                <a:solidFill>
                  <a:srgbClr val="000099"/>
                </a:solidFill>
                <a:latin typeface="Times New Roman" pitchFamily="18" charset="0"/>
                <a:cs typeface="Times New Roman" pitchFamily="18" charset="0"/>
              </a:rPr>
              <a:t> </a:t>
            </a:r>
          </a:p>
          <a:p>
            <a:pPr algn="just">
              <a:lnSpc>
                <a:spcPct val="90000"/>
              </a:lnSpc>
              <a:spcBef>
                <a:spcPct val="20000"/>
              </a:spcBef>
              <a:buClr>
                <a:schemeClr val="tx1"/>
              </a:buClr>
              <a:buSzPct val="75000"/>
            </a:pPr>
            <a:r>
              <a:rPr lang="de-DE" sz="1600" dirty="0">
                <a:solidFill>
                  <a:srgbClr val="000099"/>
                </a:solidFill>
                <a:latin typeface="Times New Roman" pitchFamily="18" charset="0"/>
                <a:cs typeface="Times New Roman" pitchFamily="18" charset="0"/>
              </a:rPr>
              <a:t>9. </a:t>
            </a:r>
            <a:r>
              <a:rPr lang="en-US" sz="1600" dirty="0">
                <a:solidFill>
                  <a:srgbClr val="000099"/>
                </a:solidFill>
                <a:latin typeface="Times New Roman" pitchFamily="18" charset="0"/>
                <a:cs typeface="Times New Roman" pitchFamily="18" charset="0"/>
              </a:rPr>
              <a:t>Over the past two decades, several advances </a:t>
            </a:r>
            <a:r>
              <a:rPr lang="de-DE" sz="1600" dirty="0">
                <a:solidFill>
                  <a:srgbClr val="000099"/>
                </a:solidFill>
                <a:latin typeface="Times New Roman" pitchFamily="18" charset="0"/>
                <a:cs typeface="Times New Roman" pitchFamily="18" charset="0"/>
              </a:rPr>
              <a:t>____________(</a:t>
            </a:r>
            <a:r>
              <a:rPr lang="de-DE" sz="1600" dirty="0" err="1">
                <a:solidFill>
                  <a:srgbClr val="000099"/>
                </a:solidFill>
                <a:latin typeface="Times New Roman" pitchFamily="18" charset="0"/>
                <a:cs typeface="Times New Roman" pitchFamily="18" charset="0"/>
              </a:rPr>
              <a:t>to</a:t>
            </a:r>
            <a:r>
              <a:rPr lang="de-DE" sz="1600" dirty="0">
                <a:solidFill>
                  <a:srgbClr val="000099"/>
                </a:solidFill>
                <a:latin typeface="Times New Roman" pitchFamily="18" charset="0"/>
                <a:cs typeface="Times New Roman" pitchFamily="18" charset="0"/>
              </a:rPr>
              <a:t> </a:t>
            </a:r>
            <a:r>
              <a:rPr lang="de-DE" sz="1600" dirty="0" err="1">
                <a:solidFill>
                  <a:srgbClr val="000099"/>
                </a:solidFill>
                <a:latin typeface="Times New Roman" pitchFamily="18" charset="0"/>
                <a:cs typeface="Times New Roman" pitchFamily="18" charset="0"/>
              </a:rPr>
              <a:t>make</a:t>
            </a:r>
            <a:r>
              <a:rPr lang="de-DE" sz="1600" dirty="0">
                <a:solidFill>
                  <a:srgbClr val="000099"/>
                </a:solidFill>
                <a:latin typeface="Times New Roman" pitchFamily="18" charset="0"/>
                <a:cs typeface="Times New Roman" pitchFamily="18" charset="0"/>
              </a:rPr>
              <a:t>)</a:t>
            </a:r>
            <a:r>
              <a:rPr lang="en-US" sz="1600" dirty="0">
                <a:solidFill>
                  <a:srgbClr val="000099"/>
                </a:solidFill>
                <a:latin typeface="Times New Roman" pitchFamily="18" charset="0"/>
                <a:cs typeface="Times New Roman" pitchFamily="18" charset="0"/>
              </a:rPr>
              <a:t> in </a:t>
            </a:r>
            <a:r>
              <a:rPr lang="en-US" sz="1600" dirty="0" err="1">
                <a:solidFill>
                  <a:srgbClr val="000099"/>
                </a:solidFill>
                <a:latin typeface="Times New Roman" pitchFamily="18" charset="0"/>
                <a:cs typeface="Times New Roman" pitchFamily="18" charset="0"/>
              </a:rPr>
              <a:t>micromachined</a:t>
            </a:r>
            <a:r>
              <a:rPr lang="en-US" sz="1600" dirty="0">
                <a:solidFill>
                  <a:srgbClr val="000099"/>
                </a:solidFill>
                <a:latin typeface="Times New Roman" pitchFamily="18" charset="0"/>
                <a:cs typeface="Times New Roman" pitchFamily="18" charset="0"/>
              </a:rPr>
              <a:t> sensors and actuators. </a:t>
            </a:r>
          </a:p>
          <a:p>
            <a:pPr algn="just"/>
            <a:r>
              <a:rPr lang="en-US" sz="1600" dirty="0">
                <a:solidFill>
                  <a:srgbClr val="000099"/>
                </a:solidFill>
                <a:latin typeface="Times New Roman" pitchFamily="18" charset="0"/>
                <a:cs typeface="Times New Roman" pitchFamily="18" charset="0"/>
              </a:rPr>
              <a:t>10.Measurement systems </a:t>
            </a:r>
            <a:r>
              <a:rPr lang="de-DE" sz="1600" dirty="0">
                <a:solidFill>
                  <a:srgbClr val="000099"/>
                </a:solidFill>
                <a:latin typeface="Times New Roman" pitchFamily="18" charset="0"/>
                <a:cs typeface="Times New Roman" pitchFamily="18" charset="0"/>
              </a:rPr>
              <a:t>____________(</a:t>
            </a:r>
            <a:r>
              <a:rPr lang="de-DE" sz="1600" dirty="0" err="1">
                <a:solidFill>
                  <a:srgbClr val="000099"/>
                </a:solidFill>
                <a:latin typeface="Times New Roman" pitchFamily="18" charset="0"/>
                <a:cs typeface="Times New Roman" pitchFamily="18" charset="0"/>
              </a:rPr>
              <a:t>to</a:t>
            </a:r>
            <a:r>
              <a:rPr lang="de-DE" sz="1600" dirty="0">
                <a:solidFill>
                  <a:srgbClr val="000099"/>
                </a:solidFill>
                <a:latin typeface="Times New Roman" pitchFamily="18" charset="0"/>
                <a:cs typeface="Times New Roman" pitchFamily="18" charset="0"/>
              </a:rPr>
              <a:t> </a:t>
            </a:r>
            <a:r>
              <a:rPr lang="de-DE" sz="1600" dirty="0" err="1">
                <a:solidFill>
                  <a:srgbClr val="000099"/>
                </a:solidFill>
                <a:latin typeface="Times New Roman" pitchFamily="18" charset="0"/>
                <a:cs typeface="Times New Roman" pitchFamily="18" charset="0"/>
              </a:rPr>
              <a:t>use</a:t>
            </a:r>
            <a:r>
              <a:rPr lang="de-DE" sz="1600" dirty="0">
                <a:solidFill>
                  <a:srgbClr val="000099"/>
                </a:solidFill>
                <a:latin typeface="Times New Roman" pitchFamily="18" charset="0"/>
                <a:cs typeface="Times New Roman" pitchFamily="18" charset="0"/>
              </a:rPr>
              <a:t>) </a:t>
            </a:r>
            <a:r>
              <a:rPr lang="en-US" sz="1600" dirty="0">
                <a:solidFill>
                  <a:srgbClr val="000099"/>
                </a:solidFill>
                <a:latin typeface="Times New Roman" pitchFamily="18" charset="0"/>
                <a:cs typeface="Times New Roman" pitchFamily="18" charset="0"/>
              </a:rPr>
              <a:t>to generate improved understanding about a real world system; or a virtual representation of it</a:t>
            </a:r>
            <a:r>
              <a:rPr lang="en-US" sz="1600" dirty="0">
                <a:latin typeface="Times New Roman" pitchFamily="18" charset="0"/>
                <a:cs typeface="Times New Roman" pitchFamily="18" charset="0"/>
              </a:rPr>
              <a:t>.</a:t>
            </a:r>
          </a:p>
          <a:p>
            <a:pPr algn="just">
              <a:lnSpc>
                <a:spcPct val="90000"/>
              </a:lnSpc>
              <a:spcBef>
                <a:spcPct val="20000"/>
              </a:spcBef>
              <a:buClr>
                <a:schemeClr val="tx1"/>
              </a:buClr>
              <a:buSzPct val="75000"/>
            </a:pPr>
            <a:endParaRPr lang="de-DE" sz="1600" dirty="0">
              <a:solidFill>
                <a:srgbClr val="000099"/>
              </a:solidFill>
              <a:latin typeface="Times New Roman" pitchFamily="18" charset="0"/>
              <a:cs typeface="Times New Roman" pitchFamily="18" charset="0"/>
            </a:endParaRPr>
          </a:p>
          <a:p>
            <a:pPr>
              <a:lnSpc>
                <a:spcPct val="90000"/>
              </a:lnSpc>
              <a:spcBef>
                <a:spcPct val="20000"/>
              </a:spcBef>
              <a:buClr>
                <a:schemeClr val="tx1"/>
              </a:buClr>
              <a:buSzPct val="75000"/>
            </a:pPr>
            <a:endParaRPr lang="ru-RU" sz="1600" dirty="0">
              <a:solidFill>
                <a:srgbClr val="000099"/>
              </a:solidFill>
              <a:latin typeface="Times New Roman" pitchFamily="18" charset="0"/>
              <a:cs typeface="Times New Roman" pitchFamily="18" charset="0"/>
            </a:endParaRPr>
          </a:p>
        </p:txBody>
      </p:sp>
      <p:pic>
        <p:nvPicPr>
          <p:cNvPr id="20485" name="Picture 0" descr="2728323547_0a3a8ba918_o"/>
          <p:cNvPicPr>
            <a:picLocks noGrp="1" noChangeAspect="1" noChangeArrowheads="1"/>
          </p:cNvPicPr>
          <p:nvPr>
            <p:ph idx="1"/>
          </p:nvPr>
        </p:nvPicPr>
        <p:blipFill>
          <a:blip r:embed="rId3" cstate="print"/>
          <a:srcRect/>
          <a:stretch>
            <a:fillRect/>
          </a:stretch>
        </p:blipFill>
        <p:spPr>
          <a:xfrm>
            <a:off x="5867400" y="1714500"/>
            <a:ext cx="3005138" cy="5143500"/>
          </a:xfr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rrowheads="1"/>
          </p:cNvSpPr>
          <p:nvPr>
            <p:ph type="title"/>
          </p:nvPr>
        </p:nvSpPr>
        <p:spPr>
          <a:xfrm>
            <a:off x="762000" y="214313"/>
            <a:ext cx="7924800" cy="1214437"/>
          </a:xfrm>
        </p:spPr>
        <p:txBody>
          <a:bodyPr>
            <a:normAutofit fontScale="90000"/>
          </a:bodyPr>
          <a:lstStyle/>
          <a:p>
            <a:pPr algn="ctr" eaLnBrk="1" hangingPunct="1"/>
            <a:r>
              <a:rPr lang="de-DE" smtClean="0">
                <a:solidFill>
                  <a:srgbClr val="333300"/>
                </a:solidFill>
                <a:latin typeface="Times New Roman" pitchFamily="18" charset="0"/>
                <a:cs typeface="Times New Roman" pitchFamily="18" charset="0"/>
              </a:rPr>
              <a:t>To write an annotation it is necessary:</a:t>
            </a:r>
            <a:endParaRPr lang="ru-RU" smtClean="0">
              <a:solidFill>
                <a:srgbClr val="333300"/>
              </a:solidFill>
              <a:latin typeface="Times New Roman" pitchFamily="18" charset="0"/>
              <a:cs typeface="Times New Roman" pitchFamily="18" charset="0"/>
            </a:endParaRPr>
          </a:p>
        </p:txBody>
      </p:sp>
      <p:sp>
        <p:nvSpPr>
          <p:cNvPr id="24579" name="Rectangle 3"/>
          <p:cNvSpPr>
            <a:spLocks noGrp="1" noChangeArrowheads="1"/>
          </p:cNvSpPr>
          <p:nvPr>
            <p:ph type="body" idx="1"/>
          </p:nvPr>
        </p:nvSpPr>
        <p:spPr>
          <a:xfrm>
            <a:off x="928688" y="2286000"/>
            <a:ext cx="7693025" cy="4429125"/>
          </a:xfrm>
        </p:spPr>
        <p:txBody>
          <a:bodyPr>
            <a:normAutofit lnSpcReduction="10000"/>
          </a:bodyPr>
          <a:lstStyle/>
          <a:p>
            <a:pPr marL="514350" indent="-514350" eaLnBrk="1" hangingPunct="1">
              <a:buFont typeface="Wingdings" pitchFamily="2" charset="2"/>
              <a:buNone/>
            </a:pPr>
            <a:r>
              <a:rPr lang="en-US" sz="2000" b="1" smtClean="0">
                <a:latin typeface="Times New Roman" pitchFamily="18" charset="0"/>
                <a:cs typeface="Times New Roman" pitchFamily="18" charset="0"/>
              </a:rPr>
              <a:t>Its purpose is to characterize the publication in such a way that the reader can decide whether or not to read the complete work. </a:t>
            </a:r>
            <a:endParaRPr lang="en-US" sz="2000" b="1" i="1" u="sng" smtClean="0">
              <a:solidFill>
                <a:srgbClr val="000099"/>
              </a:solidFill>
              <a:latin typeface="Times New Roman" pitchFamily="18" charset="0"/>
              <a:cs typeface="Times New Roman" pitchFamily="18" charset="0"/>
            </a:endParaRPr>
          </a:p>
          <a:p>
            <a:pPr marL="514350" indent="-514350" algn="just" eaLnBrk="1" hangingPunct="1">
              <a:buFont typeface="Wingdings" pitchFamily="2" charset="2"/>
              <a:buNone/>
            </a:pPr>
            <a:r>
              <a:rPr lang="en-US" sz="1800" b="1" i="1" u="sng" smtClean="0">
                <a:solidFill>
                  <a:srgbClr val="000099"/>
                </a:solidFill>
                <a:latin typeface="Times New Roman" pitchFamily="18" charset="0"/>
                <a:cs typeface="Times New Roman" pitchFamily="18" charset="0"/>
              </a:rPr>
              <a:t>The following points provide guidance for writing annotations. As appropriate each of these issues might be assessed and commented on in the annotation: </a:t>
            </a:r>
            <a:r>
              <a:rPr lang="en-US" sz="1800" b="1" i="1" smtClean="0">
                <a:solidFill>
                  <a:srgbClr val="000099"/>
                </a:solidFill>
                <a:latin typeface="Times New Roman" pitchFamily="18" charset="0"/>
                <a:cs typeface="Times New Roman" pitchFamily="18" charset="0"/>
              </a:rPr>
              <a:t> </a:t>
            </a:r>
          </a:p>
          <a:p>
            <a:pPr marL="514350" indent="-514350" algn="just" eaLnBrk="1" hangingPunct="1">
              <a:buFont typeface="Wingdings" pitchFamily="2" charset="2"/>
              <a:buNone/>
            </a:pPr>
            <a:r>
              <a:rPr lang="en-US" sz="1800" b="1" smtClean="0">
                <a:solidFill>
                  <a:srgbClr val="000099"/>
                </a:solidFill>
                <a:latin typeface="Times New Roman" pitchFamily="18" charset="0"/>
                <a:cs typeface="Times New Roman" pitchFamily="18" charset="0"/>
              </a:rPr>
              <a:t>1.  Qualifications of the author, unless very well known.</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2. The scope and main purpose of the publication (e.g., book, article, web site).</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3. The intended audience and level of reading difficulty.</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4. The author's bias or assumptions, upon which the work's rationale rests.</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5. The method of obtaining data or doing research.</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6. The author's conclusions.</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7. Comparison with other works on the same subject.</a:t>
            </a:r>
          </a:p>
          <a:p>
            <a:pPr marL="514350" indent="-514350" eaLnBrk="1" hangingPunct="1">
              <a:buFont typeface="Wingdings" pitchFamily="2" charset="2"/>
              <a:buNone/>
            </a:pPr>
            <a:r>
              <a:rPr lang="en-US" sz="1800" b="1" smtClean="0">
                <a:solidFill>
                  <a:srgbClr val="000099"/>
                </a:solidFill>
                <a:latin typeface="Times New Roman" pitchFamily="18" charset="0"/>
                <a:cs typeface="Times New Roman" pitchFamily="18" charset="0"/>
              </a:rPr>
              <a:t>8. The work's importance or usefulness for the study of a subject.</a:t>
            </a:r>
            <a:endParaRPr lang="de-DE" sz="1800" b="1" smtClean="0">
              <a:solidFill>
                <a:srgbClr val="000099"/>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p:txBody>
          <a:bodyPr/>
          <a:lstStyle/>
          <a:p>
            <a:r>
              <a:rPr lang="de-DE" smtClean="0">
                <a:solidFill>
                  <a:srgbClr val="333300"/>
                </a:solidFill>
                <a:latin typeface="Times New Roman" pitchFamily="18" charset="0"/>
                <a:cs typeface="Times New Roman" pitchFamily="18" charset="0"/>
              </a:rPr>
              <a:t>To write an abstract it is necessary:</a:t>
            </a:r>
            <a:endParaRPr lang="ru-RU" smtClean="0">
              <a:solidFill>
                <a:srgbClr val="333300"/>
              </a:solidFill>
              <a:latin typeface="Times New Roman" pitchFamily="18" charset="0"/>
              <a:cs typeface="Times New Roman" pitchFamily="18" charset="0"/>
            </a:endParaRPr>
          </a:p>
        </p:txBody>
      </p:sp>
      <p:sp>
        <p:nvSpPr>
          <p:cNvPr id="25603" name="Содержимое 2"/>
          <p:cNvSpPr>
            <a:spLocks noGrp="1"/>
          </p:cNvSpPr>
          <p:nvPr>
            <p:ph idx="1"/>
          </p:nvPr>
        </p:nvSpPr>
        <p:spPr>
          <a:xfrm>
            <a:off x="838200" y="2362200"/>
            <a:ext cx="7693025" cy="4138613"/>
          </a:xfrm>
        </p:spPr>
        <p:txBody>
          <a:bodyPr>
            <a:normAutofit lnSpcReduction="10000"/>
          </a:bodyPr>
          <a:lstStyle/>
          <a:p>
            <a:r>
              <a:rPr lang="en-US" sz="2000" smtClean="0">
                <a:latin typeface="Times New Roman" pitchFamily="18" charset="0"/>
                <a:cs typeface="Times New Roman" pitchFamily="18" charset="0"/>
              </a:rPr>
              <a:t>An abstract is a summary in your own words, of an article, chapter, or book. It is not evaluative and must not include your personal opinions. The purpose of an abstract is to give a reader sufficient information for him or her to decide whether it would be worthwhile reading the entire article or book. An abstract should aim at giving as much information as possible in as few words as possible.  </a:t>
            </a:r>
            <a:endParaRPr lang="ru-RU" sz="2000" smtClean="0">
              <a:latin typeface="Times New Roman" pitchFamily="18" charset="0"/>
              <a:cs typeface="Times New Roman" pitchFamily="18" charset="0"/>
            </a:endParaRPr>
          </a:p>
          <a:p>
            <a:r>
              <a:rPr lang="en-US" sz="2000" b="1" smtClean="0">
                <a:latin typeface="Times New Roman" pitchFamily="18" charset="0"/>
                <a:cs typeface="Times New Roman" pitchFamily="18" charset="0"/>
              </a:rPr>
              <a:t>The abstract should include: </a:t>
            </a:r>
            <a:endParaRPr lang="ru-RU" sz="2000" smtClean="0">
              <a:latin typeface="Times New Roman" pitchFamily="18" charset="0"/>
              <a:cs typeface="Times New Roman" pitchFamily="18" charset="0"/>
            </a:endParaRPr>
          </a:p>
          <a:p>
            <a:r>
              <a:rPr lang="en-US" sz="2000" i="1" smtClean="0">
                <a:latin typeface="Times New Roman" pitchFamily="18" charset="0"/>
                <a:cs typeface="Times New Roman" pitchFamily="18" charset="0"/>
              </a:rPr>
              <a:t>Complete bibliographic information </a:t>
            </a:r>
            <a:endParaRPr lang="ru-RU" sz="2000" smtClean="0">
              <a:latin typeface="Times New Roman" pitchFamily="18" charset="0"/>
              <a:cs typeface="Times New Roman" pitchFamily="18" charset="0"/>
            </a:endParaRPr>
          </a:p>
          <a:p>
            <a:r>
              <a:rPr lang="en-US" sz="2000" i="1" smtClean="0">
                <a:latin typeface="Times New Roman" pitchFamily="18" charset="0"/>
                <a:cs typeface="Times New Roman" pitchFamily="18" charset="0"/>
              </a:rPr>
              <a:t>A clear statement of the scope and purpose of a work </a:t>
            </a:r>
            <a:endParaRPr lang="ru-RU" sz="2000" smtClean="0">
              <a:latin typeface="Times New Roman" pitchFamily="18" charset="0"/>
              <a:cs typeface="Times New Roman" pitchFamily="18" charset="0"/>
            </a:endParaRPr>
          </a:p>
          <a:p>
            <a:r>
              <a:rPr lang="en-US" sz="2000" i="1" smtClean="0">
                <a:latin typeface="Times New Roman" pitchFamily="18" charset="0"/>
                <a:cs typeface="Times New Roman" pitchFamily="18" charset="0"/>
              </a:rPr>
              <a:t>A summary of the contents </a:t>
            </a:r>
            <a:endParaRPr lang="ru-RU" sz="2000" smtClean="0">
              <a:latin typeface="Times New Roman" pitchFamily="18" charset="0"/>
              <a:cs typeface="Times New Roman" pitchFamily="18" charset="0"/>
            </a:endParaRPr>
          </a:p>
          <a:p>
            <a:r>
              <a:rPr lang="en-US" sz="2000" i="1" smtClean="0">
                <a:latin typeface="Times New Roman" pitchFamily="18" charset="0"/>
                <a:cs typeface="Times New Roman" pitchFamily="18" charset="0"/>
              </a:rPr>
              <a:t>A statement of the conclusion or results</a:t>
            </a:r>
            <a:endParaRPr lang="ru-RU" sz="2000" smtClean="0">
              <a:latin typeface="Times New Roman" pitchFamily="18" charset="0"/>
              <a:cs typeface="Times New Roman" pitchFamily="18" charset="0"/>
            </a:endParaRPr>
          </a:p>
          <a:p>
            <a:pPr>
              <a:buFont typeface="Wingdings" pitchFamily="2" charset="2"/>
              <a:buNone/>
            </a:pPr>
            <a:r>
              <a:rPr lang="en-US" i="1" smtClean="0"/>
              <a:t> </a:t>
            </a:r>
            <a:endParaRPr lang="ru-RU" smtClean="0"/>
          </a:p>
          <a:p>
            <a:endParaRPr lang="ru-RU"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normAutofit fontScale="90000"/>
          </a:bodyPr>
          <a:lstStyle/>
          <a:p>
            <a:r>
              <a:rPr lang="en-US" dirty="0" smtClean="0"/>
              <a:t>Abstract and Annotation peculiarities, differences.</a:t>
            </a:r>
            <a:endParaRPr lang="ru-RU" dirty="0" smtClean="0"/>
          </a:p>
        </p:txBody>
      </p:sp>
      <p:sp>
        <p:nvSpPr>
          <p:cNvPr id="28675" name="Текст 2"/>
          <p:cNvSpPr>
            <a:spLocks noGrp="1"/>
          </p:cNvSpPr>
          <p:nvPr>
            <p:ph type="body" idx="1"/>
          </p:nvPr>
        </p:nvSpPr>
        <p:spPr>
          <a:xfrm>
            <a:off x="457200" y="1535113"/>
            <a:ext cx="4040188" cy="393700"/>
          </a:xfrm>
        </p:spPr>
        <p:txBody>
          <a:bodyPr>
            <a:normAutofit fontScale="92500" lnSpcReduction="10000"/>
          </a:bodyPr>
          <a:lstStyle/>
          <a:p>
            <a:r>
              <a:rPr lang="en-US" smtClean="0"/>
              <a:t> 	Annotation </a:t>
            </a:r>
            <a:endParaRPr lang="ru-RU" smtClean="0"/>
          </a:p>
        </p:txBody>
      </p:sp>
      <p:sp>
        <p:nvSpPr>
          <p:cNvPr id="4" name="Содержимое 3"/>
          <p:cNvSpPr>
            <a:spLocks noGrp="1"/>
          </p:cNvSpPr>
          <p:nvPr>
            <p:ph sz="half" idx="2"/>
          </p:nvPr>
        </p:nvSpPr>
        <p:spPr>
          <a:xfrm>
            <a:off x="457200" y="2286000"/>
            <a:ext cx="4040188" cy="4572000"/>
          </a:xfrm>
        </p:spPr>
        <p:txBody>
          <a:bodyPr/>
          <a:lstStyle/>
          <a:p>
            <a:pPr marL="514350" indent="-514350" algn="just" eaLnBrk="1" hangingPunct="1">
              <a:buFont typeface="+mj-lt"/>
              <a:buAutoNum type="arabicPeriod"/>
              <a:defRPr/>
            </a:pPr>
            <a:r>
              <a:rPr lang="en-US" sz="1600" b="1" dirty="0" smtClean="0">
                <a:latin typeface="Times New Roman" pitchFamily="18" charset="0"/>
                <a:cs typeface="Times New Roman" pitchFamily="18" charset="0"/>
              </a:rPr>
              <a:t>The aim is to inform the reader about the content of the book, article or report listed;</a:t>
            </a:r>
            <a:endParaRPr lang="de-DE" sz="1600" b="1" dirty="0" smtClean="0">
              <a:latin typeface="Times New Roman" pitchFamily="18" charset="0"/>
              <a:cs typeface="Times New Roman" pitchFamily="18" charset="0"/>
            </a:endParaRPr>
          </a:p>
          <a:p>
            <a:pPr marL="514350" indent="-514350" algn="just" eaLnBrk="1" hangingPunct="1">
              <a:buFont typeface="+mj-lt"/>
              <a:buAutoNum type="arabicPeriod"/>
              <a:defRPr/>
            </a:pPr>
            <a:r>
              <a:rPr lang="de-DE" sz="1400" b="1" dirty="0" err="1" smtClean="0">
                <a:latin typeface="Times New Roman" pitchFamily="18" charset="0"/>
                <a:cs typeface="Times New Roman" pitchFamily="18" charset="0"/>
              </a:rPr>
              <a:t>To</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state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scope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purpose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and</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general</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idea</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of</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text</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author</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sources</a:t>
            </a:r>
            <a:r>
              <a:rPr lang="de-DE" sz="1400" b="1" dirty="0" smtClean="0">
                <a:latin typeface="Times New Roman" pitchFamily="18" charset="0"/>
                <a:cs typeface="Times New Roman" pitchFamily="18" charset="0"/>
              </a:rPr>
              <a:t>);</a:t>
            </a:r>
            <a:endParaRPr lang="de-DE" sz="1400" b="1" dirty="0" smtClean="0">
              <a:solidFill>
                <a:srgbClr val="000099"/>
              </a:solidFill>
              <a:latin typeface="Times New Roman" pitchFamily="18" charset="0"/>
              <a:cs typeface="Times New Roman" pitchFamily="18" charset="0"/>
            </a:endParaRPr>
          </a:p>
          <a:p>
            <a:pPr eaLnBrk="1" hangingPunct="1">
              <a:buFont typeface="+mj-lt"/>
              <a:buAutoNum type="arabicPeriod"/>
              <a:defRPr/>
            </a:pPr>
            <a:r>
              <a:rPr lang="en-US" sz="1400" b="1" dirty="0" smtClean="0">
                <a:latin typeface="Times New Roman" pitchFamily="18" charset="0"/>
                <a:cs typeface="Times New Roman" pitchFamily="18" charset="0"/>
              </a:rPr>
              <a:t>To formulate the aim of the research; Do not try to summarize the whole work;</a:t>
            </a:r>
            <a:endParaRPr lang="de-DE" sz="1400" b="1" dirty="0" smtClean="0">
              <a:solidFill>
                <a:srgbClr val="000099"/>
              </a:solidFill>
              <a:latin typeface="Times New Roman" pitchFamily="18" charset="0"/>
              <a:cs typeface="Times New Roman" pitchFamily="18" charset="0"/>
            </a:endParaRPr>
          </a:p>
          <a:p>
            <a:pPr>
              <a:buFont typeface="+mj-lt"/>
              <a:buAutoNum type="arabicPeriod"/>
              <a:defRPr/>
            </a:pPr>
            <a:r>
              <a:rPr lang="en-US" sz="1600" b="1" dirty="0" smtClean="0">
                <a:latin typeface="Times New Roman" pitchFamily="18" charset="0"/>
                <a:cs typeface="Times New Roman" pitchFamily="18" charset="0"/>
              </a:rPr>
              <a:t>To announce research, to disseminate an idea, to convince the reader on an issue;</a:t>
            </a:r>
          </a:p>
          <a:p>
            <a:pPr>
              <a:buFont typeface="+mj-lt"/>
              <a:buAutoNum type="arabicPeriod"/>
              <a:defRPr/>
            </a:pPr>
            <a:r>
              <a:rPr lang="en-US" sz="1600" b="1" dirty="0" smtClean="0">
                <a:latin typeface="Times New Roman" pitchFamily="18" charset="0"/>
                <a:cs typeface="Times New Roman" pitchFamily="18" charset="0"/>
              </a:rPr>
              <a:t>To what is  the presentation, objective or biased; the evidence of the work;</a:t>
            </a:r>
            <a:endParaRPr lang="ru-RU" sz="1600" b="1" dirty="0" smtClean="0">
              <a:latin typeface="Times New Roman" pitchFamily="18" charset="0"/>
              <a:cs typeface="Times New Roman" pitchFamily="18" charset="0"/>
            </a:endParaRPr>
          </a:p>
          <a:p>
            <a:pPr>
              <a:buFont typeface="+mj-lt"/>
              <a:buAutoNum type="arabicPeriod"/>
              <a:defRPr/>
            </a:pPr>
            <a:r>
              <a:rPr lang="en-US" sz="1400" b="1" dirty="0" smtClean="0">
                <a:latin typeface="Times New Roman" pitchFamily="18" charset="0"/>
                <a:cs typeface="Times New Roman" pitchFamily="18" charset="0"/>
              </a:rPr>
              <a:t>Showing agreement and discrepancy\ advantages and drawbacks;</a:t>
            </a:r>
            <a:endParaRPr lang="ru-RU" sz="1400" dirty="0" smtClean="0">
              <a:latin typeface="Times New Roman" pitchFamily="18" charset="0"/>
              <a:cs typeface="Times New Roman" pitchFamily="18" charset="0"/>
            </a:endParaRPr>
          </a:p>
          <a:p>
            <a:pPr>
              <a:buFont typeface="+mj-lt"/>
              <a:buAutoNum type="arabicPeriod"/>
              <a:defRPr/>
            </a:pPr>
            <a:r>
              <a:rPr lang="en-US" sz="1400" b="1" dirty="0" smtClean="0">
                <a:latin typeface="Times New Roman" pitchFamily="18" charset="0"/>
                <a:cs typeface="Times New Roman" pitchFamily="18" charset="0"/>
              </a:rPr>
              <a:t>Conclusion to express personal attitude towards the text. </a:t>
            </a:r>
            <a:endParaRPr lang="de-DE" sz="1400" b="1" dirty="0" smtClean="0">
              <a:solidFill>
                <a:srgbClr val="000099"/>
              </a:solidFill>
              <a:latin typeface="Times New Roman" pitchFamily="18" charset="0"/>
              <a:cs typeface="Times New Roman" pitchFamily="18" charset="0"/>
            </a:endParaRPr>
          </a:p>
          <a:p>
            <a:pPr>
              <a:defRPr/>
            </a:pPr>
            <a:endParaRPr lang="ru-RU" sz="1400" dirty="0"/>
          </a:p>
        </p:txBody>
      </p:sp>
      <p:sp>
        <p:nvSpPr>
          <p:cNvPr id="28677" name="Текст 4"/>
          <p:cNvSpPr>
            <a:spLocks noGrp="1"/>
          </p:cNvSpPr>
          <p:nvPr>
            <p:ph type="body" sz="quarter" idx="3"/>
          </p:nvPr>
        </p:nvSpPr>
        <p:spPr>
          <a:xfrm>
            <a:off x="4645025" y="1535113"/>
            <a:ext cx="4041775" cy="393700"/>
          </a:xfrm>
        </p:spPr>
        <p:txBody>
          <a:bodyPr>
            <a:normAutofit fontScale="92500" lnSpcReduction="10000"/>
          </a:bodyPr>
          <a:lstStyle/>
          <a:p>
            <a:r>
              <a:rPr lang="en-US" smtClean="0"/>
              <a:t>	Abstract</a:t>
            </a:r>
            <a:endParaRPr lang="ru-RU" smtClean="0"/>
          </a:p>
        </p:txBody>
      </p:sp>
      <p:sp>
        <p:nvSpPr>
          <p:cNvPr id="6" name="Содержимое 5"/>
          <p:cNvSpPr>
            <a:spLocks noGrp="1"/>
          </p:cNvSpPr>
          <p:nvPr>
            <p:ph sz="quarter" idx="4"/>
          </p:nvPr>
        </p:nvSpPr>
        <p:spPr>
          <a:xfrm>
            <a:off x="4645025" y="2286000"/>
            <a:ext cx="4041775" cy="4572000"/>
          </a:xfrm>
        </p:spPr>
        <p:txBody>
          <a:bodyPr/>
          <a:lstStyle/>
          <a:p>
            <a:pPr marL="514350" indent="-514350" eaLnBrk="1" hangingPunct="1">
              <a:buFont typeface="+mj-lt"/>
              <a:buAutoNum type="arabicPeriod"/>
              <a:defRPr/>
            </a:pPr>
            <a:r>
              <a:rPr lang="de-DE" sz="1800" b="1" dirty="0" smtClean="0">
                <a:latin typeface="Times New Roman" pitchFamily="18" charset="0"/>
                <a:cs typeface="Times New Roman" pitchFamily="18" charset="0"/>
              </a:rPr>
              <a:t>TO STATE THE PURPOSE AND GENERAL IDEA OF THE TEXT;</a:t>
            </a:r>
            <a:endParaRPr lang="de-DE" sz="1800" b="1" dirty="0" smtClean="0">
              <a:solidFill>
                <a:srgbClr val="000099"/>
              </a:solidFill>
              <a:latin typeface="Times New Roman" pitchFamily="18" charset="0"/>
              <a:cs typeface="Times New Roman" pitchFamily="18" charset="0"/>
            </a:endParaRPr>
          </a:p>
          <a:p>
            <a:pPr eaLnBrk="1" hangingPunct="1">
              <a:buFont typeface="+mj-lt"/>
              <a:buAutoNum type="arabicPeriod"/>
              <a:defRPr/>
            </a:pPr>
            <a:r>
              <a:rPr lang="en-US" sz="1800" b="1" dirty="0" smtClean="0">
                <a:latin typeface="Times New Roman" pitchFamily="18" charset="0"/>
                <a:cs typeface="Times New Roman" pitchFamily="18" charset="0"/>
              </a:rPr>
              <a:t>TO FORMULATE THE AIM OF THE RESEARCH;</a:t>
            </a:r>
            <a:endParaRPr lang="de-DE" sz="1800" b="1" dirty="0" smtClean="0">
              <a:solidFill>
                <a:srgbClr val="000099"/>
              </a:solidFill>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DISCUSSING THE CHARACTERISTIC FEATURES OF THE PROBLEM;</a:t>
            </a:r>
            <a:endParaRPr lang="ru-RU" sz="1800" dirty="0" smtClean="0">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METHODS AND MATERIALS DESCRIBING METHOD; EQUIPMENT AND CONDITIONS OF EXPERIMENTS;</a:t>
            </a:r>
            <a:endParaRPr lang="ru-RU" sz="1800" dirty="0" smtClean="0">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RESULTS-OBTAINING RESULTS</a:t>
            </a:r>
            <a:r>
              <a:rPr lang="ru-RU" sz="1800" b="1"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pPr>
              <a:defRPr/>
            </a:pPr>
            <a:endParaRPr lang="ru-RU"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normAutofit fontScale="90000"/>
          </a:bodyPr>
          <a:lstStyle/>
          <a:p>
            <a:r>
              <a:rPr lang="de-DE" dirty="0" err="1" smtClean="0">
                <a:solidFill>
                  <a:srgbClr val="333300"/>
                </a:solidFill>
                <a:latin typeface="Times New Roman" pitchFamily="18" charset="0"/>
                <a:cs typeface="Times New Roman" pitchFamily="18" charset="0"/>
              </a:rPr>
              <a:t>To</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write</a:t>
            </a:r>
            <a:r>
              <a:rPr lang="de-DE" dirty="0" smtClean="0">
                <a:solidFill>
                  <a:srgbClr val="333300"/>
                </a:solidFill>
                <a:latin typeface="Times New Roman" pitchFamily="18" charset="0"/>
                <a:cs typeface="Times New Roman" pitchFamily="18" charset="0"/>
              </a:rPr>
              <a:t> an </a:t>
            </a:r>
            <a:r>
              <a:rPr lang="de-DE" dirty="0" err="1" smtClean="0">
                <a:solidFill>
                  <a:srgbClr val="333300"/>
                </a:solidFill>
                <a:latin typeface="Times New Roman" pitchFamily="18" charset="0"/>
                <a:cs typeface="Times New Roman" pitchFamily="18" charset="0"/>
              </a:rPr>
              <a:t>annotation</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or</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abstract</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it</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is</a:t>
            </a:r>
            <a:r>
              <a:rPr lang="de-DE" dirty="0" smtClean="0">
                <a:solidFill>
                  <a:srgbClr val="333300"/>
                </a:solidFill>
                <a:latin typeface="Times New Roman" pitchFamily="18" charset="0"/>
                <a:cs typeface="Times New Roman" pitchFamily="18" charset="0"/>
              </a:rPr>
              <a:t> 	</a:t>
            </a:r>
            <a:r>
              <a:rPr lang="de-DE" dirty="0" err="1" smtClean="0">
                <a:solidFill>
                  <a:srgbClr val="333300"/>
                </a:solidFill>
                <a:latin typeface="Times New Roman" pitchFamily="18" charset="0"/>
                <a:cs typeface="Times New Roman" pitchFamily="18" charset="0"/>
              </a:rPr>
              <a:t>necessary</a:t>
            </a:r>
            <a:r>
              <a:rPr lang="ru-RU" dirty="0" smtClean="0">
                <a:solidFill>
                  <a:srgbClr val="333300"/>
                </a:solidFill>
                <a:latin typeface="Times New Roman" pitchFamily="18" charset="0"/>
                <a:cs typeface="Times New Roman" pitchFamily="18" charset="0"/>
              </a:rPr>
              <a:t> </a:t>
            </a:r>
            <a:r>
              <a:rPr lang="en-US" dirty="0" smtClean="0">
                <a:solidFill>
                  <a:srgbClr val="333300"/>
                </a:solidFill>
                <a:latin typeface="Times New Roman" pitchFamily="18" charset="0"/>
                <a:cs typeface="Times New Roman" pitchFamily="18" charset="0"/>
              </a:rPr>
              <a:t>to differentiate</a:t>
            </a:r>
            <a:r>
              <a:rPr lang="de-DE" dirty="0" smtClean="0">
                <a:solidFill>
                  <a:srgbClr val="333300"/>
                </a:solidFill>
                <a:latin typeface="Times New Roman" pitchFamily="18" charset="0"/>
                <a:cs typeface="Times New Roman" pitchFamily="18" charset="0"/>
              </a:rPr>
              <a:t>:</a:t>
            </a:r>
            <a:endParaRPr lang="ru-RU" dirty="0" smtClean="0">
              <a:solidFill>
                <a:srgbClr val="333300"/>
              </a:solidFill>
              <a:latin typeface="Times New Roman" pitchFamily="18" charset="0"/>
              <a:cs typeface="Times New Roman" pitchFamily="18" charset="0"/>
            </a:endParaRPr>
          </a:p>
        </p:txBody>
      </p:sp>
      <p:sp>
        <p:nvSpPr>
          <p:cNvPr id="26627" name="Текст 2"/>
          <p:cNvSpPr>
            <a:spLocks noGrp="1"/>
          </p:cNvSpPr>
          <p:nvPr>
            <p:ph type="body" idx="1"/>
          </p:nvPr>
        </p:nvSpPr>
        <p:spPr>
          <a:xfrm>
            <a:off x="457200" y="1357313"/>
            <a:ext cx="4040188" cy="642937"/>
          </a:xfrm>
        </p:spPr>
        <p:txBody>
          <a:bodyPr/>
          <a:lstStyle/>
          <a:p>
            <a:r>
              <a:rPr lang="en-US" smtClean="0"/>
              <a:t>Annotation</a:t>
            </a:r>
            <a:endParaRPr lang="ru-RU" smtClean="0"/>
          </a:p>
        </p:txBody>
      </p:sp>
      <p:sp>
        <p:nvSpPr>
          <p:cNvPr id="26628" name="Содержимое 3"/>
          <p:cNvSpPr>
            <a:spLocks noGrp="1"/>
          </p:cNvSpPr>
          <p:nvPr>
            <p:ph sz="half" idx="2"/>
          </p:nvPr>
        </p:nvSpPr>
        <p:spPr>
          <a:xfrm>
            <a:off x="457200" y="2357438"/>
            <a:ext cx="4040188" cy="4214812"/>
          </a:xfrm>
        </p:spPr>
        <p:txBody>
          <a:bodyPr/>
          <a:lstStyle/>
          <a:p>
            <a:pPr algn="just"/>
            <a:r>
              <a:rPr lang="en-US" sz="2000" dirty="0" smtClean="0">
                <a:solidFill>
                  <a:srgbClr val="000099"/>
                </a:solidFill>
                <a:latin typeface="Times New Roman" pitchFamily="18" charset="0"/>
                <a:cs typeface="Times New Roman" pitchFamily="18" charset="0"/>
              </a:rPr>
              <a:t>An annotation is a brief summary of a book, article, or other publication. </a:t>
            </a:r>
          </a:p>
          <a:p>
            <a:pPr algn="just"/>
            <a:r>
              <a:rPr lang="en-US" sz="2000" dirty="0" smtClean="0">
                <a:solidFill>
                  <a:srgbClr val="000099"/>
                </a:solidFill>
                <a:latin typeface="Times New Roman" pitchFamily="18" charset="0"/>
                <a:cs typeface="Times New Roman" pitchFamily="18" charset="0"/>
              </a:rPr>
              <a:t>An annotated bibliography helps the reader understand the particular usefulness of each item. </a:t>
            </a:r>
          </a:p>
          <a:p>
            <a:pPr algn="just"/>
            <a:r>
              <a:rPr lang="en-US" sz="2000" dirty="0" smtClean="0">
                <a:solidFill>
                  <a:srgbClr val="000099"/>
                </a:solidFill>
                <a:latin typeface="Times New Roman" pitchFamily="18" charset="0"/>
                <a:cs typeface="Times New Roman" pitchFamily="18" charset="0"/>
              </a:rPr>
              <a:t>The ideal annotated bibliography shows the relationships among individual items and may compare their strengths or shortcomings.</a:t>
            </a:r>
          </a:p>
          <a:p>
            <a:pPr algn="just"/>
            <a:r>
              <a:rPr lang="en-US" sz="2000" dirty="0" smtClean="0">
                <a:solidFill>
                  <a:srgbClr val="000099"/>
                </a:solidFill>
                <a:latin typeface="Times New Roman" pitchFamily="18" charset="0"/>
                <a:cs typeface="Times New Roman" pitchFamily="18" charset="0"/>
              </a:rPr>
              <a:t>It is evaluative and must include your personal opinions. </a:t>
            </a:r>
          </a:p>
          <a:p>
            <a:endParaRPr lang="ru-RU" dirty="0" smtClean="0"/>
          </a:p>
        </p:txBody>
      </p:sp>
      <p:sp>
        <p:nvSpPr>
          <p:cNvPr id="26629" name="Текст 4"/>
          <p:cNvSpPr>
            <a:spLocks noGrp="1"/>
          </p:cNvSpPr>
          <p:nvPr>
            <p:ph type="body" sz="quarter" idx="3"/>
          </p:nvPr>
        </p:nvSpPr>
        <p:spPr>
          <a:xfrm>
            <a:off x="4645025" y="1357313"/>
            <a:ext cx="4041775" cy="571500"/>
          </a:xfrm>
        </p:spPr>
        <p:txBody>
          <a:bodyPr/>
          <a:lstStyle/>
          <a:p>
            <a:r>
              <a:rPr lang="en-US" smtClean="0"/>
              <a:t>Abstract</a:t>
            </a:r>
            <a:endParaRPr lang="ru-RU" smtClean="0"/>
          </a:p>
        </p:txBody>
      </p:sp>
      <p:sp>
        <p:nvSpPr>
          <p:cNvPr id="26630" name="Содержимое 5"/>
          <p:cNvSpPr>
            <a:spLocks noGrp="1"/>
          </p:cNvSpPr>
          <p:nvPr>
            <p:ph sz="quarter" idx="4"/>
          </p:nvPr>
        </p:nvSpPr>
        <p:spPr>
          <a:xfrm>
            <a:off x="4645025" y="2428875"/>
            <a:ext cx="4041775" cy="4143375"/>
          </a:xfrm>
        </p:spPr>
        <p:txBody>
          <a:bodyPr/>
          <a:lstStyle/>
          <a:p>
            <a:r>
              <a:rPr lang="en-US" sz="2000" smtClean="0">
                <a:solidFill>
                  <a:srgbClr val="000099"/>
                </a:solidFill>
                <a:latin typeface="Times New Roman" pitchFamily="18" charset="0"/>
                <a:cs typeface="Times New Roman" pitchFamily="18" charset="0"/>
              </a:rPr>
              <a:t>An abstract is also a summary, but there is a difference between the two. </a:t>
            </a:r>
          </a:p>
          <a:p>
            <a:r>
              <a:rPr lang="en-US" sz="2000" smtClean="0">
                <a:solidFill>
                  <a:srgbClr val="000099"/>
                </a:solidFill>
                <a:latin typeface="Times New Roman" pitchFamily="18" charset="0"/>
                <a:cs typeface="Times New Roman" pitchFamily="18" charset="0"/>
              </a:rPr>
              <a:t>An abstract is simply a summary of a work, whereas the purpose of an annotation is to describe the work in such a way that the reader can decide whether or not to read the work itself.  </a:t>
            </a:r>
          </a:p>
          <a:p>
            <a:r>
              <a:rPr lang="en-US" sz="2000" smtClean="0">
                <a:solidFill>
                  <a:srgbClr val="000099"/>
                </a:solidFill>
                <a:latin typeface="Times New Roman" pitchFamily="18" charset="0"/>
                <a:cs typeface="Times New Roman" pitchFamily="18" charset="0"/>
              </a:rPr>
              <a:t>It is not evaluative and must not include your personal opinions. </a:t>
            </a:r>
            <a:endParaRPr lang="ru-RU" sz="2000" smtClean="0">
              <a:solidFill>
                <a:srgbClr val="000099"/>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en-US" sz="2800" b="1" dirty="0" smtClean="0">
                <a:latin typeface="Times New Roman" pitchFamily="18" charset="0"/>
                <a:cs typeface="Times New Roman" pitchFamily="18" charset="0"/>
              </a:rPr>
              <a:t>How to Write an Annotated Bibliography</a:t>
            </a:r>
            <a:br>
              <a:rPr lang="en-US" sz="2800" b="1" dirty="0" smtClean="0">
                <a:latin typeface="Times New Roman" pitchFamily="18" charset="0"/>
                <a:cs typeface="Times New Roman" pitchFamily="18" charset="0"/>
              </a:rPr>
            </a:br>
            <a:endParaRPr lang="ru-RU" sz="2800" b="1" dirty="0"/>
          </a:p>
        </p:txBody>
      </p:sp>
      <p:sp>
        <p:nvSpPr>
          <p:cNvPr id="3" name="Содержимое 2"/>
          <p:cNvSpPr>
            <a:spLocks noGrp="1"/>
          </p:cNvSpPr>
          <p:nvPr>
            <p:ph idx="1"/>
          </p:nvPr>
        </p:nvSpPr>
        <p:spPr>
          <a:xfrm>
            <a:off x="457200" y="642918"/>
            <a:ext cx="8229600" cy="5483245"/>
          </a:xfrm>
        </p:spPr>
        <p:txBody>
          <a:bodyPr/>
          <a:lstStyle/>
          <a:p>
            <a:pPr>
              <a:buNone/>
            </a:pPr>
            <a:r>
              <a:rPr lang="en-US" sz="1800" b="1" dirty="0" smtClean="0">
                <a:latin typeface="Times New Roman" pitchFamily="18" charset="0"/>
                <a:cs typeface="Times New Roman" pitchFamily="18" charset="0"/>
              </a:rPr>
              <a:t>An annotated bibliography adds a brief summary of the contents of each item on the list;</a:t>
            </a:r>
          </a:p>
          <a:p>
            <a:pPr>
              <a:buNone/>
            </a:pPr>
            <a:r>
              <a:rPr lang="en-US" sz="1800" b="1" dirty="0" smtClean="0">
                <a:latin typeface="Times New Roman" pitchFamily="18" charset="0"/>
                <a:cs typeface="Times New Roman" pitchFamily="18" charset="0"/>
              </a:rPr>
              <a:t>Placed just below the facts of publication, the annotation describes the essential details of the work and its relevance to the topic;</a:t>
            </a:r>
          </a:p>
          <a:p>
            <a:pPr algn="just">
              <a:buNone/>
            </a:pPr>
            <a:r>
              <a:rPr lang="en-US" sz="1800" b="1" dirty="0" smtClean="0">
                <a:latin typeface="Times New Roman" pitchFamily="18" charset="0"/>
                <a:cs typeface="Times New Roman" pitchFamily="18" charset="0"/>
              </a:rPr>
              <a:t>It will help future researchers determine whether or not to consult the work;</a:t>
            </a:r>
          </a:p>
          <a:p>
            <a:pPr algn="just">
              <a:buNone/>
            </a:pPr>
            <a:r>
              <a:rPr lang="en-US" sz="1800" b="1" dirty="0" smtClean="0">
                <a:latin typeface="Times New Roman" pitchFamily="18" charset="0"/>
                <a:cs typeface="Times New Roman" pitchFamily="18" charset="0"/>
              </a:rPr>
              <a:t>Provide enough information in about three sentences for a reader to have a fairly clear image of the book's purpose, contents, and special value;</a:t>
            </a:r>
            <a:r>
              <a:rPr lang="ru-RU" sz="1800" b="1" dirty="0" smtClean="0">
                <a:latin typeface="Times New Roman" pitchFamily="18" charset="0"/>
                <a:cs typeface="Times New Roman" pitchFamily="18" charset="0"/>
              </a:rPr>
              <a:t> </a:t>
            </a:r>
          </a:p>
          <a:p>
            <a:pPr algn="just">
              <a:buNone/>
            </a:pPr>
            <a:r>
              <a:rPr lang="en-US" sz="1800" b="1" dirty="0" smtClean="0">
                <a:latin typeface="Times New Roman" pitchFamily="18" charset="0"/>
                <a:cs typeface="Times New Roman" pitchFamily="18" charset="0"/>
              </a:rPr>
              <a:t>AN ANNOTATED BIBLIOGRAPHY is one in which the basic entries are followed by a paragraph describing and/or commenting on the work listed.</a:t>
            </a:r>
            <a:r>
              <a:rPr lang="ru-RU" sz="1800" b="1" dirty="0" smtClean="0">
                <a:latin typeface="Times New Roman" pitchFamily="18" charset="0"/>
                <a:cs typeface="Times New Roman" pitchFamily="18" charset="0"/>
              </a:rPr>
              <a:t> </a:t>
            </a:r>
            <a:endParaRPr lang="en-US" sz="1800" b="1" dirty="0" smtClean="0">
              <a:latin typeface="Times New Roman" pitchFamily="18" charset="0"/>
              <a:cs typeface="Times New Roman" pitchFamily="18" charset="0"/>
            </a:endParaRPr>
          </a:p>
          <a:p>
            <a:pPr algn="just">
              <a:buFont typeface="Wingdings" pitchFamily="2" charset="2"/>
              <a:buNone/>
            </a:pPr>
            <a:endParaRPr lang="en-US" sz="1800" b="1" dirty="0" smtClean="0">
              <a:latin typeface="Times New Roman" pitchFamily="18" charset="0"/>
              <a:cs typeface="Times New Roman" pitchFamily="18" charset="0"/>
            </a:endParaRPr>
          </a:p>
          <a:p>
            <a:pPr algn="just">
              <a:buFont typeface="Wingdings" pitchFamily="2" charset="2"/>
              <a:buNone/>
            </a:pPr>
            <a:r>
              <a:rPr lang="en-US" sz="1800" b="1" dirty="0" smtClean="0">
                <a:latin typeface="Times New Roman" pitchFamily="18" charset="0"/>
                <a:cs typeface="Times New Roman" pitchFamily="18" charset="0"/>
              </a:rPr>
              <a:t>		SAMPLE ANNOTATED BIBLIOGRAPHY ENTRY </a:t>
            </a:r>
          </a:p>
          <a:p>
            <a:pPr algn="just">
              <a:buFont typeface="Wingdings" pitchFamily="2" charset="2"/>
              <a:buNone/>
            </a:pPr>
            <a:endParaRPr lang="ru-RU" sz="1800" dirty="0" smtClean="0">
              <a:latin typeface="Times New Roman" pitchFamily="18" charset="0"/>
              <a:cs typeface="Times New Roman" pitchFamily="18" charset="0"/>
            </a:endParaRPr>
          </a:p>
          <a:p>
            <a:pPr algn="just">
              <a:buFont typeface="Wingdings" pitchFamily="2" charset="2"/>
              <a:buNone/>
            </a:pPr>
            <a:r>
              <a:rPr lang="en-US" sz="1800" dirty="0" smtClean="0">
                <a:latin typeface="Times New Roman" pitchFamily="18" charset="0"/>
                <a:cs typeface="Times New Roman" pitchFamily="18" charset="0"/>
              </a:rPr>
              <a:t>Gibson, Walker. Tough, Sweet, and Stuffy. Bloomington: Indiana UP, 1966. </a:t>
            </a:r>
            <a:endParaRPr lang="ru-RU" sz="1800" dirty="0" smtClean="0">
              <a:latin typeface="Times New Roman" pitchFamily="18" charset="0"/>
              <a:cs typeface="Times New Roman" pitchFamily="18" charset="0"/>
            </a:endParaRPr>
          </a:p>
          <a:p>
            <a:pPr algn="just">
              <a:buFont typeface="Wingdings" pitchFamily="2" charset="2"/>
              <a:buNone/>
            </a:pPr>
            <a:r>
              <a:rPr lang="en-US" sz="1800" dirty="0" smtClean="0">
                <a:latin typeface="Times New Roman" pitchFamily="18" charset="0"/>
                <a:cs typeface="Times New Roman" pitchFamily="18" charset="0"/>
              </a:rPr>
              <a:t>This essay on modern prose styles describes the three extreme styles: tough talk, sweet talk, and stuffy talk. Samples in the appendix are especially helpful. </a:t>
            </a:r>
            <a:endParaRPr lang="ru-RU" sz="1800" dirty="0" smtClean="0">
              <a:latin typeface="Times New Roman" pitchFamily="18" charset="0"/>
              <a:cs typeface="Times New Roman" pitchFamily="18" charset="0"/>
            </a:endParaRPr>
          </a:p>
          <a:p>
            <a:pPr algn="just">
              <a:buFont typeface="Wingdings" pitchFamily="2" charset="2"/>
              <a:buNone/>
            </a:pPr>
            <a:r>
              <a:rPr lang="en-US" sz="1800" dirty="0" smtClean="0">
                <a:latin typeface="Times New Roman" pitchFamily="18" charset="0"/>
                <a:cs typeface="Times New Roman" pitchFamily="18" charset="0"/>
              </a:rPr>
              <a:t>*Adapted from materials developed by the libraries at Earlham College and Xavier University.</a:t>
            </a:r>
            <a:endParaRPr lang="ru-RU" sz="1800" dirty="0" smtClean="0">
              <a:latin typeface="Times New Roman" pitchFamily="18" charset="0"/>
              <a:cs typeface="Times New Roman" pitchFamily="18" charset="0"/>
            </a:endParaRPr>
          </a:p>
          <a:p>
            <a:endParaRPr lang="ru-RU"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normAutofit fontScale="90000"/>
          </a:bodyPr>
          <a:lstStyle/>
          <a:p>
            <a:r>
              <a:rPr lang="en-US" dirty="0" smtClean="0"/>
              <a:t>Abstract and Annotation peculiarities, differences.</a:t>
            </a:r>
            <a:endParaRPr lang="ru-RU" dirty="0" smtClean="0"/>
          </a:p>
        </p:txBody>
      </p:sp>
      <p:sp>
        <p:nvSpPr>
          <p:cNvPr id="28675" name="Текст 2"/>
          <p:cNvSpPr>
            <a:spLocks noGrp="1"/>
          </p:cNvSpPr>
          <p:nvPr>
            <p:ph type="body" idx="1"/>
          </p:nvPr>
        </p:nvSpPr>
        <p:spPr>
          <a:xfrm>
            <a:off x="457200" y="1535113"/>
            <a:ext cx="4040188" cy="393700"/>
          </a:xfrm>
        </p:spPr>
        <p:txBody>
          <a:bodyPr>
            <a:normAutofit fontScale="92500" lnSpcReduction="10000"/>
          </a:bodyPr>
          <a:lstStyle/>
          <a:p>
            <a:r>
              <a:rPr lang="en-US" smtClean="0"/>
              <a:t> 	Annotation </a:t>
            </a:r>
            <a:endParaRPr lang="ru-RU" smtClean="0"/>
          </a:p>
        </p:txBody>
      </p:sp>
      <p:sp>
        <p:nvSpPr>
          <p:cNvPr id="4" name="Содержимое 3"/>
          <p:cNvSpPr>
            <a:spLocks noGrp="1"/>
          </p:cNvSpPr>
          <p:nvPr>
            <p:ph sz="half" idx="2"/>
          </p:nvPr>
        </p:nvSpPr>
        <p:spPr>
          <a:xfrm>
            <a:off x="457200" y="2286000"/>
            <a:ext cx="4040188" cy="4572000"/>
          </a:xfrm>
        </p:spPr>
        <p:txBody>
          <a:bodyPr/>
          <a:lstStyle/>
          <a:p>
            <a:pPr marL="514350" indent="-514350" algn="just" eaLnBrk="1" hangingPunct="1">
              <a:buFont typeface="+mj-lt"/>
              <a:buAutoNum type="arabicPeriod"/>
              <a:defRPr/>
            </a:pPr>
            <a:r>
              <a:rPr lang="en-US" sz="1600" b="1" dirty="0" smtClean="0">
                <a:latin typeface="Times New Roman" pitchFamily="18" charset="0"/>
                <a:cs typeface="Times New Roman" pitchFamily="18" charset="0"/>
              </a:rPr>
              <a:t>The aim is to inform the reader about the content of the book, article or report listed;</a:t>
            </a:r>
            <a:endParaRPr lang="de-DE" sz="1600" b="1" dirty="0" smtClean="0">
              <a:latin typeface="Times New Roman" pitchFamily="18" charset="0"/>
              <a:cs typeface="Times New Roman" pitchFamily="18" charset="0"/>
            </a:endParaRPr>
          </a:p>
          <a:p>
            <a:pPr marL="514350" indent="-514350" algn="just" eaLnBrk="1" hangingPunct="1">
              <a:buFont typeface="+mj-lt"/>
              <a:buAutoNum type="arabicPeriod"/>
              <a:defRPr/>
            </a:pPr>
            <a:r>
              <a:rPr lang="de-DE" sz="1400" b="1" dirty="0" err="1" smtClean="0">
                <a:latin typeface="Times New Roman" pitchFamily="18" charset="0"/>
                <a:cs typeface="Times New Roman" pitchFamily="18" charset="0"/>
              </a:rPr>
              <a:t>To</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state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scope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purpose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and</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general</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idea</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of</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the</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text</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author</a:t>
            </a:r>
            <a:r>
              <a:rPr lang="de-DE" sz="1400" b="1" dirty="0" smtClean="0">
                <a:latin typeface="Times New Roman" pitchFamily="18" charset="0"/>
                <a:cs typeface="Times New Roman" pitchFamily="18" charset="0"/>
              </a:rPr>
              <a:t>, </a:t>
            </a:r>
            <a:r>
              <a:rPr lang="de-DE" sz="1400" b="1" dirty="0" err="1" smtClean="0">
                <a:latin typeface="Times New Roman" pitchFamily="18" charset="0"/>
                <a:cs typeface="Times New Roman" pitchFamily="18" charset="0"/>
              </a:rPr>
              <a:t>sources</a:t>
            </a:r>
            <a:r>
              <a:rPr lang="de-DE" sz="1400" b="1" dirty="0" smtClean="0">
                <a:latin typeface="Times New Roman" pitchFamily="18" charset="0"/>
                <a:cs typeface="Times New Roman" pitchFamily="18" charset="0"/>
              </a:rPr>
              <a:t>);</a:t>
            </a:r>
            <a:endParaRPr lang="de-DE" sz="1400" b="1" dirty="0" smtClean="0">
              <a:solidFill>
                <a:srgbClr val="000099"/>
              </a:solidFill>
              <a:latin typeface="Times New Roman" pitchFamily="18" charset="0"/>
              <a:cs typeface="Times New Roman" pitchFamily="18" charset="0"/>
            </a:endParaRPr>
          </a:p>
          <a:p>
            <a:pPr eaLnBrk="1" hangingPunct="1">
              <a:buFont typeface="+mj-lt"/>
              <a:buAutoNum type="arabicPeriod"/>
              <a:defRPr/>
            </a:pPr>
            <a:r>
              <a:rPr lang="en-US" sz="1400" b="1" dirty="0" smtClean="0">
                <a:latin typeface="Times New Roman" pitchFamily="18" charset="0"/>
                <a:cs typeface="Times New Roman" pitchFamily="18" charset="0"/>
              </a:rPr>
              <a:t>To formulate the aim of the research; Do not try to summarize the whole work;</a:t>
            </a:r>
            <a:endParaRPr lang="de-DE" sz="1400" b="1" dirty="0" smtClean="0">
              <a:solidFill>
                <a:srgbClr val="000099"/>
              </a:solidFill>
              <a:latin typeface="Times New Roman" pitchFamily="18" charset="0"/>
              <a:cs typeface="Times New Roman" pitchFamily="18" charset="0"/>
            </a:endParaRPr>
          </a:p>
          <a:p>
            <a:pPr>
              <a:buFont typeface="+mj-lt"/>
              <a:buAutoNum type="arabicPeriod"/>
              <a:defRPr/>
            </a:pPr>
            <a:r>
              <a:rPr lang="en-US" sz="1600" b="1" dirty="0" smtClean="0">
                <a:latin typeface="Times New Roman" pitchFamily="18" charset="0"/>
                <a:cs typeface="Times New Roman" pitchFamily="18" charset="0"/>
              </a:rPr>
              <a:t>To announce research, to disseminate an idea, to convince the reader on an issue;</a:t>
            </a:r>
          </a:p>
          <a:p>
            <a:pPr>
              <a:buFont typeface="+mj-lt"/>
              <a:buAutoNum type="arabicPeriod"/>
              <a:defRPr/>
            </a:pPr>
            <a:r>
              <a:rPr lang="en-US" sz="1600" b="1" dirty="0" smtClean="0">
                <a:latin typeface="Times New Roman" pitchFamily="18" charset="0"/>
                <a:cs typeface="Times New Roman" pitchFamily="18" charset="0"/>
              </a:rPr>
              <a:t>To what is  the presentation, objective or biased; the evidence of the work;</a:t>
            </a:r>
            <a:endParaRPr lang="ru-RU" sz="1600" b="1" dirty="0" smtClean="0">
              <a:latin typeface="Times New Roman" pitchFamily="18" charset="0"/>
              <a:cs typeface="Times New Roman" pitchFamily="18" charset="0"/>
            </a:endParaRPr>
          </a:p>
          <a:p>
            <a:pPr>
              <a:buFont typeface="+mj-lt"/>
              <a:buAutoNum type="arabicPeriod"/>
              <a:defRPr/>
            </a:pPr>
            <a:r>
              <a:rPr lang="en-US" sz="1400" b="1" dirty="0" smtClean="0">
                <a:latin typeface="Times New Roman" pitchFamily="18" charset="0"/>
                <a:cs typeface="Times New Roman" pitchFamily="18" charset="0"/>
              </a:rPr>
              <a:t>Showing agreement and discrepancy\ advantages and drawbacks;</a:t>
            </a:r>
            <a:endParaRPr lang="ru-RU" sz="1400" dirty="0" smtClean="0">
              <a:latin typeface="Times New Roman" pitchFamily="18" charset="0"/>
              <a:cs typeface="Times New Roman" pitchFamily="18" charset="0"/>
            </a:endParaRPr>
          </a:p>
          <a:p>
            <a:pPr>
              <a:buFont typeface="+mj-lt"/>
              <a:buAutoNum type="arabicPeriod"/>
              <a:defRPr/>
            </a:pPr>
            <a:r>
              <a:rPr lang="en-US" sz="1400" b="1" dirty="0" smtClean="0">
                <a:latin typeface="Times New Roman" pitchFamily="18" charset="0"/>
                <a:cs typeface="Times New Roman" pitchFamily="18" charset="0"/>
              </a:rPr>
              <a:t>Conclusion to express personal attitude towards the text. </a:t>
            </a:r>
            <a:endParaRPr lang="de-DE" sz="1400" b="1" dirty="0" smtClean="0">
              <a:solidFill>
                <a:srgbClr val="000099"/>
              </a:solidFill>
              <a:latin typeface="Times New Roman" pitchFamily="18" charset="0"/>
              <a:cs typeface="Times New Roman" pitchFamily="18" charset="0"/>
            </a:endParaRPr>
          </a:p>
          <a:p>
            <a:pPr>
              <a:defRPr/>
            </a:pPr>
            <a:endParaRPr lang="ru-RU" sz="1400" dirty="0"/>
          </a:p>
        </p:txBody>
      </p:sp>
      <p:sp>
        <p:nvSpPr>
          <p:cNvPr id="28677" name="Текст 4"/>
          <p:cNvSpPr>
            <a:spLocks noGrp="1"/>
          </p:cNvSpPr>
          <p:nvPr>
            <p:ph type="body" sz="quarter" idx="3"/>
          </p:nvPr>
        </p:nvSpPr>
        <p:spPr>
          <a:xfrm>
            <a:off x="4645025" y="1535113"/>
            <a:ext cx="4041775" cy="393700"/>
          </a:xfrm>
        </p:spPr>
        <p:txBody>
          <a:bodyPr>
            <a:normAutofit fontScale="92500" lnSpcReduction="10000"/>
          </a:bodyPr>
          <a:lstStyle/>
          <a:p>
            <a:r>
              <a:rPr lang="en-US" smtClean="0"/>
              <a:t>	Abstract</a:t>
            </a:r>
            <a:endParaRPr lang="ru-RU" smtClean="0"/>
          </a:p>
        </p:txBody>
      </p:sp>
      <p:sp>
        <p:nvSpPr>
          <p:cNvPr id="6" name="Содержимое 5"/>
          <p:cNvSpPr>
            <a:spLocks noGrp="1"/>
          </p:cNvSpPr>
          <p:nvPr>
            <p:ph sz="quarter" idx="4"/>
          </p:nvPr>
        </p:nvSpPr>
        <p:spPr>
          <a:xfrm>
            <a:off x="4645025" y="2286000"/>
            <a:ext cx="4041775" cy="4572000"/>
          </a:xfrm>
        </p:spPr>
        <p:txBody>
          <a:bodyPr/>
          <a:lstStyle/>
          <a:p>
            <a:pPr marL="514350" indent="-514350" eaLnBrk="1" hangingPunct="1">
              <a:buFont typeface="+mj-lt"/>
              <a:buAutoNum type="arabicPeriod"/>
              <a:defRPr/>
            </a:pPr>
            <a:r>
              <a:rPr lang="de-DE" sz="1800" b="1" dirty="0" smtClean="0">
                <a:latin typeface="Times New Roman" pitchFamily="18" charset="0"/>
                <a:cs typeface="Times New Roman" pitchFamily="18" charset="0"/>
              </a:rPr>
              <a:t>TO STATE THE PURPOSE AND GENERAL IDEA OF THE TEXT;</a:t>
            </a:r>
            <a:endParaRPr lang="de-DE" sz="1800" b="1" dirty="0" smtClean="0">
              <a:solidFill>
                <a:srgbClr val="000099"/>
              </a:solidFill>
              <a:latin typeface="Times New Roman" pitchFamily="18" charset="0"/>
              <a:cs typeface="Times New Roman" pitchFamily="18" charset="0"/>
            </a:endParaRPr>
          </a:p>
          <a:p>
            <a:pPr eaLnBrk="1" hangingPunct="1">
              <a:buFont typeface="+mj-lt"/>
              <a:buAutoNum type="arabicPeriod"/>
              <a:defRPr/>
            </a:pPr>
            <a:r>
              <a:rPr lang="en-US" sz="1800" b="1" dirty="0" smtClean="0">
                <a:latin typeface="Times New Roman" pitchFamily="18" charset="0"/>
                <a:cs typeface="Times New Roman" pitchFamily="18" charset="0"/>
              </a:rPr>
              <a:t>TO FORMULATE THE AIM OF THE RESEARCH;</a:t>
            </a:r>
            <a:endParaRPr lang="de-DE" sz="1800" b="1" dirty="0" smtClean="0">
              <a:solidFill>
                <a:srgbClr val="000099"/>
              </a:solidFill>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DISCUSSING THE CHARACTERISTIC FEATURES OF THE PROBLEM;</a:t>
            </a:r>
            <a:endParaRPr lang="ru-RU" sz="1800" dirty="0" smtClean="0">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METHODS AND MATERIALS DESCRIBING METHOD; EQUIPMENT AND CONDITIONS OF EXPERIMENTS;</a:t>
            </a:r>
            <a:endParaRPr lang="ru-RU" sz="1800" dirty="0" smtClean="0">
              <a:latin typeface="Times New Roman" pitchFamily="18" charset="0"/>
              <a:cs typeface="Times New Roman" pitchFamily="18" charset="0"/>
            </a:endParaRPr>
          </a:p>
          <a:p>
            <a:pPr>
              <a:buFont typeface="+mj-lt"/>
              <a:buAutoNum type="arabicPeriod"/>
              <a:defRPr/>
            </a:pPr>
            <a:r>
              <a:rPr lang="en-US" sz="1800" b="1" dirty="0" smtClean="0">
                <a:latin typeface="Times New Roman" pitchFamily="18" charset="0"/>
                <a:cs typeface="Times New Roman" pitchFamily="18" charset="0"/>
              </a:rPr>
              <a:t>RESULTS-OBTAINING RESULTS</a:t>
            </a:r>
            <a:r>
              <a:rPr lang="ru-RU" sz="1800" b="1"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pPr>
              <a:defRPr/>
            </a:pPr>
            <a:endParaRPr lang="ru-RU"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6"/>
          <p:cNvSpPr txBox="1">
            <a:spLocks noChangeArrowheads="1"/>
          </p:cNvSpPr>
          <p:nvPr/>
        </p:nvSpPr>
        <p:spPr bwMode="auto">
          <a:xfrm>
            <a:off x="1476375" y="1125538"/>
            <a:ext cx="184150" cy="366712"/>
          </a:xfrm>
          <a:prstGeom prst="rect">
            <a:avLst/>
          </a:prstGeom>
          <a:noFill/>
          <a:ln w="9525">
            <a:noFill/>
            <a:miter lim="800000"/>
            <a:headEnd/>
            <a:tailEnd/>
          </a:ln>
        </p:spPr>
        <p:txBody>
          <a:bodyPr wrap="none">
            <a:spAutoFit/>
          </a:bodyPr>
          <a:lstStyle/>
          <a:p>
            <a:pPr algn="ctr"/>
            <a:endParaRPr lang="fr-FR"/>
          </a:p>
        </p:txBody>
      </p:sp>
      <p:sp>
        <p:nvSpPr>
          <p:cNvPr id="33795" name="Text Box 7"/>
          <p:cNvSpPr txBox="1">
            <a:spLocks noChangeArrowheads="1"/>
          </p:cNvSpPr>
          <p:nvPr/>
        </p:nvSpPr>
        <p:spPr bwMode="auto">
          <a:xfrm>
            <a:off x="250825" y="285750"/>
            <a:ext cx="8569325" cy="430213"/>
          </a:xfrm>
          <a:prstGeom prst="rect">
            <a:avLst/>
          </a:prstGeom>
          <a:solidFill>
            <a:schemeClr val="bg1"/>
          </a:solidFill>
          <a:ln w="9525">
            <a:noFill/>
            <a:miter lim="800000"/>
            <a:headEnd/>
            <a:tailEnd/>
          </a:ln>
        </p:spPr>
        <p:txBody>
          <a:bodyPr>
            <a:spAutoFit/>
          </a:bodyPr>
          <a:lstStyle/>
          <a:p>
            <a:pPr algn="ctr"/>
            <a:r>
              <a:rPr lang="de-DE" sz="2200" b="1">
                <a:solidFill>
                  <a:srgbClr val="000099"/>
                </a:solidFill>
                <a:latin typeface="Times New Roman" pitchFamily="18" charset="0"/>
                <a:cs typeface="Times New Roman" pitchFamily="18" charset="0"/>
              </a:rPr>
              <a:t>Annotation to the Text </a:t>
            </a:r>
            <a:r>
              <a:rPr lang="ru-RU" sz="2200" b="1">
                <a:solidFill>
                  <a:srgbClr val="000099"/>
                </a:solidFill>
                <a:latin typeface="Times New Roman" pitchFamily="18" charset="0"/>
                <a:cs typeface="Times New Roman" pitchFamily="18" charset="0"/>
              </a:rPr>
              <a:t> </a:t>
            </a:r>
            <a:r>
              <a:rPr lang="en-US" sz="2200" b="1">
                <a:solidFill>
                  <a:srgbClr val="000099"/>
                </a:solidFill>
                <a:latin typeface="Times New Roman" pitchFamily="18" charset="0"/>
                <a:cs typeface="Times New Roman" pitchFamily="18" charset="0"/>
              </a:rPr>
              <a:t>“</a:t>
            </a:r>
            <a:r>
              <a:rPr lang="ru-RU" sz="2200" b="1">
                <a:solidFill>
                  <a:srgbClr val="000099"/>
                </a:solidFill>
                <a:latin typeface="Times New Roman" pitchFamily="18" charset="0"/>
                <a:cs typeface="Times New Roman" pitchFamily="18" charset="0"/>
              </a:rPr>
              <a:t>ТЕПЛОТА: ТЕРМОДИНАМИКА</a:t>
            </a:r>
            <a:r>
              <a:rPr lang="de-DE" sz="2200" b="1">
                <a:solidFill>
                  <a:srgbClr val="000099"/>
                </a:solidFill>
                <a:latin typeface="Times New Roman" pitchFamily="18" charset="0"/>
                <a:cs typeface="Times New Roman" pitchFamily="18" charset="0"/>
              </a:rPr>
              <a:t> „</a:t>
            </a:r>
            <a:endParaRPr lang="ru-RU" sz="2200" b="1">
              <a:solidFill>
                <a:srgbClr val="000099"/>
              </a:solidFill>
              <a:latin typeface="Times New Roman" pitchFamily="18" charset="0"/>
              <a:cs typeface="Times New Roman" pitchFamily="18" charset="0"/>
            </a:endParaRPr>
          </a:p>
        </p:txBody>
      </p:sp>
      <p:sp>
        <p:nvSpPr>
          <p:cNvPr id="33796" name="Rectangle 10"/>
          <p:cNvSpPr>
            <a:spLocks noChangeArrowheads="1"/>
          </p:cNvSpPr>
          <p:nvPr/>
        </p:nvSpPr>
        <p:spPr bwMode="auto">
          <a:xfrm>
            <a:off x="179388" y="1844675"/>
            <a:ext cx="8713787" cy="4679950"/>
          </a:xfrm>
          <a:prstGeom prst="rect">
            <a:avLst/>
          </a:prstGeom>
          <a:noFill/>
          <a:ln w="28575">
            <a:solidFill>
              <a:schemeClr val="tx1"/>
            </a:solidFill>
            <a:miter lim="800000"/>
            <a:headEnd/>
            <a:tailEnd/>
          </a:ln>
        </p:spPr>
        <p:txBody>
          <a:bodyPr wrap="none" anchor="ctr"/>
          <a:lstStyle/>
          <a:p>
            <a:endParaRPr lang="fr-FR"/>
          </a:p>
        </p:txBody>
      </p:sp>
      <p:sp>
        <p:nvSpPr>
          <p:cNvPr id="26629" name="Rectangle 11"/>
          <p:cNvSpPr>
            <a:spLocks noChangeArrowheads="1"/>
          </p:cNvSpPr>
          <p:nvPr/>
        </p:nvSpPr>
        <p:spPr bwMode="auto">
          <a:xfrm>
            <a:off x="250825" y="1285875"/>
            <a:ext cx="8569325" cy="5448300"/>
          </a:xfrm>
          <a:prstGeom prst="rect">
            <a:avLst/>
          </a:prstGeom>
          <a:solidFill>
            <a:schemeClr val="bg1"/>
          </a:solidFill>
          <a:ln w="9525">
            <a:noFill/>
            <a:miter lim="800000"/>
            <a:headEnd/>
            <a:tailEnd/>
          </a:ln>
        </p:spPr>
        <p:txBody>
          <a:bodyPr>
            <a:spAutoFit/>
          </a:bodyPr>
          <a:lstStyle/>
          <a:p>
            <a:pPr marL="342900" indent="-342900" algn="just" eaLnBrk="0" hangingPunct="0">
              <a:buFont typeface="+mj-lt"/>
              <a:buAutoNum type="arabicPeriod"/>
              <a:defRPr/>
            </a:pPr>
            <a:r>
              <a:rPr lang="en-US" dirty="0">
                <a:latin typeface="Times New Roman" pitchFamily="18" charset="0"/>
                <a:ea typeface="Calibri" pitchFamily="34" charset="0"/>
                <a:cs typeface="Times New Roman" pitchFamily="18" charset="0"/>
              </a:rPr>
              <a:t>The present paper is concerned with </a:t>
            </a:r>
            <a:r>
              <a:rPr lang="en-US" dirty="0" err="1">
                <a:latin typeface="Times New Roman" pitchFamily="18" charset="0"/>
                <a:ea typeface="Calibri" pitchFamily="34" charset="0"/>
                <a:cs typeface="Times New Roman" pitchFamily="18" charset="0"/>
              </a:rPr>
              <a:t>smth</a:t>
            </a:r>
            <a:r>
              <a:rPr lang="en-US" dirty="0">
                <a:latin typeface="Times New Roman" pitchFamily="18" charset="0"/>
                <a:ea typeface="Calibri" pitchFamily="34" charset="0"/>
                <a:cs typeface="Times New Roman" pitchFamily="18" charset="0"/>
              </a:rPr>
              <a:t>….</a:t>
            </a:r>
            <a:endParaRPr lang="ru-RU" dirty="0">
              <a:latin typeface="Times New Roman" pitchFamily="18" charset="0"/>
              <a:cs typeface="Times New Roman" pitchFamily="18" charset="0"/>
            </a:endParaRPr>
          </a:p>
          <a:p>
            <a:pPr marL="342900" indent="-342900" algn="just" eaLnBrk="0" hangingPunct="0">
              <a:buFont typeface="+mj-lt"/>
              <a:buAutoNum type="arabicPeriod"/>
              <a:defRPr/>
            </a:pPr>
            <a:r>
              <a:rPr lang="en-US" dirty="0">
                <a:latin typeface="Times New Roman" pitchFamily="18" charset="0"/>
                <a:ea typeface="Calibri" pitchFamily="34" charset="0"/>
                <a:cs typeface="Times New Roman" pitchFamily="18" charset="0"/>
              </a:rPr>
              <a:t>The purpose of the present paper is to introduce the readers to the </a:t>
            </a:r>
            <a:r>
              <a:rPr lang="en-US" dirty="0" err="1">
                <a:latin typeface="Times New Roman" pitchFamily="18" charset="0"/>
                <a:ea typeface="Calibri" pitchFamily="34" charset="0"/>
                <a:cs typeface="Times New Roman" pitchFamily="18" charset="0"/>
              </a:rPr>
              <a:t>smth</a:t>
            </a:r>
            <a:r>
              <a:rPr lang="en-US" dirty="0">
                <a:latin typeface="Times New Roman" pitchFamily="18" charset="0"/>
                <a:ea typeface="Calibri" pitchFamily="34" charset="0"/>
                <a:cs typeface="Times New Roman" pitchFamily="18" charset="0"/>
              </a:rPr>
              <a:t>. …</a:t>
            </a:r>
            <a:endParaRPr lang="ru-RU" dirty="0">
              <a:latin typeface="Times New Roman" pitchFamily="18" charset="0"/>
              <a:cs typeface="Times New Roman" pitchFamily="18" charset="0"/>
            </a:endParaRPr>
          </a:p>
          <a:p>
            <a:pPr marL="342900" indent="-342900" algn="just" eaLnBrk="0" hangingPunct="0">
              <a:buFont typeface="+mj-lt"/>
              <a:buAutoNum type="arabicPeriod"/>
              <a:defRPr/>
            </a:pPr>
            <a:r>
              <a:rPr lang="en-US" dirty="0">
                <a:latin typeface="Times New Roman" pitchFamily="18" charset="0"/>
                <a:ea typeface="Calibri" pitchFamily="34" charset="0"/>
                <a:cs typeface="Times New Roman" pitchFamily="18" charset="0"/>
              </a:rPr>
              <a:t>The purpose of this paper is to present... (to investigate the relationship/ difference between ...and ..., to describe ..., to show ..., to develop ...)</a:t>
            </a:r>
            <a:endParaRPr lang="ru-RU" dirty="0">
              <a:latin typeface="Times New Roman" pitchFamily="18" charset="0"/>
              <a:cs typeface="Times New Roman" pitchFamily="18" charset="0"/>
            </a:endParaRPr>
          </a:p>
          <a:p>
            <a:pPr marL="342900" indent="-342900" algn="just" eaLnBrk="0" hangingPunct="0">
              <a:buFont typeface="+mj-lt"/>
              <a:buAutoNum type="arabicPeriod"/>
              <a:defRPr/>
            </a:pPr>
            <a:r>
              <a:rPr lang="en-US" dirty="0">
                <a:latin typeface="Times New Roman" pitchFamily="18" charset="0"/>
                <a:ea typeface="Calibri" pitchFamily="34" charset="0"/>
                <a:cs typeface="Times New Roman" pitchFamily="18" charset="0"/>
              </a:rPr>
              <a:t>This article provides a brief outline of...</a:t>
            </a:r>
            <a:endParaRPr lang="ru-RU" dirty="0">
              <a:latin typeface="Times New Roman" pitchFamily="18" charset="0"/>
              <a:cs typeface="Times New Roman" pitchFamily="18" charset="0"/>
            </a:endParaRPr>
          </a:p>
          <a:p>
            <a:pPr marL="342900" indent="-342900" algn="just" eaLnBrk="0" hangingPunct="0">
              <a:buFont typeface="+mj-lt"/>
              <a:buAutoNum type="arabicPeriod"/>
              <a:defRPr/>
            </a:pPr>
            <a:r>
              <a:rPr lang="en-US" dirty="0">
                <a:latin typeface="Times New Roman" pitchFamily="18" charset="0"/>
                <a:ea typeface="Calibri" pitchFamily="34" charset="0"/>
                <a:cs typeface="Times New Roman" pitchFamily="18" charset="0"/>
              </a:rPr>
              <a:t>The article puts forward the ideas to determine ...</a:t>
            </a:r>
          </a:p>
          <a:p>
            <a:pPr marL="342900" indent="-342900" algn="just" eaLnBrk="0" hangingPunct="0">
              <a:buFont typeface="+mj-lt"/>
              <a:buAutoNum type="arabicPeriod"/>
              <a:defRPr/>
            </a:pPr>
            <a:r>
              <a:rPr lang="en-US" dirty="0">
                <a:latin typeface="Times New Roman" pitchFamily="18" charset="0"/>
                <a:cs typeface="Times New Roman" pitchFamily="18" charset="0"/>
              </a:rPr>
              <a:t>Special attention is given to ...</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Then follows the detailed analyses of...</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 Next the author tries to indicate that...</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Further on, the author goes on to the problem of...	</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 After that the author turns to ...</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next paragraph deals with ...</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final paragraph states that...	</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author concludes with .../draws the conclusion that...</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author concludes that...	«In conclusion the author...</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paper is of great (little, no) importance (very/rather/not informative).</a:t>
            </a:r>
            <a:endParaRPr lang="ru-RU" dirty="0">
              <a:latin typeface="Times New Roman" pitchFamily="18" charset="0"/>
              <a:cs typeface="Times New Roman" pitchFamily="18" charset="0"/>
            </a:endParaRPr>
          </a:p>
          <a:p>
            <a:pPr marL="342900" indent="-342900" algn="just">
              <a:buFont typeface="+mj-lt"/>
              <a:buAutoNum type="arabicPeriod"/>
              <a:defRPr/>
            </a:pPr>
            <a:r>
              <a:rPr lang="en-US" dirty="0">
                <a:latin typeface="Times New Roman" pitchFamily="18" charset="0"/>
                <a:cs typeface="Times New Roman" pitchFamily="18" charset="0"/>
              </a:rPr>
              <a:t>The information provided is valuable (up-to-date, out-of-date, useful, useless).</a:t>
            </a:r>
            <a:r>
              <a:rPr lang="en-US" b="1" dirty="0">
                <a:latin typeface="Times New Roman" pitchFamily="18" charset="0"/>
                <a:cs typeface="Times New Roman" pitchFamily="18" charset="0"/>
              </a:rPr>
              <a:t> </a:t>
            </a:r>
            <a:endParaRPr lang="ru-RU" dirty="0">
              <a:latin typeface="Times New Roman" pitchFamily="18" charset="0"/>
              <a:cs typeface="Times New Roman" pitchFamily="18" charset="0"/>
            </a:endParaRPr>
          </a:p>
          <a:p>
            <a:pPr algn="just" eaLnBrk="0" hangingPunct="0">
              <a:buFontTx/>
              <a:buAutoNum type="romanLcParenBoth"/>
              <a:defRPr/>
            </a:pPr>
            <a:endParaRPr lang="en-US" dirty="0">
              <a:latin typeface="Times New Roman" pitchFamily="18" charset="0"/>
              <a:cs typeface="Times New Roman" pitchFamily="18" charset="0"/>
            </a:endParaRPr>
          </a:p>
          <a:p>
            <a:pPr>
              <a:defRPr/>
            </a:pPr>
            <a:endParaRPr lang="de-DE" sz="2400" dirty="0">
              <a:solidFill>
                <a:srgbClr val="CC3300"/>
              </a:solidFill>
              <a:latin typeface="Adobe Garamond Pro Bold"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1323</Words>
  <Application>Microsoft Office PowerPoint</Application>
  <PresentationFormat>Экран (4:3)</PresentationFormat>
  <Paragraphs>106</Paragraphs>
  <Slides>9</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Слайд 1</vt:lpstr>
      <vt:lpstr>Слайд 2</vt:lpstr>
      <vt:lpstr>To write an annotation it is necessary:</vt:lpstr>
      <vt:lpstr>To write an abstract it is necessary:</vt:lpstr>
      <vt:lpstr>Abstract and Annotation peculiarities, differences.</vt:lpstr>
      <vt:lpstr>To write an annotation or abstract it is  necessary to differentiate:</vt:lpstr>
      <vt:lpstr>How to Write an Annotated Bibliography </vt:lpstr>
      <vt:lpstr>Abstract and Annotation peculiarities, differences.</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Жанна</dc:creator>
  <cp:lastModifiedBy>Жанна</cp:lastModifiedBy>
  <cp:revision>7</cp:revision>
  <dcterms:created xsi:type="dcterms:W3CDTF">2009-11-27T03:18:51Z</dcterms:created>
  <dcterms:modified xsi:type="dcterms:W3CDTF">2009-11-27T09:50:35Z</dcterms:modified>
</cp:coreProperties>
</file>