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75" r:id="rId6"/>
    <p:sldId id="266" r:id="rId7"/>
    <p:sldId id="276" r:id="rId8"/>
    <p:sldId id="277" r:id="rId9"/>
    <p:sldId id="278" r:id="rId10"/>
    <p:sldId id="279" r:id="rId11"/>
    <p:sldId id="280" r:id="rId12"/>
    <p:sldId id="28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2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AE0E-F016-44D3-874F-5D3C6AEF3D6E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E72C-F41E-4C85-AEA9-2FA6369E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AE0E-F016-44D3-874F-5D3C6AEF3D6E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E72C-F41E-4C85-AEA9-2FA6369E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AE0E-F016-44D3-874F-5D3C6AEF3D6E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E72C-F41E-4C85-AEA9-2FA6369E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AE0E-F016-44D3-874F-5D3C6AEF3D6E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E72C-F41E-4C85-AEA9-2FA6369E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AE0E-F016-44D3-874F-5D3C6AEF3D6E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E72C-F41E-4C85-AEA9-2FA6369E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AE0E-F016-44D3-874F-5D3C6AEF3D6E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E72C-F41E-4C85-AEA9-2FA6369E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AE0E-F016-44D3-874F-5D3C6AEF3D6E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E72C-F41E-4C85-AEA9-2FA6369E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AE0E-F016-44D3-874F-5D3C6AEF3D6E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E72C-F41E-4C85-AEA9-2FA6369E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AE0E-F016-44D3-874F-5D3C6AEF3D6E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E72C-F41E-4C85-AEA9-2FA6369E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AE0E-F016-44D3-874F-5D3C6AEF3D6E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E72C-F41E-4C85-AEA9-2FA6369E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AE0E-F016-44D3-874F-5D3C6AEF3D6E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E72C-F41E-4C85-AEA9-2FA6369E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9AE0E-F016-44D3-874F-5D3C6AEF3D6E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0E72C-F41E-4C85-AEA9-2FA6369E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Ароматические соединения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№</a:t>
            </a:r>
            <a:r>
              <a:rPr lang="ru-RU" dirty="0" smtClean="0"/>
              <a:t>4</a:t>
            </a:r>
          </a:p>
          <a:p>
            <a:r>
              <a:rPr lang="ru-RU" smtClean="0"/>
              <a:t>продолжение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600" b="1" dirty="0" smtClean="0"/>
              <a:t>Замещение в боковой цепи</a:t>
            </a:r>
            <a:br>
              <a:rPr lang="ru-RU" sz="36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4525963"/>
          </a:xfrm>
        </p:spPr>
        <p:txBody>
          <a:bodyPr/>
          <a:lstStyle/>
          <a:p>
            <a:r>
              <a:rPr lang="ru-RU" b="1" dirty="0" smtClean="0"/>
              <a:t>Галогенирование по </a:t>
            </a:r>
            <a:r>
              <a:rPr lang="ru-RU" b="1" dirty="0" err="1" smtClean="0"/>
              <a:t>α-атому </a:t>
            </a:r>
            <a:r>
              <a:rPr lang="ru-RU" b="1" dirty="0" smtClean="0"/>
              <a:t>углерода в боковой цепи</a:t>
            </a:r>
            <a:endParaRPr lang="ru-RU" dirty="0"/>
          </a:p>
        </p:txBody>
      </p:sp>
      <p:pic>
        <p:nvPicPr>
          <p:cNvPr id="20482" name="Picture 2" descr="https://himija-online.ru/wp-content/uploads/2016/05/Галогенирование-по-α-атому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1" y="2214554"/>
            <a:ext cx="5516853" cy="1500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214290"/>
            <a:ext cx="4500594" cy="58259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Реакции окисления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Бензол очень устойчив к окислителям. Он не окисляется даже под действием сильных окислителей (KMnO</a:t>
            </a:r>
            <a:r>
              <a:rPr lang="ru-RU" sz="2400" baseline="-25000" dirty="0" smtClean="0"/>
              <a:t>4</a:t>
            </a:r>
            <a:r>
              <a:rPr lang="ru-RU" sz="2400" dirty="0" smtClean="0"/>
              <a:t>, K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Cr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O</a:t>
            </a:r>
            <a:r>
              <a:rPr lang="ru-RU" sz="2400" baseline="-25000" dirty="0" smtClean="0"/>
              <a:t>7</a:t>
            </a:r>
            <a:r>
              <a:rPr lang="ru-RU" sz="2400" dirty="0" smtClean="0"/>
              <a:t> и т.п.)</a:t>
            </a:r>
          </a:p>
          <a:p>
            <a:pPr>
              <a:buNone/>
            </a:pPr>
            <a:r>
              <a:rPr lang="ru-RU" sz="2400" dirty="0" smtClean="0"/>
              <a:t>1. </a:t>
            </a:r>
            <a:r>
              <a:rPr lang="ru-RU" sz="2400" dirty="0" err="1" smtClean="0"/>
              <a:t>Оксиление</a:t>
            </a:r>
            <a:r>
              <a:rPr lang="ru-RU" sz="2400" dirty="0" smtClean="0"/>
              <a:t> алкильных заместителей </a:t>
            </a:r>
          </a:p>
          <a:p>
            <a:pPr>
              <a:buNone/>
            </a:pPr>
            <a:r>
              <a:rPr lang="ru-RU" sz="2400" dirty="0" smtClean="0"/>
              <a:t>При действии раствора KMnO</a:t>
            </a:r>
            <a:r>
              <a:rPr lang="ru-RU" sz="2400" baseline="-25000" dirty="0" smtClean="0"/>
              <a:t>4</a:t>
            </a:r>
            <a:r>
              <a:rPr lang="ru-RU" sz="2400" dirty="0" smtClean="0"/>
              <a:t> и нагревании в гомологах бензола окислению подвергаются только боковые цепи.</a:t>
            </a:r>
            <a:endParaRPr lang="ru-RU" sz="2400" dirty="0"/>
          </a:p>
        </p:txBody>
      </p:sp>
      <p:pic>
        <p:nvPicPr>
          <p:cNvPr id="21506" name="Picture 2" descr="https://himija-online.ru/wp-content/uploads/2016/05/окисление-толуола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4643446"/>
            <a:ext cx="4929222" cy="1430850"/>
          </a:xfrm>
          <a:prstGeom prst="rect">
            <a:avLst/>
          </a:prstGeom>
          <a:noFill/>
        </p:spPr>
      </p:pic>
      <p:pic>
        <p:nvPicPr>
          <p:cNvPr id="21508" name="Picture 4" descr="https://himija-online.ru/wp-content/uploads/2016/05/окисление-толуол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429000"/>
            <a:ext cx="4857784" cy="829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36" y="274638"/>
            <a:ext cx="4000528" cy="86834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Реакции окисления</a:t>
            </a:r>
            <a:endParaRPr lang="ru-RU" sz="3200" dirty="0"/>
          </a:p>
        </p:txBody>
      </p:sp>
      <p:pic>
        <p:nvPicPr>
          <p:cNvPr id="22530" name="Picture 2" descr="https://himija-online.ru/wp-content/uploads/2016/05/окисление-алкилбензоло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643050"/>
            <a:ext cx="5143536" cy="17859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1071546"/>
            <a:ext cx="51435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Окисление </a:t>
            </a:r>
            <a:r>
              <a:rPr lang="ru-RU" sz="2800" b="1" dirty="0" err="1" smtClean="0"/>
              <a:t>алкилбензолов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3714752"/>
            <a:ext cx="7429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Бензол и его гомологи на воздухе горят коптящим пламенем, что обусловлено высоким содержанием углерода в их молекулах.</a:t>
            </a:r>
            <a:endParaRPr lang="ru-RU" sz="2400" dirty="0"/>
          </a:p>
        </p:txBody>
      </p:sp>
      <p:pic>
        <p:nvPicPr>
          <p:cNvPr id="22532" name="Picture 4" descr="https://himija-online.ru/wp-content/uploads/2016/05/горение-гомолог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072074"/>
            <a:ext cx="5214974" cy="5036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274638"/>
            <a:ext cx="5357850" cy="796908"/>
          </a:xfrm>
        </p:spPr>
        <p:txBody>
          <a:bodyPr>
            <a:normAutofit/>
          </a:bodyPr>
          <a:lstStyle/>
          <a:p>
            <a:r>
              <a:rPr lang="ru-RU" sz="3200" dirty="0" err="1" smtClean="0"/>
              <a:t>Электрофильное</a:t>
            </a:r>
            <a:r>
              <a:rPr lang="ru-RU" sz="3200" dirty="0" smtClean="0"/>
              <a:t> замещение </a:t>
            </a:r>
            <a:endParaRPr lang="ru-RU" sz="3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7158" y="1142984"/>
            <a:ext cx="857252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Электрофильное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замещение в ароматическом соединениях 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SEAr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–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механизм реакции замещения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бензольном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кольце при взаимодействии 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электрофильным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реагентом 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электронодефицитной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частицей  (катионом или молекулой), имеющей свободную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орбиталь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 внешнем уровне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786058"/>
            <a:ext cx="507209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286124"/>
            <a:ext cx="6572296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3714752"/>
            <a:ext cx="300039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42910" y="4286256"/>
            <a:ext cx="36433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/>
              <a:t>Электрофильное</a:t>
            </a:r>
            <a:r>
              <a:rPr lang="ru-RU" sz="2000" b="1" dirty="0" smtClean="0"/>
              <a:t> замещение</a:t>
            </a:r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74638"/>
            <a:ext cx="5500726" cy="654032"/>
          </a:xfrm>
        </p:spPr>
        <p:txBody>
          <a:bodyPr>
            <a:normAutofit/>
          </a:bodyPr>
          <a:lstStyle/>
          <a:p>
            <a:r>
              <a:rPr lang="ru-RU" sz="3200" dirty="0" err="1" smtClean="0"/>
              <a:t>Электрофильное</a:t>
            </a:r>
            <a:r>
              <a:rPr lang="ru-RU" sz="3200" dirty="0" smtClean="0"/>
              <a:t> замещение </a:t>
            </a:r>
            <a:endParaRPr lang="ru-RU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071546"/>
            <a:ext cx="5394641" cy="3214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857224" y="4500570"/>
            <a:ext cx="3771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I стадия</a:t>
            </a:r>
            <a:r>
              <a:rPr lang="ru-RU" dirty="0" smtClean="0"/>
              <a:t> </a:t>
            </a:r>
            <a:r>
              <a:rPr lang="ru-RU" i="1" dirty="0" smtClean="0"/>
              <a:t>образование </a:t>
            </a:r>
            <a:r>
              <a:rPr lang="ru-RU" i="1" dirty="0" err="1" smtClean="0"/>
              <a:t>π</a:t>
            </a:r>
            <a:r>
              <a:rPr lang="ru-RU" i="1" dirty="0" smtClean="0"/>
              <a:t>–комплекса.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4929198"/>
            <a:ext cx="64294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II стадия</a:t>
            </a:r>
            <a:r>
              <a:rPr lang="ru-RU" dirty="0" smtClean="0"/>
              <a:t> </a:t>
            </a:r>
            <a:r>
              <a:rPr lang="ru-RU" i="1" dirty="0" smtClean="0"/>
              <a:t>(лимитирующая): образование </a:t>
            </a:r>
            <a:r>
              <a:rPr lang="ru-RU" i="1" dirty="0" err="1" smtClean="0"/>
              <a:t>σ-комплекса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28662" y="5429264"/>
            <a:ext cx="4519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III стадия</a:t>
            </a:r>
            <a:r>
              <a:rPr lang="ru-RU" dirty="0" smtClean="0"/>
              <a:t>: </a:t>
            </a:r>
            <a:r>
              <a:rPr lang="ru-RU" i="1" dirty="0" smtClean="0"/>
              <a:t>образование продукта реакции.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572428" cy="79690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Ориентация </a:t>
            </a:r>
            <a:r>
              <a:rPr lang="ru-RU" sz="3200" dirty="0" err="1" smtClean="0"/>
              <a:t>электрофильного</a:t>
            </a:r>
            <a:r>
              <a:rPr lang="ru-RU" sz="3200" dirty="0" smtClean="0"/>
              <a:t> замещения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Правила ориентации</a:t>
            </a:r>
            <a:endParaRPr lang="ru-RU" sz="2400" dirty="0" smtClean="0"/>
          </a:p>
          <a:p>
            <a:pPr lvl="0"/>
            <a:r>
              <a:rPr lang="ru-RU" sz="2200" dirty="0" smtClean="0"/>
              <a:t>Заместители, имеющиеся в </a:t>
            </a:r>
            <a:r>
              <a:rPr lang="ru-RU" sz="2200" dirty="0" err="1" smtClean="0"/>
              <a:t>бензольном</a:t>
            </a:r>
            <a:r>
              <a:rPr lang="ru-RU" sz="2200" dirty="0" smtClean="0"/>
              <a:t> ядре, направляют вновь </a:t>
            </a:r>
            <a:r>
              <a:rPr lang="ru-RU" sz="2200" dirty="0" err="1" smtClean="0"/>
              <a:t>вспупающую</a:t>
            </a:r>
            <a:r>
              <a:rPr lang="ru-RU" sz="2200" dirty="0" smtClean="0"/>
              <a:t> группу в определенные положения , то есть оказывают </a:t>
            </a:r>
            <a:r>
              <a:rPr lang="ru-RU" sz="2200" dirty="0" err="1" smtClean="0"/>
              <a:t>ориетирующее</a:t>
            </a:r>
            <a:r>
              <a:rPr lang="ru-RU" sz="2200" dirty="0" smtClean="0"/>
              <a:t> действие.</a:t>
            </a:r>
          </a:p>
          <a:p>
            <a:pPr lvl="0"/>
            <a:r>
              <a:rPr lang="ru-RU" sz="2200" dirty="0" smtClean="0"/>
              <a:t>По своему направляющему действию все заместителя делятся на две группы  -</a:t>
            </a:r>
            <a:r>
              <a:rPr lang="ru-RU" sz="2200" b="1" i="1" dirty="0" err="1" smtClean="0"/>
              <a:t>ориентанты</a:t>
            </a:r>
            <a:r>
              <a:rPr lang="ru-RU" sz="2200" b="1" i="1" dirty="0" smtClean="0"/>
              <a:t> </a:t>
            </a:r>
            <a:r>
              <a:rPr lang="en-US" sz="2200" b="1" i="1" dirty="0" smtClean="0"/>
              <a:t> I </a:t>
            </a:r>
            <a:r>
              <a:rPr lang="ru-RU" sz="2200" b="1" i="1" dirty="0" smtClean="0"/>
              <a:t>рода</a:t>
            </a:r>
            <a:r>
              <a:rPr lang="ru-RU" sz="2200" dirty="0" smtClean="0"/>
              <a:t> и </a:t>
            </a:r>
            <a:r>
              <a:rPr lang="ru-RU" sz="2200" b="1" i="1" dirty="0" err="1" smtClean="0"/>
              <a:t>ориентанты</a:t>
            </a:r>
            <a:r>
              <a:rPr lang="ru-RU" sz="2200" b="1" i="1" dirty="0" smtClean="0"/>
              <a:t> </a:t>
            </a:r>
            <a:r>
              <a:rPr lang="en-US" sz="2200" b="1" i="1" dirty="0" smtClean="0"/>
              <a:t>II</a:t>
            </a:r>
            <a:r>
              <a:rPr lang="ru-RU" sz="2200" b="1" i="1" dirty="0" smtClean="0"/>
              <a:t> рода</a:t>
            </a:r>
            <a:r>
              <a:rPr lang="ru-RU" sz="2200" dirty="0" smtClean="0"/>
              <a:t> </a:t>
            </a:r>
          </a:p>
          <a:p>
            <a:pPr>
              <a:buNone/>
            </a:pPr>
            <a:r>
              <a:rPr lang="ru-RU" sz="2200" b="1" dirty="0" err="1" smtClean="0"/>
              <a:t>Ориентатнты</a:t>
            </a:r>
            <a:r>
              <a:rPr lang="ru-RU" sz="2200" b="1" dirty="0" smtClean="0"/>
              <a:t> 1-го рода</a:t>
            </a:r>
            <a:r>
              <a:rPr lang="ru-RU" sz="2200" dirty="0" smtClean="0"/>
              <a:t> (</a:t>
            </a:r>
            <a:r>
              <a:rPr lang="ru-RU" sz="2200" dirty="0" err="1" smtClean="0"/>
              <a:t>орто</a:t>
            </a:r>
            <a:r>
              <a:rPr lang="ru-RU" sz="2200" dirty="0" smtClean="0"/>
              <a:t>- и пара- </a:t>
            </a:r>
            <a:r>
              <a:rPr lang="ru-RU" sz="2200" dirty="0" err="1" smtClean="0"/>
              <a:t>ориентанты</a:t>
            </a:r>
            <a:r>
              <a:rPr lang="ru-RU" sz="2200" dirty="0" smtClean="0"/>
              <a:t>) направляют последующее замещение преимущественно в </a:t>
            </a:r>
            <a:r>
              <a:rPr lang="ru-RU" sz="2200" b="1" i="1" dirty="0" err="1" smtClean="0"/>
              <a:t>орто</a:t>
            </a:r>
            <a:r>
              <a:rPr lang="ru-RU" sz="2200" b="1" i="1" dirty="0" smtClean="0"/>
              <a:t>- и </a:t>
            </a:r>
            <a:r>
              <a:rPr lang="ru-RU" sz="2200" b="1" i="1" dirty="0" err="1" smtClean="0"/>
              <a:t>пара-положения</a:t>
            </a:r>
            <a:endParaRPr lang="ru-RU" sz="2200" i="1" dirty="0" smtClean="0"/>
          </a:p>
          <a:p>
            <a:pPr>
              <a:buNone/>
            </a:pPr>
            <a:r>
              <a:rPr lang="ru-RU" sz="2200" dirty="0" err="1" smtClean="0"/>
              <a:t>Электронодонорные</a:t>
            </a:r>
            <a:r>
              <a:rPr lang="ru-RU" sz="2200" dirty="0" smtClean="0"/>
              <a:t> группы:</a:t>
            </a:r>
          </a:p>
          <a:p>
            <a:pPr>
              <a:buNone/>
            </a:pPr>
            <a:endParaRPr lang="ru-RU" sz="2400" dirty="0" smtClean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857760"/>
            <a:ext cx="807249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572428" cy="86834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Ориентация </a:t>
            </a:r>
            <a:r>
              <a:rPr lang="ru-RU" sz="3200" dirty="0" err="1" smtClean="0"/>
              <a:t>электрофильного</a:t>
            </a:r>
            <a:r>
              <a:rPr lang="ru-RU" sz="3200" dirty="0" smtClean="0"/>
              <a:t> замещения</a:t>
            </a:r>
            <a:endParaRPr lang="ru-RU" sz="32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214422"/>
            <a:ext cx="392909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786190"/>
            <a:ext cx="764386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785786" y="4572008"/>
            <a:ext cx="77153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сильный -</a:t>
            </a: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–эффект электроотрицательных атомов галогенов,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понижает электронную плотность в кольце.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000924" cy="72547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Ориентация </a:t>
            </a:r>
            <a:r>
              <a:rPr lang="ru-RU" sz="3200" dirty="0" err="1" smtClean="0"/>
              <a:t>электрофильного</a:t>
            </a:r>
            <a:r>
              <a:rPr lang="ru-RU" sz="3200" dirty="0" smtClean="0"/>
              <a:t> замещения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5143536"/>
          </a:xfrm>
        </p:spPr>
        <p:txBody>
          <a:bodyPr/>
          <a:lstStyle/>
          <a:p>
            <a:pPr>
              <a:buNone/>
            </a:pPr>
            <a:r>
              <a:rPr lang="ru-RU" sz="2200" b="1" dirty="0" err="1" smtClean="0"/>
              <a:t>Ориентанты</a:t>
            </a:r>
            <a:r>
              <a:rPr lang="ru-RU" sz="2200" b="1" dirty="0" smtClean="0"/>
              <a:t> 2-го рода</a:t>
            </a:r>
            <a:r>
              <a:rPr lang="ru-RU" sz="2200" dirty="0" smtClean="0"/>
              <a:t> (</a:t>
            </a:r>
            <a:r>
              <a:rPr lang="ru-RU" sz="2200" i="1" dirty="0" err="1" smtClean="0"/>
              <a:t>мета</a:t>
            </a:r>
            <a:r>
              <a:rPr lang="ru-RU" sz="2200" dirty="0" err="1" smtClean="0"/>
              <a:t>-ориентанты</a:t>
            </a:r>
            <a:r>
              <a:rPr lang="ru-RU" sz="2200" dirty="0" smtClean="0"/>
              <a:t>) направляют последующее замещение преимущественно в </a:t>
            </a:r>
            <a:r>
              <a:rPr lang="ru-RU" sz="2200" i="1" dirty="0" err="1" smtClean="0"/>
              <a:t>мета</a:t>
            </a:r>
            <a:r>
              <a:rPr lang="ru-RU" sz="2200" dirty="0" err="1" smtClean="0"/>
              <a:t>-положение</a:t>
            </a:r>
            <a:endParaRPr lang="ru-RU" sz="2200" dirty="0" smtClean="0"/>
          </a:p>
          <a:p>
            <a:pPr>
              <a:buNone/>
            </a:pPr>
            <a:r>
              <a:rPr lang="ru-RU" sz="2200" dirty="0" smtClean="0"/>
              <a:t>К ним относятся </a:t>
            </a:r>
            <a:r>
              <a:rPr lang="ru-RU" sz="2200" b="1" dirty="0" smtClean="0"/>
              <a:t>электроноакцепторные</a:t>
            </a:r>
            <a:r>
              <a:rPr lang="ru-RU" sz="2200" dirty="0" smtClean="0"/>
              <a:t> группы:</a:t>
            </a:r>
          </a:p>
          <a:p>
            <a:pPr>
              <a:buNone/>
            </a:pPr>
            <a:r>
              <a:rPr lang="ru-RU" sz="2200" dirty="0" smtClean="0"/>
              <a:t> 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643182"/>
            <a:ext cx="771530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357562"/>
            <a:ext cx="314327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85786" y="5000636"/>
            <a:ext cx="764386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Все </a:t>
            </a:r>
            <a:r>
              <a:rPr lang="ru-RU" sz="2200" b="1" dirty="0" err="1" smtClean="0"/>
              <a:t>ориентанты</a:t>
            </a:r>
            <a:r>
              <a:rPr lang="ru-RU" sz="2200" dirty="0" smtClean="0"/>
              <a:t> </a:t>
            </a:r>
            <a:r>
              <a:rPr lang="ru-RU" sz="2200" b="1" i="1" dirty="0" smtClean="0"/>
              <a:t>2-го рода </a:t>
            </a:r>
            <a:r>
              <a:rPr lang="ru-RU" sz="2200" dirty="0" smtClean="0"/>
              <a:t>, уменьшая в целом электронную плотность в </a:t>
            </a:r>
            <a:r>
              <a:rPr lang="ru-RU" sz="2200" dirty="0" err="1" smtClean="0"/>
              <a:t>бензольном</a:t>
            </a:r>
            <a:r>
              <a:rPr lang="ru-RU" sz="2200" dirty="0" smtClean="0"/>
              <a:t> кольце , </a:t>
            </a:r>
            <a:r>
              <a:rPr lang="ru-RU" sz="2200" b="1" dirty="0" smtClean="0"/>
              <a:t>снижают его активность в реакциях </a:t>
            </a:r>
            <a:r>
              <a:rPr lang="ru-RU" sz="2200" b="1" dirty="0" err="1" smtClean="0"/>
              <a:t>электрофильного</a:t>
            </a:r>
            <a:r>
              <a:rPr lang="ru-RU" sz="2200" b="1" dirty="0" smtClean="0"/>
              <a:t> замещения </a:t>
            </a:r>
            <a:endParaRPr lang="ru-RU" sz="2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274638"/>
            <a:ext cx="5643602" cy="868346"/>
          </a:xfrm>
        </p:spPr>
        <p:txBody>
          <a:bodyPr>
            <a:normAutofit/>
          </a:bodyPr>
          <a:lstStyle/>
          <a:p>
            <a:r>
              <a:rPr lang="ru-RU" sz="3200" dirty="0" err="1" smtClean="0"/>
              <a:t>Электрофильное</a:t>
            </a:r>
            <a:r>
              <a:rPr lang="ru-RU" sz="3200" dirty="0" smtClean="0"/>
              <a:t> замещение</a:t>
            </a:r>
            <a:endParaRPr lang="ru-RU" sz="3200" dirty="0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214422"/>
            <a:ext cx="5286412" cy="27591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35844" name="Picture 4" descr="https://foxford.ru/uploads/tinymce_image/image/16297/%D0%BE%D1%80%D0%B8%D0%B5%D0%BD%D1%82_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4357694"/>
            <a:ext cx="5928526" cy="1357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Согласованная и несогласованная ориентация </a:t>
            </a:r>
            <a:endParaRPr lang="ru-RU" sz="3200" dirty="0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85992"/>
            <a:ext cx="3810003" cy="20907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428868"/>
            <a:ext cx="4429155" cy="11557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37894" name="Picture 6" descr="https://studme.org/htm/img/33/1910/31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5072074"/>
            <a:ext cx="5214974" cy="129076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214414" y="4500570"/>
            <a:ext cx="6215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Нитрование при согласованной ориентации двух групп.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214422"/>
            <a:ext cx="4000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1) если заместители одного типа расположены в </a:t>
            </a:r>
            <a:r>
              <a:rPr lang="ru-RU" i="1" dirty="0" smtClean="0"/>
              <a:t>мета- </a:t>
            </a:r>
            <a:r>
              <a:rPr lang="ru-RU" dirty="0" smtClean="0"/>
              <a:t>положениях по отношению друг к другу, например: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1214422"/>
            <a:ext cx="44291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2) если заместители разного рада находятся в </a:t>
            </a:r>
            <a:r>
              <a:rPr lang="ru-RU" dirty="0" err="1" smtClean="0"/>
              <a:t>орто</a:t>
            </a:r>
            <a:r>
              <a:rPr lang="ru-RU" dirty="0" smtClean="0"/>
              <a:t>- или </a:t>
            </a:r>
            <a:r>
              <a:rPr lang="ru-RU" dirty="0" err="1" smtClean="0"/>
              <a:t>пара-положениях</a:t>
            </a:r>
            <a:r>
              <a:rPr lang="ru-RU" dirty="0" smtClean="0"/>
              <a:t> по отношению друг к другу, например: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74638"/>
            <a:ext cx="6072230" cy="582594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Несогласованная ориентация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200" dirty="0" smtClean="0"/>
              <a:t>1) </a:t>
            </a:r>
            <a:r>
              <a:rPr lang="ru-RU" sz="1800" dirty="0" smtClean="0"/>
              <a:t>если несогласованная ориентация возникает из-за наличия двух заместителей разного рода, то место вступления </a:t>
            </a:r>
            <a:r>
              <a:rPr lang="ru-RU" sz="1800" dirty="0" err="1" smtClean="0"/>
              <a:t>электрофильной</a:t>
            </a:r>
            <a:r>
              <a:rPr lang="ru-RU" sz="1800" dirty="0" smtClean="0"/>
              <a:t> частицы </a:t>
            </a:r>
            <a:r>
              <a:rPr lang="ru-RU" sz="1800" i="1" dirty="0" smtClean="0"/>
              <a:t>определяет заместитель I- рода</a:t>
            </a:r>
            <a:r>
              <a:rPr lang="ru-RU" sz="1800" dirty="0" smtClean="0"/>
              <a:t>, так как он активирует ядро </a:t>
            </a:r>
            <a:r>
              <a:rPr lang="ru-RU" sz="1800" b="1" dirty="0" smtClean="0"/>
              <a:t>к </a:t>
            </a:r>
            <a:r>
              <a:rPr lang="ru-RU" sz="1800" b="1" dirty="0" err="1" smtClean="0"/>
              <a:t>электрофильной</a:t>
            </a:r>
            <a:r>
              <a:rPr lang="ru-RU" sz="1800" b="1" dirty="0" smtClean="0"/>
              <a:t> атаке</a:t>
            </a:r>
            <a:r>
              <a:rPr lang="ru-RU" sz="1800" dirty="0" smtClean="0"/>
              <a:t>:</a:t>
            </a:r>
          </a:p>
        </p:txBody>
      </p:sp>
      <p:pic>
        <p:nvPicPr>
          <p:cNvPr id="38914" name="Picture 2" descr="https://studme.org/htm/img/33/1910/3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000240"/>
            <a:ext cx="3286148" cy="180585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596" y="3857628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2) если </a:t>
            </a:r>
            <a:r>
              <a:rPr lang="ru-RU" dirty="0" err="1" smtClean="0"/>
              <a:t>бензольное</a:t>
            </a:r>
            <a:r>
              <a:rPr lang="ru-RU" dirty="0" smtClean="0"/>
              <a:t> ядро содержит оба </a:t>
            </a:r>
            <a:r>
              <a:rPr lang="ru-RU" dirty="0" err="1" smtClean="0"/>
              <a:t>ориентанта</a:t>
            </a:r>
            <a:r>
              <a:rPr lang="ru-RU" dirty="0" smtClean="0"/>
              <a:t> одного рода, то место вступления </a:t>
            </a:r>
            <a:r>
              <a:rPr lang="ru-RU" i="1" dirty="0" smtClean="0"/>
              <a:t>определяет более сильный </a:t>
            </a:r>
            <a:r>
              <a:rPr lang="ru-RU" i="1" dirty="0" err="1" smtClean="0"/>
              <a:t>ориентант</a:t>
            </a:r>
            <a:endParaRPr lang="ru-RU" dirty="0"/>
          </a:p>
        </p:txBody>
      </p:sp>
      <p:pic>
        <p:nvPicPr>
          <p:cNvPr id="38916" name="Picture 4" descr="https://studme.org/htm/img/33/1910/32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1" y="4857760"/>
            <a:ext cx="4572032" cy="10848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334</Words>
  <Application>Microsoft Office PowerPoint</Application>
  <PresentationFormat>Экран (4:3)</PresentationFormat>
  <Paragraphs>41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Ароматические соединения</vt:lpstr>
      <vt:lpstr> Замещение в боковой цепи  </vt:lpstr>
      <vt:lpstr> Реакции окисления </vt:lpstr>
      <vt:lpstr>Реакции окисления</vt:lpstr>
      <vt:lpstr>Электрофильное замещение </vt:lpstr>
      <vt:lpstr>Электрофильное замещение </vt:lpstr>
      <vt:lpstr>Ориентация электрофильного замещения</vt:lpstr>
      <vt:lpstr>Ориентация электрофильного замещения</vt:lpstr>
      <vt:lpstr>Ориентация электрофильного замещения</vt:lpstr>
      <vt:lpstr>Электрофильное замещение</vt:lpstr>
      <vt:lpstr>Согласованная и несогласованная ориентация </vt:lpstr>
      <vt:lpstr> Несогласованная ориентация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6</cp:revision>
  <dcterms:created xsi:type="dcterms:W3CDTF">2020-06-10T18:19:41Z</dcterms:created>
  <dcterms:modified xsi:type="dcterms:W3CDTF">2020-06-19T15:35:00Z</dcterms:modified>
</cp:coreProperties>
</file>