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69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28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7D926-6860-4EDD-96A6-C0D74BAB841B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C2C3F-9CF6-4FAC-B31B-C9DDC62D7D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himege.ru/pravilo-markovnikova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Органическая химия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№2</a:t>
            </a:r>
          </a:p>
          <a:p>
            <a:r>
              <a:rPr lang="ru-RU" dirty="0" err="1" smtClean="0"/>
              <a:t>Алкены</a:t>
            </a:r>
            <a:r>
              <a:rPr lang="ru-RU" dirty="0" smtClean="0"/>
              <a:t>, </a:t>
            </a:r>
            <a:r>
              <a:rPr lang="ru-RU" dirty="0" err="1" smtClean="0"/>
              <a:t>алкины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285728"/>
            <a:ext cx="2857520" cy="571504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Алкены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Непредельные  углеводороды -  содержат </a:t>
            </a:r>
            <a:r>
              <a:rPr lang="ru-RU" sz="2800" dirty="0"/>
              <a:t>в молекулах кратные связи между атомами углерода. 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Непредельные углеводороды - </a:t>
            </a:r>
            <a:r>
              <a:rPr lang="ru-RU" sz="2800" i="1" dirty="0" err="1" smtClean="0"/>
              <a:t>алкены</a:t>
            </a:r>
            <a:r>
              <a:rPr lang="ru-RU" sz="2800" i="1" dirty="0"/>
              <a:t>, </a:t>
            </a:r>
            <a:r>
              <a:rPr lang="ru-RU" sz="2800" i="1" dirty="0" err="1"/>
              <a:t>алкины</a:t>
            </a:r>
            <a:r>
              <a:rPr lang="ru-RU" sz="2800" i="1" dirty="0"/>
              <a:t>, </a:t>
            </a:r>
            <a:r>
              <a:rPr lang="ru-RU" sz="2800" i="1" dirty="0" err="1"/>
              <a:t>алкадиены</a:t>
            </a:r>
            <a:r>
              <a:rPr lang="ru-RU" sz="2800" i="1" dirty="0"/>
              <a:t> (</a:t>
            </a:r>
            <a:r>
              <a:rPr lang="ru-RU" sz="2800" i="1" dirty="0" err="1"/>
              <a:t>полиены</a:t>
            </a:r>
            <a:r>
              <a:rPr lang="ru-RU" sz="2800" i="1" dirty="0" smtClean="0"/>
              <a:t>)</a:t>
            </a:r>
            <a:r>
              <a:rPr lang="ru-RU" sz="2800" dirty="0" smtClean="0"/>
              <a:t>, </a:t>
            </a:r>
            <a:r>
              <a:rPr lang="ru-RU" sz="2800" i="1" dirty="0" err="1" smtClean="0"/>
              <a:t>циклоалкены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«</a:t>
            </a:r>
            <a:r>
              <a:rPr lang="ru-RU" sz="2800" dirty="0" err="1" smtClean="0"/>
              <a:t>Непредельность</a:t>
            </a:r>
            <a:r>
              <a:rPr lang="ru-RU" sz="2800" dirty="0" smtClean="0"/>
              <a:t>»  - это способность этих соединений вступать </a:t>
            </a:r>
            <a:r>
              <a:rPr lang="ru-RU" sz="2800" b="1" i="1" dirty="0"/>
              <a:t>в реакции </a:t>
            </a:r>
            <a:r>
              <a:rPr lang="ru-RU" sz="2800" b="1" i="1" dirty="0" smtClean="0"/>
              <a:t>присоединения</a:t>
            </a:r>
            <a:r>
              <a:rPr lang="ru-RU" sz="2800" dirty="0" smtClean="0"/>
              <a:t> </a:t>
            </a: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274638"/>
            <a:ext cx="3357586" cy="582594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Алкены</a:t>
            </a:r>
            <a:endParaRPr lang="ru-RU" sz="28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778674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929066"/>
            <a:ext cx="2966085" cy="2534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43108" y="857232"/>
            <a:ext cx="5257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Образование двойной связи в </a:t>
            </a:r>
            <a:r>
              <a:rPr lang="ru-RU" sz="2400" dirty="0" err="1"/>
              <a:t>алкенах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142852"/>
            <a:ext cx="4714908" cy="72547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Изомерия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алкенов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57216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Для </a:t>
            </a:r>
            <a:r>
              <a:rPr lang="ru-RU" sz="2800" dirty="0" err="1"/>
              <a:t>алкенов</a:t>
            </a:r>
            <a:r>
              <a:rPr lang="ru-RU" sz="2800" dirty="0"/>
              <a:t> характерна структурная </a:t>
            </a:r>
            <a:r>
              <a:rPr lang="ru-RU" sz="2800" dirty="0" smtClean="0"/>
              <a:t>изомерия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бутен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14554"/>
            <a:ext cx="450059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10" y="1357298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Arial" pitchFamily="34" charset="0"/>
              <a:buChar char="•"/>
            </a:pPr>
            <a:r>
              <a:rPr lang="ru-RU" sz="2400" dirty="0" smtClean="0"/>
              <a:t>Структурные </a:t>
            </a:r>
            <a:r>
              <a:rPr lang="ru-RU" sz="2400" dirty="0"/>
              <a:t>изомеры отличаются друг от </a:t>
            </a:r>
            <a:r>
              <a:rPr lang="ru-RU" sz="2400" dirty="0" smtClean="0"/>
              <a:t>друга    строением </a:t>
            </a:r>
            <a:r>
              <a:rPr lang="ru-RU" sz="2400" dirty="0"/>
              <a:t>углеродного скелета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144000" y="4286256"/>
            <a:ext cx="45719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структурная изомерия алкенов двойная связь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857628"/>
            <a:ext cx="485778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00034" y="3143248"/>
            <a:ext cx="75724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400" dirty="0" smtClean="0"/>
              <a:t>   К структурной </a:t>
            </a:r>
            <a:r>
              <a:rPr lang="ru-RU" sz="2400" dirty="0"/>
              <a:t>изомерии </a:t>
            </a:r>
            <a:r>
              <a:rPr lang="ru-RU" sz="2400" dirty="0" smtClean="0"/>
              <a:t>относится </a:t>
            </a:r>
            <a:r>
              <a:rPr lang="ru-RU" sz="2400" dirty="0"/>
              <a:t>изомерия положения двойной связи: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4643446"/>
            <a:ext cx="7215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    </a:t>
            </a:r>
            <a:r>
              <a:rPr lang="ru-RU" sz="2400" dirty="0"/>
              <a:t>Межклассовая изомерия.  </a:t>
            </a:r>
            <a:r>
              <a:rPr lang="ru-RU" sz="2400" dirty="0" err="1"/>
              <a:t>Алкены</a:t>
            </a:r>
            <a:r>
              <a:rPr lang="ru-RU" sz="2400" dirty="0"/>
              <a:t> являются изомерами  </a:t>
            </a:r>
            <a:r>
              <a:rPr lang="ru-RU" sz="2400" dirty="0" err="1"/>
              <a:t>циклоалканов</a:t>
            </a:r>
            <a:r>
              <a:rPr lang="ru-RU" sz="2400" dirty="0"/>
              <a:t>:</a:t>
            </a:r>
          </a:p>
        </p:txBody>
      </p:sp>
      <p:pic>
        <p:nvPicPr>
          <p:cNvPr id="14" name="Рисунок 13" descr="циклогексан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5500702"/>
            <a:ext cx="492922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85728"/>
            <a:ext cx="5500726" cy="65403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Пространственная изомерия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525963"/>
          </a:xfrm>
        </p:spPr>
        <p:txBody>
          <a:bodyPr>
            <a:normAutofit/>
          </a:bodyPr>
          <a:lstStyle/>
          <a:p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Пространственная изомерия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алкенов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обусловлена различным расположением заместителей относительно плоскости </a:t>
            </a:r>
            <a:r>
              <a:rPr lang="el-GR" sz="2000" dirty="0" smtClean="0">
                <a:latin typeface="Arial" pitchFamily="34" charset="0"/>
                <a:cs typeface="Arial" pitchFamily="34" charset="0"/>
              </a:rPr>
              <a:t>π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- связи. 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Вокруг одинарной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углерод-углеродной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связи возможно практически свободное вращение атомов углерода, поэтому молекулы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алканов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могут приобретать самую разнообразную форму. Вращение вокруг двойной связи невозможно, что приводит к появлению у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алкенов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еще одного вида изомерии —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геометрической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или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  <a:cs typeface="Arial" pitchFamily="34" charset="0"/>
              </a:rPr>
              <a:t>цис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2000" b="1" i="1" dirty="0" err="1">
                <a:latin typeface="Arial" pitchFamily="34" charset="0"/>
                <a:cs typeface="Arial" pitchFamily="34" charset="0"/>
              </a:rPr>
              <a:t>транс-изомерии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цис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- и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транс-изомерии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алкенов</a:t>
            </a:r>
            <a:endParaRPr lang="ru-RU" sz="3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00108"/>
            <a:ext cx="528641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цис и транс бутен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714884"/>
            <a:ext cx="457203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-метилгексен-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071810"/>
            <a:ext cx="385765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Номенклатура </a:t>
            </a:r>
            <a:r>
              <a:rPr lang="ru-RU" sz="3100" b="1" dirty="0" err="1">
                <a:latin typeface="Arial" pitchFamily="34" charset="0"/>
                <a:cs typeface="Arial" pitchFamily="34" charset="0"/>
              </a:rPr>
              <a:t>алкенов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i="1" dirty="0" smtClean="0"/>
              <a:t>Выбор </a:t>
            </a:r>
            <a:r>
              <a:rPr lang="ru-RU" i="1" dirty="0"/>
              <a:t>главной цепи.</a:t>
            </a:r>
            <a:r>
              <a:rPr lang="ru-RU" dirty="0"/>
              <a:t>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i="1" dirty="0" smtClean="0"/>
              <a:t>Нумерация </a:t>
            </a:r>
            <a:r>
              <a:rPr lang="ru-RU" i="1" dirty="0"/>
              <a:t>атомов главной </a:t>
            </a:r>
            <a:r>
              <a:rPr lang="ru-RU" i="1" dirty="0" smtClean="0"/>
              <a:t>цепи.</a:t>
            </a:r>
            <a:endParaRPr lang="ru-RU" i="1" dirty="0" smtClean="0"/>
          </a:p>
          <a:p>
            <a:pPr marL="514350" indent="-514350">
              <a:buNone/>
            </a:pPr>
            <a:r>
              <a:rPr lang="ru-RU" sz="2400" dirty="0" smtClean="0"/>
              <a:t>Нумерация </a:t>
            </a:r>
            <a:r>
              <a:rPr lang="ru-RU" sz="2400" dirty="0"/>
              <a:t>атомов главной цепи начинается с того конца, </a:t>
            </a:r>
            <a:r>
              <a:rPr lang="ru-RU" sz="2400" dirty="0" smtClean="0"/>
              <a:t>к которому </a:t>
            </a:r>
            <a:r>
              <a:rPr lang="ru-RU" sz="2400" dirty="0"/>
              <a:t>ближе находится двойная связь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  <a:p>
            <a:pPr>
              <a:buNone/>
            </a:pPr>
            <a:r>
              <a:rPr lang="ru-RU" sz="2400" dirty="0" smtClean="0"/>
              <a:t>                                                   5-метилгекс-2-ен</a:t>
            </a:r>
            <a:endParaRPr lang="ru-RU" sz="2400" dirty="0"/>
          </a:p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4214818"/>
            <a:ext cx="4357718" cy="89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071802" y="5072074"/>
            <a:ext cx="3143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2-метилгекс-2-ен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6072230" cy="58259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Физические </a:t>
            </a:r>
            <a:r>
              <a:rPr lang="ru-RU" sz="3100" b="1" dirty="0"/>
              <a:t>свойства </a:t>
            </a:r>
            <a:r>
              <a:rPr lang="ru-RU" sz="3100" b="1" dirty="0" err="1"/>
              <a:t>алкенов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85794"/>
            <a:ext cx="8229600" cy="4525963"/>
          </a:xfrm>
        </p:spPr>
        <p:txBody>
          <a:bodyPr/>
          <a:lstStyle/>
          <a:p>
            <a:r>
              <a:rPr lang="ru-RU" sz="2400" dirty="0" smtClean="0"/>
              <a:t>С1Н2-С3Н6— </a:t>
            </a:r>
            <a:r>
              <a:rPr lang="ru-RU" sz="2400" dirty="0"/>
              <a:t>газы; </a:t>
            </a:r>
            <a:endParaRPr lang="ru-RU" sz="2400" dirty="0" smtClean="0"/>
          </a:p>
          <a:p>
            <a:r>
              <a:rPr lang="ru-RU" sz="2400" dirty="0" smtClean="0"/>
              <a:t>С5Н10 </a:t>
            </a:r>
            <a:r>
              <a:rPr lang="ru-RU" sz="2400" dirty="0"/>
              <a:t>— С16Н32 — жидкости; </a:t>
            </a:r>
            <a:endParaRPr lang="ru-RU" sz="2400" dirty="0" smtClean="0"/>
          </a:p>
          <a:p>
            <a:r>
              <a:rPr lang="ru-RU" sz="2400" dirty="0" smtClean="0"/>
              <a:t>высшие </a:t>
            </a:r>
            <a:r>
              <a:rPr lang="ru-RU" sz="2400" dirty="0" err="1"/>
              <a:t>алкены</a:t>
            </a:r>
            <a:r>
              <a:rPr lang="ru-RU" sz="2400" dirty="0"/>
              <a:t> — твердые вещества.</a:t>
            </a:r>
            <a:br>
              <a:rPr lang="ru-RU" sz="2400" dirty="0"/>
            </a:br>
            <a:endParaRPr lang="ru-RU" sz="2400" dirty="0" smtClean="0"/>
          </a:p>
          <a:p>
            <a:r>
              <a:rPr lang="ru-RU" sz="2400" dirty="0" smtClean="0"/>
              <a:t>Температуры </a:t>
            </a:r>
            <a:r>
              <a:rPr lang="ru-RU" sz="2400" dirty="0"/>
              <a:t>кипения и плавления закономерно повышаются при увеличении молекулярной массы соединений.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74638"/>
            <a:ext cx="5429288" cy="72547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Химические свойства </a:t>
            </a:r>
            <a:r>
              <a:rPr lang="ru-RU" sz="2800" b="1" dirty="0" err="1" smtClean="0"/>
              <a:t>алкенов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ru-RU" sz="2800" b="1" dirty="0"/>
              <a:t>Реакции </a:t>
            </a:r>
            <a:r>
              <a:rPr lang="ru-RU" sz="2800" b="1" dirty="0" smtClean="0"/>
              <a:t>присоединения</a:t>
            </a:r>
          </a:p>
          <a:p>
            <a:pPr>
              <a:buNone/>
            </a:pPr>
            <a:r>
              <a:rPr lang="ru-RU" sz="2800" dirty="0"/>
              <a:t>Большинство </a:t>
            </a:r>
            <a:r>
              <a:rPr lang="ru-RU" sz="2800" dirty="0" smtClean="0"/>
              <a:t>реакций </a:t>
            </a:r>
            <a:r>
              <a:rPr lang="ru-RU" sz="2800" dirty="0"/>
              <a:t>протекает по механизму </a:t>
            </a:r>
            <a:r>
              <a:rPr lang="ru-RU" sz="2800" i="1" dirty="0" err="1"/>
              <a:t>электрофильного</a:t>
            </a:r>
            <a:r>
              <a:rPr lang="ru-RU" sz="2800" i="1" dirty="0"/>
              <a:t> </a:t>
            </a:r>
            <a:r>
              <a:rPr lang="ru-RU" sz="2800" i="1" dirty="0" smtClean="0"/>
              <a:t>присоединения</a:t>
            </a:r>
          </a:p>
          <a:p>
            <a:pPr>
              <a:buNone/>
            </a:pPr>
            <a:r>
              <a:rPr lang="ru-RU" sz="2800" i="1" dirty="0"/>
              <a:t>1. Гидрирование </a:t>
            </a:r>
            <a:r>
              <a:rPr lang="ru-RU" sz="2800" i="1" dirty="0" err="1"/>
              <a:t>алкенов</a:t>
            </a:r>
            <a:r>
              <a:rPr lang="ru-RU" sz="2800" i="1" dirty="0"/>
              <a:t>.</a:t>
            </a:r>
            <a:r>
              <a:rPr lang="ru-RU" sz="2800" dirty="0"/>
              <a:t> </a:t>
            </a:r>
            <a:r>
              <a:rPr lang="ru-RU" sz="2800" dirty="0" smtClean="0"/>
              <a:t>Катализаторы гидрирования— </a:t>
            </a:r>
            <a:r>
              <a:rPr lang="en-US" sz="2800" dirty="0" smtClean="0"/>
              <a:t>Pt, Pd, Ni</a:t>
            </a:r>
            <a:endParaRPr lang="ru-RU" sz="2800" dirty="0"/>
          </a:p>
          <a:p>
            <a:pPr>
              <a:buNone/>
            </a:pPr>
            <a:endParaRPr lang="ru-RU" sz="2800" b="1" dirty="0" smtClean="0"/>
          </a:p>
        </p:txBody>
      </p:sp>
      <p:pic>
        <p:nvPicPr>
          <p:cNvPr id="4" name="Рисунок 3" descr="гидрирование алкенов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429000"/>
            <a:ext cx="614366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34" y="4143380"/>
            <a:ext cx="82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2. Галогенирование (присоединение галогенов)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Химические свойства </a:t>
            </a:r>
            <a:r>
              <a:rPr lang="ru-RU" sz="2800" b="1" dirty="0" err="1" smtClean="0"/>
              <a:t>алкенов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>
              <a:buNone/>
            </a:pPr>
            <a:r>
              <a:rPr lang="ru-RU" sz="2400" i="1" dirty="0" smtClean="0"/>
              <a:t>2. Галогенирование (присоединение галогенов)</a:t>
            </a:r>
          </a:p>
          <a:p>
            <a:endParaRPr lang="ru-RU" dirty="0"/>
          </a:p>
        </p:txBody>
      </p:sp>
      <p:pic>
        <p:nvPicPr>
          <p:cNvPr id="4" name="Рисунок 3" descr="http://www.chem.msu.su/rus/teaching/alken1/Image15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357298"/>
            <a:ext cx="4929222" cy="166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chem.msu.su/rus/teaching/alken1/Image153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000372"/>
            <a:ext cx="428628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chem.msu.su/rus/teaching/alken1/Image154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4572008"/>
            <a:ext cx="414340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6400816" cy="58259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Химические свойства </a:t>
            </a:r>
            <a:r>
              <a:rPr lang="ru-RU" sz="2800" b="1" dirty="0" err="1" smtClean="0"/>
              <a:t>алкенов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3. </a:t>
            </a:r>
            <a:r>
              <a:rPr lang="ru-RU" sz="2800" i="1" dirty="0" err="1"/>
              <a:t>Гидрогалогенирование</a:t>
            </a:r>
            <a:r>
              <a:rPr lang="ru-RU" sz="2800" i="1" dirty="0"/>
              <a:t> (присоединение </a:t>
            </a:r>
            <a:r>
              <a:rPr lang="ru-RU" sz="2800" i="1" dirty="0" err="1"/>
              <a:t>галогеноводорода</a:t>
            </a:r>
            <a:r>
              <a:rPr lang="ru-RU" sz="2800" i="1" dirty="0" smtClean="0"/>
              <a:t>)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Рисунок 3" descr="пропен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00240"/>
            <a:ext cx="585791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10" y="3143248"/>
            <a:ext cx="7715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Эта реакция подчиняется </a:t>
            </a:r>
            <a:r>
              <a:rPr lang="ru-RU" sz="2400" b="1" dirty="0">
                <a:hlinkClick r:id="rId3"/>
              </a:rPr>
              <a:t>правилу </a:t>
            </a:r>
            <a:r>
              <a:rPr lang="ru-RU" sz="2400" b="1" dirty="0" err="1">
                <a:hlinkClick r:id="rId3"/>
              </a:rPr>
              <a:t>Марковникова</a:t>
            </a:r>
            <a:r>
              <a:rPr lang="ru-RU" sz="2400" u="sng" dirty="0">
                <a:hlinkClick r:id="rId3"/>
              </a:rPr>
              <a:t>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i="1" dirty="0"/>
              <a:t>При присоединении </a:t>
            </a:r>
            <a:r>
              <a:rPr lang="ru-RU" sz="2400" i="1" dirty="0" err="1"/>
              <a:t>галогеноводорода</a:t>
            </a:r>
            <a:r>
              <a:rPr lang="ru-RU" sz="2400" i="1" dirty="0"/>
              <a:t> к </a:t>
            </a:r>
            <a:r>
              <a:rPr lang="ru-RU" sz="2400" i="1" dirty="0" err="1"/>
              <a:t>алкену</a:t>
            </a:r>
            <a:r>
              <a:rPr lang="ru-RU" sz="2400" i="1" dirty="0"/>
              <a:t> водород присоединяется к более </a:t>
            </a:r>
            <a:r>
              <a:rPr lang="ru-RU" sz="2400" i="1" dirty="0" err="1"/>
              <a:t>гидрированному</a:t>
            </a:r>
            <a:r>
              <a:rPr lang="ru-RU" sz="2400" i="1" dirty="0"/>
              <a:t> атому углерода, т. е. атому, при котором находится больше атомов водорода, а галоген — к менее </a:t>
            </a:r>
            <a:r>
              <a:rPr lang="ru-RU" sz="2400" i="1" dirty="0" err="1"/>
              <a:t>гидрированному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07236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himege.ru/wp-content/uploads/2014/02/%D0%BF%D1%80%D0%B0%D0%B2%D0%B8%D0%BB%D0%BE-%D0%BC%D0%B0%D1%80%D0%BA%D0%BE%D0%B2%D0%BD%D0%B8%D0%BA%D0%BE%D0%B2%D0%B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785926"/>
            <a:ext cx="6643734" cy="464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42852"/>
            <a:ext cx="6143668" cy="72547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Химические свойства </a:t>
            </a:r>
            <a:r>
              <a:rPr lang="ru-RU" sz="3200" b="1" dirty="0" err="1" smtClean="0"/>
              <a:t>алкенов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643966" cy="5572164"/>
          </a:xfrm>
        </p:spPr>
        <p:txBody>
          <a:bodyPr/>
          <a:lstStyle/>
          <a:p>
            <a:pPr>
              <a:buNone/>
            </a:pPr>
            <a:r>
              <a:rPr lang="ru-RU" i="1" dirty="0"/>
              <a:t>4. Гидратация (присоединение воды).</a:t>
            </a:r>
            <a:r>
              <a:rPr lang="ru-RU" dirty="0"/>
              <a:t> Гидратация </a:t>
            </a:r>
            <a:r>
              <a:rPr lang="ru-RU" dirty="0" err="1"/>
              <a:t>алкенов</a:t>
            </a:r>
            <a:r>
              <a:rPr lang="ru-RU" dirty="0"/>
              <a:t> приводит к образованию спиртов.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этен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214554"/>
            <a:ext cx="492922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пропен пропанол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071810"/>
            <a:ext cx="557216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4000504"/>
            <a:ext cx="8643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5. </a:t>
            </a:r>
            <a:r>
              <a:rPr lang="ru-RU" sz="3200" i="1" dirty="0"/>
              <a:t>Полимеризация. </a:t>
            </a:r>
            <a:endParaRPr lang="ru-RU" sz="3200" i="1" dirty="0" smtClean="0"/>
          </a:p>
          <a:p>
            <a:r>
              <a:rPr lang="ru-RU" sz="3200" dirty="0" smtClean="0"/>
              <a:t>Особым </a:t>
            </a:r>
            <a:r>
              <a:rPr lang="ru-RU" sz="3200" dirty="0"/>
              <a:t>случаем </a:t>
            </a:r>
            <a:r>
              <a:rPr lang="ru-RU" sz="3200" dirty="0" smtClean="0"/>
              <a:t>присоединения </a:t>
            </a:r>
            <a:r>
              <a:rPr lang="ru-RU" sz="3200" dirty="0"/>
              <a:t>является реакция полимеризации </a:t>
            </a:r>
            <a:r>
              <a:rPr lang="ru-RU" sz="3200" dirty="0" err="1"/>
              <a:t>алкенов</a:t>
            </a:r>
            <a:r>
              <a:rPr lang="ru-RU" sz="3200" dirty="0"/>
              <a:t>:</a:t>
            </a:r>
          </a:p>
        </p:txBody>
      </p:sp>
      <p:pic>
        <p:nvPicPr>
          <p:cNvPr id="7" name="Рисунок 6" descr="этен полиэтилен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5643578"/>
            <a:ext cx="6858048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74638"/>
            <a:ext cx="5143536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/>
              <a:t>Реакции </a:t>
            </a:r>
            <a:r>
              <a:rPr lang="ru-RU" sz="3600" b="1" dirty="0"/>
              <a:t>окисления</a:t>
            </a:r>
            <a:r>
              <a:rPr lang="ru-RU" b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/>
          <a:lstStyle/>
          <a:p>
            <a:pPr marL="514350" lvl="0" indent="-514350">
              <a:buAutoNum type="arabicPeriod"/>
            </a:pPr>
            <a:r>
              <a:rPr lang="ru-RU" i="1" dirty="0" smtClean="0"/>
              <a:t>Горение</a:t>
            </a:r>
            <a:r>
              <a:rPr lang="ru-RU" i="1" dirty="0"/>
              <a:t>.</a:t>
            </a:r>
            <a:r>
              <a:rPr lang="ru-RU" dirty="0"/>
              <a:t>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горение алкенов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85926"/>
            <a:ext cx="757242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3143248"/>
            <a:ext cx="8572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/>
              <a:t>2. </a:t>
            </a:r>
            <a:r>
              <a:rPr lang="ru-RU" sz="2800" i="1" dirty="0"/>
              <a:t>Окисление в </a:t>
            </a:r>
            <a:r>
              <a:rPr lang="ru-RU" sz="2800" i="1" dirty="0" smtClean="0"/>
              <a:t>растворах (</a:t>
            </a:r>
            <a:r>
              <a:rPr lang="en-US" sz="2800" i="1" dirty="0" smtClean="0"/>
              <a:t>KMnO</a:t>
            </a:r>
            <a:r>
              <a:rPr lang="en-US" sz="2000" i="1" dirty="0" smtClean="0"/>
              <a:t>4</a:t>
            </a:r>
            <a:r>
              <a:rPr lang="en-US" sz="2800" i="1" dirty="0" smtClean="0"/>
              <a:t>, K</a:t>
            </a:r>
            <a:r>
              <a:rPr lang="en-US" sz="2000" i="1" dirty="0" smtClean="0"/>
              <a:t>2</a:t>
            </a:r>
            <a:r>
              <a:rPr lang="en-US" sz="2800" i="1" dirty="0" smtClean="0"/>
              <a:t>Cr</a:t>
            </a:r>
            <a:r>
              <a:rPr lang="en-US" sz="2000" i="1" dirty="0" smtClean="0"/>
              <a:t>2</a:t>
            </a:r>
            <a:r>
              <a:rPr lang="en-US" sz="2800" i="1" dirty="0" smtClean="0"/>
              <a:t>O</a:t>
            </a:r>
            <a:r>
              <a:rPr lang="en-US" sz="2000" i="1" dirty="0" smtClean="0"/>
              <a:t>7</a:t>
            </a:r>
            <a:r>
              <a:rPr lang="en-US" sz="2800" i="1" dirty="0" smtClean="0"/>
              <a:t> </a:t>
            </a:r>
            <a:r>
              <a:rPr lang="ru-RU" sz="2800" i="1" dirty="0" smtClean="0"/>
              <a:t>и др.)</a:t>
            </a:r>
            <a:endParaRPr lang="ru-RU" sz="2800" i="1" dirty="0"/>
          </a:p>
        </p:txBody>
      </p:sp>
      <p:pic>
        <p:nvPicPr>
          <p:cNvPr id="6" name="Рисунок 5" descr="этандиол1,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857628"/>
            <a:ext cx="521497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274638"/>
            <a:ext cx="5857916" cy="58259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Способы получения 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5429288"/>
          </a:xfrm>
        </p:spPr>
        <p:txBody>
          <a:bodyPr/>
          <a:lstStyle/>
          <a:p>
            <a:pPr marL="514350" lvl="0" indent="-514350">
              <a:buAutoNum type="arabicPeriod"/>
            </a:pPr>
            <a:r>
              <a:rPr lang="ru-RU" dirty="0" smtClean="0"/>
              <a:t>Крекинг </a:t>
            </a:r>
            <a:r>
              <a:rPr lang="ru-RU" dirty="0" err="1"/>
              <a:t>алканов</a:t>
            </a:r>
            <a:r>
              <a:rPr lang="ru-RU" dirty="0"/>
              <a:t> </a:t>
            </a:r>
            <a:endParaRPr lang="ru-RU" dirty="0" smtClean="0"/>
          </a:p>
          <a:p>
            <a:pPr marL="514350" lvl="0" indent="-514350">
              <a:buAutoNum type="arabicPeriod"/>
            </a:pPr>
            <a:endParaRPr lang="ru-RU" dirty="0"/>
          </a:p>
          <a:p>
            <a:pPr marL="0"/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428736"/>
            <a:ext cx="528641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8596" y="2285992"/>
            <a:ext cx="785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/>
              <a:t>2. </a:t>
            </a:r>
            <a:r>
              <a:rPr lang="ru-RU" sz="2800" dirty="0" err="1" smtClean="0"/>
              <a:t>Дегидрогалогенирование</a:t>
            </a:r>
            <a:r>
              <a:rPr lang="ru-RU" sz="2800" dirty="0" smtClean="0"/>
              <a:t> при </a:t>
            </a:r>
            <a:r>
              <a:rPr lang="ru-RU" sz="2800" dirty="0"/>
              <a:t>действии спиртового раствора щелочи</a:t>
            </a:r>
          </a:p>
        </p:txBody>
      </p:sp>
      <p:pic>
        <p:nvPicPr>
          <p:cNvPr id="9" name="Рисунок 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143248"/>
            <a:ext cx="735811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00034" y="4357694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/>
              <a:t>3. Дегидратация </a:t>
            </a:r>
            <a:r>
              <a:rPr lang="ru-RU" sz="2800" dirty="0"/>
              <a:t>спиртов </a:t>
            </a:r>
            <a:r>
              <a:rPr lang="ru-RU" sz="2800" dirty="0" smtClean="0"/>
              <a:t>в </a:t>
            </a:r>
            <a:r>
              <a:rPr lang="ru-RU" sz="2800" dirty="0"/>
              <a:t>присутствии </a:t>
            </a:r>
            <a:r>
              <a:rPr lang="ru-RU" sz="2800" dirty="0" err="1" smtClean="0"/>
              <a:t>водоот-нимающих</a:t>
            </a:r>
            <a:r>
              <a:rPr lang="ru-RU" sz="2800" dirty="0" smtClean="0"/>
              <a:t> </a:t>
            </a:r>
            <a:r>
              <a:rPr lang="ru-RU" sz="2800" dirty="0"/>
              <a:t>реагентов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5357826"/>
            <a:ext cx="621510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Дегидратация спиртов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5286412"/>
          </a:xfrm>
        </p:spPr>
        <p:txBody>
          <a:bodyPr/>
          <a:lstStyle/>
          <a:p>
            <a:pPr>
              <a:buNone/>
            </a:pPr>
            <a:r>
              <a:rPr lang="ru-RU" dirty="0"/>
              <a:t>Реакции элиминирования идут в соответствии </a:t>
            </a:r>
            <a:r>
              <a:rPr lang="ru-RU" b="1" i="1" dirty="0"/>
              <a:t>с правилами Зайцева  </a:t>
            </a:r>
          </a:p>
          <a:p>
            <a:pPr marL="0" indent="0">
              <a:spcBef>
                <a:spcPts val="0"/>
              </a:spcBef>
            </a:pPr>
            <a:r>
              <a:rPr lang="ru-RU" i="1" dirty="0" smtClean="0"/>
              <a:t>   Отщепление </a:t>
            </a:r>
            <a:r>
              <a:rPr lang="ru-RU" i="1" dirty="0"/>
              <a:t>атома водорода в </a:t>
            </a:r>
            <a:r>
              <a:rPr lang="ru-RU" i="1" dirty="0" smtClean="0"/>
              <a:t>реакциях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err="1" smtClean="0"/>
              <a:t>дегалогенирования</a:t>
            </a:r>
            <a:r>
              <a:rPr lang="ru-RU" i="1" dirty="0" smtClean="0"/>
              <a:t> </a:t>
            </a:r>
            <a:r>
              <a:rPr lang="ru-RU" i="1" dirty="0"/>
              <a:t>и </a:t>
            </a:r>
            <a:r>
              <a:rPr lang="ru-RU" i="1" dirty="0" smtClean="0"/>
              <a:t>дегидратации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происходит </a:t>
            </a:r>
            <a:r>
              <a:rPr lang="ru-RU" i="1" dirty="0"/>
              <a:t>преимущественно от </a:t>
            </a:r>
            <a:r>
              <a:rPr lang="ru-RU" i="1" dirty="0" smtClean="0"/>
              <a:t>наименее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err="1" smtClean="0"/>
              <a:t>гидрогенизированного</a:t>
            </a:r>
            <a:r>
              <a:rPr lang="ru-RU" i="1" dirty="0" smtClean="0"/>
              <a:t> </a:t>
            </a:r>
            <a:r>
              <a:rPr lang="ru-RU" i="1" dirty="0"/>
              <a:t>атома углерода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256"/>
            <a:ext cx="7786742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74638"/>
            <a:ext cx="4214842" cy="72547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Способы получения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/>
          <a:lstStyle/>
          <a:p>
            <a:pPr lvl="0">
              <a:buNone/>
            </a:pPr>
            <a:r>
              <a:rPr lang="ru-RU" sz="2800" dirty="0" smtClean="0"/>
              <a:t>4. </a:t>
            </a:r>
            <a:r>
              <a:rPr lang="ru-RU" sz="2800" dirty="0" err="1" smtClean="0"/>
              <a:t>Дегалогениование</a:t>
            </a:r>
            <a:r>
              <a:rPr lang="ru-RU" sz="2800" dirty="0" smtClean="0"/>
              <a:t> </a:t>
            </a:r>
            <a:r>
              <a:rPr lang="ru-RU" sz="2800" dirty="0" err="1"/>
              <a:t>дигалогеналканов</a:t>
            </a:r>
            <a:r>
              <a:rPr lang="ru-RU" sz="2800" dirty="0"/>
              <a:t> , имеющих атомы галоген у соседних атомов углерода при действии активных металлов</a:t>
            </a:r>
            <a:r>
              <a:rPr lang="ru-RU" dirty="0"/>
              <a:t>: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571744"/>
            <a:ext cx="635798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3500438"/>
            <a:ext cx="61317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 smtClean="0"/>
              <a:t>5. Дегидрирование </a:t>
            </a:r>
            <a:r>
              <a:rPr lang="ru-RU" sz="2800" dirty="0" err="1" smtClean="0"/>
              <a:t>алканов</a:t>
            </a:r>
            <a:r>
              <a:rPr lang="ru-RU" sz="2800" dirty="0" smtClean="0"/>
              <a:t> при 500</a:t>
            </a:r>
            <a:r>
              <a:rPr lang="ru-RU" sz="2800" baseline="30000" dirty="0" smtClean="0"/>
              <a:t>0</a:t>
            </a:r>
            <a:r>
              <a:rPr lang="ru-RU" sz="2800" dirty="0" smtClean="0"/>
              <a:t> С</a:t>
            </a:r>
            <a:endParaRPr lang="ru-RU" sz="2800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071942"/>
            <a:ext cx="600079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366</Words>
  <Application>Microsoft Office PowerPoint</Application>
  <PresentationFormat>Экран (4:3)</PresentationFormat>
  <Paragraphs>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Органическая химия </vt:lpstr>
      <vt:lpstr>Алкены</vt:lpstr>
      <vt:lpstr>Алкены</vt:lpstr>
      <vt:lpstr>Изомерия алкенов</vt:lpstr>
      <vt:lpstr>Пространственная изомерия </vt:lpstr>
      <vt:lpstr> цис- и транс-изомерии алкенов</vt:lpstr>
      <vt:lpstr> Номенклатура алкенов </vt:lpstr>
      <vt:lpstr> Физические свойства алкенов </vt:lpstr>
      <vt:lpstr>Химические свойства алкенов</vt:lpstr>
      <vt:lpstr>Химические свойства алкенов</vt:lpstr>
      <vt:lpstr>Химические свойства алкенов</vt:lpstr>
      <vt:lpstr>Слайд 12</vt:lpstr>
      <vt:lpstr>Химические свойства алкенов</vt:lpstr>
      <vt:lpstr> Реакции окисления. </vt:lpstr>
      <vt:lpstr>Способы получения </vt:lpstr>
      <vt:lpstr>Дегидратация спиртов</vt:lpstr>
      <vt:lpstr>Способы получения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Органическая химия </dc:title>
  <dc:creator>Пользователь Windows</dc:creator>
  <cp:lastModifiedBy>Пользователь Windows</cp:lastModifiedBy>
  <cp:revision>1</cp:revision>
  <dcterms:created xsi:type="dcterms:W3CDTF">2020-06-09T15:25:27Z</dcterms:created>
  <dcterms:modified xsi:type="dcterms:W3CDTF">2020-06-09T18:40:44Z</dcterms:modified>
</cp:coreProperties>
</file>