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93" r:id="rId3"/>
    <p:sldId id="309" r:id="rId4"/>
    <p:sldId id="261" r:id="rId5"/>
    <p:sldId id="263" r:id="rId6"/>
    <p:sldId id="289" r:id="rId7"/>
    <p:sldId id="286" r:id="rId8"/>
    <p:sldId id="294" r:id="rId9"/>
    <p:sldId id="266" r:id="rId10"/>
    <p:sldId id="307" r:id="rId11"/>
    <p:sldId id="306" r:id="rId12"/>
    <p:sldId id="288" r:id="rId13"/>
    <p:sldId id="308" r:id="rId14"/>
    <p:sldId id="270" r:id="rId15"/>
  </p:sldIdLst>
  <p:sldSz cx="12192000" cy="6858000"/>
  <p:notesSz cx="6791325" cy="9872663"/>
  <p:custDataLst>
    <p:tags r:id="rId1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 xmlns:p15="http://schemas.microsoft.com/office/powerpoint/2012/main" val="1"/>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autoAdjust="0"/>
    <p:restoredTop sz="99852" autoAdjust="0"/>
  </p:normalViewPr>
  <p:slideViewPr>
    <p:cSldViewPr snapToGrid="0" showGuides="1">
      <p:cViewPr>
        <p:scale>
          <a:sx n="90" d="100"/>
          <a:sy n="90" d="100"/>
        </p:scale>
        <p:origin x="-84" y="-252"/>
      </p:cViewPr>
      <p:guideLst>
        <p:guide orient="horz" pos="2160"/>
        <p:guide pos="3840"/>
      </p:guideLst>
    </p:cSldViewPr>
  </p:slideViewPr>
  <p:notesTextViewPr>
    <p:cViewPr>
      <p:scale>
        <a:sx n="1" d="1"/>
        <a:sy n="1" d="1"/>
      </p:scale>
      <p:origin x="0" y="0"/>
    </p:cViewPr>
  </p:notesTextViewPr>
  <p:notesViewPr>
    <p:cSldViewPr snapToGrid="0">
      <p:cViewPr varScale="1">
        <p:scale>
          <a:sx n="81" d="100"/>
          <a:sy n="81"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22.05.2024</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22.05.2024</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smtClean="0"/>
              <a:t>Название презентации</a:t>
            </a:r>
            <a:endParaRPr lang="ru-RU"/>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Дополнительное название</a:t>
            </a:r>
            <a:endParaRPr lang="ru-RU"/>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00C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smtClean="0"/>
              <a:t>дата</a:t>
            </a:r>
            <a:endParaRPr lang="ru-RU"/>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ct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smtClean="0"/>
              <a:t>ФИО выступающего,</a:t>
            </a:r>
          </a:p>
          <a:p>
            <a:pPr lvl="0"/>
            <a:r>
              <a:rPr lang="ru-RU" smtClean="0"/>
              <a:t>должность</a:t>
            </a:r>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7138" y="1199210"/>
            <a:ext cx="2295536" cy="496375"/>
          </a:xfrm>
          <a:prstGeom prst="rect">
            <a:avLst/>
          </a:prstGeom>
        </p:spPr>
      </p:pic>
      <p:pic>
        <p:nvPicPr>
          <p:cNvPr id="13" name="Рисунок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7008" y="1199210"/>
            <a:ext cx="3363672" cy="496375"/>
          </a:xfrm>
          <a:prstGeom prst="rect">
            <a:avLst/>
          </a:prstGeom>
        </p:spPr>
      </p:pic>
    </p:spTree>
    <p:extLst>
      <p:ext uri="{BB962C8B-B14F-4D97-AF65-F5344CB8AC3E}">
        <p14:creationId xmlns:p14="http://schemas.microsoft.com/office/powerpoint/2010/main" val="56923393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289324" cy="1579005"/>
          </a:xfrm>
        </p:spPr>
        <p:txBody>
          <a:bodyPr>
            <a:normAutofit/>
          </a:bodyPr>
          <a:lstStyle>
            <a:lvl1pPr>
              <a:defRPr sz="3200" cap="all" baseline="0"/>
            </a:lvl1pPr>
          </a:lstStyle>
          <a:p>
            <a:r>
              <a:rPr lang="ru-RU" smtClean="0"/>
              <a:t>Образец заголовка</a:t>
            </a:r>
            <a:endParaRPr lang="ru-RU"/>
          </a:p>
        </p:txBody>
      </p:sp>
      <p:sp>
        <p:nvSpPr>
          <p:cNvPr id="15" name="Текст 14"/>
          <p:cNvSpPr>
            <a:spLocks noGrp="1"/>
          </p:cNvSpPr>
          <p:nvPr>
            <p:ph type="body" sz="quarter" idx="12"/>
          </p:nvPr>
        </p:nvSpPr>
        <p:spPr>
          <a:xfrm>
            <a:off x="1983756" y="3246438"/>
            <a:ext cx="7287244" cy="325321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197424853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312150" cy="1579005"/>
          </a:xfrm>
        </p:spPr>
        <p:txBody>
          <a:bodyPr>
            <a:normAutofit/>
          </a:bodyPr>
          <a:lstStyle>
            <a:lvl1pPr>
              <a:defRPr sz="3200" cap="all" baseline="0"/>
            </a:lvl1pPr>
          </a:lstStyle>
          <a:p>
            <a:r>
              <a:rPr lang="ru-RU" smtClean="0"/>
              <a:t>Образец заголовка</a:t>
            </a:r>
            <a:endParaRPr lang="ru-RU"/>
          </a:p>
        </p:txBody>
      </p:sp>
      <p:sp>
        <p:nvSpPr>
          <p:cNvPr id="15" name="Текст 14"/>
          <p:cNvSpPr>
            <a:spLocks noGrp="1"/>
          </p:cNvSpPr>
          <p:nvPr>
            <p:ph type="body" sz="quarter" idx="12"/>
          </p:nvPr>
        </p:nvSpPr>
        <p:spPr>
          <a:xfrm>
            <a:off x="1983756" y="3827633"/>
            <a:ext cx="4754795" cy="26720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13"/>
          </p:nvPr>
        </p:nvSpPr>
        <p:spPr>
          <a:xfrm>
            <a:off x="6862763" y="3827558"/>
            <a:ext cx="4785540" cy="267166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2" name="Прямоугольник 11"/>
          <p:cNvSpPr/>
          <p:nvPr userDrawn="1"/>
        </p:nvSpPr>
        <p:spPr>
          <a:xfrm>
            <a:off x="1983756" y="3742113"/>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smtClean="0"/>
              <a:t>Дополнительная информация</a:t>
            </a:r>
            <a:endParaRPr lang="ru-RU"/>
          </a:p>
        </p:txBody>
      </p:sp>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20" name="Рисунок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00810997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smtClean="0"/>
              <a:t>Образец заголовка</a:t>
            </a:r>
            <a:endParaRPr lang="ru-RU"/>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a:p>
        </p:txBody>
      </p:sp>
      <p:sp>
        <p:nvSpPr>
          <p:cNvPr id="8" name="Прямоугольник 7"/>
          <p:cNvSpPr/>
          <p:nvPr userDrawn="1"/>
        </p:nvSpPr>
        <p:spPr>
          <a:xfrm>
            <a:off x="734658" y="219934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smtClean="0"/>
              <a:t>Дополнительная информация</a:t>
            </a:r>
            <a:endParaRPr lang="ru-RU"/>
          </a:p>
        </p:txBody>
      </p:sp>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90722267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37709" t="-1" b="15745"/>
          <a:stretch>
            <a:fillRect/>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4882610" cy="1627916"/>
          </a:xfrm>
        </p:spPr>
        <p:txBody>
          <a:bodyPr>
            <a:normAutofit/>
          </a:bodyPr>
          <a:lstStyle>
            <a:lvl1pPr>
              <a:defRPr sz="3600" cap="all" baseline="0"/>
            </a:lvl1pPr>
          </a:lstStyle>
          <a:p>
            <a:r>
              <a:rPr lang="ru-RU" smtClean="0"/>
              <a:t>Образец заголовка</a:t>
            </a:r>
            <a:endParaRPr lang="ru-RU"/>
          </a:p>
        </p:txBody>
      </p:sp>
      <p:sp>
        <p:nvSpPr>
          <p:cNvPr id="3" name="Объект 2"/>
          <p:cNvSpPr>
            <a:spLocks noGrp="1"/>
          </p:cNvSpPr>
          <p:nvPr>
            <p:ph idx="1"/>
          </p:nvPr>
        </p:nvSpPr>
        <p:spPr>
          <a:xfrm>
            <a:off x="5128656" y="2203955"/>
            <a:ext cx="6585470" cy="397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1266" y="865651"/>
            <a:ext cx="1954026" cy="292030"/>
          </a:xfrm>
          <a:prstGeom prst="rect">
            <a:avLst/>
          </a:prstGeom>
        </p:spPr>
      </p:pic>
    </p:spTree>
    <p:extLst>
      <p:ext uri="{BB962C8B-B14F-4D97-AF65-F5344CB8AC3E}">
        <p14:creationId xmlns:p14="http://schemas.microsoft.com/office/powerpoint/2010/main" val="20640709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a:xfrm>
            <a:off x="838200" y="1825625"/>
            <a:ext cx="11044052" cy="454720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6" name="Рисунок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31407554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Узкий заголовок без черты">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a:xfrm>
            <a:off x="838200" y="1617133"/>
            <a:ext cx="11044052" cy="47556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5" name="Рисунок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23240556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29700" cy="1048039"/>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2203717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t="-1" b="65674"/>
          <a:stretch>
            <a:fillRect/>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smtClean="0"/>
              <a:t>Образец заголовка</a:t>
            </a:r>
            <a:endParaRPr lang="ru-RU"/>
          </a:p>
        </p:txBody>
      </p:sp>
      <p:sp>
        <p:nvSpPr>
          <p:cNvPr id="3" name="Объект 2"/>
          <p:cNvSpPr>
            <a:spLocks noGrp="1"/>
          </p:cNvSpPr>
          <p:nvPr>
            <p:ph idx="1"/>
          </p:nvPr>
        </p:nvSpPr>
        <p:spPr>
          <a:xfrm>
            <a:off x="5956394" y="1491963"/>
            <a:ext cx="5925858" cy="468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smtClean="0"/>
              <a:t>Дополнительная информация</a:t>
            </a:r>
            <a:endParaRPr lang="ru-RU"/>
          </a:p>
        </p:txBody>
      </p:sp>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8225" y="359459"/>
            <a:ext cx="1954026" cy="292030"/>
          </a:xfrm>
          <a:prstGeom prst="rect">
            <a:avLst/>
          </a:prstGeom>
        </p:spPr>
      </p:pic>
    </p:spTree>
    <p:extLst>
      <p:ext uri="{BB962C8B-B14F-4D97-AF65-F5344CB8AC3E}">
        <p14:creationId xmlns:p14="http://schemas.microsoft.com/office/powerpoint/2010/main" val="28518339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4595" y="667265"/>
            <a:ext cx="3172855" cy="474185"/>
          </a:xfrm>
          <a:prstGeom prst="rect">
            <a:avLst/>
          </a:prstGeom>
        </p:spPr>
      </p:pic>
    </p:spTree>
    <p:extLst>
      <p:ext uri="{BB962C8B-B14F-4D97-AF65-F5344CB8AC3E}">
        <p14:creationId xmlns:p14="http://schemas.microsoft.com/office/powerpoint/2010/main" val="120755238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Слайд 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smtClean="0"/>
              <a:t>Образец заголовка</a:t>
            </a:r>
            <a:endParaRPr lang="ru-RU"/>
          </a:p>
        </p:txBody>
      </p:sp>
      <p:sp>
        <p:nvSpPr>
          <p:cNvPr id="3" name="Объект 2"/>
          <p:cNvSpPr>
            <a:spLocks noGrp="1"/>
          </p:cNvSpPr>
          <p:nvPr>
            <p:ph idx="1"/>
          </p:nvPr>
        </p:nvSpPr>
        <p:spPr>
          <a:xfrm>
            <a:off x="2953124" y="3282805"/>
            <a:ext cx="8929127" cy="289415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492108"/>
            <a:ext cx="2677293" cy="400123"/>
          </a:xfrm>
          <a:prstGeom prst="rect">
            <a:avLst/>
          </a:prstGeom>
        </p:spPr>
      </p:pic>
    </p:spTree>
    <p:extLst>
      <p:ext uri="{BB962C8B-B14F-4D97-AF65-F5344CB8AC3E}">
        <p14:creationId xmlns:p14="http://schemas.microsoft.com/office/powerpoint/2010/main" val="7606047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36050" cy="1048039"/>
          </a:xfrm>
        </p:spPr>
        <p:txBody>
          <a:bodyPr>
            <a:normAutofit/>
          </a:bodyPr>
          <a:lstStyle>
            <a:lvl1pPr>
              <a:defRPr sz="3400" cap="all" baseline="0"/>
            </a:lvl1pPr>
          </a:lstStyle>
          <a:p>
            <a:r>
              <a:rPr lang="ru-RU" smtClean="0"/>
              <a:t>Образец заголовка</a:t>
            </a:r>
            <a:endParaRPr lang="ru-RU"/>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84834438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08684469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spTree>
    <p:extLst>
      <p:ext uri="{BB962C8B-B14F-4D97-AF65-F5344CB8AC3E}">
        <p14:creationId xmlns:p14="http://schemas.microsoft.com/office/powerpoint/2010/main" val="12583763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a:t>
            </a:r>
            <a:r>
              <a:rPr lang="ru-RU" smtClean="0"/>
              <a:t>уровень</a:t>
            </a:r>
          </a:p>
          <a:p>
            <a:pPr lvl="3"/>
            <a:r>
              <a:rPr lang="ru-RU" smtClean="0"/>
              <a:t>Четвертый</a:t>
            </a:r>
          </a:p>
          <a:p>
            <a:pPr lvl="4"/>
            <a:r>
              <a:rPr lang="ru-RU" smtClean="0"/>
              <a:t>Пятый</a:t>
            </a:r>
            <a:endParaRPr lang="ru-RU"/>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t>‹#›</a:t>
            </a:fld>
            <a:endParaRPr lang="ru-RU"/>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8" r:id="rId7"/>
    <p:sldLayoutId id="2147483665" r:id="rId8"/>
    <p:sldLayoutId id="2147483650" r:id="rId9"/>
    <p:sldLayoutId id="2147483651" r:id="rId10"/>
    <p:sldLayoutId id="2147483664" r:id="rId11"/>
    <p:sldLayoutId id="2147483654" r:id="rId12"/>
    <p:sldLayoutId id="2147483655" r:id="rId13"/>
    <p:sldLayoutId id="2147483667" r:id="rId14"/>
    <p:sldLayoutId id="2147483669" r:id="rId15"/>
  </p:sldLayoutIdLst>
  <p:transition/>
  <p:hf hdr="0" ftr="0" dt="0"/>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chor="ctr">
            <a:normAutofit/>
          </a:bodyPr>
          <a:lstStyle/>
          <a:p>
            <a:pPr>
              <a:lnSpc>
                <a:spcPct val="115000"/>
              </a:lnSpc>
              <a:spcAft>
                <a:spcPts val="0"/>
              </a:spcAft>
            </a:pPr>
            <a:r>
              <a:rPr lang="ru-RU" sz="2800" dirty="0" smtClean="0"/>
              <a:t>НАЗВАНИЕ  ТЕМЫ ВКР</a:t>
            </a:r>
            <a:endParaRPr lang="ru-RU" sz="3600" dirty="0">
              <a:latin typeface="Calibri"/>
              <a:ea typeface="Times New Roman"/>
              <a:cs typeface="Times New Roman"/>
            </a:endParaRPr>
          </a:p>
        </p:txBody>
      </p:sp>
      <p:sp>
        <p:nvSpPr>
          <p:cNvPr id="4" name="Текст 3"/>
          <p:cNvSpPr>
            <a:spLocks noGrp="1"/>
          </p:cNvSpPr>
          <p:nvPr>
            <p:ph type="body" sz="quarter" idx="10"/>
          </p:nvPr>
        </p:nvSpPr>
        <p:spPr/>
        <p:txBody>
          <a:bodyPr>
            <a:normAutofit lnSpcReduction="10000"/>
          </a:bodyPr>
          <a:lstStyle/>
          <a:p>
            <a:r>
              <a:rPr lang="ru-RU" dirty="0" smtClean="0">
                <a:solidFill>
                  <a:schemeClr val="tx1"/>
                </a:solidFill>
              </a:rPr>
              <a:t>--.06.2024</a:t>
            </a:r>
            <a:endParaRPr lang="ru-RU" dirty="0">
              <a:solidFill>
                <a:schemeClr val="tx1"/>
              </a:solidFill>
            </a:endParaRPr>
          </a:p>
        </p:txBody>
      </p:sp>
      <p:sp>
        <p:nvSpPr>
          <p:cNvPr id="5" name="Текст 4"/>
          <p:cNvSpPr>
            <a:spLocks noGrp="1"/>
          </p:cNvSpPr>
          <p:nvPr>
            <p:ph type="body" sz="quarter" idx="12"/>
          </p:nvPr>
        </p:nvSpPr>
        <p:spPr>
          <a:xfrm>
            <a:off x="4970590" y="4979008"/>
            <a:ext cx="6566986" cy="808038"/>
          </a:xfrm>
        </p:spPr>
        <p:txBody>
          <a:bodyPr>
            <a:normAutofit fontScale="77500" lnSpcReduction="20000"/>
          </a:bodyPr>
          <a:lstStyle/>
          <a:p>
            <a:r>
              <a:rPr lang="ru-RU" dirty="0" smtClean="0">
                <a:solidFill>
                  <a:schemeClr val="tx1"/>
                </a:solidFill>
              </a:rPr>
              <a:t>ФИО полностью, студент группы ХХХХХ</a:t>
            </a:r>
          </a:p>
          <a:p>
            <a:endParaRPr lang="ru-RU" dirty="0">
              <a:solidFill>
                <a:schemeClr val="tx1"/>
              </a:solidFill>
            </a:endParaRPr>
          </a:p>
          <a:p>
            <a:r>
              <a:rPr lang="ru-RU" dirty="0" smtClean="0">
                <a:solidFill>
                  <a:schemeClr val="tx1"/>
                </a:solidFill>
              </a:rPr>
              <a:t>Научный руководитель: ФИО научного руководителя, к.т.н., доцент ОКД</a:t>
            </a:r>
            <a:endParaRPr lang="ru-RU" dirty="0">
              <a:solidFill>
                <a:schemeClr val="tx1"/>
              </a:solidFill>
            </a:endParaRPr>
          </a:p>
        </p:txBody>
      </p:sp>
      <p:sp>
        <p:nvSpPr>
          <p:cNvPr id="6" name="Подзаголовок 5"/>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36201318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000" dirty="0" smtClean="0"/>
              <a:t>Актуальность</a:t>
            </a:r>
            <a:r>
              <a:rPr lang="ru-RU" dirty="0" smtClean="0"/>
              <a:t> </a:t>
            </a:r>
            <a:endParaRPr lang="ru-RU" dirty="0"/>
          </a:p>
        </p:txBody>
      </p:sp>
      <p:sp>
        <p:nvSpPr>
          <p:cNvPr id="4" name="Номер слайда 3"/>
          <p:cNvSpPr>
            <a:spLocks noGrp="1"/>
          </p:cNvSpPr>
          <p:nvPr>
            <p:ph type="sldNum" sz="quarter" idx="12"/>
          </p:nvPr>
        </p:nvSpPr>
        <p:spPr>
          <a:xfrm>
            <a:off x="11440632" y="6430492"/>
            <a:ext cx="441619" cy="365125"/>
          </a:xfrm>
        </p:spPr>
        <p:txBody>
          <a:bodyPr/>
          <a:lstStyle/>
          <a:p>
            <a:fld id="{751D432A-D135-4954-8559-2B6A9DE81B6A}" type="slidenum">
              <a:rPr lang="ru-RU" sz="1400" b="1" smtClean="0">
                <a:solidFill>
                  <a:schemeClr val="tx1"/>
                </a:solidFill>
              </a:rPr>
              <a:t>2</a:t>
            </a:fld>
            <a:endParaRPr lang="ru-RU" sz="1400" b="1" dirty="0">
              <a:solidFill>
                <a:schemeClr val="tx1"/>
              </a:solidFill>
            </a:endParaRPr>
          </a:p>
        </p:txBody>
      </p:sp>
      <p:sp>
        <p:nvSpPr>
          <p:cNvPr id="3" name="Объект 2"/>
          <p:cNvSpPr>
            <a:spLocks noGrp="1"/>
          </p:cNvSpPr>
          <p:nvPr>
            <p:ph idx="1"/>
          </p:nvPr>
        </p:nvSpPr>
        <p:spPr/>
        <p:txBody>
          <a:bodyPr/>
          <a:lstStyle/>
          <a:p>
            <a:r>
              <a:rPr lang="ru-RU" dirty="0" smtClean="0"/>
              <a:t>Можно начать с введения и сделать для него отдельный слайд, если это необходимо.</a:t>
            </a:r>
          </a:p>
          <a:p>
            <a:endParaRPr lang="ru-RU" dirty="0"/>
          </a:p>
        </p:txBody>
      </p:sp>
    </p:spTree>
    <p:extLst>
      <p:ext uri="{BB962C8B-B14F-4D97-AF65-F5344CB8AC3E}">
        <p14:creationId xmlns:p14="http://schemas.microsoft.com/office/powerpoint/2010/main" val="167926625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и задачи</a:t>
            </a:r>
            <a:endParaRPr lang="ru-RU" dirty="0"/>
          </a:p>
        </p:txBody>
      </p:sp>
      <p:sp>
        <p:nvSpPr>
          <p:cNvPr id="6" name="Объект 2"/>
          <p:cNvSpPr>
            <a:spLocks noGrp="1"/>
          </p:cNvSpPr>
          <p:nvPr>
            <p:ph idx="1"/>
          </p:nvPr>
        </p:nvSpPr>
        <p:spPr>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b="1" dirty="0" smtClean="0"/>
              <a:t>Цель:</a:t>
            </a:r>
          </a:p>
          <a:p>
            <a:pPr marL="0" indent="0">
              <a:buNone/>
            </a:pPr>
            <a:r>
              <a:rPr lang="ru-RU" dirty="0" smtClean="0"/>
              <a:t>Проектировка …..</a:t>
            </a:r>
          </a:p>
          <a:p>
            <a:endParaRPr lang="ru-RU" dirty="0"/>
          </a:p>
          <a:p>
            <a:pPr marL="0" indent="0">
              <a:buNone/>
            </a:pPr>
            <a:r>
              <a:rPr lang="ru-RU" b="1" dirty="0" smtClean="0"/>
              <a:t>Задачи:</a:t>
            </a:r>
          </a:p>
          <a:p>
            <a:pPr marL="0" indent="0">
              <a:buNone/>
            </a:pPr>
            <a:r>
              <a:rPr lang="ru-RU" dirty="0"/>
              <a:t>1. Определить основные параметры </a:t>
            </a:r>
            <a:r>
              <a:rPr lang="ru-RU" dirty="0" smtClean="0"/>
              <a:t>…...</a:t>
            </a:r>
            <a:endParaRPr lang="ru-RU" dirty="0"/>
          </a:p>
          <a:p>
            <a:pPr marL="0" indent="0">
              <a:buNone/>
            </a:pPr>
            <a:r>
              <a:rPr lang="ru-RU" dirty="0"/>
              <a:t>2. Обосновано выбрать </a:t>
            </a:r>
            <a:r>
              <a:rPr lang="ru-RU" dirty="0" smtClean="0"/>
              <a:t>…….</a:t>
            </a:r>
            <a:endParaRPr lang="ru-RU" dirty="0"/>
          </a:p>
          <a:p>
            <a:pPr marL="0" indent="0">
              <a:buNone/>
            </a:pPr>
            <a:r>
              <a:rPr lang="ru-RU" dirty="0"/>
              <a:t>3. Построить модель </a:t>
            </a:r>
            <a:r>
              <a:rPr lang="ru-RU" dirty="0" smtClean="0"/>
              <a:t>……</a:t>
            </a:r>
            <a:endParaRPr lang="ru-RU" dirty="0"/>
          </a:p>
          <a:p>
            <a:pPr marL="0" indent="0">
              <a:buNone/>
            </a:pPr>
            <a:r>
              <a:rPr lang="ru-RU" dirty="0" smtClean="0"/>
              <a:t>4. ….</a:t>
            </a:r>
            <a:endParaRPr lang="ru-RU" dirty="0"/>
          </a:p>
          <a:p>
            <a:pPr marL="0" indent="0">
              <a:buNone/>
            </a:pPr>
            <a:r>
              <a:rPr lang="ru-RU" dirty="0"/>
              <a:t>5. </a:t>
            </a:r>
            <a:r>
              <a:rPr lang="ru-RU" dirty="0" smtClean="0"/>
              <a:t>…..</a:t>
            </a:r>
            <a:endParaRPr lang="ru-RU" dirty="0"/>
          </a:p>
        </p:txBody>
      </p:sp>
      <p:sp>
        <p:nvSpPr>
          <p:cNvPr id="5" name="Номер слайда 3"/>
          <p:cNvSpPr>
            <a:spLocks noGrp="1"/>
          </p:cNvSpPr>
          <p:nvPr>
            <p:ph type="sldNum" sz="quarter" idx="12"/>
          </p:nvPr>
        </p:nvSpPr>
        <p:spPr>
          <a:xfrm>
            <a:off x="11440632" y="6430492"/>
            <a:ext cx="441619" cy="365125"/>
          </a:xfrm>
        </p:spPr>
        <p:txBody>
          <a:bodyPr/>
          <a:lstStyle/>
          <a:p>
            <a:fld id="{751D432A-D135-4954-8559-2B6A9DE81B6A}" type="slidenum">
              <a:rPr lang="ru-RU" sz="1400" b="1" smtClean="0">
                <a:solidFill>
                  <a:schemeClr val="tx1"/>
                </a:solidFill>
              </a:rPr>
              <a:t>3</a:t>
            </a:fld>
            <a:endParaRPr lang="ru-RU" sz="1400" b="1" dirty="0">
              <a:solidFill>
                <a:schemeClr val="tx1"/>
              </a:solidFill>
            </a:endParaRPr>
          </a:p>
        </p:txBody>
      </p:sp>
    </p:spTree>
    <p:extLst>
      <p:ext uri="{BB962C8B-B14F-4D97-AF65-F5344CB8AC3E}">
        <p14:creationId xmlns:p14="http://schemas.microsoft.com/office/powerpoint/2010/main" val="90267417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7" name="Текст 6"/>
          <p:cNvSpPr>
            <a:spLocks noGrp="1"/>
          </p:cNvSpPr>
          <p:nvPr>
            <p:ph idx="1"/>
          </p:nvPr>
        </p:nvSpPr>
        <p:spPr/>
        <p:txBody>
          <a:bodyPr/>
          <a:lstStyle/>
          <a:p>
            <a:r>
              <a:rPr lang="ru-RU" dirty="0" smtClean="0"/>
              <a:t>Далее предлагаются различные вариации оформления слайдов. </a:t>
            </a:r>
          </a:p>
          <a:p>
            <a:r>
              <a:rPr lang="ru-RU" dirty="0" smtClean="0"/>
              <a:t>Можно выбрать единый формат или комбинировать.</a:t>
            </a:r>
            <a:endParaRPr lang="ru-RU" dirty="0"/>
          </a:p>
        </p:txBody>
      </p:sp>
      <p:sp>
        <p:nvSpPr>
          <p:cNvPr id="8" name="Текст 7"/>
          <p:cNvSpPr>
            <a:spLocks noGrp="1"/>
          </p:cNvSpPr>
          <p:nvPr>
            <p:ph type="body" sz="quarter" idx="4294967295"/>
          </p:nvPr>
        </p:nvSpPr>
        <p:spPr>
          <a:xfrm>
            <a:off x="887930" y="2534710"/>
            <a:ext cx="4786312" cy="2671763"/>
          </a:xfrm>
        </p:spPr>
        <p:txBody>
          <a:bodyPr/>
          <a:lstStyle/>
          <a:p>
            <a:r>
              <a:rPr lang="ru-RU" dirty="0" smtClean="0"/>
              <a:t>Смена макета доступна в главном меню </a:t>
            </a:r>
            <a:endParaRPr lang="ru-RU"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4</a:t>
            </a:fld>
            <a:endParaRPr lang="ru-RU" sz="14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318" y="3226095"/>
            <a:ext cx="3764111" cy="140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Овал 10"/>
          <p:cNvSpPr/>
          <p:nvPr/>
        </p:nvSpPr>
        <p:spPr>
          <a:xfrm>
            <a:off x="2850569" y="3500425"/>
            <a:ext cx="1041991" cy="350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163" y="2461599"/>
            <a:ext cx="3880883" cy="409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Прямая со стрелкой 13"/>
          <p:cNvCxnSpPr/>
          <p:nvPr/>
        </p:nvCxnSpPr>
        <p:spPr>
          <a:xfrm>
            <a:off x="3987209" y="3753293"/>
            <a:ext cx="3253563" cy="127590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26159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fld id="{751D432A-D135-4954-8559-2B6A9DE81B6A}" type="slidenum">
              <a:rPr lang="ru-RU" smtClean="0"/>
              <a:t>5</a:t>
            </a:fld>
            <a:endParaRPr lang="ru-RU"/>
          </a:p>
        </p:txBody>
      </p:sp>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5</a:t>
            </a:fld>
            <a:endParaRPr lang="ru-RU" sz="1400" b="1" dirty="0">
              <a:solidFill>
                <a:schemeClr val="tx1"/>
              </a:solidFill>
            </a:endParaRPr>
          </a:p>
        </p:txBody>
      </p:sp>
      <p:sp>
        <p:nvSpPr>
          <p:cNvPr id="6" name="Заголовок 5"/>
          <p:cNvSpPr>
            <a:spLocks noGrp="1"/>
          </p:cNvSpPr>
          <p:nvPr>
            <p:ph type="title"/>
          </p:nvPr>
        </p:nvSpPr>
        <p:spPr/>
        <p:txBody>
          <a:bodyPr/>
          <a:lstStyle/>
          <a:p>
            <a:endParaRPr lang="ru-RU" dirty="0"/>
          </a:p>
        </p:txBody>
      </p:sp>
    </p:spTree>
    <p:extLst>
      <p:ext uri="{BB962C8B-B14F-4D97-AF65-F5344CB8AC3E}">
        <p14:creationId xmlns:p14="http://schemas.microsoft.com/office/powerpoint/2010/main" val="542762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4" name="Номер слайда 3"/>
          <p:cNvSpPr>
            <a:spLocks noGrp="1"/>
          </p:cNvSpPr>
          <p:nvPr>
            <p:ph type="sldNum" sz="quarter" idx="12"/>
          </p:nvPr>
        </p:nvSpPr>
        <p:spPr/>
        <p:txBody>
          <a:bodyPr/>
          <a:lstStyle/>
          <a:p>
            <a:fld id="{751D432A-D135-4954-8559-2B6A9DE81B6A}" type="slidenum">
              <a:rPr lang="ru-RU" smtClean="0"/>
              <a:t>6</a:t>
            </a:fld>
            <a:endParaRPr lang="ru-RU"/>
          </a:p>
        </p:txBody>
      </p:sp>
      <p:sp>
        <p:nvSpPr>
          <p:cNvPr id="6" name="Текст 5"/>
          <p:cNvSpPr>
            <a:spLocks noGrp="1"/>
          </p:cNvSpPr>
          <p:nvPr>
            <p:ph type="body" sz="quarter" idx="13"/>
          </p:nvPr>
        </p:nvSpPr>
        <p:spPr/>
        <p:txBody>
          <a:bodyPr/>
          <a:lstStyle/>
          <a:p>
            <a:r>
              <a:rPr lang="ru-RU" dirty="0" smtClean="0"/>
              <a:t>Можно перекрыть полностью логотип, если это требуется для демонстрации материала.</a:t>
            </a:r>
          </a:p>
          <a:p>
            <a:endParaRPr lang="ru-RU" dirty="0"/>
          </a:p>
          <a:p>
            <a:r>
              <a:rPr lang="ru-RU" dirty="0" smtClean="0"/>
              <a:t>НЕ ДОПУСКАЕТСЯ ВЫГЛЯДЫВАНИЕ ЧАСТИ логотипа из под картинок или текста, а также размещение его поверх основного материала</a:t>
            </a:r>
          </a:p>
          <a:p>
            <a:endParaRPr lang="ru-RU" dirty="0" smtClean="0"/>
          </a:p>
          <a:p>
            <a:r>
              <a:rPr lang="ru-RU" dirty="0"/>
              <a:t> </a:t>
            </a:r>
            <a:r>
              <a:rPr lang="ru-RU" dirty="0" smtClean="0"/>
              <a:t>Пример на следующем слайде</a:t>
            </a:r>
            <a:endParaRPr lang="ru-RU" dirty="0"/>
          </a:p>
        </p:txBody>
      </p:sp>
      <p:sp>
        <p:nvSpPr>
          <p:cNvPr id="7" name="Текст 6"/>
          <p:cNvSpPr>
            <a:spLocks noGrp="1"/>
          </p:cNvSpPr>
          <p:nvPr>
            <p:ph type="body" sz="quarter" idx="14"/>
          </p:nvPr>
        </p:nvSpPr>
        <p:spPr/>
        <p:txBody>
          <a:bodyPr/>
          <a:lstStyle/>
          <a:p>
            <a:endParaRPr lang="ru-RU"/>
          </a:p>
        </p:txBody>
      </p:sp>
      <p:sp>
        <p:nvSpPr>
          <p:cNvPr id="1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3"/>
          <p:cNvSpPr>
            <a:spLocks noChangeArrowheads="1"/>
          </p:cNvSpPr>
          <p:nvPr/>
        </p:nvSpPr>
        <p:spPr bwMode="auto">
          <a:xfrm>
            <a:off x="0" y="225742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6</a:t>
            </a:fld>
            <a:endParaRPr lang="ru-RU" sz="1400" b="1" dirty="0">
              <a:solidFill>
                <a:schemeClr val="tx1"/>
              </a:solidFill>
            </a:endParaRPr>
          </a:p>
        </p:txBody>
      </p:sp>
    </p:spTree>
    <p:extLst>
      <p:ext uri="{BB962C8B-B14F-4D97-AF65-F5344CB8AC3E}">
        <p14:creationId xmlns:p14="http://schemas.microsoft.com/office/powerpoint/2010/main" val="208205442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spcAft>
                <a:spcPts val="1000"/>
              </a:spcAft>
            </a:pPr>
            <a:r>
              <a:rPr lang="ru-RU" sz="3000" dirty="0"/>
              <a:t>Схема отопительной системы ТЦ </a:t>
            </a:r>
          </a:p>
        </p:txBody>
      </p:sp>
      <p:sp>
        <p:nvSpPr>
          <p:cNvPr id="4" name="Номер слайда 3"/>
          <p:cNvSpPr>
            <a:spLocks noGrp="1"/>
          </p:cNvSpPr>
          <p:nvPr>
            <p:ph type="sldNum" sz="quarter" idx="12"/>
          </p:nvPr>
        </p:nvSpPr>
        <p:spPr/>
        <p:txBody>
          <a:bodyPr/>
          <a:lstStyle/>
          <a:p>
            <a:fld id="{751D432A-D135-4954-8559-2B6A9DE81B6A}" type="slidenum">
              <a:rPr lang="ru-RU" smtClean="0"/>
              <a:t>7</a:t>
            </a:fld>
            <a:endParaRPr lang="ru-RU"/>
          </a:p>
        </p:txBody>
      </p:sp>
      <p:sp>
        <p:nvSpPr>
          <p:cNvPr id="6" name="Текст 5"/>
          <p:cNvSpPr>
            <a:spLocks noGrp="1"/>
          </p:cNvSpPr>
          <p:nvPr>
            <p:ph type="body" sz="quarter" idx="13"/>
          </p:nvPr>
        </p:nvSpPr>
        <p:spPr/>
        <p:txBody>
          <a:bodyPr/>
          <a:lstStyle/>
          <a:p>
            <a:endParaRPr lang="ru-RU"/>
          </a:p>
        </p:txBody>
      </p:sp>
      <p:sp>
        <p:nvSpPr>
          <p:cNvPr id="7" name="Текст 6"/>
          <p:cNvSpPr>
            <a:spLocks noGrp="1"/>
          </p:cNvSpPr>
          <p:nvPr>
            <p:ph type="body" sz="quarter" idx="14"/>
          </p:nvPr>
        </p:nvSpPr>
        <p:spPr>
          <a:xfrm>
            <a:off x="773723" y="3036277"/>
            <a:ext cx="3872890" cy="3320073"/>
          </a:xfrm>
        </p:spPr>
        <p:txBody>
          <a:bodyPr/>
          <a:lstStyle/>
          <a:p>
            <a:endParaRPr lang="ru-RU" dirty="0"/>
          </a:p>
        </p:txBody>
      </p:sp>
      <p:pic>
        <p:nvPicPr>
          <p:cNvPr id="5" name="Рисунок 4"/>
          <p:cNvPicPr/>
          <p:nvPr/>
        </p:nvPicPr>
        <p:blipFill>
          <a:blip r:embed="rId2"/>
          <a:stretch>
            <a:fillRect/>
          </a:stretch>
        </p:blipFill>
        <p:spPr>
          <a:xfrm>
            <a:off x="5171600" y="119478"/>
            <a:ext cx="6822478" cy="6245695"/>
          </a:xfrm>
          <a:prstGeom prst="rect">
            <a:avLst/>
          </a:prstGeom>
        </p:spPr>
      </p:pic>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7</a:t>
            </a:fld>
            <a:endParaRPr lang="ru-RU" sz="1400" b="1" dirty="0">
              <a:solidFill>
                <a:schemeClr val="tx1"/>
              </a:solidFill>
            </a:endParaRPr>
          </a:p>
        </p:txBody>
      </p:sp>
    </p:spTree>
    <p:extLst>
      <p:ext uri="{BB962C8B-B14F-4D97-AF65-F5344CB8AC3E}">
        <p14:creationId xmlns:p14="http://schemas.microsoft.com/office/powerpoint/2010/main" val="70969924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8</a:t>
            </a:fld>
            <a:endParaRPr lang="ru-RU" sz="1400" b="1" dirty="0">
              <a:solidFill>
                <a:schemeClr val="tx1"/>
              </a:solidFill>
            </a:endParaRPr>
          </a:p>
        </p:txBody>
      </p:sp>
    </p:spTree>
    <p:extLst>
      <p:ext uri="{BB962C8B-B14F-4D97-AF65-F5344CB8AC3E}">
        <p14:creationId xmlns:p14="http://schemas.microsoft.com/office/powerpoint/2010/main" val="11465642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9</a:t>
            </a:fld>
            <a:endParaRPr lang="ru-RU" sz="1400" b="1" dirty="0">
              <a:solidFill>
                <a:schemeClr val="tx1"/>
              </a:solidFill>
            </a:endParaRPr>
          </a:p>
        </p:txBody>
      </p:sp>
      <p:sp>
        <p:nvSpPr>
          <p:cNvPr id="9" name="Текст 6"/>
          <p:cNvSpPr txBox="1">
            <a:spLocks/>
          </p:cNvSpPr>
          <p:nvPr/>
        </p:nvSpPr>
        <p:spPr>
          <a:xfrm>
            <a:off x="431402" y="808223"/>
            <a:ext cx="4754795" cy="2672020"/>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ru-RU" sz="1600" dirty="0">
              <a:solidFill>
                <a:schemeClr val="tx1"/>
              </a:solidFill>
            </a:endParaRPr>
          </a:p>
        </p:txBody>
      </p:sp>
    </p:spTree>
    <p:extLst>
      <p:ext uri="{BB962C8B-B14F-4D97-AF65-F5344CB8AC3E}">
        <p14:creationId xmlns:p14="http://schemas.microsoft.com/office/powerpoint/2010/main" val="1986284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t>Пример оформления доп. разделов</a:t>
            </a:r>
            <a:endParaRPr lang="ru-RU" dirty="0"/>
          </a:p>
        </p:txBody>
      </p:sp>
      <p:graphicFrame>
        <p:nvGraphicFramePr>
          <p:cNvPr id="8" name="Объект 7"/>
          <p:cNvGraphicFramePr>
            <a:graphicFrameLocks noGrp="1"/>
          </p:cNvGraphicFramePr>
          <p:nvPr>
            <p:ph idx="1"/>
            <p:extLst>
              <p:ext uri="{D42A27DB-BD31-4B8C-83A1-F6EECF244321}">
                <p14:modId xmlns:p14="http://schemas.microsoft.com/office/powerpoint/2010/main" val="844753745"/>
              </p:ext>
            </p:extLst>
          </p:nvPr>
        </p:nvGraphicFramePr>
        <p:xfrm>
          <a:off x="6505353" y="2904888"/>
          <a:ext cx="4711996" cy="2763660"/>
        </p:xfrm>
        <a:graphic>
          <a:graphicData uri="http://schemas.openxmlformats.org/drawingml/2006/table">
            <a:tbl>
              <a:tblPr firstRow="1" firstCol="1" bandRow="1">
                <a:tableStyleId>{9D7B26C5-4107-4FEC-AEDC-1716B250A1EF}</a:tableStyleId>
              </a:tblPr>
              <a:tblGrid>
                <a:gridCol w="4711996"/>
              </a:tblGrid>
              <a:tr h="740613">
                <a:tc>
                  <a:txBody>
                    <a:bodyPr/>
                    <a:lstStyle/>
                    <a:p>
                      <a:pPr marL="27305" algn="just">
                        <a:spcAft>
                          <a:spcPts val="0"/>
                        </a:spcAft>
                      </a:pPr>
                      <a:r>
                        <a:rPr lang="ru-RU" sz="1200" b="0" dirty="0">
                          <a:effectLst/>
                        </a:rPr>
                        <a:t>Анализ конкурентных решений; </a:t>
                      </a:r>
                    </a:p>
                    <a:p>
                      <a:pPr marL="27305">
                        <a:spcAft>
                          <a:spcPts val="0"/>
                        </a:spcAft>
                      </a:pPr>
                      <a:r>
                        <a:rPr lang="ru-RU" sz="1200" b="0" dirty="0">
                          <a:effectLst/>
                        </a:rPr>
                        <a:t>SWOT-анализ.</a:t>
                      </a:r>
                    </a:p>
                    <a:p>
                      <a:pPr marL="27305">
                        <a:spcAft>
                          <a:spcPts val="0"/>
                        </a:spcAft>
                      </a:pPr>
                      <a:r>
                        <a:rPr lang="ru-RU" sz="1200" b="0" dirty="0">
                          <a:effectLst/>
                        </a:rPr>
                        <a:t>FAST-анализ</a:t>
                      </a:r>
                    </a:p>
                    <a:p>
                      <a:pPr marL="27305">
                        <a:spcAft>
                          <a:spcPts val="0"/>
                        </a:spcAft>
                      </a:pPr>
                      <a:r>
                        <a:rPr lang="ru-RU" sz="1200" b="0" dirty="0">
                          <a:effectLst/>
                        </a:rPr>
                        <a:t>Технология QUAD</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307">
                <a:tc>
                  <a:txBody>
                    <a:bodyPr/>
                    <a:lstStyle/>
                    <a:p>
                      <a:pPr marL="27305" algn="just">
                        <a:spcAft>
                          <a:spcPts val="0"/>
                        </a:spcAft>
                      </a:pPr>
                      <a:r>
                        <a:rPr lang="ru-RU" sz="1200" b="0" dirty="0" smtClean="0">
                          <a:effectLst/>
                        </a:rPr>
                        <a:t>Организационная </a:t>
                      </a:r>
                      <a:r>
                        <a:rPr lang="ru-RU" sz="1200" b="0" dirty="0">
                          <a:effectLst/>
                        </a:rPr>
                        <a:t>структура проекта</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5460">
                <a:tc>
                  <a:txBody>
                    <a:bodyPr/>
                    <a:lstStyle/>
                    <a:p>
                      <a:pPr marL="27305">
                        <a:spcAft>
                          <a:spcPts val="0"/>
                        </a:spcAft>
                      </a:pPr>
                      <a:r>
                        <a:rPr lang="ru-RU" sz="1200" b="0" dirty="0" smtClean="0">
                          <a:effectLst/>
                        </a:rPr>
                        <a:t>Определение </a:t>
                      </a:r>
                      <a:r>
                        <a:rPr lang="ru-RU" sz="1200" b="0" dirty="0">
                          <a:effectLst/>
                        </a:rPr>
                        <a:t>трудоемкости проекта;</a:t>
                      </a:r>
                    </a:p>
                    <a:p>
                      <a:pPr marL="27305">
                        <a:spcAft>
                          <a:spcPts val="0"/>
                        </a:spcAft>
                      </a:pPr>
                      <a:r>
                        <a:rPr lang="ru-RU" sz="1200" b="0" dirty="0">
                          <a:effectLst/>
                        </a:rPr>
                        <a:t>Разработка плана проекта.</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5767">
                <a:tc>
                  <a:txBody>
                    <a:bodyPr/>
                    <a:lstStyle/>
                    <a:p>
                      <a:pPr marL="27305">
                        <a:spcAft>
                          <a:spcPts val="0"/>
                        </a:spcAft>
                      </a:pPr>
                      <a:r>
                        <a:rPr lang="ru-RU" sz="1200" b="0" dirty="0">
                          <a:effectLst/>
                        </a:rPr>
                        <a:t>Материальные затраты;</a:t>
                      </a:r>
                    </a:p>
                    <a:p>
                      <a:pPr marL="27305">
                        <a:spcAft>
                          <a:spcPts val="0"/>
                        </a:spcAft>
                      </a:pPr>
                      <a:r>
                        <a:rPr lang="ru-RU" sz="1200" b="0" dirty="0">
                          <a:effectLst/>
                        </a:rPr>
                        <a:t>Затраты на специальное оборудование; </a:t>
                      </a:r>
                    </a:p>
                    <a:p>
                      <a:pPr marL="27305">
                        <a:spcAft>
                          <a:spcPts val="0"/>
                        </a:spcAft>
                      </a:pPr>
                      <a:r>
                        <a:rPr lang="ru-RU" sz="1200" b="0" dirty="0">
                          <a:effectLst/>
                        </a:rPr>
                        <a:t>Заработная плата исполнителей темы;</a:t>
                      </a:r>
                    </a:p>
                    <a:p>
                      <a:pPr marL="27305">
                        <a:spcAft>
                          <a:spcPts val="0"/>
                        </a:spcAft>
                      </a:pPr>
                      <a:r>
                        <a:rPr lang="ru-RU" sz="1200" b="0" dirty="0">
                          <a:effectLst/>
                        </a:rPr>
                        <a:t>Отчисления во внебюджетные фонды (страховые отчисления);</a:t>
                      </a:r>
                    </a:p>
                    <a:p>
                      <a:pPr marL="27305">
                        <a:spcAft>
                          <a:spcPts val="0"/>
                        </a:spcAft>
                      </a:pPr>
                      <a:r>
                        <a:rPr lang="ru-RU" sz="1200" b="0" dirty="0">
                          <a:effectLst/>
                        </a:rPr>
                        <a:t>Накладные расходы.</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Прямоугольник 4"/>
          <p:cNvSpPr/>
          <p:nvPr/>
        </p:nvSpPr>
        <p:spPr>
          <a:xfrm>
            <a:off x="6411433" y="1850916"/>
            <a:ext cx="5454502" cy="923330"/>
          </a:xfrm>
          <a:prstGeom prst="rect">
            <a:avLst/>
          </a:prstGeom>
        </p:spPr>
        <p:txBody>
          <a:bodyPr wrap="square">
            <a:spAutoFit/>
          </a:bodyPr>
          <a:lstStyle/>
          <a:p>
            <a:pPr lvl="0"/>
            <a:r>
              <a:rPr lang="ru-RU" b="1" dirty="0" smtClean="0"/>
              <a:t>ФИНАНСОВЫЙ МЕНЕДЖМЕНТ, РЕСУРСОЭФФЕКТИВНОСТЬ И РЕСУРСОСБЕРЕЖЕНИЕ</a:t>
            </a:r>
            <a:endParaRPr lang="ru-RU" b="1" dirty="0"/>
          </a:p>
        </p:txBody>
      </p:sp>
      <p:sp>
        <p:nvSpPr>
          <p:cNvPr id="6" name="Объект 2"/>
          <p:cNvSpPr txBox="1">
            <a:spLocks/>
          </p:cNvSpPr>
          <p:nvPr/>
        </p:nvSpPr>
        <p:spPr>
          <a:xfrm>
            <a:off x="6324600" y="1850916"/>
            <a:ext cx="5466907" cy="45472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dirty="0"/>
          </a:p>
        </p:txBody>
      </p:sp>
      <p:sp>
        <p:nvSpPr>
          <p:cNvPr id="9" name="Прямоугольник 8"/>
          <p:cNvSpPr/>
          <p:nvPr/>
        </p:nvSpPr>
        <p:spPr>
          <a:xfrm>
            <a:off x="819479" y="1943249"/>
            <a:ext cx="4705134" cy="369332"/>
          </a:xfrm>
          <a:prstGeom prst="rect">
            <a:avLst/>
          </a:prstGeom>
        </p:spPr>
        <p:txBody>
          <a:bodyPr wrap="none">
            <a:spAutoFit/>
          </a:bodyPr>
          <a:lstStyle/>
          <a:p>
            <a:pPr lvl="0"/>
            <a:r>
              <a:rPr lang="ru-RU" b="1" dirty="0"/>
              <a:t>СОЦИАЛЬНАЯ ОТВЕТСТВЕННОСТЬ</a:t>
            </a:r>
          </a:p>
        </p:txBody>
      </p:sp>
      <p:graphicFrame>
        <p:nvGraphicFramePr>
          <p:cNvPr id="10" name="Объект 7"/>
          <p:cNvGraphicFramePr>
            <a:graphicFrameLocks noGrp="1"/>
          </p:cNvGraphicFramePr>
          <p:nvPr>
            <p:ph idx="1"/>
            <p:extLst>
              <p:ext uri="{D42A27DB-BD31-4B8C-83A1-F6EECF244321}">
                <p14:modId xmlns:p14="http://schemas.microsoft.com/office/powerpoint/2010/main" val="3591435279"/>
              </p:ext>
            </p:extLst>
          </p:nvPr>
        </p:nvGraphicFramePr>
        <p:xfrm>
          <a:off x="901991" y="2347478"/>
          <a:ext cx="4711996" cy="3737647"/>
        </p:xfrm>
        <a:graphic>
          <a:graphicData uri="http://schemas.openxmlformats.org/drawingml/2006/table">
            <a:tbl>
              <a:tblPr firstRow="1" firstCol="1" bandRow="1">
                <a:tableStyleId>{9D7B26C5-4107-4FEC-AEDC-1716B250A1EF}</a:tableStyleId>
              </a:tblPr>
              <a:tblGrid>
                <a:gridCol w="4711996"/>
              </a:tblGrid>
              <a:tr h="427620">
                <a:tc>
                  <a:txBody>
                    <a:bodyPr/>
                    <a:lstStyle/>
                    <a:p>
                      <a:pPr marL="27305" algn="just">
                        <a:spcAft>
                          <a:spcPts val="0"/>
                        </a:spcAft>
                      </a:pPr>
                      <a:r>
                        <a:rPr lang="ru-RU" sz="1200" b="0" kern="1200" dirty="0" smtClean="0">
                          <a:solidFill>
                            <a:schemeClr val="tx1"/>
                          </a:solidFill>
                          <a:effectLst/>
                          <a:latin typeface="+mn-lt"/>
                          <a:ea typeface="+mn-ea"/>
                          <a:cs typeface="+mn-cs"/>
                        </a:rPr>
                        <a:t>Правовые и организационные вопросы обеспечения безопасности </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307">
                <a:tc>
                  <a:txBody>
                    <a:bodyPr/>
                    <a:lstStyle/>
                    <a:p>
                      <a:r>
                        <a:rPr lang="ru-RU" sz="1200" b="0" kern="1200" dirty="0" smtClean="0">
                          <a:solidFill>
                            <a:schemeClr val="tx1"/>
                          </a:solidFill>
                          <a:effectLst/>
                          <a:latin typeface="+mn-lt"/>
                          <a:ea typeface="+mn-ea"/>
                          <a:cs typeface="+mn-cs"/>
                        </a:rPr>
                        <a:t>Вредные факторы:</a:t>
                      </a:r>
                    </a:p>
                    <a:p>
                      <a:pPr marL="0" indent="180975"/>
                      <a:r>
                        <a:rPr lang="ru-RU" sz="1200" b="0" kern="1200" dirty="0" smtClean="0">
                          <a:solidFill>
                            <a:schemeClr val="tx1"/>
                          </a:solidFill>
                          <a:effectLst/>
                          <a:latin typeface="+mn-lt"/>
                          <a:ea typeface="+mn-ea"/>
                          <a:cs typeface="+mn-cs"/>
                        </a:rPr>
                        <a:t>1. Шум</a:t>
                      </a:r>
                    </a:p>
                    <a:p>
                      <a:pPr marL="0" indent="180975"/>
                      <a:r>
                        <a:rPr lang="ru-RU" sz="1200" b="0" kern="1200" dirty="0" smtClean="0">
                          <a:solidFill>
                            <a:schemeClr val="tx1"/>
                          </a:solidFill>
                          <a:effectLst/>
                          <a:latin typeface="+mn-lt"/>
                          <a:ea typeface="+mn-ea"/>
                          <a:cs typeface="+mn-cs"/>
                        </a:rPr>
                        <a:t>2. Освещения</a:t>
                      </a:r>
                    </a:p>
                    <a:p>
                      <a:pPr marL="0" indent="180975"/>
                      <a:r>
                        <a:rPr lang="ru-RU" sz="1200" b="0" kern="1200" dirty="0" smtClean="0">
                          <a:solidFill>
                            <a:schemeClr val="tx1"/>
                          </a:solidFill>
                          <a:effectLst/>
                          <a:latin typeface="+mn-lt"/>
                          <a:ea typeface="+mn-ea"/>
                          <a:cs typeface="+mn-cs"/>
                        </a:rPr>
                        <a:t>3. Микроклимат параметров воздушной среды</a:t>
                      </a:r>
                    </a:p>
                    <a:p>
                      <a:pPr marL="0" indent="180975"/>
                      <a:r>
                        <a:rPr lang="ru-RU" sz="1200" b="0" kern="1200" dirty="0" smtClean="0">
                          <a:solidFill>
                            <a:schemeClr val="tx1"/>
                          </a:solidFill>
                          <a:effectLst/>
                          <a:latin typeface="+mn-lt"/>
                          <a:ea typeface="+mn-ea"/>
                          <a:cs typeface="+mn-cs"/>
                        </a:rPr>
                        <a:t>4. Монотонность труда</a:t>
                      </a:r>
                    </a:p>
                    <a:p>
                      <a:pPr marL="0" indent="180975"/>
                      <a:r>
                        <a:rPr lang="ru-RU" sz="1200" b="0" kern="1200" dirty="0" smtClean="0">
                          <a:solidFill>
                            <a:schemeClr val="tx1"/>
                          </a:solidFill>
                          <a:effectLst/>
                          <a:latin typeface="+mn-lt"/>
                          <a:ea typeface="+mn-ea"/>
                          <a:cs typeface="+mn-cs"/>
                        </a:rPr>
                        <a:t>5. Длительное сосредоточенное наблюдение</a:t>
                      </a:r>
                    </a:p>
                    <a:p>
                      <a:pPr marL="0" indent="180975"/>
                      <a:r>
                        <a:rPr lang="ru-RU" sz="1200" b="0" kern="1200" dirty="0" smtClean="0">
                          <a:solidFill>
                            <a:schemeClr val="tx1"/>
                          </a:solidFill>
                          <a:effectLst/>
                          <a:latin typeface="+mn-lt"/>
                          <a:ea typeface="+mn-ea"/>
                          <a:cs typeface="+mn-cs"/>
                        </a:rPr>
                        <a:t>6. Электромагнитные поля</a:t>
                      </a:r>
                    </a:p>
                    <a:p>
                      <a:r>
                        <a:rPr lang="ru-RU" sz="1200" b="0" kern="1200" dirty="0" smtClean="0">
                          <a:solidFill>
                            <a:schemeClr val="tx1"/>
                          </a:solidFill>
                          <a:effectLst/>
                          <a:latin typeface="+mn-lt"/>
                          <a:ea typeface="+mn-ea"/>
                          <a:cs typeface="+mn-cs"/>
                        </a:rPr>
                        <a:t>Опасные факторы:</a:t>
                      </a:r>
                    </a:p>
                    <a:p>
                      <a:pPr marL="0" indent="180975"/>
                      <a:r>
                        <a:rPr lang="ru-RU" sz="1200" b="0" kern="1200" dirty="0" smtClean="0">
                          <a:solidFill>
                            <a:schemeClr val="tx1"/>
                          </a:solidFill>
                          <a:effectLst/>
                          <a:latin typeface="+mn-lt"/>
                          <a:ea typeface="+mn-ea"/>
                          <a:cs typeface="+mn-cs"/>
                        </a:rPr>
                        <a:t>1. Опасность поражения электрическим током.</a:t>
                      </a:r>
                    </a:p>
                    <a:p>
                      <a:r>
                        <a:rPr lang="ru-RU" sz="1200" b="0" kern="1200" dirty="0" smtClean="0">
                          <a:solidFill>
                            <a:schemeClr val="tx1"/>
                          </a:solidFill>
                          <a:effectLst/>
                          <a:latin typeface="+mn-lt"/>
                          <a:ea typeface="+mn-ea"/>
                          <a:cs typeface="+mn-cs"/>
                        </a:rPr>
                        <a:t>Расчет: расчет системы искусственного освещения</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5460">
                <a:tc>
                  <a:txBody>
                    <a:bodyPr/>
                    <a:lstStyle/>
                    <a:p>
                      <a:r>
                        <a:rPr lang="ru-RU" sz="1200" b="0" i="1" kern="1200" dirty="0" smtClean="0">
                          <a:solidFill>
                            <a:schemeClr val="tx1"/>
                          </a:solidFill>
                          <a:effectLst/>
                          <a:latin typeface="+mn-lt"/>
                          <a:ea typeface="+mn-ea"/>
                          <a:cs typeface="+mn-cs"/>
                        </a:rPr>
                        <a:t>Воздействие на литосферу: </a:t>
                      </a:r>
                      <a:r>
                        <a:rPr lang="ru-RU" sz="1200" b="0" kern="1200" dirty="0" smtClean="0">
                          <a:solidFill>
                            <a:schemeClr val="tx1"/>
                          </a:solidFill>
                          <a:effectLst/>
                          <a:latin typeface="+mn-lt"/>
                          <a:ea typeface="+mn-ea"/>
                          <a:cs typeface="+mn-cs"/>
                        </a:rPr>
                        <a:t>твердые отходы при эксплуатации оборудования</a:t>
                      </a:r>
                    </a:p>
                    <a:p>
                      <a:r>
                        <a:rPr lang="ru-RU" sz="1200" b="0" i="1" kern="1200" dirty="0" smtClean="0">
                          <a:solidFill>
                            <a:schemeClr val="tx1"/>
                          </a:solidFill>
                          <a:effectLst/>
                          <a:latin typeface="+mn-lt"/>
                          <a:ea typeface="+mn-ea"/>
                          <a:cs typeface="+mn-cs"/>
                        </a:rPr>
                        <a:t>Воздействие на гидросферу</a:t>
                      </a:r>
                      <a:r>
                        <a:rPr lang="ru-RU" sz="1200" b="0" kern="1200" dirty="0" smtClean="0">
                          <a:solidFill>
                            <a:schemeClr val="tx1"/>
                          </a:solidFill>
                          <a:effectLst/>
                          <a:latin typeface="+mn-lt"/>
                          <a:ea typeface="+mn-ea"/>
                          <a:cs typeface="+mn-cs"/>
                        </a:rPr>
                        <a:t>: канализационные отходы</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5767">
                <a:tc>
                  <a:txBody>
                    <a:bodyPr/>
                    <a:lstStyle/>
                    <a:p>
                      <a:r>
                        <a:rPr lang="ru-RU" sz="1200" b="0" i="1" kern="1200" dirty="0" smtClean="0">
                          <a:solidFill>
                            <a:schemeClr val="tx1"/>
                          </a:solidFill>
                          <a:effectLst/>
                          <a:latin typeface="+mn-lt"/>
                          <a:ea typeface="+mn-ea"/>
                          <a:cs typeface="+mn-cs"/>
                        </a:rPr>
                        <a:t>Возможные ЧС</a:t>
                      </a:r>
                      <a:r>
                        <a:rPr lang="ru-RU" sz="1200" b="0" kern="1200" dirty="0" smtClean="0">
                          <a:solidFill>
                            <a:schemeClr val="tx1"/>
                          </a:solidFill>
                          <a:effectLst/>
                          <a:latin typeface="+mn-lt"/>
                          <a:ea typeface="+mn-ea"/>
                          <a:cs typeface="+mn-cs"/>
                        </a:rPr>
                        <a:t>: </a:t>
                      </a:r>
                      <a:r>
                        <a:rPr lang="ru-RU" sz="1200" b="0" i="0" kern="1200" dirty="0" smtClean="0">
                          <a:solidFill>
                            <a:schemeClr val="tx1"/>
                          </a:solidFill>
                          <a:effectLst/>
                          <a:latin typeface="+mn-lt"/>
                          <a:ea typeface="+mn-ea"/>
                          <a:cs typeface="+mn-cs"/>
                        </a:rPr>
                        <a:t>Техногенные аварии (</a:t>
                      </a:r>
                      <a:r>
                        <a:rPr lang="ru-RU" sz="1200" b="0" kern="1200" dirty="0" smtClean="0">
                          <a:solidFill>
                            <a:schemeClr val="tx1"/>
                          </a:solidFill>
                          <a:effectLst/>
                          <a:latin typeface="+mn-lt"/>
                          <a:ea typeface="+mn-ea"/>
                          <a:cs typeface="+mn-cs"/>
                        </a:rPr>
                        <a:t>внезапное обрушение здания, аварии на теплоэлектрических системах, пожар и </a:t>
                      </a:r>
                      <a:r>
                        <a:rPr lang="ru-RU" sz="1200" b="0" kern="1200" dirty="0" err="1" smtClean="0">
                          <a:solidFill>
                            <a:schemeClr val="tx1"/>
                          </a:solidFill>
                          <a:effectLst/>
                          <a:latin typeface="+mn-lt"/>
                          <a:ea typeface="+mn-ea"/>
                          <a:cs typeface="+mn-cs"/>
                        </a:rPr>
                        <a:t>т.д</a:t>
                      </a:r>
                      <a:r>
                        <a:rPr lang="ru-RU" sz="1200" b="0" kern="1200" dirty="0" smtClean="0">
                          <a:solidFill>
                            <a:schemeClr val="tx1"/>
                          </a:solidFill>
                          <a:effectLst/>
                          <a:latin typeface="+mn-lt"/>
                          <a:ea typeface="+mn-ea"/>
                          <a:cs typeface="+mn-cs"/>
                        </a:rPr>
                        <a:t>), природные (подтопление, заморозки, ураганный ветер, аномальная жара)</a:t>
                      </a:r>
                    </a:p>
                    <a:p>
                      <a:r>
                        <a:rPr lang="ru-RU" sz="1200" b="0" i="1" kern="1200" dirty="0" smtClean="0">
                          <a:solidFill>
                            <a:schemeClr val="tx1"/>
                          </a:solidFill>
                          <a:effectLst/>
                          <a:latin typeface="+mn-lt"/>
                          <a:ea typeface="+mn-ea"/>
                          <a:cs typeface="+mn-cs"/>
                        </a:rPr>
                        <a:t>Наиболее типичная ЧС: </a:t>
                      </a:r>
                      <a:r>
                        <a:rPr lang="ru-RU" sz="1200" b="0" kern="1200" dirty="0" smtClean="0">
                          <a:solidFill>
                            <a:schemeClr val="tx1"/>
                          </a:solidFill>
                          <a:effectLst/>
                          <a:latin typeface="+mn-lt"/>
                          <a:ea typeface="+mn-ea"/>
                          <a:cs typeface="+mn-cs"/>
                        </a:rPr>
                        <a:t>пожар</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10</a:t>
            </a:fld>
            <a:endParaRPr lang="ru-RU" sz="1400" b="1" dirty="0">
              <a:solidFill>
                <a:schemeClr val="tx1"/>
              </a:solidFill>
            </a:endParaRPr>
          </a:p>
        </p:txBody>
      </p:sp>
    </p:spTree>
    <p:extLst>
      <p:ext uri="{BB962C8B-B14F-4D97-AF65-F5344CB8AC3E}">
        <p14:creationId xmlns:p14="http://schemas.microsoft.com/office/powerpoint/2010/main" val="3267296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TEMPERATURE ON THE PREMISES OF SHOPPING CENTERS</a:t>
            </a:r>
            <a:endParaRPr lang="ru-RU" dirty="0"/>
          </a:p>
        </p:txBody>
      </p:sp>
      <p:sp>
        <p:nvSpPr>
          <p:cNvPr id="3" name="Объект 2"/>
          <p:cNvSpPr>
            <a:spLocks noGrp="1"/>
          </p:cNvSpPr>
          <p:nvPr>
            <p:ph idx="1"/>
          </p:nvPr>
        </p:nvSpPr>
        <p:spPr/>
        <p:txBody>
          <a:bodyPr/>
          <a:lstStyle/>
          <a:p>
            <a:pPr marL="0" indent="0">
              <a:buNone/>
            </a:pPr>
            <a:r>
              <a:rPr lang="en-US" dirty="0"/>
              <a:t>Creating comfortable working conditions has always been an important task for employers. </a:t>
            </a:r>
            <a:endParaRPr lang="ru-RU" dirty="0" smtClean="0"/>
          </a:p>
          <a:p>
            <a:endParaRPr lang="ru-RU" dirty="0"/>
          </a:p>
          <a:p>
            <a:pPr marL="0" indent="0">
              <a:buNone/>
            </a:pPr>
            <a:r>
              <a:rPr lang="en-US" dirty="0"/>
              <a:t>Thus, shopping centers have to deal more with heat than with cold indoors in winter due to the presence of powerful lighting in areas and storefronts, as well as large crowds of people. </a:t>
            </a:r>
            <a:endParaRPr lang="ru-RU" dirty="0" smtClean="0"/>
          </a:p>
          <a:p>
            <a:pPr marL="0" indent="0">
              <a:buNone/>
            </a:pPr>
            <a:endParaRPr lang="ru-RU" dirty="0"/>
          </a:p>
          <a:p>
            <a:pPr marL="0" indent="0">
              <a:buNone/>
            </a:pPr>
            <a:endParaRPr lang="ru-RU" dirty="0" smtClean="0"/>
          </a:p>
          <a:p>
            <a:pPr marL="0" indent="0">
              <a:buNone/>
            </a:pPr>
            <a:r>
              <a:rPr lang="ru-RU" b="1" dirty="0" smtClean="0">
                <a:solidFill>
                  <a:srgbClr val="FF0000"/>
                </a:solidFill>
              </a:rPr>
              <a:t>Должен быть оформлен на англ. языке. </a:t>
            </a:r>
            <a:endParaRPr lang="ru-RU" b="1" dirty="0">
              <a:solidFill>
                <a:srgbClr val="FF0000"/>
              </a:solidFill>
            </a:endParaRPr>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11</a:t>
            </a:fld>
            <a:endParaRPr lang="ru-RU" sz="1400" b="1" dirty="0">
              <a:solidFill>
                <a:schemeClr val="tx1"/>
              </a:solidFill>
            </a:endParaRPr>
          </a:p>
        </p:txBody>
      </p:sp>
    </p:spTree>
    <p:extLst>
      <p:ext uri="{BB962C8B-B14F-4D97-AF65-F5344CB8AC3E}">
        <p14:creationId xmlns:p14="http://schemas.microsoft.com/office/powerpoint/2010/main" val="27041211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100" dirty="0"/>
              <a:t>Заключение</a:t>
            </a:r>
            <a:r>
              <a:rPr lang="ru-RU" dirty="0" smtClean="0"/>
              <a:t> </a:t>
            </a:r>
            <a:endParaRPr lang="ru-RU" dirty="0"/>
          </a:p>
        </p:txBody>
      </p:sp>
      <p:sp>
        <p:nvSpPr>
          <p:cNvPr id="3" name="Объект 2"/>
          <p:cNvSpPr>
            <a:spLocks noGrp="1"/>
          </p:cNvSpPr>
          <p:nvPr>
            <p:ph idx="1"/>
          </p:nvPr>
        </p:nvSpPr>
        <p:spPr/>
        <p:txBody>
          <a:bodyPr>
            <a:normAutofit/>
          </a:bodyPr>
          <a:lstStyle/>
          <a:p>
            <a:endParaRPr lang="ru-RU" sz="2400"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12</a:t>
            </a:fld>
            <a:endParaRPr lang="ru-RU" sz="1400" b="1" dirty="0">
              <a:solidFill>
                <a:schemeClr val="tx1"/>
              </a:solidFill>
            </a:endParaRPr>
          </a:p>
        </p:txBody>
      </p:sp>
    </p:spTree>
    <p:extLst>
      <p:ext uri="{BB962C8B-B14F-4D97-AF65-F5344CB8AC3E}">
        <p14:creationId xmlns:p14="http://schemas.microsoft.com/office/powerpoint/2010/main" val="333119966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Список публикаций студента</a:t>
            </a:r>
            <a:endParaRPr lang="ru-RU" dirty="0"/>
          </a:p>
        </p:txBody>
      </p:sp>
      <p:sp>
        <p:nvSpPr>
          <p:cNvPr id="3" name="Объект 2"/>
          <p:cNvSpPr>
            <a:spLocks noGrp="1"/>
          </p:cNvSpPr>
          <p:nvPr>
            <p:ph idx="1"/>
          </p:nvPr>
        </p:nvSpPr>
        <p:spPr/>
        <p:txBody>
          <a:bodyPr/>
          <a:lstStyle/>
          <a:p>
            <a:r>
              <a:rPr lang="ru-RU" dirty="0" smtClean="0"/>
              <a:t>Здесь список публикаций и прочие достижения (дипломы, грамоты за конференции и конкурсы) по теме ВКР и полученные за период магистратуры</a:t>
            </a:r>
          </a:p>
          <a:p>
            <a:endParaRPr lang="ru-RU" dirty="0"/>
          </a:p>
          <a:p>
            <a:r>
              <a:rPr lang="ru-RU" dirty="0" smtClean="0"/>
              <a:t>Убрать, если у студента ничего нет </a:t>
            </a:r>
            <a:endParaRPr lang="ru-RU"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13</a:t>
            </a:fld>
            <a:endParaRPr lang="ru-RU" sz="1400" b="1" dirty="0">
              <a:solidFill>
                <a:schemeClr val="tx1"/>
              </a:solidFill>
            </a:endParaRPr>
          </a:p>
        </p:txBody>
      </p:sp>
    </p:spTree>
    <p:extLst>
      <p:ext uri="{BB962C8B-B14F-4D97-AF65-F5344CB8AC3E}">
        <p14:creationId xmlns:p14="http://schemas.microsoft.com/office/powerpoint/2010/main" val="72920891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5289073" y="2424207"/>
            <a:ext cx="5888108" cy="9481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pPr algn="ctr">
              <a:lnSpc>
                <a:spcPct val="115000"/>
              </a:lnSpc>
              <a:spcAft>
                <a:spcPts val="1000"/>
              </a:spcAft>
            </a:pPr>
            <a:r>
              <a:rPr lang="ru-RU" kern="0" dirty="0" smtClean="0">
                <a:latin typeface="+mn-lt"/>
              </a:rPr>
              <a:t>Спасибо за внимание</a:t>
            </a:r>
            <a:endParaRPr lang="ru-RU" kern="0" dirty="0">
              <a:latin typeface="+mn-lt"/>
            </a:endParaRPr>
          </a:p>
        </p:txBody>
      </p:sp>
      <p:sp>
        <p:nvSpPr>
          <p:cNvPr id="6" name="Заголовок 1"/>
          <p:cNvSpPr txBox="1">
            <a:spLocks/>
          </p:cNvSpPr>
          <p:nvPr/>
        </p:nvSpPr>
        <p:spPr>
          <a:xfrm>
            <a:off x="317773" y="3119717"/>
            <a:ext cx="4092862" cy="3213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2400" dirty="0"/>
              <a:t>НАЗВАНИЕ  ТЕМЫ ВКР</a:t>
            </a:r>
            <a:endParaRPr lang="ru-RU" sz="2500" dirty="0"/>
          </a:p>
        </p:txBody>
      </p:sp>
      <p:sp>
        <p:nvSpPr>
          <p:cNvPr id="8" name="Текст 4"/>
          <p:cNvSpPr txBox="1">
            <a:spLocks/>
          </p:cNvSpPr>
          <p:nvPr/>
        </p:nvSpPr>
        <p:spPr>
          <a:xfrm>
            <a:off x="5045018" y="5276719"/>
            <a:ext cx="6566986" cy="808038"/>
          </a:xfrm>
          <a:prstGeom prst="rect">
            <a:avLst/>
          </a:prstGeom>
        </p:spPr>
        <p:txBody>
          <a:bodyPr vert="horz" lIns="91440" tIns="45720" rIns="91440" bIns="45720" rtlCol="0" anchor="ctr">
            <a:noAutofit/>
          </a:bodyP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dirty="0">
                <a:solidFill>
                  <a:schemeClr val="tx1"/>
                </a:solidFill>
              </a:rPr>
              <a:t>ФИО полностью, студент гр. 1БМ22</a:t>
            </a:r>
          </a:p>
          <a:p>
            <a:endParaRPr lang="ru-RU" sz="1600" dirty="0">
              <a:solidFill>
                <a:schemeClr val="tx1"/>
              </a:solidFill>
            </a:endParaRPr>
          </a:p>
          <a:p>
            <a:r>
              <a:rPr lang="ru-RU" sz="1600" dirty="0">
                <a:solidFill>
                  <a:schemeClr val="tx1"/>
                </a:solidFill>
              </a:rPr>
              <a:t>Научный руководитель: ФИО научного руководителя к.т.н., доцент ОКД</a:t>
            </a:r>
          </a:p>
        </p:txBody>
      </p:sp>
    </p:spTree>
    <p:extLst>
      <p:ext uri="{BB962C8B-B14F-4D97-AF65-F5344CB8AC3E}">
        <p14:creationId xmlns:p14="http://schemas.microsoft.com/office/powerpoint/2010/main" val="335234699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6.0.9"/>
  <p:tag name="AS_OS" val="Unix 5.15.0.1022"/>
  <p:tag name="AS_RELEASE_DATE" val="2022.10.14"/>
  <p:tag name="AS_TITLE" val="Aspose.Slides for .NET5"/>
  <p:tag name="AS_VERSION" val="22.10"/>
</p:tagLst>
</file>

<file path=ppt/theme/theme1.xml><?xml version="1.0" encoding="utf-8"?>
<a:theme xmlns:a="http://schemas.openxmlformats.org/drawingml/2006/main" name="Тема Office">
  <a:themeElements>
    <a:clrScheme name="ИШНКБ">
      <a:dk1>
        <a:sysClr val="windowText" lastClr="000000"/>
      </a:dk1>
      <a:lt1>
        <a:sysClr val="window" lastClr="FFFFFF"/>
      </a:lt1>
      <a:dk2>
        <a:srgbClr val="6C6D6C"/>
      </a:dk2>
      <a:lt2>
        <a:srgbClr val="E7E6E6"/>
      </a:lt2>
      <a:accent1>
        <a:srgbClr val="00C8E6"/>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Verdana"/>
        <a:cs typeface="Arial"/>
      </a:majorFont>
      <a:minorFont>
        <a:latin typeface="Verdana"/>
        <a:ea typeface="Verdana"/>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ШАБЛОН_ИШНПТ_ТПУ_бумага_2022" id="{D06C5472-78B4-4761-B209-B710685E3CB3}" vid="{CBEFF166-FA8E-40E6-B438-F9FE1D060AFC}"/>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4122</TotalTime>
  <Words>422</Words>
  <Application>Microsoft Office PowerPoint</Application>
  <PresentationFormat>Произвольный</PresentationFormat>
  <Paragraphs>88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НАЗВАНИЕ  ТЕМЫ ВКР</vt:lpstr>
      <vt:lpstr>Актуальность </vt:lpstr>
      <vt:lpstr>Цели и задачи</vt:lpstr>
      <vt:lpstr>Презентация PowerPoint</vt:lpstr>
      <vt:lpstr>Презентация PowerPoint</vt:lpstr>
      <vt:lpstr>Презентация PowerPoint</vt:lpstr>
      <vt:lpstr>Схема отопительной системы ТЦ </vt:lpstr>
      <vt:lpstr>Презентация PowerPoint</vt:lpstr>
      <vt:lpstr>Презентация PowerPoint</vt:lpstr>
      <vt:lpstr>Пример оформления доп. разделов</vt:lpstr>
      <vt:lpstr>TEMPERATURE ON THE PREMISES OF SHOPPING CENTERS</vt:lpstr>
      <vt:lpstr>Заключение </vt:lpstr>
      <vt:lpstr>Список публикаций студента</vt:lpstr>
      <vt:lpstr>Презентация PowerPoint</vt:lpstr>
    </vt:vector>
  </TitlesOfParts>
  <Company>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Фадеев Александр Сергеевич</dc:creator>
  <cp:lastModifiedBy>Вавилова Галина Васильевна</cp:lastModifiedBy>
  <cp:revision>91</cp:revision>
  <cp:lastPrinted>2021-08-02T01:21:27Z</cp:lastPrinted>
  <dcterms:created xsi:type="dcterms:W3CDTF">2022-10-31T07:21:57Z</dcterms:created>
  <dcterms:modified xsi:type="dcterms:W3CDTF">2024-05-22T04:22:40Z</dcterms:modified>
</cp:coreProperties>
</file>