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93" r:id="rId3"/>
    <p:sldId id="309" r:id="rId4"/>
    <p:sldId id="261" r:id="rId5"/>
    <p:sldId id="263" r:id="rId6"/>
    <p:sldId id="289" r:id="rId7"/>
    <p:sldId id="286" r:id="rId8"/>
    <p:sldId id="294" r:id="rId9"/>
    <p:sldId id="266" r:id="rId10"/>
    <p:sldId id="307" r:id="rId11"/>
    <p:sldId id="288" r:id="rId12"/>
    <p:sldId id="308" r:id="rId13"/>
    <p:sldId id="270" r:id="rId14"/>
  </p:sldIdLst>
  <p:sldSz cx="12192000" cy="6858000"/>
  <p:notesSz cx="6791325" cy="9872663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="" xmlns:p15="http://schemas.microsoft.com/office/powerpoint/2012/main" val="1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5" autoAdjust="0"/>
    <p:restoredTop sz="99852" autoAdjust="0"/>
  </p:normalViewPr>
  <p:slideViewPr>
    <p:cSldViewPr snapToGrid="0" showGuides="1">
      <p:cViewPr>
        <p:scale>
          <a:sx n="90" d="100"/>
          <a:sy n="90" d="100"/>
        </p:scale>
        <p:origin x="-1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99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smtClean="0"/>
              <a:t>Название презентации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Дополнительное название</a:t>
            </a:r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00C8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дата</a:t>
            </a:r>
            <a:endParaRPr lang="ru-RU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ct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ФИО выступающего,</a:t>
            </a:r>
          </a:p>
          <a:p>
            <a:pPr lvl="0"/>
            <a:r>
              <a:rPr lang="ru-RU" smtClean="0"/>
              <a:t>должность</a:t>
            </a:r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10"/>
            <a:ext cx="2295536" cy="4963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008" y="1199210"/>
            <a:ext cx="3363672" cy="4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289324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31215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>
            <a:fillRect/>
          </a:stretch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4882610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266" y="865651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608504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608504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5564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2970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>
            <a:fillRect/>
          </a:stretch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359459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595" y="667265"/>
            <a:ext cx="3172855" cy="47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492108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3605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37634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</a:t>
            </a:r>
            <a:r>
              <a:rPr lang="ru-RU" smtClean="0"/>
              <a:t>уровень</a:t>
            </a:r>
          </a:p>
          <a:p>
            <a:pPr lvl="3"/>
            <a:r>
              <a:rPr lang="ru-RU" smtClean="0"/>
              <a:t>Четвертый</a:t>
            </a:r>
          </a:p>
          <a:p>
            <a:pPr lvl="4"/>
            <a:r>
              <a:rPr lang="ru-RU" smtClean="0"/>
              <a:t>Пятый</a:t>
            </a:r>
            <a:endParaRPr lang="ru-RU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8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69" r:id="rId15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/>
              <a:t>НАЗВАНИЕ  ТЕМЫ ВКР</a:t>
            </a:r>
            <a:endParaRPr lang="ru-RU" sz="3600" dirty="0">
              <a:latin typeface="Calibri"/>
              <a:ea typeface="Times New Roman"/>
              <a:cs typeface="Times New Roman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--.06.2024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4970590" y="4979008"/>
            <a:ext cx="6566986" cy="80803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ФИО полностью, студент группы </a:t>
            </a:r>
            <a:r>
              <a:rPr lang="ru-RU" dirty="0" smtClean="0">
                <a:solidFill>
                  <a:schemeClr val="tx1"/>
                </a:solidFill>
              </a:rPr>
              <a:t>ХХХХ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Научный руководитель: ФИО научного руководителя, к.т.н., доцент ОКД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dirty="0" smtClean="0"/>
              <a:t>Актуальность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440632" y="6430492"/>
            <a:ext cx="441619" cy="365125"/>
          </a:xfrm>
        </p:spPr>
        <p:txBody>
          <a:bodyPr/>
          <a:lstStyle/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t>2</a:t>
            </a:fld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Можно начать с введения и сделать для него отдельный слайд, если это необходимо.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92662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и задачи</a:t>
            </a:r>
            <a:endParaRPr lang="ru-RU" dirty="0"/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Цель:</a:t>
            </a:r>
          </a:p>
          <a:p>
            <a:pPr marL="0" indent="0">
              <a:buNone/>
            </a:pPr>
            <a:r>
              <a:rPr lang="ru-RU" dirty="0" smtClean="0"/>
              <a:t>Проектировка …..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b="1" dirty="0" smtClean="0"/>
              <a:t>Задачи:</a:t>
            </a:r>
          </a:p>
          <a:p>
            <a:pPr marL="0" indent="0">
              <a:buNone/>
            </a:pPr>
            <a:r>
              <a:rPr lang="ru-RU" dirty="0"/>
              <a:t>1. Определить основные параметры </a:t>
            </a:r>
            <a:r>
              <a:rPr lang="ru-RU" dirty="0" smtClean="0"/>
              <a:t>…...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2. Обосновано выбрать </a:t>
            </a:r>
            <a:r>
              <a:rPr lang="ru-RU" dirty="0" smtClean="0"/>
              <a:t>…….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3. Построить модель </a:t>
            </a:r>
            <a:r>
              <a:rPr lang="ru-RU" dirty="0" smtClean="0"/>
              <a:t>……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4. ….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5. </a:t>
            </a:r>
            <a:r>
              <a:rPr lang="ru-RU" dirty="0" smtClean="0"/>
              <a:t>…..</a:t>
            </a: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440632" y="6430492"/>
            <a:ext cx="441619" cy="365125"/>
          </a:xfrm>
        </p:spPr>
        <p:txBody>
          <a:bodyPr/>
          <a:lstStyle/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t>3</a:t>
            </a:fld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6741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Далее предлагаются различные вариации оформления слайдов. </a:t>
            </a:r>
          </a:p>
          <a:p>
            <a:r>
              <a:rPr lang="ru-RU" dirty="0" smtClean="0"/>
              <a:t>Можно выбрать единый формат или комбинировать.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4294967295"/>
          </p:nvPr>
        </p:nvSpPr>
        <p:spPr>
          <a:xfrm>
            <a:off x="887930" y="2534710"/>
            <a:ext cx="4786312" cy="2671763"/>
          </a:xfrm>
        </p:spPr>
        <p:txBody>
          <a:bodyPr/>
          <a:lstStyle/>
          <a:p>
            <a:r>
              <a:rPr lang="ru-RU" dirty="0" smtClean="0"/>
              <a:t>Смена макета доступна в главном меню </a:t>
            </a:r>
            <a:endParaRPr lang="ru-RU" dirty="0"/>
          </a:p>
        </p:txBody>
      </p:sp>
      <p:sp>
        <p:nvSpPr>
          <p:cNvPr id="5" name="Номер слайда 3"/>
          <p:cNvSpPr txBox="1">
            <a:spLocks/>
          </p:cNvSpPr>
          <p:nvPr/>
        </p:nvSpPr>
        <p:spPr>
          <a:xfrm>
            <a:off x="11440632" y="6430492"/>
            <a:ext cx="441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pPr/>
              <a:t>4</a:t>
            </a:fld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18" y="3226095"/>
            <a:ext cx="3764111" cy="1405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Овал 10"/>
          <p:cNvSpPr/>
          <p:nvPr/>
        </p:nvSpPr>
        <p:spPr>
          <a:xfrm>
            <a:off x="2850569" y="3500425"/>
            <a:ext cx="1041991" cy="3508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163" y="2461599"/>
            <a:ext cx="3880883" cy="409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Прямая со стрелкой 13"/>
          <p:cNvCxnSpPr/>
          <p:nvPr/>
        </p:nvCxnSpPr>
        <p:spPr>
          <a:xfrm>
            <a:off x="3987209" y="3753293"/>
            <a:ext cx="3253563" cy="12759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2615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</a:t>
            </a:fld>
            <a:endParaRPr lang="ru-RU"/>
          </a:p>
        </p:txBody>
      </p:sp>
      <p:sp>
        <p:nvSpPr>
          <p:cNvPr id="8" name="Номер слайда 3"/>
          <p:cNvSpPr txBox="1">
            <a:spLocks/>
          </p:cNvSpPr>
          <p:nvPr/>
        </p:nvSpPr>
        <p:spPr>
          <a:xfrm>
            <a:off x="11440632" y="6430492"/>
            <a:ext cx="441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pPr/>
              <a:t>5</a:t>
            </a:fld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76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</a:t>
            </a:fld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Можно перекрыть полностью логотип, если это требуется для демонстрации материала.</a:t>
            </a:r>
          </a:p>
          <a:p>
            <a:endParaRPr lang="ru-RU" dirty="0"/>
          </a:p>
          <a:p>
            <a:r>
              <a:rPr lang="ru-RU" dirty="0" smtClean="0"/>
              <a:t>НЕ ДОПУСКАЕТСЯ ВЫГЛЯДЫВАНИЕ ЧАСТИ логотипа из под картинок или текста, а также размещение его поверх основного материала</a:t>
            </a:r>
          </a:p>
          <a:p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Пример на следующем слайде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0" y="2257425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Номер слайда 3"/>
          <p:cNvSpPr txBox="1">
            <a:spLocks/>
          </p:cNvSpPr>
          <p:nvPr/>
        </p:nvSpPr>
        <p:spPr>
          <a:xfrm>
            <a:off x="11440632" y="6430492"/>
            <a:ext cx="441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pPr/>
              <a:t>6</a:t>
            </a:fld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544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Aft>
                <a:spcPts val="1000"/>
              </a:spcAft>
            </a:pPr>
            <a:r>
              <a:rPr lang="ru-RU" sz="3000" dirty="0"/>
              <a:t>Схема отопительной системы ТЦ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</a:t>
            </a:fld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/>
          </p:nvPr>
        </p:nvSpPr>
        <p:spPr>
          <a:xfrm>
            <a:off x="773723" y="3036277"/>
            <a:ext cx="3872890" cy="332007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71600" y="119478"/>
            <a:ext cx="6822478" cy="6245695"/>
          </a:xfrm>
          <a:prstGeom prst="rect">
            <a:avLst/>
          </a:prstGeom>
        </p:spPr>
      </p:pic>
      <p:sp>
        <p:nvSpPr>
          <p:cNvPr id="8" name="Номер слайда 3"/>
          <p:cNvSpPr txBox="1">
            <a:spLocks/>
          </p:cNvSpPr>
          <p:nvPr/>
        </p:nvSpPr>
        <p:spPr>
          <a:xfrm>
            <a:off x="11440632" y="6430492"/>
            <a:ext cx="441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pPr/>
              <a:t>7</a:t>
            </a:fld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6992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/>
          </p:cNvSpPr>
          <p:nvPr/>
        </p:nvSpPr>
        <p:spPr>
          <a:xfrm>
            <a:off x="11440632" y="6430492"/>
            <a:ext cx="441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pPr/>
              <a:t>8</a:t>
            </a:fld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56428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 txBox="1">
            <a:spLocks/>
          </p:cNvSpPr>
          <p:nvPr/>
        </p:nvSpPr>
        <p:spPr>
          <a:xfrm>
            <a:off x="11440632" y="6430492"/>
            <a:ext cx="441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pPr/>
              <a:t>9</a:t>
            </a:fld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9" name="Текст 6"/>
          <p:cNvSpPr txBox="1">
            <a:spLocks/>
          </p:cNvSpPr>
          <p:nvPr/>
        </p:nvSpPr>
        <p:spPr>
          <a:xfrm>
            <a:off x="431402" y="808223"/>
            <a:ext cx="4754795" cy="26720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28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/>
              <a:t>Пример оформления доп. разделов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4753745"/>
              </p:ext>
            </p:extLst>
          </p:nvPr>
        </p:nvGraphicFramePr>
        <p:xfrm>
          <a:off x="6505353" y="2904888"/>
          <a:ext cx="4711996" cy="276366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4711996"/>
              </a:tblGrid>
              <a:tr h="740613">
                <a:tc>
                  <a:txBody>
                    <a:bodyPr/>
                    <a:lstStyle/>
                    <a:p>
                      <a:pPr marL="27305" algn="just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Анализ конкурентных решений; </a:t>
                      </a:r>
                    </a:p>
                    <a:p>
                      <a:pPr marL="27305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SWOT-анализ.</a:t>
                      </a:r>
                    </a:p>
                    <a:p>
                      <a:pPr marL="27305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FAST-анализ</a:t>
                      </a:r>
                    </a:p>
                    <a:p>
                      <a:pPr marL="27305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Технология QUAD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710" marR="597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07">
                <a:tc>
                  <a:txBody>
                    <a:bodyPr/>
                    <a:lstStyle/>
                    <a:p>
                      <a:pPr marL="27305" algn="just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</a:rPr>
                        <a:t>Организационная </a:t>
                      </a:r>
                      <a:r>
                        <a:rPr lang="ru-RU" sz="1200" b="0" dirty="0">
                          <a:effectLst/>
                        </a:rPr>
                        <a:t>структура проекта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710" marR="597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460">
                <a:tc>
                  <a:txBody>
                    <a:bodyPr/>
                    <a:lstStyle/>
                    <a:p>
                      <a:pPr marL="27305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</a:rPr>
                        <a:t>Определение </a:t>
                      </a:r>
                      <a:r>
                        <a:rPr lang="ru-RU" sz="1200" b="0" dirty="0">
                          <a:effectLst/>
                        </a:rPr>
                        <a:t>трудоемкости проекта;</a:t>
                      </a:r>
                    </a:p>
                    <a:p>
                      <a:pPr marL="27305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Разработка плана проекта.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710" marR="597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5767">
                <a:tc>
                  <a:txBody>
                    <a:bodyPr/>
                    <a:lstStyle/>
                    <a:p>
                      <a:pPr marL="27305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Материальные затраты;</a:t>
                      </a:r>
                    </a:p>
                    <a:p>
                      <a:pPr marL="27305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Затраты на специальное оборудование; </a:t>
                      </a:r>
                    </a:p>
                    <a:p>
                      <a:pPr marL="27305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Заработная плата исполнителей темы;</a:t>
                      </a:r>
                    </a:p>
                    <a:p>
                      <a:pPr marL="27305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Отчисления во внебюджетные фонды (страховые отчисления);</a:t>
                      </a:r>
                    </a:p>
                    <a:p>
                      <a:pPr marL="27305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Накладные расходы.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710" marR="597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411433" y="1850916"/>
            <a:ext cx="54545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/>
              <a:t>ФИНАНСОВЫЙ МЕНЕДЖМЕНТ, РЕСУРСОЭФФЕКТИВНОСТЬ И РЕСУРСОСБЕРЕЖЕНИЕ</a:t>
            </a:r>
            <a:endParaRPr lang="ru-RU" b="1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324600" y="1850916"/>
            <a:ext cx="5466907" cy="4547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19479" y="1943249"/>
            <a:ext cx="47051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/>
              <a:t>СОЦИАЛЬНАЯ ОТВЕТСТВЕННОСТЬ</a:t>
            </a:r>
          </a:p>
        </p:txBody>
      </p:sp>
      <p:graphicFrame>
        <p:nvGraphicFramePr>
          <p:cNvPr id="10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1435279"/>
              </p:ext>
            </p:extLst>
          </p:nvPr>
        </p:nvGraphicFramePr>
        <p:xfrm>
          <a:off x="901991" y="2347478"/>
          <a:ext cx="4711996" cy="3737647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4711996"/>
              </a:tblGrid>
              <a:tr h="427620">
                <a:tc>
                  <a:txBody>
                    <a:bodyPr/>
                    <a:lstStyle/>
                    <a:p>
                      <a:pPr marL="27305" algn="just"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Правовые и организационные вопросы обеспечения безопасности 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710" marR="597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07"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Вредные факторы:</a:t>
                      </a:r>
                    </a:p>
                    <a:p>
                      <a:pPr marL="0" indent="180975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Шум</a:t>
                      </a:r>
                    </a:p>
                    <a:p>
                      <a:pPr marL="0" indent="180975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Освещения</a:t>
                      </a:r>
                    </a:p>
                    <a:p>
                      <a:pPr marL="0" indent="180975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Микроклимат параметров воздушной среды</a:t>
                      </a:r>
                    </a:p>
                    <a:p>
                      <a:pPr marL="0" indent="180975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Монотонность труда</a:t>
                      </a:r>
                    </a:p>
                    <a:p>
                      <a:pPr marL="0" indent="180975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Длительное сосредоточенное наблюдение</a:t>
                      </a:r>
                    </a:p>
                    <a:p>
                      <a:pPr marL="0" indent="180975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Электромагнитные поля</a:t>
                      </a:r>
                    </a:p>
                    <a:p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Опасные факторы:</a:t>
                      </a:r>
                    </a:p>
                    <a:p>
                      <a:pPr marL="0" indent="180975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Опасность поражения электрическим током.</a:t>
                      </a:r>
                    </a:p>
                    <a:p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Расчет: расчет системы искусственного освещения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710" marR="597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460">
                <a:tc>
                  <a:txBody>
                    <a:bodyPr/>
                    <a:lstStyle/>
                    <a:p>
                      <a:r>
                        <a:rPr lang="ru-RU" sz="12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Воздействие на литосферу: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твердые отходы при эксплуатации оборудования</a:t>
                      </a:r>
                    </a:p>
                    <a:p>
                      <a:r>
                        <a:rPr lang="ru-RU" sz="12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Воздействие на гидросферу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канализационные отходы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710" marR="597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5767">
                <a:tc>
                  <a:txBody>
                    <a:bodyPr/>
                    <a:lstStyle/>
                    <a:p>
                      <a:r>
                        <a:rPr lang="ru-RU" sz="12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Возможные ЧС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Техногенные аварии (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внезапное обрушение здания, аварии на теплоэлектрических системах, пожар и </a:t>
                      </a:r>
                      <a:r>
                        <a:rPr lang="ru-RU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т.д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природные (подтопление, заморозки, ураганный ветер, аномальная жара)</a:t>
                      </a:r>
                    </a:p>
                    <a:p>
                      <a:r>
                        <a:rPr lang="ru-RU" sz="12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Наиболее типичная ЧС: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пожар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710" marR="597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Номер слайда 3"/>
          <p:cNvSpPr txBox="1">
            <a:spLocks/>
          </p:cNvSpPr>
          <p:nvPr/>
        </p:nvSpPr>
        <p:spPr>
          <a:xfrm>
            <a:off x="11440632" y="6430492"/>
            <a:ext cx="441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pPr/>
              <a:t>10</a:t>
            </a:fld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2969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100" dirty="0"/>
              <a:t>Заключение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5" name="Номер слайда 3"/>
          <p:cNvSpPr txBox="1">
            <a:spLocks/>
          </p:cNvSpPr>
          <p:nvPr/>
        </p:nvSpPr>
        <p:spPr>
          <a:xfrm>
            <a:off x="11440632" y="6430492"/>
            <a:ext cx="441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pPr/>
              <a:t>11</a:t>
            </a:fld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1996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Список публикаций студента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Здесь список публикаций и прочие достижения (дипломы, грамоты за конференции и конкурсы) по теме ВКР и полученные за период магистратуры</a:t>
            </a:r>
          </a:p>
          <a:p>
            <a:endParaRPr lang="ru-RU" dirty="0"/>
          </a:p>
          <a:p>
            <a:r>
              <a:rPr lang="ru-RU" dirty="0" smtClean="0"/>
              <a:t>Убрать, если у студента ничего нет </a:t>
            </a:r>
            <a:endParaRPr lang="ru-RU" dirty="0"/>
          </a:p>
        </p:txBody>
      </p:sp>
      <p:sp>
        <p:nvSpPr>
          <p:cNvPr id="5" name="Номер слайда 3"/>
          <p:cNvSpPr txBox="1">
            <a:spLocks/>
          </p:cNvSpPr>
          <p:nvPr/>
        </p:nvSpPr>
        <p:spPr>
          <a:xfrm>
            <a:off x="11440632" y="6430492"/>
            <a:ext cx="441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pPr/>
              <a:t>12</a:t>
            </a:fld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20891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289073" y="2424207"/>
            <a:ext cx="5888108" cy="9481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kern="0" dirty="0" smtClean="0">
                <a:latin typeface="+mn-lt"/>
              </a:rPr>
              <a:t>Спасибо за внимание</a:t>
            </a:r>
            <a:endParaRPr lang="ru-RU" kern="0" dirty="0">
              <a:latin typeface="+mn-lt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17773" y="3119717"/>
            <a:ext cx="4092862" cy="3213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r>
              <a:rPr lang="ru-RU" sz="2400" dirty="0"/>
              <a:t>НАЗВАНИЕ  ТЕМЫ ВКР</a:t>
            </a:r>
            <a:endParaRPr lang="ru-RU" sz="2500" dirty="0"/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5045018" y="5276719"/>
            <a:ext cx="6566986" cy="8080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>
                <a:solidFill>
                  <a:schemeClr val="tx1"/>
                </a:solidFill>
              </a:rPr>
              <a:t>ФИО полностью, студент гр. </a:t>
            </a:r>
            <a:r>
              <a:rPr lang="ru-RU" sz="1600" dirty="0">
                <a:solidFill>
                  <a:schemeClr val="tx1"/>
                </a:solidFill>
              </a:rPr>
              <a:t>ХХХХ</a:t>
            </a:r>
          </a:p>
          <a:p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Научный руководитель: ФИО научного руководителя к.т.н., доцент ОКД</a:t>
            </a:r>
          </a:p>
        </p:txBody>
      </p:sp>
    </p:spTree>
    <p:extLst>
      <p:ext uri="{BB962C8B-B14F-4D97-AF65-F5344CB8AC3E}">
        <p14:creationId xmlns:p14="http://schemas.microsoft.com/office/powerpoint/2010/main" val="33523469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9"/>
  <p:tag name="AS_OS" val="Unix 5.15.0.1022"/>
  <p:tag name="AS_RELEASE_DATE" val="2022.10.14"/>
  <p:tag name="AS_TITLE" val="Aspose.Slides for .NET5"/>
  <p:tag name="AS_VERSION" val="22.10"/>
</p:tagLst>
</file>

<file path=ppt/theme/theme1.xml><?xml version="1.0" encoding="utf-8"?>
<a:theme xmlns:a="http://schemas.openxmlformats.org/drawingml/2006/main" name="Тема Office">
  <a:themeElements>
    <a:clrScheme name="ИШНКБ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00C8E6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Verdana"/>
        <a:cs typeface="Arial"/>
      </a:majorFont>
      <a:minorFont>
        <a:latin typeface="Verdana"/>
        <a:ea typeface="Verdana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ШАБЛОН_ИШНПТ_ТПУ_бумага_2022" id="{D06C5472-78B4-4761-B209-B710685E3CB3}" vid="{CBEFF166-FA8E-40E6-B438-F9FE1D060AF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5469</TotalTime>
  <Words>357</Words>
  <Application>Microsoft Office PowerPoint</Application>
  <PresentationFormat>Произвольный</PresentationFormat>
  <Paragraphs>80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НАЗВАНИЕ  ТЕМЫ ВКР</vt:lpstr>
      <vt:lpstr>Актуальность </vt:lpstr>
      <vt:lpstr>Цели и задачи</vt:lpstr>
      <vt:lpstr>Презентация PowerPoint</vt:lpstr>
      <vt:lpstr>Презентация PowerPoint</vt:lpstr>
      <vt:lpstr>Презентация PowerPoint</vt:lpstr>
      <vt:lpstr>Схема отопительной системы ТЦ </vt:lpstr>
      <vt:lpstr>Презентация PowerPoint</vt:lpstr>
      <vt:lpstr>Презентация PowerPoint</vt:lpstr>
      <vt:lpstr>Пример оформления доп. разделов</vt:lpstr>
      <vt:lpstr>Заключение </vt:lpstr>
      <vt:lpstr>Список публикаций студента</vt:lpstr>
      <vt:lpstr>Презентация PowerPoint</vt:lpstr>
    </vt:vector>
  </TitlesOfParts>
  <Company>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Фадеев Александр Сергеевич</dc:creator>
  <cp:lastModifiedBy>Вавилова Галина Васильевна</cp:lastModifiedBy>
  <cp:revision>93</cp:revision>
  <cp:lastPrinted>2021-08-02T01:21:27Z</cp:lastPrinted>
  <dcterms:created xsi:type="dcterms:W3CDTF">2022-10-31T07:21:57Z</dcterms:created>
  <dcterms:modified xsi:type="dcterms:W3CDTF">2025-04-08T07:44:44Z</dcterms:modified>
</cp:coreProperties>
</file>