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asf" ContentType="video/x-ms-as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19"/>
  </p:notesMasterIdLst>
  <p:sldIdLst>
    <p:sldId id="332" r:id="rId4"/>
    <p:sldId id="319" r:id="rId5"/>
    <p:sldId id="333" r:id="rId6"/>
    <p:sldId id="289" r:id="rId7"/>
    <p:sldId id="290" r:id="rId8"/>
    <p:sldId id="292" r:id="rId9"/>
    <p:sldId id="321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2">
          <p15:clr>
            <a:srgbClr val="A4A3A4"/>
          </p15:clr>
        </p15:guide>
        <p15:guide id="2" pos="33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5581" autoAdjust="0"/>
  </p:normalViewPr>
  <p:slideViewPr>
    <p:cSldViewPr snapToGrid="0" showGuides="1">
      <p:cViewPr varScale="1">
        <p:scale>
          <a:sx n="110" d="100"/>
          <a:sy n="110" d="100"/>
        </p:scale>
        <p:origin x="606" y="108"/>
      </p:cViewPr>
      <p:guideLst>
        <p:guide orient="horz" pos="1712"/>
        <p:guide pos="33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wmf"/><Relationship Id="rId1" Type="http://schemas.openxmlformats.org/officeDocument/2006/relationships/image" Target="../media/image14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089A0-74B4-4861-8AA8-B743BAF6D20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AAB31-BAF2-4E14-9B61-AB530750C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94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A2BB33-C954-4D18-9AED-5C1413802B11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08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98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11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05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27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24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0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75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42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2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51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549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927101"/>
            <a:ext cx="8991600" cy="4494213"/>
            <a:chOff x="0" y="584"/>
            <a:chExt cx="5664" cy="2832"/>
          </a:xfrm>
        </p:grpSpPr>
        <p:sp>
          <p:nvSpPr>
            <p:cNvPr id="819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0" tIns="45710" rIns="91420" bIns="4571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5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0" tIns="45710" rIns="91420" bIns="4571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5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4830 w 1000"/>
                <a:gd name="T3" fmla="*/ 0 h 1000"/>
                <a:gd name="T4" fmla="*/ 5331 w 1000"/>
                <a:gd name="T5" fmla="*/ 500 h 1000"/>
                <a:gd name="T6" fmla="*/ 4831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917" h="1000">
                  <a:moveTo>
                    <a:pt x="0" y="0"/>
                  </a:moveTo>
                  <a:lnTo>
                    <a:pt x="4830" y="0"/>
                  </a:lnTo>
                  <a:cubicBezTo>
                    <a:pt x="5107" y="0"/>
                    <a:pt x="5331" y="223"/>
                    <a:pt x="5331" y="500"/>
                  </a:cubicBezTo>
                  <a:cubicBezTo>
                    <a:pt x="5331" y="776"/>
                    <a:pt x="5107" y="999"/>
                    <a:pt x="4831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0" tIns="45710" rIns="91420" bIns="4571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5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819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4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5335" y="3441700"/>
            <a:ext cx="6632331" cy="1677988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9988"/>
            <a:ext cx="2133600" cy="469900"/>
          </a:xfrm>
        </p:spPr>
        <p:txBody>
          <a:bodyPr/>
          <a:lstStyle>
            <a:lvl1pPr>
              <a:defRPr/>
            </a:lvl1pPr>
          </a:lstStyle>
          <a:p>
            <a:fld id="{48ACB9B7-0B98-44AB-A3C1-F98FB06C25AC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3163"/>
            <a:ext cx="2895600" cy="455612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9988"/>
            <a:ext cx="2133600" cy="469900"/>
          </a:xfrm>
        </p:spPr>
        <p:txBody>
          <a:bodyPr/>
          <a:lstStyle>
            <a:lvl1pPr>
              <a:defRPr/>
            </a:lvl1pPr>
          </a:lstStyle>
          <a:p>
            <a:fld id="{97DD27D0-EF51-4DCA-A4A9-A9FC41D385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30092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81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  <p:bldP spid="8200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0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0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0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A45FA0-E6D3-4325-A26E-36ACFB7D82C7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C97D8-B432-4DAA-9AC7-CA4AFC76AFD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65873"/>
      </p:ext>
    </p:extLst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B325CF-7DA0-428A-B0E0-A47E848D6959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E7D39-30E8-4D1B-AD21-7AA81FAAE2B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9484"/>
      </p:ext>
    </p:extLst>
  </p:cSld>
  <p:clrMapOvr>
    <a:masterClrMapping/>
  </p:clrMapOvr>
  <p:transition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8136" y="1600200"/>
            <a:ext cx="3893526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9" y="1600200"/>
            <a:ext cx="3893527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149485-2C09-4FFB-89CA-28AE3F41D52B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127A2-C73C-4F2D-B2E2-340AB30D0F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174106"/>
      </p:ext>
    </p:extLst>
  </p:cSld>
  <p:clrMapOvr>
    <a:masterClrMapping/>
  </p:clrMapOvr>
  <p:transition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F09149-CC9A-4CD0-9782-D4C1C27BE302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0333F-5CD2-47B9-86A3-4E1FFF6A574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660810"/>
      </p:ext>
    </p:extLst>
  </p:cSld>
  <p:clrMapOvr>
    <a:masterClrMapping/>
  </p:clrMapOvr>
  <p:transition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C5EA99-9F64-415B-8292-AB9872744C39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27236-8855-461A-976D-757C3CD9B3C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281754"/>
      </p:ext>
    </p:extLst>
  </p:cSld>
  <p:clrMapOvr>
    <a:masterClrMapping/>
  </p:clrMapOvr>
  <p:transition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9DD0A5-169A-476A-8AB5-D6C31F4F803E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93C5C-418B-4456-98EB-8BA3CAB9BF4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05526"/>
      </p:ext>
    </p:extLst>
  </p:cSld>
  <p:clrMapOvr>
    <a:masterClrMapping/>
  </p:clrMapOvr>
  <p:transition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32D85-3CE3-41C4-BDD6-0C60B9C22F01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36BCCB-1EB8-4E41-97EE-1690E16151E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013460"/>
      </p:ext>
    </p:extLst>
  </p:cSld>
  <p:clrMapOvr>
    <a:masterClrMapping/>
  </p:clrMapOvr>
  <p:transition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195C84-975C-4C03-AA6C-03D5A17F1271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B09A7-BCF6-48B7-B579-AE5BF9F2D2E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22186"/>
      </p:ext>
    </p:extLst>
  </p:cSld>
  <p:clrMapOvr>
    <a:masterClrMapping/>
  </p:clrMapOvr>
  <p:transition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E0D2C6-BFF1-4C2A-B949-30272D2AE0C7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B270C-7DAF-42A6-8608-6FACA7FF9D4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324940"/>
      </p:ext>
    </p:extLst>
  </p:cSld>
  <p:clrMapOvr>
    <a:masterClrMapping/>
  </p:clrMapOvr>
  <p:transition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623" y="228600"/>
            <a:ext cx="2085243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4897" y="228600"/>
            <a:ext cx="61150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CC079D-6637-4594-B911-C74026756220}" type="datetime4">
              <a:rPr lang="ru-RU" smtClean="0">
                <a:solidFill>
                  <a:srgbClr val="000000"/>
                </a:solidFill>
              </a:rPr>
              <a:pPr/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F2B6B-02AD-469D-A1E6-B09390E5C03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89572"/>
      </p:ext>
    </p:extLst>
  </p:cSld>
  <p:clrMapOvr>
    <a:masterClrMapping/>
  </p:clrMapOvr>
  <p:transition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F4ED-1499-4601-8B55-11C7FBEF79FA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24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5FAF-75E3-4643-BB78-D2BDD97B209E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94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7AA7-7854-4050-92E1-147D7E63AEF5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535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1893-DF22-4FC2-9BEC-53E8EB8382C4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281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8DC-8D07-4B90-91BE-C55E62F82AAC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941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9BF6-1893-4474-B20F-EB9093063427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67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B7E-4F90-4267-892B-9A5B49D4E3E6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87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B4A9-D3B4-4EF8-BAF9-E4299C129966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367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70E27-AEC8-4DE8-8D8F-C4196480804E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62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744B-E76B-4805-B23A-75D94B4E914D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48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DCE7-BA79-411F-9B3B-815598E519FD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14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2010C-01B8-4B02-BA97-CFC7BBFB354F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D784D-CACF-4399-B9D9-5FAFEA2AB3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3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8658F-9E00-4634-AC27-5116ABC6844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C020B-605C-4E67-9896-7575826E6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04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152400"/>
            <a:ext cx="8686800" cy="6097588"/>
            <a:chOff x="0" y="96"/>
            <a:chExt cx="5472" cy="3840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0" tIns="45710" rIns="91420" bIns="4571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5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7082 w 1000"/>
                <a:gd name="T3" fmla="*/ 0 h 1000"/>
                <a:gd name="T4" fmla="*/ 7583 w 1000"/>
                <a:gd name="T5" fmla="*/ 500 h 1000"/>
                <a:gd name="T6" fmla="*/ 7083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000" h="1000">
                  <a:moveTo>
                    <a:pt x="0" y="0"/>
                  </a:moveTo>
                  <a:lnTo>
                    <a:pt x="7082" y="0"/>
                  </a:lnTo>
                  <a:cubicBezTo>
                    <a:pt x="7359" y="0"/>
                    <a:pt x="7583" y="223"/>
                    <a:pt x="7583" y="500"/>
                  </a:cubicBezTo>
                  <a:cubicBezTo>
                    <a:pt x="7583" y="776"/>
                    <a:pt x="7359" y="999"/>
                    <a:pt x="7083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0" tIns="45710" rIns="91420" bIns="4571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5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4897" y="228600"/>
            <a:ext cx="801565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135" y="1600200"/>
            <a:ext cx="7927731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9988"/>
            <a:ext cx="21336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FEF335-82A9-4C95-B9C2-60FF54771AA2}" type="datetime4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988"/>
            <a:ext cx="28956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988"/>
            <a:ext cx="21336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000B25-9295-48CF-9890-32B547BA7FD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7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71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5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1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1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1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1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1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3pPr>
      <a:lvl4pPr marL="1600200" indent="-230188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5813" indent="-227013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5pPr>
      <a:lvl6pPr marL="2513013" indent="-227013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6pPr>
      <a:lvl7pPr marL="2970213" indent="-227013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7pPr>
      <a:lvl8pPr marL="3427413" indent="-227013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8pPr>
      <a:lvl9pPr marL="3884613" indent="-227013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5B9CC-131E-45FD-9F97-553A004EF528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0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wevelev@tpu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2.jpeg"/><Relationship Id="rId21" Type="http://schemas.openxmlformats.org/officeDocument/2006/relationships/image" Target="../media/image9.wmf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3.wmf"/><Relationship Id="rId15" Type="http://schemas.openxmlformats.org/officeDocument/2006/relationships/image" Target="../media/image13.jpeg"/><Relationship Id="rId23" Type="http://schemas.openxmlformats.org/officeDocument/2006/relationships/image" Target="../media/image10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Relationship Id="rId14" Type="http://schemas.openxmlformats.org/officeDocument/2006/relationships/image" Target="../media/image7.wmf"/><Relationship Id="rId22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3.jpeg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2" name="Rectangle 42"/>
          <p:cNvSpPr>
            <a:spLocks noChangeArrowheads="1"/>
          </p:cNvSpPr>
          <p:nvPr/>
        </p:nvSpPr>
        <p:spPr bwMode="auto">
          <a:xfrm>
            <a:off x="252047" y="116632"/>
            <a:ext cx="820908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Турбомашины АЭС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042" y="1412776"/>
            <a:ext cx="6952773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851920" y="6381328"/>
            <a:ext cx="12550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</a:t>
            </a:r>
            <a:r>
              <a:rPr kumimoji="0" lang="en-US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94940848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FFFF"/>
                </a:solidFill>
              </a:rPr>
              <a:t>Знакомство</a:t>
            </a:r>
            <a:r>
              <a:rPr lang="ru-RU" sz="2600" b="1" dirty="0" smtClean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83" name="Объект 2"/>
          <p:cNvSpPr txBox="1">
            <a:spLocks/>
          </p:cNvSpPr>
          <p:nvPr/>
        </p:nvSpPr>
        <p:spPr bwMode="auto">
          <a:xfrm>
            <a:off x="457200" y="663265"/>
            <a:ext cx="7927731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3pPr>
            <a:lvl4pPr marL="1600200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58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996666"/>
              </a:buClr>
              <a:buFont typeface="Wingdings" pitchFamily="2" charset="2"/>
              <a:buNone/>
              <a:defRPr/>
            </a:pPr>
            <a:r>
              <a:rPr lang="ru-RU" sz="2800" kern="0" dirty="0" smtClean="0">
                <a:solidFill>
                  <a:srgbClr val="000000"/>
                </a:solidFill>
                <a:latin typeface="Arial"/>
              </a:rPr>
              <a:t>Руководитель дисциплины</a:t>
            </a:r>
          </a:p>
          <a:p>
            <a:pPr marL="0" indent="0">
              <a:buClr>
                <a:srgbClr val="996666"/>
              </a:buClr>
              <a:buFont typeface="Wingdings" pitchFamily="2" charset="2"/>
              <a:buNone/>
              <a:defRPr/>
            </a:pPr>
            <a:r>
              <a:rPr lang="ru-RU" sz="2800" kern="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ru-RU" sz="2800" b="1" kern="0" dirty="0" smtClean="0">
                <a:solidFill>
                  <a:srgbClr val="000000"/>
                </a:solidFill>
                <a:latin typeface="Arial"/>
              </a:rPr>
              <a:t>Шевелев Сергей Анатольевич</a:t>
            </a:r>
          </a:p>
          <a:p>
            <a:pPr marL="0" indent="0">
              <a:buClr>
                <a:srgbClr val="996666"/>
              </a:buClr>
              <a:buFont typeface="Wingdings" pitchFamily="2" charset="2"/>
              <a:buNone/>
              <a:defRPr/>
            </a:pPr>
            <a:r>
              <a:rPr lang="ru-RU" sz="2800" kern="0" dirty="0" smtClean="0">
                <a:solidFill>
                  <a:srgbClr val="000000"/>
                </a:solidFill>
                <a:latin typeface="Arial"/>
              </a:rPr>
              <a:t>Контакты:</a:t>
            </a:r>
          </a:p>
          <a:p>
            <a:pPr marL="400050" lvl="1" indent="0">
              <a:buClr>
                <a:srgbClr val="996666"/>
              </a:buClr>
              <a:buSzPct val="80000"/>
              <a:buFont typeface="Wingdings" pitchFamily="2" charset="2"/>
              <a:buNone/>
              <a:defRPr/>
            </a:pPr>
            <a:r>
              <a:rPr lang="en-US" sz="2400" kern="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/>
              </a:rPr>
              <a:t>e-mail:	</a:t>
            </a:r>
            <a:r>
              <a:rPr lang="en-US" sz="2400" kern="0" dirty="0" smtClean="0">
                <a:solidFill>
                  <a:srgbClr val="000000"/>
                </a:solidFill>
                <a:latin typeface="Arial"/>
                <a:hlinkClick r:id="rId3"/>
              </a:rPr>
              <a:t>wevelev@tpu.ru</a:t>
            </a:r>
            <a:endParaRPr lang="en-US" sz="2400" kern="0" dirty="0" smtClean="0">
              <a:solidFill>
                <a:srgbClr val="000000"/>
              </a:solidFill>
              <a:latin typeface="Arial"/>
            </a:endParaRPr>
          </a:p>
          <a:p>
            <a:pPr marL="400050" lvl="1" indent="0">
              <a:buClr>
                <a:srgbClr val="996666"/>
              </a:buClr>
              <a:buSzPct val="80000"/>
              <a:buFont typeface="Wingdings" pitchFamily="2" charset="2"/>
              <a:buNone/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т</a:t>
            </a:r>
            <a:r>
              <a:rPr lang="ru-RU" sz="2400" kern="0" dirty="0" smtClean="0">
                <a:solidFill>
                  <a:srgbClr val="000000"/>
                </a:solidFill>
                <a:latin typeface="Arial"/>
              </a:rPr>
              <a:t>ел:	</a:t>
            </a:r>
            <a:r>
              <a:rPr lang="en-US" sz="2400" kern="0" dirty="0" smtClean="0">
                <a:solidFill>
                  <a:srgbClr val="000000"/>
                </a:solidFill>
                <a:latin typeface="Arial"/>
              </a:rPr>
              <a:t>707-777</a:t>
            </a:r>
            <a:r>
              <a:rPr lang="ru-RU" sz="2400" kern="0" dirty="0" smtClean="0">
                <a:solidFill>
                  <a:srgbClr val="000000"/>
                </a:solidFill>
                <a:latin typeface="Arial"/>
              </a:rPr>
              <a:t>, доб. 1628</a:t>
            </a:r>
            <a:endParaRPr lang="ru-RU" sz="24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F5815-69D3-4087-A21B-C3C3149F80DE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 декабря 2024 г.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</a:t>
            </a:fld>
            <a:r>
              <a:rPr lang="ru-RU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/19</a:t>
            </a:r>
            <a:endParaRPr lang="ru-RU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457200" y="4026327"/>
            <a:ext cx="7927731" cy="21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3pPr>
            <a:lvl4pPr marL="1600200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58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996666"/>
              </a:buClr>
              <a:buFont typeface="Wingdings" pitchFamily="2" charset="2"/>
              <a:buNone/>
              <a:defRPr/>
            </a:pPr>
            <a:r>
              <a:rPr lang="ru-RU" sz="2800" kern="0" dirty="0" smtClean="0">
                <a:solidFill>
                  <a:srgbClr val="000000"/>
                </a:solidFill>
                <a:latin typeface="Arial"/>
              </a:rPr>
              <a:t>Практические и лабораторные работы:</a:t>
            </a:r>
          </a:p>
          <a:p>
            <a:pPr marL="0" indent="0">
              <a:buClr>
                <a:srgbClr val="996666"/>
              </a:buClr>
              <a:buNone/>
              <a:defRPr/>
            </a:pPr>
            <a:r>
              <a:rPr lang="ru-RU" sz="2800" kern="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ru-RU" sz="2800" b="1" kern="0" dirty="0">
                <a:solidFill>
                  <a:srgbClr val="000000"/>
                </a:solidFill>
                <a:latin typeface="Arial"/>
              </a:rPr>
              <a:t>Шевелев Сергей Анатольевич</a:t>
            </a:r>
            <a:endParaRPr lang="ru-RU" sz="2800" b="1" kern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Clr>
                <a:srgbClr val="996666"/>
              </a:buClr>
              <a:buFont typeface="Wingdings" pitchFamily="2" charset="2"/>
              <a:buNone/>
              <a:defRPr/>
            </a:pPr>
            <a:endParaRPr lang="ru-RU" sz="2400" kern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78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Литература.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323528" y="692696"/>
            <a:ext cx="8496944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3pPr>
            <a:lvl4pPr marL="1600200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58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</a:t>
            </a: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Паровые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 газовые турбины для электростанций.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/ 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А.Г. Костюк, В.В. Фролов, А.Е. Булкин, А.Д. </a:t>
            </a:r>
            <a:r>
              <a:rPr kumimoji="0" lang="ru-RU" alt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Трухний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; под ред. 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А.Г. Костюка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– М.: Издательский дом МЭИ, 2008. 556 с. </a:t>
            </a: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 </a:t>
            </a: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Турбины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тепловых и атомных электрических станций.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/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А.Г. Костюк, В.В. Фролов, А.Е. Булкин, А.Д. </a:t>
            </a:r>
            <a:r>
              <a:rPr kumimoji="0" lang="ru-RU" alt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Трухний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;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 ред. 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А.Г. Костюка и В.В. Фролова.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– М.: Издательство МЭИ, 2001. 488 с.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 </a:t>
            </a:r>
            <a:r>
              <a:rPr kumimoji="0" lang="ru-RU" alt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Щегляев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А.В.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Паровые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турбины.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Учебник для вузов. Кн. 1.- М.: </a:t>
            </a:r>
            <a:r>
              <a:rPr kumimoji="0" lang="ru-RU" alt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Энергоатомиздат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1993.- 384 с.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4. </a:t>
            </a:r>
            <a:r>
              <a:rPr kumimoji="0" lang="ru-RU" alt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Щегляев</a:t>
            </a:r>
            <a:r>
              <a:rPr kumimoji="0" lang="ru-RU" alt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А.В.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Паровые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турбины.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Учебник вузов. Кн. 2. - М.: </a:t>
            </a:r>
            <a:r>
              <a:rPr kumimoji="0" lang="ru-RU" alt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Энергоатомиздат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1993. - 416 с.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5. </a:t>
            </a: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Паровые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 газовые турбины: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Сборник задач. /</a:t>
            </a:r>
            <a:r>
              <a:rPr kumimoji="0" lang="ru-RU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Г.С.Самойлович</a:t>
            </a:r>
            <a:r>
              <a:rPr kumimoji="0" lang="ru-RU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Б.М.Трояновский</a:t>
            </a:r>
            <a:r>
              <a:rPr kumimoji="0" lang="ru-RU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В.Б.Нитусов</a:t>
            </a:r>
            <a:r>
              <a:rPr kumimoji="0" lang="ru-RU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А.Н.Занин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; под ред. </a:t>
            </a:r>
            <a:r>
              <a:rPr kumimoji="0" lang="ru-RU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Г.С. Самойловича и </a:t>
            </a:r>
            <a:r>
              <a:rPr kumimoji="0" lang="ru-RU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Б.М.Трояновского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- М.: </a:t>
            </a:r>
            <a:r>
              <a:rPr kumimoji="0" lang="ru-RU" alt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Энергоатомиздат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1987. - 240 с.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6. </a:t>
            </a:r>
            <a:r>
              <a:rPr kumimoji="0" lang="en-US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Singh, </a:t>
            </a:r>
            <a:r>
              <a:rPr kumimoji="0" lang="en-US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Murari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en-US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Blade</a:t>
            </a: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Design and Analysis for Steam Turbines 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/ </a:t>
            </a:r>
            <a:r>
              <a:rPr kumimoji="0" lang="en-US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M. P. Singh, G. Lucas. 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— New York : McGraw-Hill, 2011. — 364 p.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7. </a:t>
            </a:r>
            <a:r>
              <a:rPr kumimoji="0" lang="en-US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Leyzerovich</a:t>
            </a:r>
            <a:r>
              <a:rPr kumimoji="0" lang="en-US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Alexander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en-US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Wet-Steam</a:t>
            </a: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Turbines for Nuclear Power Plants 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/ </a:t>
            </a:r>
            <a:r>
              <a:rPr kumimoji="0" lang="en-US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A. </a:t>
            </a:r>
            <a:r>
              <a:rPr kumimoji="0" lang="en-US" altLang="ru-RU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Leyzerovich</a:t>
            </a:r>
            <a:r>
              <a:rPr kumimoji="0" lang="en-US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— Tulsa : </a:t>
            </a:r>
            <a:r>
              <a:rPr kumimoji="0" lang="en-US" alt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PennWell</a:t>
            </a:r>
            <a:r>
              <a:rPr kumimoji="0" lang="en-US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2005. — 456 p.</a:t>
            </a:r>
            <a:endParaRPr kumimoji="0" lang="ru-RU" alt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Tx/>
              <a:buNone/>
              <a:tabLst/>
              <a:defRPr/>
            </a:pPr>
            <a:endParaRPr kumimoji="0" lang="ru-RU" alt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Tx/>
              <a:buNone/>
              <a:tabLst/>
              <a:defRPr/>
            </a:pP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7B2DD-3E90-45FA-90BF-A5532617C05C}" type="datetime4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 декабря 2024 г.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1C020B-605C-4E67-9896-7575826E6DF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/19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25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962" y="-160972"/>
            <a:ext cx="8229600" cy="583201"/>
          </a:xfrm>
        </p:spPr>
        <p:txBody>
          <a:bodyPr>
            <a:normAutofit/>
          </a:bodyPr>
          <a:lstStyle/>
          <a:p>
            <a:pPr algn="l"/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задач изучения дисциплины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62" y="383005"/>
            <a:ext cx="9337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Тепловая электрическая станция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предприятие предназначенное для получения </a:t>
            </a:r>
            <a:r>
              <a:rPr lang="ru-RU" sz="2000" b="1" u="sng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электрической энергии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преобразования </a:t>
            </a:r>
            <a:r>
              <a:rPr lang="ru-RU" sz="2000" b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химической энергии органического топлива.</a:t>
            </a:r>
            <a:endParaRPr lang="ru-RU" sz="2000" b="1" u="sng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ыгнутая вверх стрелка 3"/>
          <p:cNvSpPr/>
          <p:nvPr/>
        </p:nvSpPr>
        <p:spPr>
          <a:xfrm flipH="1" flipV="1">
            <a:off x="1047522" y="930728"/>
            <a:ext cx="6839177" cy="688156"/>
          </a:xfrm>
          <a:prstGeom prst="curvedDownArrow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16" y="1515123"/>
            <a:ext cx="92288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17875" indent="-3317875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не исчезает и не появляется вновь, она переходит из одного вида в другой.</a:t>
            </a:r>
            <a:endParaRPr lang="ru-RU" sz="2000" b="1" u="sng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893" y="1821435"/>
            <a:ext cx="8785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получается электрическая энергия?</a:t>
            </a:r>
            <a:endParaRPr lang="ru-RU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16" y="2070611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Электрическую энергию получают в устройстве, которое называется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электрического тока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16" y="2398783"/>
            <a:ext cx="3082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326254" y="1138063"/>
            <a:ext cx="3665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17875" indent="-3317875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сохранения энергии: </a:t>
            </a:r>
            <a:endParaRPr lang="ru-RU" sz="2000" b="1" u="sng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6" name="Picture 2" descr="http://el-mashin.narod.ru/pic/09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1712" y="2677573"/>
            <a:ext cx="3240000" cy="35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Freeform 6"/>
          <p:cNvSpPr>
            <a:spLocks/>
          </p:cNvSpPr>
          <p:nvPr/>
        </p:nvSpPr>
        <p:spPr bwMode="auto">
          <a:xfrm>
            <a:off x="752579" y="2850650"/>
            <a:ext cx="731837" cy="1027112"/>
          </a:xfrm>
          <a:custGeom>
            <a:avLst/>
            <a:gdLst>
              <a:gd name="T0" fmla="*/ 0 w 461"/>
              <a:gd name="T1" fmla="*/ 289817034 h 647"/>
              <a:gd name="T2" fmla="*/ 0 w 461"/>
              <a:gd name="T3" fmla="*/ 1630539506 h 647"/>
              <a:gd name="T4" fmla="*/ 1161790444 w 461"/>
              <a:gd name="T5" fmla="*/ 607356567 h 647"/>
              <a:gd name="T6" fmla="*/ 1161790444 w 461"/>
              <a:gd name="T7" fmla="*/ 0 h 64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61" h="647">
                <a:moveTo>
                  <a:pt x="0" y="115"/>
                </a:moveTo>
                <a:lnTo>
                  <a:pt x="0" y="647"/>
                </a:lnTo>
                <a:lnTo>
                  <a:pt x="461" y="241"/>
                </a:lnTo>
                <a:lnTo>
                  <a:pt x="461" y="0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9" name="Freeform 7"/>
          <p:cNvSpPr>
            <a:spLocks/>
          </p:cNvSpPr>
          <p:nvPr/>
        </p:nvSpPr>
        <p:spPr bwMode="auto">
          <a:xfrm flipH="1" flipV="1">
            <a:off x="757341" y="4352425"/>
            <a:ext cx="731838" cy="1027112"/>
          </a:xfrm>
          <a:custGeom>
            <a:avLst/>
            <a:gdLst>
              <a:gd name="T0" fmla="*/ 0 w 461"/>
              <a:gd name="T1" fmla="*/ 289817034 h 647"/>
              <a:gd name="T2" fmla="*/ 0 w 461"/>
              <a:gd name="T3" fmla="*/ 1630539506 h 647"/>
              <a:gd name="T4" fmla="*/ 1161793619 w 461"/>
              <a:gd name="T5" fmla="*/ 607356567 h 647"/>
              <a:gd name="T6" fmla="*/ 1161793619 w 461"/>
              <a:gd name="T7" fmla="*/ 0 h 64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61" h="647">
                <a:moveTo>
                  <a:pt x="0" y="115"/>
                </a:moveTo>
                <a:lnTo>
                  <a:pt x="0" y="647"/>
                </a:lnTo>
                <a:lnTo>
                  <a:pt x="461" y="241"/>
                </a:lnTo>
                <a:lnTo>
                  <a:pt x="461" y="0"/>
                </a:lnTo>
              </a:path>
            </a:pathLst>
          </a:custGeom>
          <a:noFill/>
          <a:ln w="28575" cmpd="sng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071344"/>
              </p:ext>
            </p:extLst>
          </p:nvPr>
        </p:nvGraphicFramePr>
        <p:xfrm>
          <a:off x="920854" y="3006225"/>
          <a:ext cx="330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0" name="Equation" r:id="rId4" imgW="330057" imgH="304668" progId="Equation.DSMT4">
                  <p:embed/>
                </p:oleObj>
              </mc:Choice>
              <mc:Fallback>
                <p:oleObj name="Equation" r:id="rId4" imgW="330057" imgH="30466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854" y="3006225"/>
                        <a:ext cx="3302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846046"/>
              </p:ext>
            </p:extLst>
          </p:nvPr>
        </p:nvGraphicFramePr>
        <p:xfrm>
          <a:off x="1001816" y="4915987"/>
          <a:ext cx="25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" name="Equation" r:id="rId6" imgW="253780" imgH="317225" progId="Equation.DSMT4">
                  <p:embed/>
                </p:oleObj>
              </mc:Choice>
              <mc:Fallback>
                <p:oleObj name="Equation" r:id="rId6" imgW="253780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816" y="4915987"/>
                        <a:ext cx="254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" name="Group 12"/>
          <p:cNvGrpSpPr>
            <a:grpSpLocks/>
          </p:cNvGrpSpPr>
          <p:nvPr/>
        </p:nvGrpSpPr>
        <p:grpSpPr bwMode="auto">
          <a:xfrm>
            <a:off x="762104" y="3892050"/>
            <a:ext cx="0" cy="1079500"/>
            <a:chOff x="927" y="1750"/>
            <a:chExt cx="0" cy="680"/>
          </a:xfrm>
        </p:grpSpPr>
        <p:sp>
          <p:nvSpPr>
            <p:cNvPr id="83" name="Line 10"/>
            <p:cNvSpPr>
              <a:spLocks noChangeShapeType="1"/>
            </p:cNvSpPr>
            <p:nvPr/>
          </p:nvSpPr>
          <p:spPr bwMode="auto">
            <a:xfrm>
              <a:off x="927" y="1750"/>
              <a:ext cx="0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Line 11"/>
            <p:cNvSpPr>
              <a:spLocks noChangeShapeType="1"/>
            </p:cNvSpPr>
            <p:nvPr/>
          </p:nvSpPr>
          <p:spPr bwMode="auto">
            <a:xfrm>
              <a:off x="927" y="2106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5" name="Group 13"/>
          <p:cNvGrpSpPr>
            <a:grpSpLocks/>
          </p:cNvGrpSpPr>
          <p:nvPr/>
        </p:nvGrpSpPr>
        <p:grpSpPr bwMode="auto">
          <a:xfrm>
            <a:off x="903391" y="3765050"/>
            <a:ext cx="0" cy="1079500"/>
            <a:chOff x="927" y="1750"/>
            <a:chExt cx="0" cy="680"/>
          </a:xfrm>
        </p:grpSpPr>
        <p:sp>
          <p:nvSpPr>
            <p:cNvPr id="86" name="Line 14"/>
            <p:cNvSpPr>
              <a:spLocks noChangeShapeType="1"/>
            </p:cNvSpPr>
            <p:nvPr/>
          </p:nvSpPr>
          <p:spPr bwMode="auto">
            <a:xfrm>
              <a:off x="927" y="1750"/>
              <a:ext cx="0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Line 15"/>
            <p:cNvSpPr>
              <a:spLocks noChangeShapeType="1"/>
            </p:cNvSpPr>
            <p:nvPr/>
          </p:nvSpPr>
          <p:spPr bwMode="auto">
            <a:xfrm>
              <a:off x="927" y="2106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8" name="Group 16"/>
          <p:cNvGrpSpPr>
            <a:grpSpLocks/>
          </p:cNvGrpSpPr>
          <p:nvPr/>
        </p:nvGrpSpPr>
        <p:grpSpPr bwMode="auto">
          <a:xfrm>
            <a:off x="1052616" y="3633287"/>
            <a:ext cx="0" cy="1079500"/>
            <a:chOff x="927" y="1750"/>
            <a:chExt cx="0" cy="680"/>
          </a:xfrm>
        </p:grpSpPr>
        <p:sp>
          <p:nvSpPr>
            <p:cNvPr id="89" name="Line 17"/>
            <p:cNvSpPr>
              <a:spLocks noChangeShapeType="1"/>
            </p:cNvSpPr>
            <p:nvPr/>
          </p:nvSpPr>
          <p:spPr bwMode="auto">
            <a:xfrm>
              <a:off x="927" y="1750"/>
              <a:ext cx="0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Line 18"/>
            <p:cNvSpPr>
              <a:spLocks noChangeShapeType="1"/>
            </p:cNvSpPr>
            <p:nvPr/>
          </p:nvSpPr>
          <p:spPr bwMode="auto">
            <a:xfrm>
              <a:off x="927" y="2106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1" name="Group 19"/>
          <p:cNvGrpSpPr>
            <a:grpSpLocks/>
          </p:cNvGrpSpPr>
          <p:nvPr/>
        </p:nvGrpSpPr>
        <p:grpSpPr bwMode="auto">
          <a:xfrm>
            <a:off x="1190729" y="3517400"/>
            <a:ext cx="0" cy="1079500"/>
            <a:chOff x="927" y="1750"/>
            <a:chExt cx="0" cy="680"/>
          </a:xfrm>
        </p:grpSpPr>
        <p:sp>
          <p:nvSpPr>
            <p:cNvPr id="92" name="Line 20"/>
            <p:cNvSpPr>
              <a:spLocks noChangeShapeType="1"/>
            </p:cNvSpPr>
            <p:nvPr/>
          </p:nvSpPr>
          <p:spPr bwMode="auto">
            <a:xfrm>
              <a:off x="927" y="1750"/>
              <a:ext cx="0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Line 21"/>
            <p:cNvSpPr>
              <a:spLocks noChangeShapeType="1"/>
            </p:cNvSpPr>
            <p:nvPr/>
          </p:nvSpPr>
          <p:spPr bwMode="auto">
            <a:xfrm>
              <a:off x="927" y="2106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4" name="Group 25"/>
          <p:cNvGrpSpPr>
            <a:grpSpLocks/>
          </p:cNvGrpSpPr>
          <p:nvPr/>
        </p:nvGrpSpPr>
        <p:grpSpPr bwMode="auto">
          <a:xfrm>
            <a:off x="1343129" y="3377700"/>
            <a:ext cx="0" cy="1079500"/>
            <a:chOff x="927" y="1750"/>
            <a:chExt cx="0" cy="680"/>
          </a:xfrm>
        </p:grpSpPr>
        <p:sp>
          <p:nvSpPr>
            <p:cNvPr id="95" name="Line 26"/>
            <p:cNvSpPr>
              <a:spLocks noChangeShapeType="1"/>
            </p:cNvSpPr>
            <p:nvPr/>
          </p:nvSpPr>
          <p:spPr bwMode="auto">
            <a:xfrm>
              <a:off x="927" y="1750"/>
              <a:ext cx="0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Line 27"/>
            <p:cNvSpPr>
              <a:spLocks noChangeShapeType="1"/>
            </p:cNvSpPr>
            <p:nvPr/>
          </p:nvSpPr>
          <p:spPr bwMode="auto">
            <a:xfrm>
              <a:off x="927" y="2106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7" name="Group 28"/>
          <p:cNvGrpSpPr>
            <a:grpSpLocks/>
          </p:cNvGrpSpPr>
          <p:nvPr/>
        </p:nvGrpSpPr>
        <p:grpSpPr bwMode="auto">
          <a:xfrm>
            <a:off x="1486004" y="3261812"/>
            <a:ext cx="0" cy="1079500"/>
            <a:chOff x="927" y="1750"/>
            <a:chExt cx="0" cy="680"/>
          </a:xfrm>
        </p:grpSpPr>
        <p:sp>
          <p:nvSpPr>
            <p:cNvPr id="98" name="Line 29"/>
            <p:cNvSpPr>
              <a:spLocks noChangeShapeType="1"/>
            </p:cNvSpPr>
            <p:nvPr/>
          </p:nvSpPr>
          <p:spPr bwMode="auto">
            <a:xfrm>
              <a:off x="927" y="1750"/>
              <a:ext cx="0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Line 30"/>
            <p:cNvSpPr>
              <a:spLocks noChangeShapeType="1"/>
            </p:cNvSpPr>
            <p:nvPr/>
          </p:nvSpPr>
          <p:spPr bwMode="auto">
            <a:xfrm>
              <a:off x="927" y="2106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0" name="Line 31"/>
          <p:cNvSpPr>
            <a:spLocks noChangeShapeType="1"/>
          </p:cNvSpPr>
          <p:nvPr/>
        </p:nvSpPr>
        <p:spPr bwMode="auto">
          <a:xfrm flipV="1">
            <a:off x="487466" y="3592012"/>
            <a:ext cx="1193800" cy="1054100"/>
          </a:xfrm>
          <a:prstGeom prst="line">
            <a:avLst/>
          </a:prstGeom>
          <a:noFill/>
          <a:ln w="635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1" name="Group 35"/>
          <p:cNvGrpSpPr>
            <a:grpSpLocks/>
          </p:cNvGrpSpPr>
          <p:nvPr/>
        </p:nvGrpSpPr>
        <p:grpSpPr bwMode="auto">
          <a:xfrm>
            <a:off x="514454" y="3274512"/>
            <a:ext cx="1016000" cy="1643063"/>
            <a:chOff x="770" y="1356"/>
            <a:chExt cx="640" cy="1035"/>
          </a:xfrm>
        </p:grpSpPr>
        <p:sp>
          <p:nvSpPr>
            <p:cNvPr id="102" name="Freeform 32"/>
            <p:cNvSpPr>
              <a:spLocks/>
            </p:cNvSpPr>
            <p:nvPr/>
          </p:nvSpPr>
          <p:spPr bwMode="auto">
            <a:xfrm>
              <a:off x="770" y="1356"/>
              <a:ext cx="640" cy="809"/>
            </a:xfrm>
            <a:custGeom>
              <a:avLst/>
              <a:gdLst>
                <a:gd name="T0" fmla="*/ 0 w 640"/>
                <a:gd name="T1" fmla="*/ 809 h 809"/>
                <a:gd name="T2" fmla="*/ 142 w 640"/>
                <a:gd name="T3" fmla="*/ 683 h 809"/>
                <a:gd name="T4" fmla="*/ 141 w 640"/>
                <a:gd name="T5" fmla="*/ 437 h 809"/>
                <a:gd name="T6" fmla="*/ 640 w 640"/>
                <a:gd name="T7" fmla="*/ 0 h 809"/>
                <a:gd name="T8" fmla="*/ 640 w 640"/>
                <a:gd name="T9" fmla="*/ 288 h 8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0" h="809">
                  <a:moveTo>
                    <a:pt x="0" y="809"/>
                  </a:moveTo>
                  <a:lnTo>
                    <a:pt x="142" y="683"/>
                  </a:lnTo>
                  <a:lnTo>
                    <a:pt x="141" y="437"/>
                  </a:lnTo>
                  <a:lnTo>
                    <a:pt x="640" y="0"/>
                  </a:lnTo>
                  <a:lnTo>
                    <a:pt x="640" y="288"/>
                  </a:lnTo>
                </a:path>
              </a:pathLst>
            </a:custGeom>
            <a:noFill/>
            <a:ln w="28575" cmpd="sng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34"/>
            <p:cNvSpPr>
              <a:spLocks/>
            </p:cNvSpPr>
            <p:nvPr/>
          </p:nvSpPr>
          <p:spPr bwMode="auto">
            <a:xfrm>
              <a:off x="780" y="1644"/>
              <a:ext cx="630" cy="747"/>
            </a:xfrm>
            <a:custGeom>
              <a:avLst/>
              <a:gdLst>
                <a:gd name="T0" fmla="*/ 630 w 630"/>
                <a:gd name="T1" fmla="*/ 0 h 747"/>
                <a:gd name="T2" fmla="*/ 630 w 630"/>
                <a:gd name="T3" fmla="*/ 309 h 747"/>
                <a:gd name="T4" fmla="*/ 128 w 630"/>
                <a:gd name="T5" fmla="*/ 747 h 747"/>
                <a:gd name="T6" fmla="*/ 128 w 630"/>
                <a:gd name="T7" fmla="*/ 473 h 747"/>
                <a:gd name="T8" fmla="*/ 0 w 630"/>
                <a:gd name="T9" fmla="*/ 588 h 7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0" h="747">
                  <a:moveTo>
                    <a:pt x="630" y="0"/>
                  </a:moveTo>
                  <a:lnTo>
                    <a:pt x="630" y="309"/>
                  </a:lnTo>
                  <a:lnTo>
                    <a:pt x="128" y="747"/>
                  </a:lnTo>
                  <a:lnTo>
                    <a:pt x="128" y="473"/>
                  </a:lnTo>
                  <a:lnTo>
                    <a:pt x="0" y="588"/>
                  </a:lnTo>
                </a:path>
              </a:pathLst>
            </a:custGeom>
            <a:noFill/>
            <a:ln w="28575" cmpd="sng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4" name="AutoShape 36"/>
          <p:cNvSpPr>
            <a:spLocks noChangeArrowheads="1"/>
          </p:cNvSpPr>
          <p:nvPr/>
        </p:nvSpPr>
        <p:spPr bwMode="auto">
          <a:xfrm>
            <a:off x="479529" y="4376237"/>
            <a:ext cx="117475" cy="560388"/>
          </a:xfrm>
          <a:prstGeom prst="curvedLeftArrow">
            <a:avLst>
              <a:gd name="adj1" fmla="val 95405"/>
              <a:gd name="adj2" fmla="val 190811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05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343624"/>
              </p:ext>
            </p:extLst>
          </p:nvPr>
        </p:nvGraphicFramePr>
        <p:xfrm>
          <a:off x="447779" y="4220662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2" name="Equation" r:id="rId8" imgW="139639" imgH="152334" progId="Equation.DSMT4">
                  <p:embed/>
                </p:oleObj>
              </mc:Choice>
              <mc:Fallback>
                <p:oleObj name="Equation" r:id="rId8" imgW="139639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779" y="4220662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Line 38"/>
          <p:cNvSpPr>
            <a:spLocks noChangeShapeType="1"/>
          </p:cNvSpPr>
          <p:nvPr/>
        </p:nvSpPr>
        <p:spPr bwMode="auto">
          <a:xfrm flipV="1">
            <a:off x="758929" y="3798387"/>
            <a:ext cx="168275" cy="1476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" name="Line 39"/>
          <p:cNvSpPr>
            <a:spLocks noChangeShapeType="1"/>
          </p:cNvSpPr>
          <p:nvPr/>
        </p:nvSpPr>
        <p:spPr bwMode="auto">
          <a:xfrm flipV="1">
            <a:off x="1016104" y="3572962"/>
            <a:ext cx="168275" cy="1476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8" name="Line 40"/>
          <p:cNvSpPr>
            <a:spLocks noChangeShapeType="1"/>
          </p:cNvSpPr>
          <p:nvPr/>
        </p:nvSpPr>
        <p:spPr bwMode="auto">
          <a:xfrm flipV="1">
            <a:off x="1292329" y="3334837"/>
            <a:ext cx="168275" cy="1476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" name="Line 41"/>
          <p:cNvSpPr>
            <a:spLocks noChangeShapeType="1"/>
          </p:cNvSpPr>
          <p:nvPr/>
        </p:nvSpPr>
        <p:spPr bwMode="auto">
          <a:xfrm flipH="1">
            <a:off x="1324079" y="4249237"/>
            <a:ext cx="168275" cy="1476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" name="Line 42"/>
          <p:cNvSpPr>
            <a:spLocks noChangeShapeType="1"/>
          </p:cNvSpPr>
          <p:nvPr/>
        </p:nvSpPr>
        <p:spPr bwMode="auto">
          <a:xfrm flipH="1">
            <a:off x="758929" y="4735012"/>
            <a:ext cx="168275" cy="1476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" name="Line 43"/>
          <p:cNvSpPr>
            <a:spLocks noChangeShapeType="1"/>
          </p:cNvSpPr>
          <p:nvPr/>
        </p:nvSpPr>
        <p:spPr bwMode="auto">
          <a:xfrm flipH="1">
            <a:off x="1070079" y="4471487"/>
            <a:ext cx="168275" cy="1476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" name="Line 44"/>
          <p:cNvSpPr>
            <a:spLocks noChangeShapeType="1"/>
          </p:cNvSpPr>
          <p:nvPr/>
        </p:nvSpPr>
        <p:spPr bwMode="auto">
          <a:xfrm>
            <a:off x="1532041" y="3436437"/>
            <a:ext cx="1588" cy="19367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" name="Line 45"/>
          <p:cNvSpPr>
            <a:spLocks noChangeShapeType="1"/>
          </p:cNvSpPr>
          <p:nvPr/>
        </p:nvSpPr>
        <p:spPr bwMode="auto">
          <a:xfrm>
            <a:off x="1527279" y="3909512"/>
            <a:ext cx="1587" cy="19367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" name="Line 46"/>
          <p:cNvSpPr>
            <a:spLocks noChangeShapeType="1"/>
          </p:cNvSpPr>
          <p:nvPr/>
        </p:nvSpPr>
        <p:spPr bwMode="auto">
          <a:xfrm flipV="1">
            <a:off x="728766" y="4595312"/>
            <a:ext cx="1588" cy="19367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" name="Line 47"/>
          <p:cNvSpPr>
            <a:spLocks noChangeShapeType="1"/>
          </p:cNvSpPr>
          <p:nvPr/>
        </p:nvSpPr>
        <p:spPr bwMode="auto">
          <a:xfrm flipV="1">
            <a:off x="744641" y="4044450"/>
            <a:ext cx="1588" cy="19367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16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700177"/>
              </p:ext>
            </p:extLst>
          </p:nvPr>
        </p:nvGraphicFramePr>
        <p:xfrm>
          <a:off x="1651104" y="4509587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3" name="Equation" r:id="rId10" imgW="228600" imgH="241300" progId="Equation.DSMT4">
                  <p:embed/>
                </p:oleObj>
              </mc:Choice>
              <mc:Fallback>
                <p:oleObj name="Equation" r:id="rId10" imgW="2286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104" y="4509587"/>
                        <a:ext cx="2286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Line 52"/>
          <p:cNvSpPr>
            <a:spLocks noChangeShapeType="1"/>
          </p:cNvSpPr>
          <p:nvPr/>
        </p:nvSpPr>
        <p:spPr bwMode="auto">
          <a:xfrm>
            <a:off x="1211366" y="4492125"/>
            <a:ext cx="454025" cy="32385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18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387522"/>
              </p:ext>
            </p:extLst>
          </p:nvPr>
        </p:nvGraphicFramePr>
        <p:xfrm>
          <a:off x="335066" y="3211012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4" name="Equation" r:id="rId12" imgW="228600" imgH="241300" progId="Equation.DSMT4">
                  <p:embed/>
                </p:oleObj>
              </mc:Choice>
              <mc:Fallback>
                <p:oleObj name="Equation" r:id="rId12" imgW="2286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066" y="3211012"/>
                        <a:ext cx="2286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Line 54"/>
          <p:cNvSpPr>
            <a:spLocks noChangeShapeType="1"/>
          </p:cNvSpPr>
          <p:nvPr/>
        </p:nvSpPr>
        <p:spPr bwMode="auto">
          <a:xfrm>
            <a:off x="592241" y="3365000"/>
            <a:ext cx="454025" cy="32385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" name="AutoShape 55"/>
          <p:cNvSpPr>
            <a:spLocks noChangeArrowheads="1"/>
          </p:cNvSpPr>
          <p:nvPr/>
        </p:nvSpPr>
        <p:spPr bwMode="auto">
          <a:xfrm flipH="1" flipV="1">
            <a:off x="566841" y="3973012"/>
            <a:ext cx="103188" cy="1114425"/>
          </a:xfrm>
          <a:prstGeom prst="curvedRightArrow">
            <a:avLst>
              <a:gd name="adj1" fmla="val 215999"/>
              <a:gd name="adj2" fmla="val 431998"/>
              <a:gd name="adj3" fmla="val 33333"/>
            </a:avLst>
          </a:prstGeom>
          <a:solidFill>
            <a:srgbClr val="3333FF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21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463605"/>
              </p:ext>
            </p:extLst>
          </p:nvPr>
        </p:nvGraphicFramePr>
        <p:xfrm>
          <a:off x="449366" y="5066800"/>
          <a:ext cx="292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5" name="Equation" r:id="rId13" imgW="291973" imgH="241195" progId="Equation.DSMT4">
                  <p:embed/>
                </p:oleObj>
              </mc:Choice>
              <mc:Fallback>
                <p:oleObj name="Equation" r:id="rId13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366" y="5066800"/>
                        <a:ext cx="2921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" name="Picture 16" descr="http://el-mashin.narod.ru/pic/099.jp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2072" y="2677573"/>
            <a:ext cx="3240000" cy="35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AutoShape 57"/>
          <p:cNvSpPr>
            <a:spLocks noChangeArrowheads="1"/>
          </p:cNvSpPr>
          <p:nvPr/>
        </p:nvSpPr>
        <p:spPr bwMode="auto">
          <a:xfrm rot="19677538">
            <a:off x="7164392" y="4431800"/>
            <a:ext cx="850900" cy="234950"/>
          </a:xfrm>
          <a:custGeom>
            <a:avLst/>
            <a:gdLst>
              <a:gd name="T0" fmla="*/ 25139959 w 21600"/>
              <a:gd name="T1" fmla="*/ 0 h 21600"/>
              <a:gd name="T2" fmla="*/ 0 w 21600"/>
              <a:gd name="T3" fmla="*/ 1277813 h 21600"/>
              <a:gd name="T4" fmla="*/ 25139959 w 21600"/>
              <a:gd name="T5" fmla="*/ 2555625 h 21600"/>
              <a:gd name="T6" fmla="*/ 33519945 w 21600"/>
              <a:gd name="T7" fmla="*/ 127781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" name="Text Box 58"/>
          <p:cNvSpPr txBox="1">
            <a:spLocks noChangeArrowheads="1"/>
          </p:cNvSpPr>
          <p:nvPr/>
        </p:nvSpPr>
        <p:spPr bwMode="auto">
          <a:xfrm>
            <a:off x="7773992" y="3871412"/>
            <a:ext cx="744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1800" b="1" i="1" baseline="-25000">
                <a:latin typeface="Times New Roman" pitchFamily="18" charset="0"/>
                <a:cs typeface="Times New Roman" pitchFamily="18" charset="0"/>
              </a:rPr>
              <a:t>Э</a:t>
            </a:r>
            <a:endParaRPr lang="ru-RU" altLang="ru-RU" sz="1800" b="1" i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5" name="Group 59"/>
          <p:cNvGrpSpPr>
            <a:grpSpLocks/>
          </p:cNvGrpSpPr>
          <p:nvPr/>
        </p:nvGrpSpPr>
        <p:grpSpPr bwMode="auto">
          <a:xfrm>
            <a:off x="6481767" y="4712787"/>
            <a:ext cx="757238" cy="736600"/>
            <a:chOff x="4585" y="2724"/>
            <a:chExt cx="477" cy="464"/>
          </a:xfrm>
        </p:grpSpPr>
        <p:sp>
          <p:nvSpPr>
            <p:cNvPr id="126" name="Oval 60"/>
            <p:cNvSpPr>
              <a:spLocks noChangeArrowheads="1"/>
            </p:cNvSpPr>
            <p:nvPr/>
          </p:nvSpPr>
          <p:spPr bwMode="auto">
            <a:xfrm>
              <a:off x="4585" y="2724"/>
              <a:ext cx="477" cy="464"/>
            </a:xfrm>
            <a:prstGeom prst="ellipse">
              <a:avLst/>
            </a:prstGeom>
            <a:solidFill>
              <a:srgbClr val="F3E0AB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Verdana" pitchFamily="34" charset="0"/>
              </a:endParaRPr>
            </a:p>
          </p:txBody>
        </p:sp>
        <p:sp>
          <p:nvSpPr>
            <p:cNvPr id="127" name="Freeform 61"/>
            <p:cNvSpPr>
              <a:spLocks/>
            </p:cNvSpPr>
            <p:nvPr/>
          </p:nvSpPr>
          <p:spPr bwMode="auto">
            <a:xfrm>
              <a:off x="4645" y="2898"/>
              <a:ext cx="371" cy="120"/>
            </a:xfrm>
            <a:custGeom>
              <a:avLst/>
              <a:gdLst>
                <a:gd name="T0" fmla="*/ 75 w 1830"/>
                <a:gd name="T1" fmla="*/ 19 h 417"/>
                <a:gd name="T2" fmla="*/ 71 w 1830"/>
                <a:gd name="T3" fmla="*/ 24 h 417"/>
                <a:gd name="T4" fmla="*/ 65 w 1830"/>
                <a:gd name="T5" fmla="*/ 30 h 417"/>
                <a:gd name="T6" fmla="*/ 58 w 1830"/>
                <a:gd name="T7" fmla="*/ 34 h 417"/>
                <a:gd name="T8" fmla="*/ 55 w 1830"/>
                <a:gd name="T9" fmla="*/ 34 h 417"/>
                <a:gd name="T10" fmla="*/ 51 w 1830"/>
                <a:gd name="T11" fmla="*/ 33 h 417"/>
                <a:gd name="T12" fmla="*/ 43 w 1830"/>
                <a:gd name="T13" fmla="*/ 25 h 417"/>
                <a:gd name="T14" fmla="*/ 37 w 1830"/>
                <a:gd name="T15" fmla="*/ 19 h 417"/>
                <a:gd name="T16" fmla="*/ 30 w 1830"/>
                <a:gd name="T17" fmla="*/ 9 h 417"/>
                <a:gd name="T18" fmla="*/ 23 w 1830"/>
                <a:gd name="T19" fmla="*/ 2 h 417"/>
                <a:gd name="T20" fmla="*/ 17 w 1830"/>
                <a:gd name="T21" fmla="*/ 1 h 417"/>
                <a:gd name="T22" fmla="*/ 10 w 1830"/>
                <a:gd name="T23" fmla="*/ 6 h 417"/>
                <a:gd name="T24" fmla="*/ 0 w 1830"/>
                <a:gd name="T25" fmla="*/ 19 h 417"/>
                <a:gd name="T26" fmla="*/ 9 w 1830"/>
                <a:gd name="T27" fmla="*/ 12 h 417"/>
                <a:gd name="T28" fmla="*/ 19 w 1830"/>
                <a:gd name="T29" fmla="*/ 8 h 417"/>
                <a:gd name="T30" fmla="*/ 27 w 1830"/>
                <a:gd name="T31" fmla="*/ 10 h 417"/>
                <a:gd name="T32" fmla="*/ 37 w 1830"/>
                <a:gd name="T33" fmla="*/ 19 h 417"/>
                <a:gd name="T34" fmla="*/ 48 w 1830"/>
                <a:gd name="T35" fmla="*/ 26 h 417"/>
                <a:gd name="T36" fmla="*/ 56 w 1830"/>
                <a:gd name="T37" fmla="*/ 26 h 417"/>
                <a:gd name="T38" fmla="*/ 68 w 1830"/>
                <a:gd name="T39" fmla="*/ 22 h 417"/>
                <a:gd name="T40" fmla="*/ 75 w 1830"/>
                <a:gd name="T41" fmla="*/ 19 h 4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30" h="417">
                  <a:moveTo>
                    <a:pt x="1817" y="229"/>
                  </a:moveTo>
                  <a:cubicBezTo>
                    <a:pt x="1830" y="233"/>
                    <a:pt x="1768" y="270"/>
                    <a:pt x="1731" y="293"/>
                  </a:cubicBezTo>
                  <a:cubicBezTo>
                    <a:pt x="1694" y="316"/>
                    <a:pt x="1643" y="346"/>
                    <a:pt x="1591" y="365"/>
                  </a:cubicBezTo>
                  <a:cubicBezTo>
                    <a:pt x="1539" y="384"/>
                    <a:pt x="1463" y="399"/>
                    <a:pt x="1420" y="407"/>
                  </a:cubicBezTo>
                  <a:cubicBezTo>
                    <a:pt x="1377" y="415"/>
                    <a:pt x="1363" y="417"/>
                    <a:pt x="1334" y="415"/>
                  </a:cubicBezTo>
                  <a:cubicBezTo>
                    <a:pt x="1305" y="413"/>
                    <a:pt x="1294" y="413"/>
                    <a:pt x="1245" y="395"/>
                  </a:cubicBezTo>
                  <a:cubicBezTo>
                    <a:pt x="1196" y="377"/>
                    <a:pt x="1095" y="335"/>
                    <a:pt x="1039" y="307"/>
                  </a:cubicBezTo>
                  <a:cubicBezTo>
                    <a:pt x="983" y="279"/>
                    <a:pt x="960" y="260"/>
                    <a:pt x="907" y="227"/>
                  </a:cubicBezTo>
                  <a:cubicBezTo>
                    <a:pt x="854" y="194"/>
                    <a:pt x="776" y="144"/>
                    <a:pt x="719" y="111"/>
                  </a:cubicBezTo>
                  <a:cubicBezTo>
                    <a:pt x="662" y="78"/>
                    <a:pt x="612" y="46"/>
                    <a:pt x="563" y="29"/>
                  </a:cubicBezTo>
                  <a:cubicBezTo>
                    <a:pt x="514" y="12"/>
                    <a:pt x="479" y="0"/>
                    <a:pt x="424" y="7"/>
                  </a:cubicBezTo>
                  <a:cubicBezTo>
                    <a:pt x="369" y="14"/>
                    <a:pt x="303" y="36"/>
                    <a:pt x="233" y="73"/>
                  </a:cubicBezTo>
                  <a:cubicBezTo>
                    <a:pt x="163" y="110"/>
                    <a:pt x="2" y="220"/>
                    <a:pt x="1" y="231"/>
                  </a:cubicBezTo>
                  <a:cubicBezTo>
                    <a:pt x="0" y="242"/>
                    <a:pt x="152" y="164"/>
                    <a:pt x="229" y="141"/>
                  </a:cubicBezTo>
                  <a:cubicBezTo>
                    <a:pt x="306" y="118"/>
                    <a:pt x="390" y="96"/>
                    <a:pt x="461" y="93"/>
                  </a:cubicBezTo>
                  <a:cubicBezTo>
                    <a:pt x="532" y="90"/>
                    <a:pt x="579" y="102"/>
                    <a:pt x="653" y="125"/>
                  </a:cubicBezTo>
                  <a:cubicBezTo>
                    <a:pt x="727" y="148"/>
                    <a:pt x="821" y="200"/>
                    <a:pt x="907" y="231"/>
                  </a:cubicBezTo>
                  <a:cubicBezTo>
                    <a:pt x="993" y="262"/>
                    <a:pt x="1094" y="294"/>
                    <a:pt x="1169" y="309"/>
                  </a:cubicBezTo>
                  <a:cubicBezTo>
                    <a:pt x="1244" y="324"/>
                    <a:pt x="1279" y="325"/>
                    <a:pt x="1359" y="319"/>
                  </a:cubicBezTo>
                  <a:cubicBezTo>
                    <a:pt x="1439" y="313"/>
                    <a:pt x="1575" y="286"/>
                    <a:pt x="1651" y="271"/>
                  </a:cubicBezTo>
                  <a:cubicBezTo>
                    <a:pt x="1727" y="256"/>
                    <a:pt x="1804" y="225"/>
                    <a:pt x="1817" y="229"/>
                  </a:cubicBezTo>
                  <a:close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8" name="Line 62"/>
          <p:cNvSpPr>
            <a:spLocks noChangeShapeType="1"/>
          </p:cNvSpPr>
          <p:nvPr/>
        </p:nvSpPr>
        <p:spPr bwMode="auto">
          <a:xfrm flipV="1">
            <a:off x="5976942" y="5079500"/>
            <a:ext cx="514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9" name="Group 63"/>
          <p:cNvGrpSpPr>
            <a:grpSpLocks/>
          </p:cNvGrpSpPr>
          <p:nvPr/>
        </p:nvGrpSpPr>
        <p:grpSpPr bwMode="auto">
          <a:xfrm>
            <a:off x="5965830" y="4954087"/>
            <a:ext cx="130175" cy="255588"/>
            <a:chOff x="4166" y="1971"/>
            <a:chExt cx="82" cy="161"/>
          </a:xfrm>
        </p:grpSpPr>
        <p:sp>
          <p:nvSpPr>
            <p:cNvPr id="130" name="Line 64"/>
            <p:cNvSpPr>
              <a:spLocks noChangeShapeType="1"/>
            </p:cNvSpPr>
            <p:nvPr/>
          </p:nvSpPr>
          <p:spPr bwMode="auto">
            <a:xfrm>
              <a:off x="4176" y="1971"/>
              <a:ext cx="0" cy="1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Line 65"/>
            <p:cNvSpPr>
              <a:spLocks noChangeShapeType="1"/>
            </p:cNvSpPr>
            <p:nvPr/>
          </p:nvSpPr>
          <p:spPr bwMode="auto">
            <a:xfrm>
              <a:off x="4166" y="2122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Line 66"/>
            <p:cNvSpPr>
              <a:spLocks noChangeShapeType="1"/>
            </p:cNvSpPr>
            <p:nvPr/>
          </p:nvSpPr>
          <p:spPr bwMode="auto">
            <a:xfrm>
              <a:off x="4166" y="1981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" name="AutoShape 67"/>
          <p:cNvSpPr>
            <a:spLocks noChangeArrowheads="1"/>
          </p:cNvSpPr>
          <p:nvPr/>
        </p:nvSpPr>
        <p:spPr bwMode="auto">
          <a:xfrm flipH="1" flipV="1">
            <a:off x="6278567" y="4650875"/>
            <a:ext cx="103188" cy="776287"/>
          </a:xfrm>
          <a:prstGeom prst="curvedRightArrow">
            <a:avLst>
              <a:gd name="adj1" fmla="val 150461"/>
              <a:gd name="adj2" fmla="val 300921"/>
              <a:gd name="adj3" fmla="val 33333"/>
            </a:avLst>
          </a:prstGeom>
          <a:solidFill>
            <a:srgbClr val="3333FF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34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408597"/>
              </p:ext>
            </p:extLst>
          </p:nvPr>
        </p:nvGraphicFramePr>
        <p:xfrm>
          <a:off x="6165855" y="5433512"/>
          <a:ext cx="292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6" name="Equation" r:id="rId16" imgW="291973" imgH="241195" progId="Equation.DSMT4">
                  <p:embed/>
                </p:oleObj>
              </mc:Choice>
              <mc:Fallback>
                <p:oleObj name="Equation" r:id="rId16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855" y="5433512"/>
                        <a:ext cx="2921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AutoShape 69"/>
          <p:cNvSpPr>
            <a:spLocks noChangeArrowheads="1"/>
          </p:cNvSpPr>
          <p:nvPr/>
        </p:nvSpPr>
        <p:spPr bwMode="auto">
          <a:xfrm>
            <a:off x="6161092" y="4909637"/>
            <a:ext cx="117475" cy="355600"/>
          </a:xfrm>
          <a:prstGeom prst="curvedLeftArrow">
            <a:avLst>
              <a:gd name="adj1" fmla="val 60541"/>
              <a:gd name="adj2" fmla="val 121081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36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44878"/>
              </p:ext>
            </p:extLst>
          </p:nvPr>
        </p:nvGraphicFramePr>
        <p:xfrm>
          <a:off x="6115055" y="4727075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7" name="Equation" r:id="rId17" imgW="139639" imgH="152334" progId="Equation.DSMT4">
                  <p:embed/>
                </p:oleObj>
              </mc:Choice>
              <mc:Fallback>
                <p:oleObj name="Equation" r:id="rId17" imgW="139639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055" y="4727075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AutoShape 71"/>
          <p:cNvSpPr>
            <a:spLocks noChangeArrowheads="1"/>
          </p:cNvSpPr>
          <p:nvPr/>
        </p:nvSpPr>
        <p:spPr bwMode="auto">
          <a:xfrm rot="5400000">
            <a:off x="4056067" y="4312737"/>
            <a:ext cx="1228725" cy="1514475"/>
          </a:xfrm>
          <a:custGeom>
            <a:avLst/>
            <a:gdLst>
              <a:gd name="T0" fmla="*/ 61159446 w 21600"/>
              <a:gd name="T1" fmla="*/ 53093427 h 21600"/>
              <a:gd name="T2" fmla="*/ 34948295 w 21600"/>
              <a:gd name="T3" fmla="*/ 106186784 h 21600"/>
              <a:gd name="T4" fmla="*/ 8737088 w 21600"/>
              <a:gd name="T5" fmla="*/ 53093427 h 21600"/>
              <a:gd name="T6" fmla="*/ 3494829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F6699"/>
              </a:gs>
              <a:gs pos="100000">
                <a:srgbClr val="FF3300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8" name="Line 72"/>
          <p:cNvSpPr>
            <a:spLocks noChangeShapeType="1"/>
          </p:cNvSpPr>
          <p:nvPr/>
        </p:nvSpPr>
        <p:spPr bwMode="auto">
          <a:xfrm flipV="1">
            <a:off x="5799142" y="5252537"/>
            <a:ext cx="3032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9" name="Line 73"/>
          <p:cNvSpPr>
            <a:spLocks noChangeShapeType="1"/>
          </p:cNvSpPr>
          <p:nvPr/>
        </p:nvSpPr>
        <p:spPr bwMode="auto">
          <a:xfrm flipV="1">
            <a:off x="5799142" y="4914400"/>
            <a:ext cx="300038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40" name="Group 74"/>
          <p:cNvGrpSpPr>
            <a:grpSpLocks/>
          </p:cNvGrpSpPr>
          <p:nvPr/>
        </p:nvGrpSpPr>
        <p:grpSpPr bwMode="auto">
          <a:xfrm flipH="1">
            <a:off x="5797555" y="4954087"/>
            <a:ext cx="130175" cy="255588"/>
            <a:chOff x="4166" y="1971"/>
            <a:chExt cx="82" cy="161"/>
          </a:xfrm>
        </p:grpSpPr>
        <p:sp>
          <p:nvSpPr>
            <p:cNvPr id="141" name="Line 75"/>
            <p:cNvSpPr>
              <a:spLocks noChangeShapeType="1"/>
            </p:cNvSpPr>
            <p:nvPr/>
          </p:nvSpPr>
          <p:spPr bwMode="auto">
            <a:xfrm>
              <a:off x="4176" y="1971"/>
              <a:ext cx="0" cy="1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2" name="Line 76"/>
            <p:cNvSpPr>
              <a:spLocks noChangeShapeType="1"/>
            </p:cNvSpPr>
            <p:nvPr/>
          </p:nvSpPr>
          <p:spPr bwMode="auto">
            <a:xfrm>
              <a:off x="4166" y="2122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" name="Line 77"/>
            <p:cNvSpPr>
              <a:spLocks noChangeShapeType="1"/>
            </p:cNvSpPr>
            <p:nvPr/>
          </p:nvSpPr>
          <p:spPr bwMode="auto">
            <a:xfrm>
              <a:off x="4166" y="1981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4" name="Line 78"/>
          <p:cNvSpPr>
            <a:spLocks noChangeShapeType="1"/>
          </p:cNvSpPr>
          <p:nvPr/>
        </p:nvSpPr>
        <p:spPr bwMode="auto">
          <a:xfrm>
            <a:off x="5422905" y="5081087"/>
            <a:ext cx="490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" name="AutoShape 79"/>
          <p:cNvSpPr>
            <a:spLocks noChangeArrowheads="1"/>
          </p:cNvSpPr>
          <p:nvPr/>
        </p:nvSpPr>
        <p:spPr bwMode="auto">
          <a:xfrm flipH="1">
            <a:off x="5591180" y="4709612"/>
            <a:ext cx="103187" cy="776288"/>
          </a:xfrm>
          <a:prstGeom prst="curvedRightArrow">
            <a:avLst>
              <a:gd name="adj1" fmla="val 150462"/>
              <a:gd name="adj2" fmla="val 300925"/>
              <a:gd name="adj3" fmla="val 33333"/>
            </a:avLst>
          </a:prstGeom>
          <a:solidFill>
            <a:srgbClr val="339933"/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46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122328"/>
              </p:ext>
            </p:extLst>
          </p:nvPr>
        </p:nvGraphicFramePr>
        <p:xfrm>
          <a:off x="5472117" y="4457200"/>
          <a:ext cx="2794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8" name="Equation" r:id="rId18" imgW="279279" imgH="241195" progId="Equation.DSMT4">
                  <p:embed/>
                </p:oleObj>
              </mc:Choice>
              <mc:Fallback>
                <p:oleObj name="Equation" r:id="rId18" imgW="279279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7" y="4457200"/>
                        <a:ext cx="2794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" name="Line 82"/>
          <p:cNvSpPr>
            <a:spLocks noChangeShapeType="1"/>
          </p:cNvSpPr>
          <p:nvPr/>
        </p:nvSpPr>
        <p:spPr bwMode="auto">
          <a:xfrm>
            <a:off x="3914780" y="4411162"/>
            <a:ext cx="0" cy="341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48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96791"/>
              </p:ext>
            </p:extLst>
          </p:nvPr>
        </p:nvGraphicFramePr>
        <p:xfrm>
          <a:off x="3575055" y="4060325"/>
          <a:ext cx="965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9" name="Equation" r:id="rId20" imgW="965200" imgH="342900" progId="Equation.DSMT4">
                  <p:embed/>
                </p:oleObj>
              </mc:Choice>
              <mc:Fallback>
                <p:oleObj name="Equation" r:id="rId20" imgW="9652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5" y="4060325"/>
                        <a:ext cx="9652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" name="Line 84"/>
          <p:cNvSpPr>
            <a:spLocks noChangeShapeType="1"/>
          </p:cNvSpPr>
          <p:nvPr/>
        </p:nvSpPr>
        <p:spPr bwMode="auto">
          <a:xfrm flipH="1">
            <a:off x="5427667" y="5687512"/>
            <a:ext cx="1588" cy="328613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692112"/>
              </p:ext>
            </p:extLst>
          </p:nvPr>
        </p:nvGraphicFramePr>
        <p:xfrm>
          <a:off x="5459417" y="5803400"/>
          <a:ext cx="304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0" name="Equation" r:id="rId22" imgW="304668" imgH="342751" progId="Equation.DSMT4">
                  <p:embed/>
                </p:oleObj>
              </mc:Choice>
              <mc:Fallback>
                <p:oleObj name="Equation" r:id="rId22" imgW="304668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9417" y="5803400"/>
                        <a:ext cx="3048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" name="AutoShape 86"/>
          <p:cNvSpPr>
            <a:spLocks noChangeArrowheads="1"/>
          </p:cNvSpPr>
          <p:nvPr/>
        </p:nvSpPr>
        <p:spPr bwMode="auto">
          <a:xfrm flipV="1">
            <a:off x="3590930" y="4822325"/>
            <a:ext cx="765175" cy="1285875"/>
          </a:xfrm>
          <a:prstGeom prst="curvedRightArrow">
            <a:avLst>
              <a:gd name="adj1" fmla="val 33610"/>
              <a:gd name="adj2" fmla="val 6722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52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319822"/>
              </p:ext>
            </p:extLst>
          </p:nvPr>
        </p:nvGraphicFramePr>
        <p:xfrm>
          <a:off x="4383092" y="5843087"/>
          <a:ext cx="241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1" name="Equation" r:id="rId24" imgW="241091" imgH="317225" progId="Equation.DSMT4">
                  <p:embed/>
                </p:oleObj>
              </mc:Choice>
              <mc:Fallback>
                <p:oleObj name="Equation" r:id="rId24" imgW="241091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92" y="5843087"/>
                        <a:ext cx="241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" name="Text Box 88"/>
          <p:cNvSpPr txBox="1">
            <a:spLocks noChangeArrowheads="1"/>
          </p:cNvSpPr>
          <p:nvPr/>
        </p:nvSpPr>
        <p:spPr bwMode="auto">
          <a:xfrm>
            <a:off x="26762" y="6187573"/>
            <a:ext cx="88569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Verdana" pitchFamily="34" charset="0"/>
              </a:rPr>
              <a:t>Турбина </a:t>
            </a:r>
            <a:r>
              <a:rPr lang="ru-RU" altLang="ru-RU" sz="1600" dirty="0">
                <a:latin typeface="Verdana" pitchFamily="34" charset="0"/>
              </a:rPr>
              <a:t>– двигатель, предназначенный для преобразования </a:t>
            </a:r>
            <a:r>
              <a:rPr lang="ru-RU" altLang="ru-RU" sz="1600" dirty="0" smtClean="0">
                <a:latin typeface="Verdana" pitchFamily="34" charset="0"/>
              </a:rPr>
              <a:t>потенциальной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 dirty="0" smtClean="0">
                <a:latin typeface="Verdana" pitchFamily="34" charset="0"/>
              </a:rPr>
              <a:t>энергии </a:t>
            </a:r>
            <a:r>
              <a:rPr lang="ru-RU" altLang="ru-RU" sz="1600" dirty="0">
                <a:latin typeface="Verdana" pitchFamily="34" charset="0"/>
              </a:rPr>
              <a:t>теплоты в механическую энергию </a:t>
            </a:r>
            <a:r>
              <a:rPr lang="ru-RU" altLang="ru-RU" sz="1600" dirty="0" smtClean="0">
                <a:latin typeface="Verdana" pitchFamily="34" charset="0"/>
              </a:rPr>
              <a:t>вращения ротора </a:t>
            </a:r>
            <a:r>
              <a:rPr lang="ru-RU" altLang="ru-RU" sz="1600" dirty="0">
                <a:latin typeface="Verdana" pitchFamily="34" charset="0"/>
              </a:rPr>
              <a:t>турбины.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5706" y="6249128"/>
            <a:ext cx="6541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Verdana" pitchFamily="34" charset="0"/>
              </a:rPr>
              <a:t>Вывод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того, чтобы получать электрический ток в генераторе, необходимо к ротору генератора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прикладывать крутящий момент.  </a:t>
            </a:r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1C020B-605C-4E67-9896-7575826E6DF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/19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42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3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0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4000"/>
                            </p:stCondLst>
                            <p:childTnLst>
                              <p:par>
                                <p:cTn id="20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"/>
                            </p:stCondLst>
                            <p:childTnLst>
                              <p:par>
                                <p:cTn id="2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6000"/>
                            </p:stCondLst>
                            <p:childTnLst>
                              <p:par>
                                <p:cTn id="2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000"/>
                            </p:stCondLst>
                            <p:childTnLst>
                              <p:par>
                                <p:cTn id="2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500"/>
                            </p:stCondLst>
                            <p:childTnLst>
                              <p:par>
                                <p:cTn id="2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3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3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7500"/>
                            </p:stCondLst>
                            <p:childTnLst>
                              <p:par>
                                <p:cTn id="2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000"/>
                            </p:stCondLst>
                            <p:childTnLst>
                              <p:par>
                                <p:cTn id="2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1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000"/>
                            </p:stCondLst>
                            <p:childTnLst>
                              <p:par>
                                <p:cTn id="2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5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9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6000"/>
                            </p:stCondLst>
                            <p:childTnLst>
                              <p:par>
                                <p:cTn id="2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5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5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  <p:bldP spid="72" grpId="0"/>
      <p:bldP spid="78" grpId="0" animBg="1"/>
      <p:bldP spid="79" grpId="0" animBg="1"/>
      <p:bldP spid="100" grpId="0" animBg="1"/>
      <p:bldP spid="104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7" grpId="0" animBg="1"/>
      <p:bldP spid="119" grpId="0" animBg="1"/>
      <p:bldP spid="120" grpId="0" animBg="1"/>
      <p:bldP spid="123" grpId="0" animBg="1"/>
      <p:bldP spid="124" grpId="0"/>
      <p:bldP spid="128" grpId="0" animBg="1"/>
      <p:bldP spid="133" grpId="0" animBg="1"/>
      <p:bldP spid="135" grpId="0" animBg="1"/>
      <p:bldP spid="137" grpId="0" animBg="1"/>
      <p:bldP spid="138" grpId="0" animBg="1"/>
      <p:bldP spid="139" grpId="0" animBg="1"/>
      <p:bldP spid="144" grpId="0" animBg="1"/>
      <p:bldP spid="145" grpId="0" animBg="1"/>
      <p:bldP spid="147" grpId="0" animBg="1"/>
      <p:bldP spid="149" grpId="0" animBg="1"/>
      <p:bldP spid="151" grpId="0" animBg="1"/>
      <p:bldP spid="154" grpId="0"/>
      <p:bldP spid="15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Скругленный прямоугольник 78"/>
          <p:cNvSpPr/>
          <p:nvPr/>
        </p:nvSpPr>
        <p:spPr>
          <a:xfrm>
            <a:off x="3974366" y="1588293"/>
            <a:ext cx="2098675" cy="11144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ятно 2 2"/>
          <p:cNvSpPr/>
          <p:nvPr/>
        </p:nvSpPr>
        <p:spPr>
          <a:xfrm>
            <a:off x="361654" y="1291430"/>
            <a:ext cx="1681163" cy="180022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27573" y="1919101"/>
            <a:ext cx="1150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Ядерное топливо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940379" y="972343"/>
            <a:ext cx="7445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1800" b="1" i="1" baseline="-25000">
                <a:latin typeface="Times New Roman" pitchFamily="18" charset="0"/>
                <a:cs typeface="Times New Roman" pitchFamily="18" charset="0"/>
              </a:rPr>
              <a:t>Э</a:t>
            </a:r>
            <a:endParaRPr lang="ru-RU" altLang="ru-RU" sz="18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rot="19677538">
            <a:off x="7770517" y="1450974"/>
            <a:ext cx="850900" cy="2349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51185691 h 21600"/>
              <a:gd name="T4" fmla="*/ 2147483647 w 21600"/>
              <a:gd name="T5" fmla="*/ 302371274 h 21600"/>
              <a:gd name="T6" fmla="*/ 2147483647 w 21600"/>
              <a:gd name="T7" fmla="*/ 15118569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7105354" y="1714499"/>
            <a:ext cx="757238" cy="855662"/>
            <a:chOff x="4585" y="2724"/>
            <a:chExt cx="477" cy="464"/>
          </a:xfrm>
        </p:grpSpPr>
        <p:sp>
          <p:nvSpPr>
            <p:cNvPr id="10365" name="Oval 6"/>
            <p:cNvSpPr>
              <a:spLocks noChangeArrowheads="1"/>
            </p:cNvSpPr>
            <p:nvPr/>
          </p:nvSpPr>
          <p:spPr bwMode="auto">
            <a:xfrm>
              <a:off x="4585" y="2724"/>
              <a:ext cx="477" cy="464"/>
            </a:xfrm>
            <a:prstGeom prst="ellipse">
              <a:avLst/>
            </a:prstGeom>
            <a:solidFill>
              <a:srgbClr val="F3E0AB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0366" name="Freeform 7"/>
            <p:cNvSpPr>
              <a:spLocks/>
            </p:cNvSpPr>
            <p:nvPr/>
          </p:nvSpPr>
          <p:spPr bwMode="auto">
            <a:xfrm>
              <a:off x="4645" y="2898"/>
              <a:ext cx="371" cy="120"/>
            </a:xfrm>
            <a:custGeom>
              <a:avLst/>
              <a:gdLst>
                <a:gd name="T0" fmla="*/ 3 w 1830"/>
                <a:gd name="T1" fmla="*/ 1 h 417"/>
                <a:gd name="T2" fmla="*/ 3 w 1830"/>
                <a:gd name="T3" fmla="*/ 2 h 417"/>
                <a:gd name="T4" fmla="*/ 3 w 1830"/>
                <a:gd name="T5" fmla="*/ 3 h 417"/>
                <a:gd name="T6" fmla="*/ 2 w 1830"/>
                <a:gd name="T7" fmla="*/ 3 h 417"/>
                <a:gd name="T8" fmla="*/ 2 w 1830"/>
                <a:gd name="T9" fmla="*/ 3 h 417"/>
                <a:gd name="T10" fmla="*/ 2 w 1830"/>
                <a:gd name="T11" fmla="*/ 3 h 417"/>
                <a:gd name="T12" fmla="*/ 2 w 1830"/>
                <a:gd name="T13" fmla="*/ 2 h 417"/>
                <a:gd name="T14" fmla="*/ 2 w 1830"/>
                <a:gd name="T15" fmla="*/ 1 h 417"/>
                <a:gd name="T16" fmla="*/ 1 w 1830"/>
                <a:gd name="T17" fmla="*/ 1 h 417"/>
                <a:gd name="T18" fmla="*/ 1 w 1830"/>
                <a:gd name="T19" fmla="*/ 0 h 417"/>
                <a:gd name="T20" fmla="*/ 1 w 1830"/>
                <a:gd name="T21" fmla="*/ 0 h 417"/>
                <a:gd name="T22" fmla="*/ 0 w 1830"/>
                <a:gd name="T23" fmla="*/ 1 h 417"/>
                <a:gd name="T24" fmla="*/ 0 w 1830"/>
                <a:gd name="T25" fmla="*/ 1 h 417"/>
                <a:gd name="T26" fmla="*/ 0 w 1830"/>
                <a:gd name="T27" fmla="*/ 1 h 417"/>
                <a:gd name="T28" fmla="*/ 1 w 1830"/>
                <a:gd name="T29" fmla="*/ 1 h 417"/>
                <a:gd name="T30" fmla="*/ 1 w 1830"/>
                <a:gd name="T31" fmla="*/ 1 h 417"/>
                <a:gd name="T32" fmla="*/ 2 w 1830"/>
                <a:gd name="T33" fmla="*/ 1 h 417"/>
                <a:gd name="T34" fmla="*/ 2 w 1830"/>
                <a:gd name="T35" fmla="*/ 2 h 417"/>
                <a:gd name="T36" fmla="*/ 2 w 1830"/>
                <a:gd name="T37" fmla="*/ 2 h 417"/>
                <a:gd name="T38" fmla="*/ 3 w 1830"/>
                <a:gd name="T39" fmla="*/ 2 h 417"/>
                <a:gd name="T40" fmla="*/ 3 w 1830"/>
                <a:gd name="T41" fmla="*/ 1 h 4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30" h="417">
                  <a:moveTo>
                    <a:pt x="1817" y="229"/>
                  </a:moveTo>
                  <a:cubicBezTo>
                    <a:pt x="1830" y="233"/>
                    <a:pt x="1768" y="270"/>
                    <a:pt x="1731" y="293"/>
                  </a:cubicBezTo>
                  <a:cubicBezTo>
                    <a:pt x="1694" y="316"/>
                    <a:pt x="1643" y="346"/>
                    <a:pt x="1591" y="365"/>
                  </a:cubicBezTo>
                  <a:cubicBezTo>
                    <a:pt x="1539" y="384"/>
                    <a:pt x="1463" y="399"/>
                    <a:pt x="1420" y="407"/>
                  </a:cubicBezTo>
                  <a:cubicBezTo>
                    <a:pt x="1377" y="415"/>
                    <a:pt x="1363" y="417"/>
                    <a:pt x="1334" y="415"/>
                  </a:cubicBezTo>
                  <a:cubicBezTo>
                    <a:pt x="1305" y="413"/>
                    <a:pt x="1294" y="413"/>
                    <a:pt x="1245" y="395"/>
                  </a:cubicBezTo>
                  <a:cubicBezTo>
                    <a:pt x="1196" y="377"/>
                    <a:pt x="1095" y="335"/>
                    <a:pt x="1039" y="307"/>
                  </a:cubicBezTo>
                  <a:cubicBezTo>
                    <a:pt x="983" y="279"/>
                    <a:pt x="960" y="260"/>
                    <a:pt x="907" y="227"/>
                  </a:cubicBezTo>
                  <a:cubicBezTo>
                    <a:pt x="854" y="194"/>
                    <a:pt x="776" y="144"/>
                    <a:pt x="719" y="111"/>
                  </a:cubicBezTo>
                  <a:cubicBezTo>
                    <a:pt x="662" y="78"/>
                    <a:pt x="612" y="46"/>
                    <a:pt x="563" y="29"/>
                  </a:cubicBezTo>
                  <a:cubicBezTo>
                    <a:pt x="514" y="12"/>
                    <a:pt x="479" y="0"/>
                    <a:pt x="424" y="7"/>
                  </a:cubicBezTo>
                  <a:cubicBezTo>
                    <a:pt x="369" y="14"/>
                    <a:pt x="303" y="36"/>
                    <a:pt x="233" y="73"/>
                  </a:cubicBezTo>
                  <a:cubicBezTo>
                    <a:pt x="163" y="110"/>
                    <a:pt x="2" y="220"/>
                    <a:pt x="1" y="231"/>
                  </a:cubicBezTo>
                  <a:cubicBezTo>
                    <a:pt x="0" y="242"/>
                    <a:pt x="152" y="164"/>
                    <a:pt x="229" y="141"/>
                  </a:cubicBezTo>
                  <a:cubicBezTo>
                    <a:pt x="306" y="118"/>
                    <a:pt x="390" y="96"/>
                    <a:pt x="461" y="93"/>
                  </a:cubicBezTo>
                  <a:cubicBezTo>
                    <a:pt x="532" y="90"/>
                    <a:pt x="579" y="102"/>
                    <a:pt x="653" y="125"/>
                  </a:cubicBezTo>
                  <a:cubicBezTo>
                    <a:pt x="727" y="148"/>
                    <a:pt x="821" y="200"/>
                    <a:pt x="907" y="231"/>
                  </a:cubicBezTo>
                  <a:cubicBezTo>
                    <a:pt x="993" y="262"/>
                    <a:pt x="1094" y="294"/>
                    <a:pt x="1169" y="309"/>
                  </a:cubicBezTo>
                  <a:cubicBezTo>
                    <a:pt x="1244" y="324"/>
                    <a:pt x="1279" y="325"/>
                    <a:pt x="1359" y="319"/>
                  </a:cubicBezTo>
                  <a:cubicBezTo>
                    <a:pt x="1439" y="313"/>
                    <a:pt x="1575" y="286"/>
                    <a:pt x="1651" y="271"/>
                  </a:cubicBezTo>
                  <a:cubicBezTo>
                    <a:pt x="1727" y="256"/>
                    <a:pt x="1804" y="225"/>
                    <a:pt x="1817" y="229"/>
                  </a:cubicBezTo>
                  <a:close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8" name="TextBox 9"/>
          <p:cNvSpPr txBox="1">
            <a:spLocks noChangeArrowheads="1"/>
          </p:cNvSpPr>
          <p:nvPr/>
        </p:nvSpPr>
        <p:spPr bwMode="auto">
          <a:xfrm>
            <a:off x="469900" y="223533"/>
            <a:ext cx="81240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Теловая</a:t>
            </a:r>
            <a:r>
              <a:rPr lang="ru-RU" alt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(атомная) электрическая станция (ТЭС / АЭС)</a:t>
            </a:r>
            <a:endParaRPr lang="ru-RU" altLang="ru-RU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341144"/>
              </p:ext>
            </p:extLst>
          </p:nvPr>
        </p:nvGraphicFramePr>
        <p:xfrm>
          <a:off x="6113463" y="1463675"/>
          <a:ext cx="3429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16" name="Equation" r:id="rId3" imgW="342720" imgH="266400" progId="Equation.DSMT4">
                  <p:embed/>
                </p:oleObj>
              </mc:Choice>
              <mc:Fallback>
                <p:oleObj name="Equation" r:id="rId3" imgW="34272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463" y="1463675"/>
                        <a:ext cx="3429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Line 9"/>
          <p:cNvSpPr>
            <a:spLocks noChangeShapeType="1"/>
          </p:cNvSpPr>
          <p:nvPr/>
        </p:nvSpPr>
        <p:spPr bwMode="auto">
          <a:xfrm flipV="1">
            <a:off x="6424317" y="2314574"/>
            <a:ext cx="3032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" name="Line 10"/>
          <p:cNvSpPr>
            <a:spLocks noChangeShapeType="1"/>
          </p:cNvSpPr>
          <p:nvPr/>
        </p:nvSpPr>
        <p:spPr bwMode="auto">
          <a:xfrm flipV="1">
            <a:off x="6422729" y="1971690"/>
            <a:ext cx="300038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" name="Line 11"/>
          <p:cNvSpPr>
            <a:spLocks noChangeShapeType="1"/>
          </p:cNvSpPr>
          <p:nvPr/>
        </p:nvSpPr>
        <p:spPr bwMode="auto">
          <a:xfrm flipV="1">
            <a:off x="6606879" y="2141536"/>
            <a:ext cx="514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61" name="Group 12"/>
          <p:cNvGrpSpPr>
            <a:grpSpLocks/>
          </p:cNvGrpSpPr>
          <p:nvPr/>
        </p:nvGrpSpPr>
        <p:grpSpPr bwMode="auto">
          <a:xfrm>
            <a:off x="6595767" y="2016124"/>
            <a:ext cx="130175" cy="255587"/>
            <a:chOff x="4166" y="1971"/>
            <a:chExt cx="82" cy="161"/>
          </a:xfrm>
        </p:grpSpPr>
        <p:sp>
          <p:nvSpPr>
            <p:cNvPr id="10348" name="Line 13"/>
            <p:cNvSpPr>
              <a:spLocks noChangeShapeType="1"/>
            </p:cNvSpPr>
            <p:nvPr/>
          </p:nvSpPr>
          <p:spPr bwMode="auto">
            <a:xfrm>
              <a:off x="4176" y="1971"/>
              <a:ext cx="0" cy="1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9" name="Line 14"/>
            <p:cNvSpPr>
              <a:spLocks noChangeShapeType="1"/>
            </p:cNvSpPr>
            <p:nvPr/>
          </p:nvSpPr>
          <p:spPr bwMode="auto">
            <a:xfrm>
              <a:off x="4166" y="2122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0" name="Line 15"/>
            <p:cNvSpPr>
              <a:spLocks noChangeShapeType="1"/>
            </p:cNvSpPr>
            <p:nvPr/>
          </p:nvSpPr>
          <p:spPr bwMode="auto">
            <a:xfrm>
              <a:off x="4166" y="1981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5" name="Group 16"/>
          <p:cNvGrpSpPr>
            <a:grpSpLocks/>
          </p:cNvGrpSpPr>
          <p:nvPr/>
        </p:nvGrpSpPr>
        <p:grpSpPr bwMode="auto">
          <a:xfrm flipH="1">
            <a:off x="6422729" y="2016124"/>
            <a:ext cx="130175" cy="255587"/>
            <a:chOff x="4166" y="1971"/>
            <a:chExt cx="82" cy="161"/>
          </a:xfrm>
        </p:grpSpPr>
        <p:sp>
          <p:nvSpPr>
            <p:cNvPr id="10345" name="Line 17"/>
            <p:cNvSpPr>
              <a:spLocks noChangeShapeType="1"/>
            </p:cNvSpPr>
            <p:nvPr/>
          </p:nvSpPr>
          <p:spPr bwMode="auto">
            <a:xfrm>
              <a:off x="4176" y="1971"/>
              <a:ext cx="0" cy="1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6" name="Line 18"/>
            <p:cNvSpPr>
              <a:spLocks noChangeShapeType="1"/>
            </p:cNvSpPr>
            <p:nvPr/>
          </p:nvSpPr>
          <p:spPr bwMode="auto">
            <a:xfrm>
              <a:off x="4166" y="2122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7" name="Line 19"/>
            <p:cNvSpPr>
              <a:spLocks noChangeShapeType="1"/>
            </p:cNvSpPr>
            <p:nvPr/>
          </p:nvSpPr>
          <p:spPr bwMode="auto">
            <a:xfrm>
              <a:off x="4166" y="1981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9" name="AutoShape 20"/>
          <p:cNvSpPr>
            <a:spLocks noChangeArrowheads="1"/>
          </p:cNvSpPr>
          <p:nvPr/>
        </p:nvSpPr>
        <p:spPr bwMode="auto">
          <a:xfrm>
            <a:off x="6162379" y="1784349"/>
            <a:ext cx="184150" cy="714375"/>
          </a:xfrm>
          <a:prstGeom prst="curvedLeftArrow">
            <a:avLst>
              <a:gd name="adj1" fmla="val 77586"/>
              <a:gd name="adj2" fmla="val 155172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70" name="AutoShape 21"/>
          <p:cNvSpPr>
            <a:spLocks noChangeArrowheads="1"/>
          </p:cNvSpPr>
          <p:nvPr/>
        </p:nvSpPr>
        <p:spPr bwMode="auto">
          <a:xfrm flipH="1" flipV="1">
            <a:off x="6908504" y="1712911"/>
            <a:ext cx="103188" cy="776288"/>
          </a:xfrm>
          <a:prstGeom prst="curvedRightArrow">
            <a:avLst>
              <a:gd name="adj1" fmla="val 150461"/>
              <a:gd name="adj2" fmla="val 300922"/>
              <a:gd name="adj3" fmla="val 33333"/>
            </a:avLst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71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183776"/>
              </p:ext>
            </p:extLst>
          </p:nvPr>
        </p:nvGraphicFramePr>
        <p:xfrm>
          <a:off x="6795792" y="2495549"/>
          <a:ext cx="292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17" name="Equation" r:id="rId5" imgW="291973" imgH="241195" progId="Equation.DSMT4">
                  <p:embed/>
                </p:oleObj>
              </mc:Choice>
              <mc:Fallback>
                <p:oleObj name="Equation" r:id="rId5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5792" y="2495549"/>
                        <a:ext cx="2921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AutoShape 23"/>
          <p:cNvSpPr>
            <a:spLocks noChangeArrowheads="1"/>
          </p:cNvSpPr>
          <p:nvPr/>
        </p:nvSpPr>
        <p:spPr bwMode="auto">
          <a:xfrm>
            <a:off x="6791029" y="1971674"/>
            <a:ext cx="117475" cy="355600"/>
          </a:xfrm>
          <a:prstGeom prst="curvedLeftArrow">
            <a:avLst>
              <a:gd name="adj1" fmla="val 60541"/>
              <a:gd name="adj2" fmla="val 121081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73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583273"/>
              </p:ext>
            </p:extLst>
          </p:nvPr>
        </p:nvGraphicFramePr>
        <p:xfrm>
          <a:off x="6744992" y="1789111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18" name="Equation" r:id="rId7" imgW="139639" imgH="152334" progId="Equation.DSMT4">
                  <p:embed/>
                </p:oleObj>
              </mc:Choice>
              <mc:Fallback>
                <p:oleObj name="Equation" r:id="rId7" imgW="139639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4992" y="1789111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Line 25"/>
          <p:cNvSpPr>
            <a:spLocks noChangeShapeType="1"/>
          </p:cNvSpPr>
          <p:nvPr/>
        </p:nvSpPr>
        <p:spPr bwMode="auto">
          <a:xfrm>
            <a:off x="6048079" y="2143124"/>
            <a:ext cx="4905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" name="Стрелка вправо 74"/>
          <p:cNvSpPr/>
          <p:nvPr/>
        </p:nvSpPr>
        <p:spPr>
          <a:xfrm>
            <a:off x="1753892" y="2055018"/>
            <a:ext cx="2160587" cy="17462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2000748" y="1604029"/>
            <a:ext cx="18018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rgbClr val="FF0000"/>
                </a:solidFill>
              </a:rPr>
              <a:t>Ядерная реакция деления </a:t>
            </a:r>
            <a:r>
              <a:rPr lang="ru-RU" altLang="ru-RU" sz="1400" dirty="0" smtClean="0">
                <a:solidFill>
                  <a:srgbClr val="FF0000"/>
                </a:solidFill>
              </a:rPr>
              <a:t>тяжелых</a:t>
            </a:r>
            <a:endParaRPr lang="ru-RU" altLang="ru-RU" sz="1400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3557266" y="1588293"/>
            <a:ext cx="360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1" dirty="0">
                <a:latin typeface="Times New Roman" pitchFamily="18" charset="0"/>
                <a:cs typeface="Times New Roman" pitchFamily="18" charset="0"/>
              </a:rPr>
              <a:t>Q</a:t>
            </a:r>
            <a:endParaRPr lang="ru-RU" alt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4093867" y="1804193"/>
            <a:ext cx="1260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itchFamily="18" charset="0"/>
                <a:cs typeface="Times New Roman" pitchFamily="18" charset="0"/>
              </a:rPr>
              <a:t>Тепловой двигатель</a:t>
            </a:r>
          </a:p>
        </p:txBody>
      </p:sp>
      <p:sp>
        <p:nvSpPr>
          <p:cNvPr id="81" name="Стрелка вправо 80"/>
          <p:cNvSpPr/>
          <p:nvPr/>
        </p:nvSpPr>
        <p:spPr>
          <a:xfrm>
            <a:off x="3914479" y="2083593"/>
            <a:ext cx="2133600" cy="107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5354343" y="1639886"/>
            <a:ext cx="6937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2400" i="1" baseline="-25000" dirty="0" smtClean="0">
                <a:latin typeface="Times New Roman" pitchFamily="18" charset="0"/>
                <a:cs typeface="Times New Roman" pitchFamily="18" charset="0"/>
              </a:rPr>
              <a:t>ТД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4" name="Группа 113"/>
          <p:cNvGrpSpPr>
            <a:grpSpLocks/>
          </p:cNvGrpSpPr>
          <p:nvPr/>
        </p:nvGrpSpPr>
        <p:grpSpPr bwMode="auto">
          <a:xfrm>
            <a:off x="469900" y="3548063"/>
            <a:ext cx="7188200" cy="2247900"/>
            <a:chOff x="-47650" y="3593829"/>
            <a:chExt cx="7188646" cy="2247159"/>
          </a:xfrm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3324409" y="4374622"/>
              <a:ext cx="2098805" cy="111405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Пятно 2 83"/>
            <p:cNvSpPr/>
            <p:nvPr/>
          </p:nvSpPr>
          <p:spPr>
            <a:xfrm>
              <a:off x="-47650" y="3896941"/>
              <a:ext cx="1989261" cy="1944047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16" name="TextBox 84"/>
            <p:cNvSpPr txBox="1">
              <a:spLocks noChangeArrowheads="1"/>
            </p:cNvSpPr>
            <p:nvPr/>
          </p:nvSpPr>
          <p:spPr bwMode="auto">
            <a:xfrm>
              <a:off x="156667" y="4605110"/>
              <a:ext cx="172819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Органическое топливо</a:t>
              </a:r>
            </a:p>
          </p:txBody>
        </p:sp>
        <p:grpSp>
          <p:nvGrpSpPr>
            <p:cNvPr id="10317" name="Group 5"/>
            <p:cNvGrpSpPr>
              <a:grpSpLocks/>
            </p:cNvGrpSpPr>
            <p:nvPr/>
          </p:nvGrpSpPr>
          <p:grpSpPr bwMode="auto">
            <a:xfrm>
              <a:off x="6383758" y="4520773"/>
              <a:ext cx="757238" cy="856004"/>
              <a:chOff x="4585" y="2724"/>
              <a:chExt cx="477" cy="464"/>
            </a:xfrm>
          </p:grpSpPr>
          <p:sp>
            <p:nvSpPr>
              <p:cNvPr id="10343" name="Oval 6"/>
              <p:cNvSpPr>
                <a:spLocks noChangeArrowheads="1"/>
              </p:cNvSpPr>
              <p:nvPr/>
            </p:nvSpPr>
            <p:spPr bwMode="auto">
              <a:xfrm>
                <a:off x="4585" y="2724"/>
                <a:ext cx="477" cy="464"/>
              </a:xfrm>
              <a:prstGeom prst="ellipse">
                <a:avLst/>
              </a:prstGeom>
              <a:solidFill>
                <a:srgbClr val="F3E0AB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1800"/>
              </a:p>
            </p:txBody>
          </p:sp>
          <p:sp>
            <p:nvSpPr>
              <p:cNvPr id="10344" name="Freeform 7"/>
              <p:cNvSpPr>
                <a:spLocks/>
              </p:cNvSpPr>
              <p:nvPr/>
            </p:nvSpPr>
            <p:spPr bwMode="auto">
              <a:xfrm>
                <a:off x="4645" y="2898"/>
                <a:ext cx="371" cy="120"/>
              </a:xfrm>
              <a:custGeom>
                <a:avLst/>
                <a:gdLst>
                  <a:gd name="T0" fmla="*/ 3 w 1830"/>
                  <a:gd name="T1" fmla="*/ 1 h 417"/>
                  <a:gd name="T2" fmla="*/ 3 w 1830"/>
                  <a:gd name="T3" fmla="*/ 2 h 417"/>
                  <a:gd name="T4" fmla="*/ 3 w 1830"/>
                  <a:gd name="T5" fmla="*/ 3 h 417"/>
                  <a:gd name="T6" fmla="*/ 2 w 1830"/>
                  <a:gd name="T7" fmla="*/ 3 h 417"/>
                  <a:gd name="T8" fmla="*/ 2 w 1830"/>
                  <a:gd name="T9" fmla="*/ 3 h 417"/>
                  <a:gd name="T10" fmla="*/ 2 w 1830"/>
                  <a:gd name="T11" fmla="*/ 3 h 417"/>
                  <a:gd name="T12" fmla="*/ 2 w 1830"/>
                  <a:gd name="T13" fmla="*/ 2 h 417"/>
                  <a:gd name="T14" fmla="*/ 2 w 1830"/>
                  <a:gd name="T15" fmla="*/ 1 h 417"/>
                  <a:gd name="T16" fmla="*/ 1 w 1830"/>
                  <a:gd name="T17" fmla="*/ 1 h 417"/>
                  <a:gd name="T18" fmla="*/ 1 w 1830"/>
                  <a:gd name="T19" fmla="*/ 0 h 417"/>
                  <a:gd name="T20" fmla="*/ 1 w 1830"/>
                  <a:gd name="T21" fmla="*/ 0 h 417"/>
                  <a:gd name="T22" fmla="*/ 0 w 1830"/>
                  <a:gd name="T23" fmla="*/ 1 h 417"/>
                  <a:gd name="T24" fmla="*/ 0 w 1830"/>
                  <a:gd name="T25" fmla="*/ 1 h 417"/>
                  <a:gd name="T26" fmla="*/ 0 w 1830"/>
                  <a:gd name="T27" fmla="*/ 1 h 417"/>
                  <a:gd name="T28" fmla="*/ 1 w 1830"/>
                  <a:gd name="T29" fmla="*/ 1 h 417"/>
                  <a:gd name="T30" fmla="*/ 1 w 1830"/>
                  <a:gd name="T31" fmla="*/ 1 h 417"/>
                  <a:gd name="T32" fmla="*/ 2 w 1830"/>
                  <a:gd name="T33" fmla="*/ 1 h 417"/>
                  <a:gd name="T34" fmla="*/ 2 w 1830"/>
                  <a:gd name="T35" fmla="*/ 2 h 417"/>
                  <a:gd name="T36" fmla="*/ 2 w 1830"/>
                  <a:gd name="T37" fmla="*/ 2 h 417"/>
                  <a:gd name="T38" fmla="*/ 3 w 1830"/>
                  <a:gd name="T39" fmla="*/ 2 h 417"/>
                  <a:gd name="T40" fmla="*/ 3 w 1830"/>
                  <a:gd name="T41" fmla="*/ 1 h 4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830" h="417">
                    <a:moveTo>
                      <a:pt x="1817" y="229"/>
                    </a:moveTo>
                    <a:cubicBezTo>
                      <a:pt x="1830" y="233"/>
                      <a:pt x="1768" y="270"/>
                      <a:pt x="1731" y="293"/>
                    </a:cubicBezTo>
                    <a:cubicBezTo>
                      <a:pt x="1694" y="316"/>
                      <a:pt x="1643" y="346"/>
                      <a:pt x="1591" y="365"/>
                    </a:cubicBezTo>
                    <a:cubicBezTo>
                      <a:pt x="1539" y="384"/>
                      <a:pt x="1463" y="399"/>
                      <a:pt x="1420" y="407"/>
                    </a:cubicBezTo>
                    <a:cubicBezTo>
                      <a:pt x="1377" y="415"/>
                      <a:pt x="1363" y="417"/>
                      <a:pt x="1334" y="415"/>
                    </a:cubicBezTo>
                    <a:cubicBezTo>
                      <a:pt x="1305" y="413"/>
                      <a:pt x="1294" y="413"/>
                      <a:pt x="1245" y="395"/>
                    </a:cubicBezTo>
                    <a:cubicBezTo>
                      <a:pt x="1196" y="377"/>
                      <a:pt x="1095" y="335"/>
                      <a:pt x="1039" y="307"/>
                    </a:cubicBezTo>
                    <a:cubicBezTo>
                      <a:pt x="983" y="279"/>
                      <a:pt x="960" y="260"/>
                      <a:pt x="907" y="227"/>
                    </a:cubicBezTo>
                    <a:cubicBezTo>
                      <a:pt x="854" y="194"/>
                      <a:pt x="776" y="144"/>
                      <a:pt x="719" y="111"/>
                    </a:cubicBezTo>
                    <a:cubicBezTo>
                      <a:pt x="662" y="78"/>
                      <a:pt x="612" y="46"/>
                      <a:pt x="563" y="29"/>
                    </a:cubicBezTo>
                    <a:cubicBezTo>
                      <a:pt x="514" y="12"/>
                      <a:pt x="479" y="0"/>
                      <a:pt x="424" y="7"/>
                    </a:cubicBezTo>
                    <a:cubicBezTo>
                      <a:pt x="369" y="14"/>
                      <a:pt x="303" y="36"/>
                      <a:pt x="233" y="73"/>
                    </a:cubicBezTo>
                    <a:cubicBezTo>
                      <a:pt x="163" y="110"/>
                      <a:pt x="2" y="220"/>
                      <a:pt x="1" y="231"/>
                    </a:cubicBezTo>
                    <a:cubicBezTo>
                      <a:pt x="0" y="242"/>
                      <a:pt x="152" y="164"/>
                      <a:pt x="229" y="141"/>
                    </a:cubicBezTo>
                    <a:cubicBezTo>
                      <a:pt x="306" y="118"/>
                      <a:pt x="390" y="96"/>
                      <a:pt x="461" y="93"/>
                    </a:cubicBezTo>
                    <a:cubicBezTo>
                      <a:pt x="532" y="90"/>
                      <a:pt x="579" y="102"/>
                      <a:pt x="653" y="125"/>
                    </a:cubicBezTo>
                    <a:cubicBezTo>
                      <a:pt x="727" y="148"/>
                      <a:pt x="821" y="200"/>
                      <a:pt x="907" y="231"/>
                    </a:cubicBezTo>
                    <a:cubicBezTo>
                      <a:pt x="993" y="262"/>
                      <a:pt x="1094" y="294"/>
                      <a:pt x="1169" y="309"/>
                    </a:cubicBezTo>
                    <a:cubicBezTo>
                      <a:pt x="1244" y="324"/>
                      <a:pt x="1279" y="325"/>
                      <a:pt x="1359" y="319"/>
                    </a:cubicBezTo>
                    <a:cubicBezTo>
                      <a:pt x="1439" y="313"/>
                      <a:pt x="1575" y="286"/>
                      <a:pt x="1651" y="271"/>
                    </a:cubicBezTo>
                    <a:cubicBezTo>
                      <a:pt x="1727" y="256"/>
                      <a:pt x="1804" y="225"/>
                      <a:pt x="1817" y="229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18" name="TextBox 88"/>
            <p:cNvSpPr txBox="1">
              <a:spLocks noChangeArrowheads="1"/>
            </p:cNvSpPr>
            <p:nvPr/>
          </p:nvSpPr>
          <p:spPr bwMode="auto">
            <a:xfrm>
              <a:off x="2915816" y="3593829"/>
              <a:ext cx="1512168" cy="46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400" u="sng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ТЭС</a:t>
              </a:r>
              <a:endParaRPr lang="ru-RU" alt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0319" name="Object 8"/>
            <p:cNvGraphicFramePr>
              <a:graphicFrameLocks noChangeAspect="1"/>
            </p:cNvGraphicFramePr>
            <p:nvPr/>
          </p:nvGraphicFramePr>
          <p:xfrm>
            <a:off x="5423585" y="4282025"/>
            <a:ext cx="2794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19" name="Equation" r:id="rId9" imgW="279279" imgH="241195" progId="Equation.DSMT4">
                    <p:embed/>
                  </p:oleObj>
                </mc:Choice>
                <mc:Fallback>
                  <p:oleObj name="Equation" r:id="rId9" imgW="279279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3585" y="4282025"/>
                          <a:ext cx="2794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20" name="Line 9"/>
            <p:cNvSpPr>
              <a:spLocks noChangeShapeType="1"/>
            </p:cNvSpPr>
            <p:nvPr/>
          </p:nvSpPr>
          <p:spPr bwMode="auto">
            <a:xfrm flipV="1">
              <a:off x="5702985" y="5120225"/>
              <a:ext cx="3032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Line 10"/>
            <p:cNvSpPr>
              <a:spLocks noChangeShapeType="1"/>
            </p:cNvSpPr>
            <p:nvPr/>
          </p:nvSpPr>
          <p:spPr bwMode="auto">
            <a:xfrm flipV="1">
              <a:off x="5702985" y="4782088"/>
              <a:ext cx="30003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Line 11"/>
            <p:cNvSpPr>
              <a:spLocks noChangeShapeType="1"/>
            </p:cNvSpPr>
            <p:nvPr/>
          </p:nvSpPr>
          <p:spPr bwMode="auto">
            <a:xfrm flipV="1">
              <a:off x="5885547" y="4947188"/>
              <a:ext cx="5143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23" name="Group 12"/>
            <p:cNvGrpSpPr>
              <a:grpSpLocks/>
            </p:cNvGrpSpPr>
            <p:nvPr/>
          </p:nvGrpSpPr>
          <p:grpSpPr bwMode="auto">
            <a:xfrm>
              <a:off x="5874435" y="4821775"/>
              <a:ext cx="130175" cy="255588"/>
              <a:chOff x="4166" y="1971"/>
              <a:chExt cx="82" cy="161"/>
            </a:xfrm>
          </p:grpSpPr>
          <p:sp>
            <p:nvSpPr>
              <p:cNvPr id="10340" name="Line 13"/>
              <p:cNvSpPr>
                <a:spLocks noChangeShapeType="1"/>
              </p:cNvSpPr>
              <p:nvPr/>
            </p:nvSpPr>
            <p:spPr bwMode="auto">
              <a:xfrm>
                <a:off x="4176" y="1971"/>
                <a:ext cx="0" cy="16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41" name="Line 14"/>
              <p:cNvSpPr>
                <a:spLocks noChangeShapeType="1"/>
              </p:cNvSpPr>
              <p:nvPr/>
            </p:nvSpPr>
            <p:spPr bwMode="auto">
              <a:xfrm>
                <a:off x="4166" y="2122"/>
                <a:ext cx="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42" name="Line 15"/>
              <p:cNvSpPr>
                <a:spLocks noChangeShapeType="1"/>
              </p:cNvSpPr>
              <p:nvPr/>
            </p:nvSpPr>
            <p:spPr bwMode="auto">
              <a:xfrm>
                <a:off x="4166" y="1981"/>
                <a:ext cx="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24" name="Group 16"/>
            <p:cNvGrpSpPr>
              <a:grpSpLocks/>
            </p:cNvGrpSpPr>
            <p:nvPr/>
          </p:nvGrpSpPr>
          <p:grpSpPr bwMode="auto">
            <a:xfrm flipH="1">
              <a:off x="5701397" y="4821775"/>
              <a:ext cx="130175" cy="255588"/>
              <a:chOff x="4166" y="1971"/>
              <a:chExt cx="82" cy="161"/>
            </a:xfrm>
          </p:grpSpPr>
          <p:sp>
            <p:nvSpPr>
              <p:cNvPr id="10337" name="Line 17"/>
              <p:cNvSpPr>
                <a:spLocks noChangeShapeType="1"/>
              </p:cNvSpPr>
              <p:nvPr/>
            </p:nvSpPr>
            <p:spPr bwMode="auto">
              <a:xfrm>
                <a:off x="4176" y="1971"/>
                <a:ext cx="0" cy="16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38" name="Line 18"/>
              <p:cNvSpPr>
                <a:spLocks noChangeShapeType="1"/>
              </p:cNvSpPr>
              <p:nvPr/>
            </p:nvSpPr>
            <p:spPr bwMode="auto">
              <a:xfrm>
                <a:off x="4166" y="2122"/>
                <a:ext cx="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39" name="Line 19"/>
              <p:cNvSpPr>
                <a:spLocks noChangeShapeType="1"/>
              </p:cNvSpPr>
              <p:nvPr/>
            </p:nvSpPr>
            <p:spPr bwMode="auto">
              <a:xfrm>
                <a:off x="4166" y="1981"/>
                <a:ext cx="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25" name="AutoShape 20"/>
            <p:cNvSpPr>
              <a:spLocks noChangeArrowheads="1"/>
            </p:cNvSpPr>
            <p:nvPr/>
          </p:nvSpPr>
          <p:spPr bwMode="auto">
            <a:xfrm>
              <a:off x="5479941" y="4597937"/>
              <a:ext cx="184150" cy="714375"/>
            </a:xfrm>
            <a:prstGeom prst="curvedLeftArrow">
              <a:avLst>
                <a:gd name="adj1" fmla="val 77586"/>
                <a:gd name="adj2" fmla="val 155172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0326" name="AutoShape 21"/>
            <p:cNvSpPr>
              <a:spLocks noChangeArrowheads="1"/>
            </p:cNvSpPr>
            <p:nvPr/>
          </p:nvSpPr>
          <p:spPr bwMode="auto">
            <a:xfrm flipH="1" flipV="1">
              <a:off x="6187172" y="4518563"/>
              <a:ext cx="103188" cy="776287"/>
            </a:xfrm>
            <a:prstGeom prst="curvedRightArrow">
              <a:avLst>
                <a:gd name="adj1" fmla="val 150461"/>
                <a:gd name="adj2" fmla="val 300921"/>
                <a:gd name="adj3" fmla="val 33333"/>
              </a:avLst>
            </a:prstGeom>
            <a:solidFill>
              <a:srgbClr val="00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graphicFrame>
          <p:nvGraphicFramePr>
            <p:cNvPr id="10327" name="Object 22"/>
            <p:cNvGraphicFramePr>
              <a:graphicFrameLocks noChangeAspect="1"/>
            </p:cNvGraphicFramePr>
            <p:nvPr/>
          </p:nvGraphicFramePr>
          <p:xfrm>
            <a:off x="6074460" y="5301200"/>
            <a:ext cx="2921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20" name="Equation" r:id="rId11" imgW="291973" imgH="241195" progId="Equation.DSMT4">
                    <p:embed/>
                  </p:oleObj>
                </mc:Choice>
                <mc:Fallback>
                  <p:oleObj name="Equation" r:id="rId11" imgW="291973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4460" y="5301200"/>
                          <a:ext cx="2921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28" name="AutoShape 23"/>
            <p:cNvSpPr>
              <a:spLocks noChangeArrowheads="1"/>
            </p:cNvSpPr>
            <p:nvPr/>
          </p:nvSpPr>
          <p:spPr bwMode="auto">
            <a:xfrm>
              <a:off x="6069697" y="4777325"/>
              <a:ext cx="117475" cy="355600"/>
            </a:xfrm>
            <a:prstGeom prst="curvedLeftArrow">
              <a:avLst>
                <a:gd name="adj1" fmla="val 60541"/>
                <a:gd name="adj2" fmla="val 121081"/>
                <a:gd name="adj3" fmla="val 33333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graphicFrame>
          <p:nvGraphicFramePr>
            <p:cNvPr id="10329" name="Object 24"/>
            <p:cNvGraphicFramePr>
              <a:graphicFrameLocks noChangeAspect="1"/>
            </p:cNvGraphicFramePr>
            <p:nvPr/>
          </p:nvGraphicFramePr>
          <p:xfrm>
            <a:off x="6023660" y="4594763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21" name="Equation" r:id="rId12" imgW="139639" imgH="152334" progId="Equation.DSMT4">
                    <p:embed/>
                  </p:oleObj>
                </mc:Choice>
                <mc:Fallback>
                  <p:oleObj name="Equation" r:id="rId12" imgW="139639" imgH="15233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3660" y="4594763"/>
                          <a:ext cx="1397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30" name="Line 25"/>
            <p:cNvSpPr>
              <a:spLocks noChangeShapeType="1"/>
            </p:cNvSpPr>
            <p:nvPr/>
          </p:nvSpPr>
          <p:spPr bwMode="auto">
            <a:xfrm>
              <a:off x="5326747" y="4948775"/>
              <a:ext cx="4905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Стрелка вправо 107"/>
            <p:cNvSpPr/>
            <p:nvPr/>
          </p:nvSpPr>
          <p:spPr>
            <a:xfrm>
              <a:off x="1619328" y="4868171"/>
              <a:ext cx="1871779" cy="147589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332" name="TextBox 108"/>
            <p:cNvSpPr txBox="1">
              <a:spLocks noChangeArrowheads="1"/>
            </p:cNvSpPr>
            <p:nvPr/>
          </p:nvSpPr>
          <p:spPr bwMode="auto">
            <a:xfrm>
              <a:off x="1626043" y="4546183"/>
              <a:ext cx="1789018" cy="705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>
                  <a:solidFill>
                    <a:srgbClr val="FF0000"/>
                  </a:solidFill>
                </a:rPr>
                <a:t>Химическая реакция</a:t>
              </a:r>
              <a:r>
                <a:rPr lang="en-US" altLang="ru-RU" sz="1400">
                  <a:solidFill>
                    <a:srgbClr val="FF0000"/>
                  </a:solidFill>
                </a:rPr>
                <a:t> </a:t>
              </a:r>
              <a:endParaRPr lang="ru-RU" altLang="ru-RU" sz="1400">
                <a:solidFill>
                  <a:srgbClr val="FF0000"/>
                </a:solidFill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>
                  <a:solidFill>
                    <a:srgbClr val="FF0000"/>
                  </a:solidFill>
                </a:rPr>
                <a:t> окисления</a:t>
              </a:r>
            </a:p>
          </p:txBody>
        </p:sp>
        <p:sp>
          <p:nvSpPr>
            <p:cNvPr id="10333" name="TextBox 109"/>
            <p:cNvSpPr txBox="1">
              <a:spLocks noChangeArrowheads="1"/>
            </p:cNvSpPr>
            <p:nvPr/>
          </p:nvSpPr>
          <p:spPr bwMode="auto">
            <a:xfrm>
              <a:off x="3327069" y="4393019"/>
              <a:ext cx="3600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 i="1" dirty="0">
                  <a:latin typeface="Times New Roman" pitchFamily="18" charset="0"/>
                  <a:cs typeface="Times New Roman" pitchFamily="18" charset="0"/>
                </a:rPr>
                <a:t>Q</a:t>
              </a:r>
              <a:endParaRPr lang="ru-RU" altLang="ru-RU" sz="24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34" name="TextBox 110"/>
            <p:cNvSpPr txBox="1">
              <a:spLocks noChangeArrowheads="1"/>
            </p:cNvSpPr>
            <p:nvPr/>
          </p:nvSpPr>
          <p:spPr bwMode="auto">
            <a:xfrm>
              <a:off x="3671900" y="4590000"/>
              <a:ext cx="12601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>
                  <a:latin typeface="Times New Roman" pitchFamily="18" charset="0"/>
                  <a:cs typeface="Times New Roman" pitchFamily="18" charset="0"/>
                </a:rPr>
                <a:t>Тепловой двигатель</a:t>
              </a:r>
            </a:p>
          </p:txBody>
        </p:sp>
        <p:sp>
          <p:nvSpPr>
            <p:cNvPr id="112" name="Стрелка вправо 111"/>
            <p:cNvSpPr/>
            <p:nvPr/>
          </p:nvSpPr>
          <p:spPr>
            <a:xfrm>
              <a:off x="3491108" y="4868171"/>
              <a:ext cx="1800337" cy="1095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36" name="TextBox 112"/>
            <p:cNvSpPr txBox="1">
              <a:spLocks noChangeArrowheads="1"/>
            </p:cNvSpPr>
            <p:nvPr/>
          </p:nvSpPr>
          <p:spPr bwMode="auto">
            <a:xfrm>
              <a:off x="4706272" y="4421269"/>
              <a:ext cx="773669" cy="46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ru-RU" altLang="ru-RU" sz="2400" i="1" baseline="-25000" dirty="0">
                  <a:latin typeface="Times New Roman" pitchFamily="18" charset="0"/>
                  <a:cs typeface="Times New Roman" pitchFamily="18" charset="0"/>
                </a:rPr>
                <a:t>ТД</a:t>
              </a:r>
              <a:endParaRPr lang="ru-RU" altLang="ru-RU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4" name="Text Box 2"/>
          <p:cNvSpPr txBox="1">
            <a:spLocks noChangeArrowheads="1"/>
          </p:cNvSpPr>
          <p:nvPr/>
        </p:nvSpPr>
        <p:spPr bwMode="auto">
          <a:xfrm>
            <a:off x="7932546" y="3759826"/>
            <a:ext cx="744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1800" b="1" i="1" baseline="-25000">
                <a:latin typeface="Times New Roman" pitchFamily="18" charset="0"/>
                <a:cs typeface="Times New Roman" pitchFamily="18" charset="0"/>
              </a:rPr>
              <a:t>Э</a:t>
            </a:r>
            <a:endParaRPr lang="ru-RU" altLang="ru-RU" sz="18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AutoShape 4"/>
          <p:cNvSpPr>
            <a:spLocks noChangeArrowheads="1"/>
          </p:cNvSpPr>
          <p:nvPr/>
        </p:nvSpPr>
        <p:spPr bwMode="auto">
          <a:xfrm rot="19677538">
            <a:off x="7464234" y="4258301"/>
            <a:ext cx="850900" cy="2349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51185691 h 21600"/>
              <a:gd name="T4" fmla="*/ 2147483647 w 21600"/>
              <a:gd name="T5" fmla="*/ 302371274 h 21600"/>
              <a:gd name="T6" fmla="*/ 2147483647 w 21600"/>
              <a:gd name="T7" fmla="*/ 15118569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1934352" y="2128941"/>
            <a:ext cx="18018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FF0000"/>
                </a:solidFill>
              </a:rPr>
              <a:t> </a:t>
            </a:r>
            <a:r>
              <a:rPr lang="ru-RU" altLang="ru-RU" sz="1400" dirty="0">
                <a:solidFill>
                  <a:srgbClr val="FF0000"/>
                </a:solidFill>
              </a:rPr>
              <a:t>ядер под действием нейтронов</a:t>
            </a:r>
          </a:p>
        </p:txBody>
      </p:sp>
      <p:sp>
        <p:nvSpPr>
          <p:cNvPr id="8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5</a:t>
            </a:fld>
            <a:r>
              <a:rPr lang="ru-RU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/19</a:t>
            </a:r>
            <a:endParaRPr lang="ru-RU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44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7753351" y="834609"/>
            <a:ext cx="7445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ru-RU" sz="18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1800" b="1" i="1" baseline="-25000">
                <a:latin typeface="Times New Roman" pitchFamily="18" charset="0"/>
                <a:cs typeface="Times New Roman" pitchFamily="18" charset="0"/>
              </a:rPr>
              <a:t>Э</a:t>
            </a:r>
            <a:endParaRPr lang="ru-RU" altLang="ru-RU" sz="18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 rot="5400000">
            <a:off x="4189413" y="1196559"/>
            <a:ext cx="1228725" cy="1514475"/>
          </a:xfrm>
          <a:custGeom>
            <a:avLst/>
            <a:gdLst>
              <a:gd name="T0" fmla="*/ 61159446 w 21600"/>
              <a:gd name="T1" fmla="*/ 53093427 h 21600"/>
              <a:gd name="T2" fmla="*/ 34948295 w 21600"/>
              <a:gd name="T3" fmla="*/ 106186784 h 21600"/>
              <a:gd name="T4" fmla="*/ 8737088 w 21600"/>
              <a:gd name="T5" fmla="*/ 53093427 h 21600"/>
              <a:gd name="T6" fmla="*/ 3494829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F6699"/>
              </a:gs>
              <a:gs pos="100000">
                <a:srgbClr val="FF3300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 rot="19677538">
            <a:off x="7285038" y="1333084"/>
            <a:ext cx="850900" cy="234950"/>
          </a:xfrm>
          <a:custGeom>
            <a:avLst/>
            <a:gdLst>
              <a:gd name="T0" fmla="*/ 25139959 w 21600"/>
              <a:gd name="T1" fmla="*/ 0 h 21600"/>
              <a:gd name="T2" fmla="*/ 0 w 21600"/>
              <a:gd name="T3" fmla="*/ 1277813 h 21600"/>
              <a:gd name="T4" fmla="*/ 25139959 w 21600"/>
              <a:gd name="T5" fmla="*/ 2555625 h 21600"/>
              <a:gd name="T6" fmla="*/ 33519945 w 21600"/>
              <a:gd name="T7" fmla="*/ 127781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6619876" y="1596609"/>
            <a:ext cx="757237" cy="736600"/>
            <a:chOff x="4585" y="2724"/>
            <a:chExt cx="477" cy="464"/>
          </a:xfrm>
        </p:grpSpPr>
        <p:sp>
          <p:nvSpPr>
            <p:cNvPr id="11312" name="Oval 6"/>
            <p:cNvSpPr>
              <a:spLocks noChangeArrowheads="1"/>
            </p:cNvSpPr>
            <p:nvPr/>
          </p:nvSpPr>
          <p:spPr bwMode="auto">
            <a:xfrm>
              <a:off x="4585" y="2724"/>
              <a:ext cx="477" cy="464"/>
            </a:xfrm>
            <a:prstGeom prst="ellipse">
              <a:avLst/>
            </a:prstGeom>
            <a:solidFill>
              <a:srgbClr val="F3E0AB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313" name="Freeform 7"/>
            <p:cNvSpPr>
              <a:spLocks/>
            </p:cNvSpPr>
            <p:nvPr/>
          </p:nvSpPr>
          <p:spPr bwMode="auto">
            <a:xfrm>
              <a:off x="4645" y="2898"/>
              <a:ext cx="371" cy="120"/>
            </a:xfrm>
            <a:custGeom>
              <a:avLst/>
              <a:gdLst>
                <a:gd name="T0" fmla="*/ 75 w 1830"/>
                <a:gd name="T1" fmla="*/ 19 h 417"/>
                <a:gd name="T2" fmla="*/ 71 w 1830"/>
                <a:gd name="T3" fmla="*/ 24 h 417"/>
                <a:gd name="T4" fmla="*/ 65 w 1830"/>
                <a:gd name="T5" fmla="*/ 30 h 417"/>
                <a:gd name="T6" fmla="*/ 58 w 1830"/>
                <a:gd name="T7" fmla="*/ 34 h 417"/>
                <a:gd name="T8" fmla="*/ 55 w 1830"/>
                <a:gd name="T9" fmla="*/ 34 h 417"/>
                <a:gd name="T10" fmla="*/ 51 w 1830"/>
                <a:gd name="T11" fmla="*/ 33 h 417"/>
                <a:gd name="T12" fmla="*/ 43 w 1830"/>
                <a:gd name="T13" fmla="*/ 25 h 417"/>
                <a:gd name="T14" fmla="*/ 37 w 1830"/>
                <a:gd name="T15" fmla="*/ 19 h 417"/>
                <a:gd name="T16" fmla="*/ 30 w 1830"/>
                <a:gd name="T17" fmla="*/ 9 h 417"/>
                <a:gd name="T18" fmla="*/ 23 w 1830"/>
                <a:gd name="T19" fmla="*/ 2 h 417"/>
                <a:gd name="T20" fmla="*/ 17 w 1830"/>
                <a:gd name="T21" fmla="*/ 1 h 417"/>
                <a:gd name="T22" fmla="*/ 10 w 1830"/>
                <a:gd name="T23" fmla="*/ 6 h 417"/>
                <a:gd name="T24" fmla="*/ 0 w 1830"/>
                <a:gd name="T25" fmla="*/ 19 h 417"/>
                <a:gd name="T26" fmla="*/ 9 w 1830"/>
                <a:gd name="T27" fmla="*/ 12 h 417"/>
                <a:gd name="T28" fmla="*/ 19 w 1830"/>
                <a:gd name="T29" fmla="*/ 8 h 417"/>
                <a:gd name="T30" fmla="*/ 27 w 1830"/>
                <a:gd name="T31" fmla="*/ 10 h 417"/>
                <a:gd name="T32" fmla="*/ 37 w 1830"/>
                <a:gd name="T33" fmla="*/ 19 h 417"/>
                <a:gd name="T34" fmla="*/ 48 w 1830"/>
                <a:gd name="T35" fmla="*/ 26 h 417"/>
                <a:gd name="T36" fmla="*/ 56 w 1830"/>
                <a:gd name="T37" fmla="*/ 26 h 417"/>
                <a:gd name="T38" fmla="*/ 68 w 1830"/>
                <a:gd name="T39" fmla="*/ 22 h 417"/>
                <a:gd name="T40" fmla="*/ 75 w 1830"/>
                <a:gd name="T41" fmla="*/ 19 h 4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30" h="417">
                  <a:moveTo>
                    <a:pt x="1817" y="229"/>
                  </a:moveTo>
                  <a:cubicBezTo>
                    <a:pt x="1830" y="233"/>
                    <a:pt x="1768" y="270"/>
                    <a:pt x="1731" y="293"/>
                  </a:cubicBezTo>
                  <a:cubicBezTo>
                    <a:pt x="1694" y="316"/>
                    <a:pt x="1643" y="346"/>
                    <a:pt x="1591" y="365"/>
                  </a:cubicBezTo>
                  <a:cubicBezTo>
                    <a:pt x="1539" y="384"/>
                    <a:pt x="1463" y="399"/>
                    <a:pt x="1420" y="407"/>
                  </a:cubicBezTo>
                  <a:cubicBezTo>
                    <a:pt x="1377" y="415"/>
                    <a:pt x="1363" y="417"/>
                    <a:pt x="1334" y="415"/>
                  </a:cubicBezTo>
                  <a:cubicBezTo>
                    <a:pt x="1305" y="413"/>
                    <a:pt x="1294" y="413"/>
                    <a:pt x="1245" y="395"/>
                  </a:cubicBezTo>
                  <a:cubicBezTo>
                    <a:pt x="1196" y="377"/>
                    <a:pt x="1095" y="335"/>
                    <a:pt x="1039" y="307"/>
                  </a:cubicBezTo>
                  <a:cubicBezTo>
                    <a:pt x="983" y="279"/>
                    <a:pt x="960" y="260"/>
                    <a:pt x="907" y="227"/>
                  </a:cubicBezTo>
                  <a:cubicBezTo>
                    <a:pt x="854" y="194"/>
                    <a:pt x="776" y="144"/>
                    <a:pt x="719" y="111"/>
                  </a:cubicBezTo>
                  <a:cubicBezTo>
                    <a:pt x="662" y="78"/>
                    <a:pt x="612" y="46"/>
                    <a:pt x="563" y="29"/>
                  </a:cubicBezTo>
                  <a:cubicBezTo>
                    <a:pt x="514" y="12"/>
                    <a:pt x="479" y="0"/>
                    <a:pt x="424" y="7"/>
                  </a:cubicBezTo>
                  <a:cubicBezTo>
                    <a:pt x="369" y="14"/>
                    <a:pt x="303" y="36"/>
                    <a:pt x="233" y="73"/>
                  </a:cubicBezTo>
                  <a:cubicBezTo>
                    <a:pt x="163" y="110"/>
                    <a:pt x="2" y="220"/>
                    <a:pt x="1" y="231"/>
                  </a:cubicBezTo>
                  <a:cubicBezTo>
                    <a:pt x="0" y="242"/>
                    <a:pt x="152" y="164"/>
                    <a:pt x="229" y="141"/>
                  </a:cubicBezTo>
                  <a:cubicBezTo>
                    <a:pt x="306" y="118"/>
                    <a:pt x="390" y="96"/>
                    <a:pt x="461" y="93"/>
                  </a:cubicBezTo>
                  <a:cubicBezTo>
                    <a:pt x="532" y="90"/>
                    <a:pt x="579" y="102"/>
                    <a:pt x="653" y="125"/>
                  </a:cubicBezTo>
                  <a:cubicBezTo>
                    <a:pt x="727" y="148"/>
                    <a:pt x="821" y="200"/>
                    <a:pt x="907" y="231"/>
                  </a:cubicBezTo>
                  <a:cubicBezTo>
                    <a:pt x="993" y="262"/>
                    <a:pt x="1094" y="294"/>
                    <a:pt x="1169" y="309"/>
                  </a:cubicBezTo>
                  <a:cubicBezTo>
                    <a:pt x="1244" y="324"/>
                    <a:pt x="1279" y="325"/>
                    <a:pt x="1359" y="319"/>
                  </a:cubicBezTo>
                  <a:cubicBezTo>
                    <a:pt x="1439" y="313"/>
                    <a:pt x="1575" y="286"/>
                    <a:pt x="1651" y="271"/>
                  </a:cubicBezTo>
                  <a:cubicBezTo>
                    <a:pt x="1727" y="256"/>
                    <a:pt x="1804" y="225"/>
                    <a:pt x="1817" y="229"/>
                  </a:cubicBezTo>
                  <a:close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33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330235"/>
              </p:ext>
            </p:extLst>
          </p:nvPr>
        </p:nvGraphicFramePr>
        <p:xfrm>
          <a:off x="5653088" y="1298159"/>
          <a:ext cx="2794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5" name="Equation" r:id="rId3" imgW="279279" imgH="241195" progId="Equation.DSMT4">
                  <p:embed/>
                </p:oleObj>
              </mc:Choice>
              <mc:Fallback>
                <p:oleObj name="Equation" r:id="rId3" imgW="279279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088" y="1298159"/>
                        <a:ext cx="2794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Line 9"/>
          <p:cNvSpPr>
            <a:spLocks noChangeShapeType="1"/>
          </p:cNvSpPr>
          <p:nvPr/>
        </p:nvSpPr>
        <p:spPr bwMode="auto">
          <a:xfrm flipV="1">
            <a:off x="5932488" y="2136359"/>
            <a:ext cx="3032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Line 10"/>
          <p:cNvSpPr>
            <a:spLocks noChangeShapeType="1"/>
          </p:cNvSpPr>
          <p:nvPr/>
        </p:nvSpPr>
        <p:spPr bwMode="auto">
          <a:xfrm flipV="1">
            <a:off x="5932488" y="1798221"/>
            <a:ext cx="30003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1" name="Line 11"/>
          <p:cNvSpPr>
            <a:spLocks noChangeShapeType="1"/>
          </p:cNvSpPr>
          <p:nvPr/>
        </p:nvSpPr>
        <p:spPr bwMode="auto">
          <a:xfrm flipV="1">
            <a:off x="6115051" y="1963321"/>
            <a:ext cx="514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22" name="Group 12"/>
          <p:cNvGrpSpPr>
            <a:grpSpLocks/>
          </p:cNvGrpSpPr>
          <p:nvPr/>
        </p:nvGrpSpPr>
        <p:grpSpPr bwMode="auto">
          <a:xfrm>
            <a:off x="6103938" y="1837909"/>
            <a:ext cx="130175" cy="255587"/>
            <a:chOff x="4166" y="1971"/>
            <a:chExt cx="82" cy="161"/>
          </a:xfrm>
        </p:grpSpPr>
        <p:sp>
          <p:nvSpPr>
            <p:cNvPr id="11309" name="Line 13"/>
            <p:cNvSpPr>
              <a:spLocks noChangeShapeType="1"/>
            </p:cNvSpPr>
            <p:nvPr/>
          </p:nvSpPr>
          <p:spPr bwMode="auto">
            <a:xfrm>
              <a:off x="4176" y="1971"/>
              <a:ext cx="0" cy="1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10" name="Line 14"/>
            <p:cNvSpPr>
              <a:spLocks noChangeShapeType="1"/>
            </p:cNvSpPr>
            <p:nvPr/>
          </p:nvSpPr>
          <p:spPr bwMode="auto">
            <a:xfrm>
              <a:off x="4166" y="2122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11" name="Line 15"/>
            <p:cNvSpPr>
              <a:spLocks noChangeShapeType="1"/>
            </p:cNvSpPr>
            <p:nvPr/>
          </p:nvSpPr>
          <p:spPr bwMode="auto">
            <a:xfrm>
              <a:off x="4166" y="1981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323" name="Group 16"/>
          <p:cNvGrpSpPr>
            <a:grpSpLocks/>
          </p:cNvGrpSpPr>
          <p:nvPr/>
        </p:nvGrpSpPr>
        <p:grpSpPr bwMode="auto">
          <a:xfrm flipH="1">
            <a:off x="5930901" y="1837909"/>
            <a:ext cx="130175" cy="255587"/>
            <a:chOff x="4166" y="1971"/>
            <a:chExt cx="82" cy="161"/>
          </a:xfrm>
        </p:grpSpPr>
        <p:sp>
          <p:nvSpPr>
            <p:cNvPr id="11306" name="Line 17"/>
            <p:cNvSpPr>
              <a:spLocks noChangeShapeType="1"/>
            </p:cNvSpPr>
            <p:nvPr/>
          </p:nvSpPr>
          <p:spPr bwMode="auto">
            <a:xfrm>
              <a:off x="4176" y="1971"/>
              <a:ext cx="0" cy="1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07" name="Line 18"/>
            <p:cNvSpPr>
              <a:spLocks noChangeShapeType="1"/>
            </p:cNvSpPr>
            <p:nvPr/>
          </p:nvSpPr>
          <p:spPr bwMode="auto">
            <a:xfrm>
              <a:off x="4166" y="2122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08" name="Line 19"/>
            <p:cNvSpPr>
              <a:spLocks noChangeShapeType="1"/>
            </p:cNvSpPr>
            <p:nvPr/>
          </p:nvSpPr>
          <p:spPr bwMode="auto">
            <a:xfrm>
              <a:off x="4166" y="1981"/>
              <a:ext cx="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4" name="AutoShape 20"/>
          <p:cNvSpPr>
            <a:spLocks noChangeArrowheads="1"/>
          </p:cNvSpPr>
          <p:nvPr/>
        </p:nvSpPr>
        <p:spPr bwMode="auto">
          <a:xfrm>
            <a:off x="5670551" y="1606134"/>
            <a:ext cx="184150" cy="714375"/>
          </a:xfrm>
          <a:prstGeom prst="curvedLeftArrow">
            <a:avLst>
              <a:gd name="adj1" fmla="val 77586"/>
              <a:gd name="adj2" fmla="val 155172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3325" name="AutoShape 21"/>
          <p:cNvSpPr>
            <a:spLocks noChangeArrowheads="1"/>
          </p:cNvSpPr>
          <p:nvPr/>
        </p:nvSpPr>
        <p:spPr bwMode="auto">
          <a:xfrm flipH="1" flipV="1">
            <a:off x="6416676" y="1534696"/>
            <a:ext cx="103187" cy="776288"/>
          </a:xfrm>
          <a:prstGeom prst="curvedRightArrow">
            <a:avLst>
              <a:gd name="adj1" fmla="val 150462"/>
              <a:gd name="adj2" fmla="val 300925"/>
              <a:gd name="adj3" fmla="val 33333"/>
            </a:avLst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1332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433476"/>
              </p:ext>
            </p:extLst>
          </p:nvPr>
        </p:nvGraphicFramePr>
        <p:xfrm>
          <a:off x="6303963" y="2317334"/>
          <a:ext cx="292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" name="Equation" r:id="rId5" imgW="291973" imgH="241195" progId="Equation.DSMT4">
                  <p:embed/>
                </p:oleObj>
              </mc:Choice>
              <mc:Fallback>
                <p:oleObj name="Equation" r:id="rId5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963" y="2317334"/>
                        <a:ext cx="2921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AutoShape 23"/>
          <p:cNvSpPr>
            <a:spLocks noChangeArrowheads="1"/>
          </p:cNvSpPr>
          <p:nvPr/>
        </p:nvSpPr>
        <p:spPr bwMode="auto">
          <a:xfrm>
            <a:off x="6299201" y="1793459"/>
            <a:ext cx="117475" cy="355600"/>
          </a:xfrm>
          <a:prstGeom prst="curvedLeftArrow">
            <a:avLst>
              <a:gd name="adj1" fmla="val 60541"/>
              <a:gd name="adj2" fmla="val 121081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1332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015311"/>
              </p:ext>
            </p:extLst>
          </p:nvPr>
        </p:nvGraphicFramePr>
        <p:xfrm>
          <a:off x="6253163" y="1610896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7" name="Equation" r:id="rId7" imgW="139639" imgH="152334" progId="Equation.DSMT4">
                  <p:embed/>
                </p:oleObj>
              </mc:Choice>
              <mc:Fallback>
                <p:oleObj name="Equation" r:id="rId7" imgW="139639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163" y="1610896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9" name="Line 25"/>
          <p:cNvSpPr>
            <a:spLocks noChangeShapeType="1"/>
          </p:cNvSpPr>
          <p:nvPr/>
        </p:nvSpPr>
        <p:spPr bwMode="auto">
          <a:xfrm>
            <a:off x="5556251" y="1964909"/>
            <a:ext cx="490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30" name="Group 26"/>
          <p:cNvGrpSpPr>
            <a:grpSpLocks/>
          </p:cNvGrpSpPr>
          <p:nvPr/>
        </p:nvGrpSpPr>
        <p:grpSpPr bwMode="auto">
          <a:xfrm>
            <a:off x="5205413" y="2966621"/>
            <a:ext cx="781050" cy="712788"/>
            <a:chOff x="3722" y="2796"/>
            <a:chExt cx="492" cy="449"/>
          </a:xfrm>
        </p:grpSpPr>
        <p:sp>
          <p:nvSpPr>
            <p:cNvPr id="11300" name="Oval 27"/>
            <p:cNvSpPr>
              <a:spLocks noChangeArrowheads="1"/>
            </p:cNvSpPr>
            <p:nvPr/>
          </p:nvSpPr>
          <p:spPr bwMode="auto">
            <a:xfrm flipH="1">
              <a:off x="3722" y="2796"/>
              <a:ext cx="457" cy="449"/>
            </a:xfrm>
            <a:prstGeom prst="ellipse">
              <a:avLst/>
            </a:prstGeom>
            <a:gradFill rotWithShape="1">
              <a:gsLst>
                <a:gs pos="0">
                  <a:srgbClr val="FF3399"/>
                </a:gs>
                <a:gs pos="100000">
                  <a:srgbClr val="0033CC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ru-RU" altLang="ru-RU"/>
            </a:p>
          </p:txBody>
        </p:sp>
        <p:grpSp>
          <p:nvGrpSpPr>
            <p:cNvPr id="11301" name="Group 28"/>
            <p:cNvGrpSpPr>
              <a:grpSpLocks/>
            </p:cNvGrpSpPr>
            <p:nvPr/>
          </p:nvGrpSpPr>
          <p:grpSpPr bwMode="auto">
            <a:xfrm flipH="1">
              <a:off x="3808" y="2824"/>
              <a:ext cx="406" cy="393"/>
              <a:chOff x="1967" y="2615"/>
              <a:chExt cx="916" cy="906"/>
            </a:xfrm>
          </p:grpSpPr>
          <p:sp>
            <p:nvSpPr>
              <p:cNvPr id="11302" name="Line 29"/>
              <p:cNvSpPr>
                <a:spLocks noChangeShapeType="1"/>
              </p:cNvSpPr>
              <p:nvPr/>
            </p:nvSpPr>
            <p:spPr bwMode="auto">
              <a:xfrm flipV="1">
                <a:off x="1970" y="3293"/>
                <a:ext cx="912" cy="228"/>
              </a:xfrm>
              <a:prstGeom prst="line">
                <a:avLst/>
              </a:prstGeom>
              <a:noFill/>
              <a:ln w="57150" cmpd="thinThick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03" name="Line 30"/>
              <p:cNvSpPr>
                <a:spLocks noChangeShapeType="1"/>
              </p:cNvSpPr>
              <p:nvPr/>
            </p:nvSpPr>
            <p:spPr bwMode="auto">
              <a:xfrm flipH="1" flipV="1">
                <a:off x="2288" y="3065"/>
                <a:ext cx="595" cy="229"/>
              </a:xfrm>
              <a:prstGeom prst="line">
                <a:avLst/>
              </a:prstGeom>
              <a:noFill/>
              <a:ln w="57150" cmpd="thinThick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04" name="Line 31"/>
              <p:cNvSpPr>
                <a:spLocks noChangeShapeType="1"/>
              </p:cNvSpPr>
              <p:nvPr/>
            </p:nvSpPr>
            <p:spPr bwMode="auto">
              <a:xfrm flipV="1">
                <a:off x="2288" y="2839"/>
                <a:ext cx="592" cy="226"/>
              </a:xfrm>
              <a:prstGeom prst="line">
                <a:avLst/>
              </a:prstGeom>
              <a:noFill/>
              <a:ln w="57150" cmpd="thinThick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05" name="Line 32"/>
              <p:cNvSpPr>
                <a:spLocks noChangeShapeType="1"/>
              </p:cNvSpPr>
              <p:nvPr/>
            </p:nvSpPr>
            <p:spPr bwMode="auto">
              <a:xfrm flipH="1" flipV="1">
                <a:off x="1967" y="2615"/>
                <a:ext cx="915" cy="226"/>
              </a:xfrm>
              <a:prstGeom prst="line">
                <a:avLst/>
              </a:prstGeom>
              <a:noFill/>
              <a:ln w="57150" cmpd="thinThick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331" name="Line 33"/>
          <p:cNvSpPr>
            <a:spLocks noChangeShapeType="1"/>
          </p:cNvSpPr>
          <p:nvPr/>
        </p:nvSpPr>
        <p:spPr bwMode="auto">
          <a:xfrm>
            <a:off x="5562601" y="2569746"/>
            <a:ext cx="0" cy="385763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32" name="Group 34"/>
          <p:cNvGrpSpPr>
            <a:grpSpLocks/>
          </p:cNvGrpSpPr>
          <p:nvPr/>
        </p:nvGrpSpPr>
        <p:grpSpPr bwMode="auto">
          <a:xfrm rot="16200000">
            <a:off x="3067051" y="3982621"/>
            <a:ext cx="490538" cy="509587"/>
            <a:chOff x="705" y="2337"/>
            <a:chExt cx="264" cy="264"/>
          </a:xfrm>
        </p:grpSpPr>
        <p:sp>
          <p:nvSpPr>
            <p:cNvPr id="11298" name="Oval 35"/>
            <p:cNvSpPr>
              <a:spLocks noChangeArrowheads="1"/>
            </p:cNvSpPr>
            <p:nvPr/>
          </p:nvSpPr>
          <p:spPr bwMode="auto">
            <a:xfrm>
              <a:off x="705" y="2337"/>
              <a:ext cx="264" cy="264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299" name="AutoShape 36"/>
            <p:cNvSpPr>
              <a:spLocks noChangeArrowheads="1"/>
            </p:cNvSpPr>
            <p:nvPr/>
          </p:nvSpPr>
          <p:spPr bwMode="auto">
            <a:xfrm>
              <a:off x="744" y="2340"/>
              <a:ext cx="18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ru-RU" altLang="ru-RU"/>
            </a:p>
          </p:txBody>
        </p:sp>
      </p:grpSp>
      <p:sp>
        <p:nvSpPr>
          <p:cNvPr id="13333" name="Line 37"/>
          <p:cNvSpPr>
            <a:spLocks noChangeShapeType="1"/>
          </p:cNvSpPr>
          <p:nvPr/>
        </p:nvSpPr>
        <p:spPr bwMode="auto">
          <a:xfrm>
            <a:off x="5562601" y="3692109"/>
            <a:ext cx="0" cy="546100"/>
          </a:xfrm>
          <a:prstGeom prst="line">
            <a:avLst/>
          </a:prstGeom>
          <a:noFill/>
          <a:ln w="19050">
            <a:solidFill>
              <a:srgbClr val="00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4" name="Line 38"/>
          <p:cNvSpPr>
            <a:spLocks noChangeShapeType="1"/>
          </p:cNvSpPr>
          <p:nvPr/>
        </p:nvSpPr>
        <p:spPr bwMode="auto">
          <a:xfrm flipH="1">
            <a:off x="3571876" y="4238209"/>
            <a:ext cx="1990725" cy="0"/>
          </a:xfrm>
          <a:prstGeom prst="line">
            <a:avLst/>
          </a:prstGeom>
          <a:noFill/>
          <a:ln w="19050">
            <a:solidFill>
              <a:srgbClr val="00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5" name="Rectangle 39"/>
          <p:cNvSpPr>
            <a:spLocks noChangeArrowheads="1"/>
          </p:cNvSpPr>
          <p:nvPr/>
        </p:nvSpPr>
        <p:spPr bwMode="auto">
          <a:xfrm>
            <a:off x="776288" y="1450559"/>
            <a:ext cx="1089025" cy="11557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3337" name="Line 41"/>
          <p:cNvSpPr>
            <a:spLocks noChangeShapeType="1"/>
          </p:cNvSpPr>
          <p:nvPr/>
        </p:nvSpPr>
        <p:spPr bwMode="auto">
          <a:xfrm flipH="1">
            <a:off x="1320801" y="4241384"/>
            <a:ext cx="1736725" cy="0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8" name="Line 42"/>
          <p:cNvSpPr>
            <a:spLocks noChangeShapeType="1"/>
          </p:cNvSpPr>
          <p:nvPr/>
        </p:nvSpPr>
        <p:spPr bwMode="auto">
          <a:xfrm flipV="1">
            <a:off x="1320801" y="2496721"/>
            <a:ext cx="0" cy="1744663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0" name="Line 44"/>
          <p:cNvSpPr>
            <a:spLocks noChangeShapeType="1"/>
          </p:cNvSpPr>
          <p:nvPr/>
        </p:nvSpPr>
        <p:spPr bwMode="auto">
          <a:xfrm flipV="1">
            <a:off x="1320801" y="842546"/>
            <a:ext cx="1587" cy="5905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1" name="Line 45"/>
          <p:cNvSpPr>
            <a:spLocks noChangeShapeType="1"/>
          </p:cNvSpPr>
          <p:nvPr/>
        </p:nvSpPr>
        <p:spPr bwMode="auto">
          <a:xfrm>
            <a:off x="1322388" y="858421"/>
            <a:ext cx="27257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2" name="Line 46"/>
          <p:cNvSpPr>
            <a:spLocks noChangeShapeType="1"/>
          </p:cNvSpPr>
          <p:nvPr/>
        </p:nvSpPr>
        <p:spPr bwMode="auto">
          <a:xfrm>
            <a:off x="4048126" y="842546"/>
            <a:ext cx="0" cy="803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3" name="Rectangle 47"/>
          <p:cNvSpPr>
            <a:spLocks noGrp="1" noChangeArrowheads="1"/>
          </p:cNvSpPr>
          <p:nvPr>
            <p:ph type="title"/>
          </p:nvPr>
        </p:nvSpPr>
        <p:spPr>
          <a:xfrm>
            <a:off x="395288" y="44450"/>
            <a:ext cx="8229600" cy="558865"/>
          </a:xfrm>
        </p:spPr>
        <p:txBody>
          <a:bodyPr/>
          <a:lstStyle/>
          <a:p>
            <a:r>
              <a:rPr lang="ru-RU" altLang="ru-RU" sz="2700" b="1" dirty="0" smtClean="0">
                <a:solidFill>
                  <a:srgbClr val="FF0000"/>
                </a:solidFill>
              </a:rPr>
              <a:t>Схема простейшей паротурбинной установки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89001" y="1702971"/>
            <a:ext cx="863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ППУ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63876" y="3634959"/>
            <a:ext cx="508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67238" y="1723609"/>
            <a:ext cx="40005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Т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86326" y="2934871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9001" y="4711997"/>
            <a:ext cx="3358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питательный насос;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89001" y="5055806"/>
            <a:ext cx="3914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ППУ –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паропроизводящая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установка;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89001" y="5394360"/>
            <a:ext cx="3914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турбина;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89001" y="5732914"/>
            <a:ext cx="3914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конденсатор;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5330" y="4711997"/>
            <a:ext cx="3413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острый» пар;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4971142" y="4907467"/>
            <a:ext cx="48418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469887" y="5050551"/>
            <a:ext cx="3413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 на выходе из турбины;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Line 45"/>
          <p:cNvSpPr>
            <a:spLocks noChangeShapeType="1"/>
          </p:cNvSpPr>
          <p:nvPr/>
        </p:nvSpPr>
        <p:spPr bwMode="auto">
          <a:xfrm>
            <a:off x="4985699" y="5247740"/>
            <a:ext cx="484188" cy="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" name="Line 38"/>
          <p:cNvSpPr>
            <a:spLocks noChangeShapeType="1"/>
          </p:cNvSpPr>
          <p:nvPr/>
        </p:nvSpPr>
        <p:spPr bwMode="auto">
          <a:xfrm flipH="1">
            <a:off x="4971142" y="5582769"/>
            <a:ext cx="499539" cy="0"/>
          </a:xfrm>
          <a:prstGeom prst="line">
            <a:avLst/>
          </a:prstGeom>
          <a:noFill/>
          <a:ln w="19050">
            <a:solidFill>
              <a:srgbClr val="00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5503751" y="5389105"/>
            <a:ext cx="3413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конденсат;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Line 38"/>
          <p:cNvSpPr>
            <a:spLocks noChangeShapeType="1"/>
          </p:cNvSpPr>
          <p:nvPr/>
        </p:nvSpPr>
        <p:spPr bwMode="auto">
          <a:xfrm flipH="1">
            <a:off x="4992679" y="5921323"/>
            <a:ext cx="499539" cy="0"/>
          </a:xfrm>
          <a:prstGeom prst="line">
            <a:avLst/>
          </a:prstGeom>
          <a:noFill/>
          <a:ln w="19050">
            <a:solidFill>
              <a:srgbClr val="0033CC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5526353" y="5727659"/>
            <a:ext cx="3413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питательная вода;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082507" y="2149059"/>
            <a:ext cx="275431" cy="6135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32526" y="2647732"/>
            <a:ext cx="2720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соединительная муфта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6615366" y="858421"/>
            <a:ext cx="275431" cy="7381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933274" y="571000"/>
            <a:ext cx="2720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электрического тока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4567" y="4373443"/>
            <a:ext cx="2588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Трубопроводы: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</a:t>
            </a:fld>
            <a:r>
              <a:rPr lang="ru-RU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/19</a:t>
            </a:r>
            <a:endParaRPr lang="ru-RU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2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animBg="1"/>
      <p:bldP spid="13316" grpId="0" animBg="1"/>
      <p:bldP spid="13319" grpId="0" animBg="1"/>
      <p:bldP spid="13320" grpId="0" animBg="1"/>
      <p:bldP spid="13321" grpId="0" animBg="1"/>
      <p:bldP spid="13324" grpId="0" animBg="1"/>
      <p:bldP spid="13325" grpId="0" animBg="1"/>
      <p:bldP spid="13327" grpId="0" animBg="1"/>
      <p:bldP spid="13329" grpId="0" animBg="1"/>
      <p:bldP spid="13331" grpId="0" animBg="1"/>
      <p:bldP spid="13333" grpId="0" animBg="1"/>
      <p:bldP spid="13334" grpId="0" animBg="1"/>
      <p:bldP spid="13335" grpId="0" animBg="1"/>
      <p:bldP spid="13337" grpId="0" animBg="1"/>
      <p:bldP spid="13338" grpId="0" animBg="1"/>
      <p:bldP spid="13340" grpId="0" animBg="1"/>
      <p:bldP spid="13341" grpId="0" animBg="1"/>
      <p:bldP spid="13342" grpId="0" animBg="1"/>
      <p:bldP spid="2" grpId="0" animBg="1"/>
      <p:bldP spid="3" grpId="0"/>
      <p:bldP spid="4" grpId="0" animBg="1"/>
      <p:bldP spid="5" grpId="0"/>
      <p:bldP spid="7" grpId="0"/>
      <p:bldP spid="52" grpId="0"/>
      <p:bldP spid="53" grpId="0"/>
      <p:bldP spid="54" grpId="0"/>
      <p:bldP spid="8" grpId="0"/>
      <p:bldP spid="56" grpId="0" animBg="1"/>
      <p:bldP spid="57" grpId="0"/>
      <p:bldP spid="58" grpId="0" animBg="1"/>
      <p:bldP spid="59" grpId="0" animBg="1"/>
      <p:bldP spid="60" grpId="0"/>
      <p:bldP spid="61" grpId="0" animBg="1"/>
      <p:bldP spid="62" grpId="0"/>
      <p:bldP spid="11" grpId="0"/>
      <p:bldP spid="70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FFFF"/>
                </a:solidFill>
              </a:rPr>
              <a:t>История изобретения турбин. Водяное колесо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400821" y="1484784"/>
            <a:ext cx="7990909" cy="878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3pPr>
            <a:lvl4pPr marL="1600200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58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Турбиной</a:t>
            </a: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называют вращающееся устройство, которое приводится в действие потоком жидкости или газа.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8312" y="764704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«Турбины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тепловых и атомных электрических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станций»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078651" y="3241997"/>
            <a:ext cx="2533650" cy="1038225"/>
          </a:xfrm>
          <a:custGeom>
            <a:avLst/>
            <a:gdLst>
              <a:gd name="T0" fmla="*/ 2147483647 w 6383"/>
              <a:gd name="T1" fmla="*/ 2147483647 h 2616"/>
              <a:gd name="T2" fmla="*/ 2147483647 w 6383"/>
              <a:gd name="T3" fmla="*/ 2147483647 h 2616"/>
              <a:gd name="T4" fmla="*/ 2147483647 w 6383"/>
              <a:gd name="T5" fmla="*/ 2147483647 h 2616"/>
              <a:gd name="T6" fmla="*/ 2147483647 w 6383"/>
              <a:gd name="T7" fmla="*/ 2147483647 h 2616"/>
              <a:gd name="T8" fmla="*/ 2147483647 w 6383"/>
              <a:gd name="T9" fmla="*/ 2147483647 h 2616"/>
              <a:gd name="T10" fmla="*/ 2147483647 w 6383"/>
              <a:gd name="T11" fmla="*/ 2147483647 h 2616"/>
              <a:gd name="T12" fmla="*/ 2147483647 w 6383"/>
              <a:gd name="T13" fmla="*/ 2147483647 h 2616"/>
              <a:gd name="T14" fmla="*/ 2147483647 w 6383"/>
              <a:gd name="T15" fmla="*/ 2147483647 h 2616"/>
              <a:gd name="T16" fmla="*/ 2147483647 w 6383"/>
              <a:gd name="T17" fmla="*/ 2147483647 h 2616"/>
              <a:gd name="T18" fmla="*/ 2147483647 w 6383"/>
              <a:gd name="T19" fmla="*/ 2147483647 h 2616"/>
              <a:gd name="T20" fmla="*/ 2147483647 w 6383"/>
              <a:gd name="T21" fmla="*/ 2147483647 h 2616"/>
              <a:gd name="T22" fmla="*/ 2147483647 w 6383"/>
              <a:gd name="T23" fmla="*/ 2147483647 h 2616"/>
              <a:gd name="T24" fmla="*/ 2147483647 w 6383"/>
              <a:gd name="T25" fmla="*/ 2147483647 h 2616"/>
              <a:gd name="T26" fmla="*/ 2147483647 w 6383"/>
              <a:gd name="T27" fmla="*/ 2147483647 h 2616"/>
              <a:gd name="T28" fmla="*/ 2147483647 w 6383"/>
              <a:gd name="T29" fmla="*/ 2147483647 h 2616"/>
              <a:gd name="T30" fmla="*/ 2147483647 w 6383"/>
              <a:gd name="T31" fmla="*/ 2147483647 h 2616"/>
              <a:gd name="T32" fmla="*/ 2147483647 w 6383"/>
              <a:gd name="T33" fmla="*/ 2147483647 h 2616"/>
              <a:gd name="T34" fmla="*/ 2147483647 w 6383"/>
              <a:gd name="T35" fmla="*/ 2147483647 h 2616"/>
              <a:gd name="T36" fmla="*/ 2147483647 w 6383"/>
              <a:gd name="T37" fmla="*/ 2147483647 h 2616"/>
              <a:gd name="T38" fmla="*/ 2147483647 w 6383"/>
              <a:gd name="T39" fmla="*/ 2147483647 h 2616"/>
              <a:gd name="T40" fmla="*/ 2147483647 w 6383"/>
              <a:gd name="T41" fmla="*/ 2147483647 h 2616"/>
              <a:gd name="T42" fmla="*/ 2147483647 w 6383"/>
              <a:gd name="T43" fmla="*/ 2147483647 h 2616"/>
              <a:gd name="T44" fmla="*/ 2147483647 w 6383"/>
              <a:gd name="T45" fmla="*/ 2147483647 h 2616"/>
              <a:gd name="T46" fmla="*/ 2147483647 w 6383"/>
              <a:gd name="T47" fmla="*/ 2147483647 h 2616"/>
              <a:gd name="T48" fmla="*/ 2147483647 w 6383"/>
              <a:gd name="T49" fmla="*/ 2147483647 h 2616"/>
              <a:gd name="T50" fmla="*/ 2147483647 w 6383"/>
              <a:gd name="T51" fmla="*/ 2147483647 h 2616"/>
              <a:gd name="T52" fmla="*/ 2147483647 w 6383"/>
              <a:gd name="T53" fmla="*/ 2147483647 h 2616"/>
              <a:gd name="T54" fmla="*/ 2147483647 w 6383"/>
              <a:gd name="T55" fmla="*/ 2147483647 h 2616"/>
              <a:gd name="T56" fmla="*/ 2147483647 w 6383"/>
              <a:gd name="T57" fmla="*/ 2147483647 h 2616"/>
              <a:gd name="T58" fmla="*/ 2147483647 w 6383"/>
              <a:gd name="T59" fmla="*/ 2147483647 h 2616"/>
              <a:gd name="T60" fmla="*/ 2147483647 w 6383"/>
              <a:gd name="T61" fmla="*/ 2147483647 h 2616"/>
              <a:gd name="T62" fmla="*/ 2147483647 w 6383"/>
              <a:gd name="T63" fmla="*/ 2147483647 h 2616"/>
              <a:gd name="T64" fmla="*/ 2147483647 w 6383"/>
              <a:gd name="T65" fmla="*/ 2147483647 h 2616"/>
              <a:gd name="T66" fmla="*/ 2147483647 w 6383"/>
              <a:gd name="T67" fmla="*/ 2147483647 h 2616"/>
              <a:gd name="T68" fmla="*/ 2147483647 w 6383"/>
              <a:gd name="T69" fmla="*/ 2147483647 h 2616"/>
              <a:gd name="T70" fmla="*/ 2147483647 w 6383"/>
              <a:gd name="T71" fmla="*/ 2147483647 h 2616"/>
              <a:gd name="T72" fmla="*/ 2147483647 w 6383"/>
              <a:gd name="T73" fmla="*/ 2147483647 h 2616"/>
              <a:gd name="T74" fmla="*/ 2147483647 w 6383"/>
              <a:gd name="T75" fmla="*/ 2147483647 h 2616"/>
              <a:gd name="T76" fmla="*/ 2147483647 w 6383"/>
              <a:gd name="T77" fmla="*/ 2147483647 h 2616"/>
              <a:gd name="T78" fmla="*/ 2147483647 w 6383"/>
              <a:gd name="T79" fmla="*/ 2147483647 h 2616"/>
              <a:gd name="T80" fmla="*/ 2147483647 w 6383"/>
              <a:gd name="T81" fmla="*/ 2147483647 h 2616"/>
              <a:gd name="T82" fmla="*/ 2147483647 w 6383"/>
              <a:gd name="T83" fmla="*/ 2147483647 h 2616"/>
              <a:gd name="T84" fmla="*/ 0 w 6383"/>
              <a:gd name="T85" fmla="*/ 2147483647 h 2616"/>
              <a:gd name="T86" fmla="*/ 2147483647 w 6383"/>
              <a:gd name="T87" fmla="*/ 2147483647 h 2616"/>
              <a:gd name="T88" fmla="*/ 2147483647 w 6383"/>
              <a:gd name="T89" fmla="*/ 2147483647 h 2616"/>
              <a:gd name="T90" fmla="*/ 2147483647 w 6383"/>
              <a:gd name="T91" fmla="*/ 2147483647 h 2616"/>
              <a:gd name="T92" fmla="*/ 2147483647 w 6383"/>
              <a:gd name="T93" fmla="*/ 2147483647 h 2616"/>
              <a:gd name="T94" fmla="*/ 2147483647 w 6383"/>
              <a:gd name="T95" fmla="*/ 2147483647 h 2616"/>
              <a:gd name="T96" fmla="*/ 2147483647 w 6383"/>
              <a:gd name="T97" fmla="*/ 2147483647 h 2616"/>
              <a:gd name="T98" fmla="*/ 2147483647 w 6383"/>
              <a:gd name="T99" fmla="*/ 2147483647 h 2616"/>
              <a:gd name="T100" fmla="*/ 2147483647 w 6383"/>
              <a:gd name="T101" fmla="*/ 2147483647 h 2616"/>
              <a:gd name="T102" fmla="*/ 2147483647 w 6383"/>
              <a:gd name="T103" fmla="*/ 0 h 26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383"/>
              <a:gd name="T157" fmla="*/ 0 h 2616"/>
              <a:gd name="T158" fmla="*/ 6383 w 6383"/>
              <a:gd name="T159" fmla="*/ 2616 h 26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383" h="2616">
                <a:moveTo>
                  <a:pt x="1433" y="470"/>
                </a:moveTo>
                <a:lnTo>
                  <a:pt x="1533" y="449"/>
                </a:lnTo>
                <a:lnTo>
                  <a:pt x="1632" y="444"/>
                </a:lnTo>
                <a:lnTo>
                  <a:pt x="1732" y="455"/>
                </a:lnTo>
                <a:lnTo>
                  <a:pt x="1830" y="480"/>
                </a:lnTo>
                <a:lnTo>
                  <a:pt x="1921" y="520"/>
                </a:lnTo>
                <a:lnTo>
                  <a:pt x="2007" y="572"/>
                </a:lnTo>
                <a:lnTo>
                  <a:pt x="2083" y="637"/>
                </a:lnTo>
                <a:lnTo>
                  <a:pt x="2149" y="713"/>
                </a:lnTo>
                <a:lnTo>
                  <a:pt x="2192" y="780"/>
                </a:lnTo>
                <a:lnTo>
                  <a:pt x="2224" y="855"/>
                </a:lnTo>
                <a:lnTo>
                  <a:pt x="2242" y="932"/>
                </a:lnTo>
                <a:lnTo>
                  <a:pt x="2274" y="1074"/>
                </a:lnTo>
                <a:lnTo>
                  <a:pt x="2322" y="1211"/>
                </a:lnTo>
                <a:lnTo>
                  <a:pt x="2386" y="1343"/>
                </a:lnTo>
                <a:lnTo>
                  <a:pt x="2463" y="1467"/>
                </a:lnTo>
                <a:lnTo>
                  <a:pt x="2555" y="1581"/>
                </a:lnTo>
                <a:lnTo>
                  <a:pt x="2658" y="1684"/>
                </a:lnTo>
                <a:lnTo>
                  <a:pt x="2773" y="1773"/>
                </a:lnTo>
                <a:lnTo>
                  <a:pt x="2898" y="1850"/>
                </a:lnTo>
                <a:lnTo>
                  <a:pt x="3030" y="1911"/>
                </a:lnTo>
                <a:lnTo>
                  <a:pt x="3168" y="1957"/>
                </a:lnTo>
                <a:lnTo>
                  <a:pt x="3311" y="1987"/>
                </a:lnTo>
                <a:lnTo>
                  <a:pt x="3456" y="2000"/>
                </a:lnTo>
                <a:lnTo>
                  <a:pt x="6344" y="2000"/>
                </a:lnTo>
                <a:lnTo>
                  <a:pt x="6333" y="2022"/>
                </a:lnTo>
                <a:lnTo>
                  <a:pt x="6328" y="2032"/>
                </a:lnTo>
                <a:lnTo>
                  <a:pt x="6323" y="2043"/>
                </a:lnTo>
                <a:lnTo>
                  <a:pt x="6318" y="2053"/>
                </a:lnTo>
                <a:lnTo>
                  <a:pt x="6312" y="2063"/>
                </a:lnTo>
                <a:lnTo>
                  <a:pt x="6308" y="2075"/>
                </a:lnTo>
                <a:lnTo>
                  <a:pt x="6304" y="2085"/>
                </a:lnTo>
                <a:lnTo>
                  <a:pt x="6302" y="2090"/>
                </a:lnTo>
                <a:lnTo>
                  <a:pt x="6300" y="2095"/>
                </a:lnTo>
                <a:lnTo>
                  <a:pt x="6298" y="2100"/>
                </a:lnTo>
                <a:lnTo>
                  <a:pt x="6297" y="2105"/>
                </a:lnTo>
                <a:lnTo>
                  <a:pt x="6295" y="2111"/>
                </a:lnTo>
                <a:lnTo>
                  <a:pt x="6294" y="2116"/>
                </a:lnTo>
                <a:lnTo>
                  <a:pt x="6292" y="2121"/>
                </a:lnTo>
                <a:lnTo>
                  <a:pt x="6291" y="2126"/>
                </a:lnTo>
                <a:lnTo>
                  <a:pt x="6290" y="2131"/>
                </a:lnTo>
                <a:lnTo>
                  <a:pt x="6289" y="2136"/>
                </a:lnTo>
                <a:lnTo>
                  <a:pt x="6288" y="2142"/>
                </a:lnTo>
                <a:lnTo>
                  <a:pt x="6287" y="2147"/>
                </a:lnTo>
                <a:lnTo>
                  <a:pt x="6287" y="2152"/>
                </a:lnTo>
                <a:lnTo>
                  <a:pt x="6286" y="2157"/>
                </a:lnTo>
                <a:lnTo>
                  <a:pt x="6286" y="2162"/>
                </a:lnTo>
                <a:lnTo>
                  <a:pt x="6286" y="2166"/>
                </a:lnTo>
                <a:lnTo>
                  <a:pt x="6286" y="2171"/>
                </a:lnTo>
                <a:lnTo>
                  <a:pt x="6286" y="2177"/>
                </a:lnTo>
                <a:lnTo>
                  <a:pt x="6286" y="2182"/>
                </a:lnTo>
                <a:lnTo>
                  <a:pt x="6287" y="2187"/>
                </a:lnTo>
                <a:lnTo>
                  <a:pt x="6288" y="2192"/>
                </a:lnTo>
                <a:lnTo>
                  <a:pt x="6289" y="2196"/>
                </a:lnTo>
                <a:lnTo>
                  <a:pt x="6290" y="2201"/>
                </a:lnTo>
                <a:lnTo>
                  <a:pt x="6291" y="2206"/>
                </a:lnTo>
                <a:lnTo>
                  <a:pt x="6292" y="2211"/>
                </a:lnTo>
                <a:lnTo>
                  <a:pt x="6294" y="2216"/>
                </a:lnTo>
                <a:lnTo>
                  <a:pt x="6296" y="2220"/>
                </a:lnTo>
                <a:lnTo>
                  <a:pt x="6298" y="2225"/>
                </a:lnTo>
                <a:lnTo>
                  <a:pt x="6301" y="2230"/>
                </a:lnTo>
                <a:lnTo>
                  <a:pt x="6303" y="2234"/>
                </a:lnTo>
                <a:lnTo>
                  <a:pt x="6306" y="2239"/>
                </a:lnTo>
                <a:lnTo>
                  <a:pt x="6309" y="2245"/>
                </a:lnTo>
                <a:lnTo>
                  <a:pt x="6312" y="2249"/>
                </a:lnTo>
                <a:lnTo>
                  <a:pt x="6316" y="2253"/>
                </a:lnTo>
                <a:lnTo>
                  <a:pt x="6319" y="2258"/>
                </a:lnTo>
                <a:lnTo>
                  <a:pt x="6323" y="2262"/>
                </a:lnTo>
                <a:lnTo>
                  <a:pt x="6329" y="2271"/>
                </a:lnTo>
                <a:lnTo>
                  <a:pt x="6336" y="2281"/>
                </a:lnTo>
                <a:lnTo>
                  <a:pt x="6343" y="2289"/>
                </a:lnTo>
                <a:lnTo>
                  <a:pt x="6351" y="2298"/>
                </a:lnTo>
                <a:lnTo>
                  <a:pt x="6354" y="2303"/>
                </a:lnTo>
                <a:lnTo>
                  <a:pt x="6357" y="2308"/>
                </a:lnTo>
                <a:lnTo>
                  <a:pt x="6360" y="2312"/>
                </a:lnTo>
                <a:lnTo>
                  <a:pt x="6363" y="2317"/>
                </a:lnTo>
                <a:lnTo>
                  <a:pt x="6366" y="2321"/>
                </a:lnTo>
                <a:lnTo>
                  <a:pt x="6368" y="2325"/>
                </a:lnTo>
                <a:lnTo>
                  <a:pt x="6371" y="2329"/>
                </a:lnTo>
                <a:lnTo>
                  <a:pt x="6374" y="2334"/>
                </a:lnTo>
                <a:lnTo>
                  <a:pt x="6376" y="2338"/>
                </a:lnTo>
                <a:lnTo>
                  <a:pt x="6377" y="2343"/>
                </a:lnTo>
                <a:lnTo>
                  <a:pt x="6380" y="2348"/>
                </a:lnTo>
                <a:lnTo>
                  <a:pt x="6381" y="2352"/>
                </a:lnTo>
                <a:lnTo>
                  <a:pt x="6382" y="2357"/>
                </a:lnTo>
                <a:lnTo>
                  <a:pt x="6383" y="2361"/>
                </a:lnTo>
                <a:lnTo>
                  <a:pt x="6383" y="2365"/>
                </a:lnTo>
                <a:lnTo>
                  <a:pt x="6383" y="2368"/>
                </a:lnTo>
                <a:lnTo>
                  <a:pt x="6383" y="2370"/>
                </a:lnTo>
                <a:lnTo>
                  <a:pt x="6383" y="2373"/>
                </a:lnTo>
                <a:lnTo>
                  <a:pt x="6383" y="2375"/>
                </a:lnTo>
                <a:lnTo>
                  <a:pt x="6382" y="2380"/>
                </a:lnTo>
                <a:lnTo>
                  <a:pt x="6381" y="2384"/>
                </a:lnTo>
                <a:lnTo>
                  <a:pt x="6378" y="2388"/>
                </a:lnTo>
                <a:lnTo>
                  <a:pt x="6377" y="2393"/>
                </a:lnTo>
                <a:lnTo>
                  <a:pt x="6375" y="2397"/>
                </a:lnTo>
                <a:lnTo>
                  <a:pt x="6373" y="2402"/>
                </a:lnTo>
                <a:lnTo>
                  <a:pt x="6370" y="2407"/>
                </a:lnTo>
                <a:lnTo>
                  <a:pt x="6368" y="2412"/>
                </a:lnTo>
                <a:lnTo>
                  <a:pt x="6365" y="2416"/>
                </a:lnTo>
                <a:lnTo>
                  <a:pt x="6362" y="2421"/>
                </a:lnTo>
                <a:lnTo>
                  <a:pt x="6359" y="2425"/>
                </a:lnTo>
                <a:lnTo>
                  <a:pt x="6353" y="2434"/>
                </a:lnTo>
                <a:lnTo>
                  <a:pt x="6347" y="2445"/>
                </a:lnTo>
                <a:lnTo>
                  <a:pt x="6339" y="2454"/>
                </a:lnTo>
                <a:lnTo>
                  <a:pt x="6333" y="2463"/>
                </a:lnTo>
                <a:lnTo>
                  <a:pt x="6330" y="2467"/>
                </a:lnTo>
                <a:lnTo>
                  <a:pt x="6327" y="2473"/>
                </a:lnTo>
                <a:lnTo>
                  <a:pt x="6324" y="2478"/>
                </a:lnTo>
                <a:lnTo>
                  <a:pt x="6321" y="2482"/>
                </a:lnTo>
                <a:lnTo>
                  <a:pt x="6319" y="2487"/>
                </a:lnTo>
                <a:lnTo>
                  <a:pt x="6316" y="2492"/>
                </a:lnTo>
                <a:lnTo>
                  <a:pt x="6314" y="2496"/>
                </a:lnTo>
                <a:lnTo>
                  <a:pt x="6311" y="2501"/>
                </a:lnTo>
                <a:lnTo>
                  <a:pt x="6309" y="2506"/>
                </a:lnTo>
                <a:lnTo>
                  <a:pt x="6308" y="2511"/>
                </a:lnTo>
                <a:lnTo>
                  <a:pt x="6307" y="2516"/>
                </a:lnTo>
                <a:lnTo>
                  <a:pt x="6306" y="2520"/>
                </a:lnTo>
                <a:lnTo>
                  <a:pt x="6305" y="2522"/>
                </a:lnTo>
                <a:lnTo>
                  <a:pt x="6305" y="2525"/>
                </a:lnTo>
                <a:lnTo>
                  <a:pt x="6305" y="2528"/>
                </a:lnTo>
                <a:lnTo>
                  <a:pt x="6305" y="2530"/>
                </a:lnTo>
                <a:lnTo>
                  <a:pt x="6305" y="2532"/>
                </a:lnTo>
                <a:lnTo>
                  <a:pt x="6305" y="2534"/>
                </a:lnTo>
                <a:lnTo>
                  <a:pt x="6306" y="2540"/>
                </a:lnTo>
                <a:lnTo>
                  <a:pt x="6306" y="2545"/>
                </a:lnTo>
                <a:lnTo>
                  <a:pt x="6308" y="2549"/>
                </a:lnTo>
                <a:lnTo>
                  <a:pt x="6309" y="2554"/>
                </a:lnTo>
                <a:lnTo>
                  <a:pt x="6311" y="2558"/>
                </a:lnTo>
                <a:lnTo>
                  <a:pt x="6312" y="2563"/>
                </a:lnTo>
                <a:lnTo>
                  <a:pt x="6316" y="2568"/>
                </a:lnTo>
                <a:lnTo>
                  <a:pt x="6318" y="2573"/>
                </a:lnTo>
                <a:lnTo>
                  <a:pt x="6321" y="2578"/>
                </a:lnTo>
                <a:lnTo>
                  <a:pt x="6323" y="2583"/>
                </a:lnTo>
                <a:lnTo>
                  <a:pt x="6326" y="2588"/>
                </a:lnTo>
                <a:lnTo>
                  <a:pt x="6329" y="2592"/>
                </a:lnTo>
                <a:lnTo>
                  <a:pt x="6332" y="2597"/>
                </a:lnTo>
                <a:lnTo>
                  <a:pt x="6338" y="2607"/>
                </a:lnTo>
                <a:lnTo>
                  <a:pt x="6344" y="2616"/>
                </a:lnTo>
                <a:lnTo>
                  <a:pt x="2949" y="2616"/>
                </a:lnTo>
                <a:lnTo>
                  <a:pt x="2855" y="2608"/>
                </a:lnTo>
                <a:lnTo>
                  <a:pt x="2763" y="2581"/>
                </a:lnTo>
                <a:lnTo>
                  <a:pt x="2593" y="2503"/>
                </a:lnTo>
                <a:lnTo>
                  <a:pt x="2431" y="2411"/>
                </a:lnTo>
                <a:lnTo>
                  <a:pt x="2278" y="2304"/>
                </a:lnTo>
                <a:lnTo>
                  <a:pt x="2136" y="2183"/>
                </a:lnTo>
                <a:lnTo>
                  <a:pt x="2006" y="2049"/>
                </a:lnTo>
                <a:lnTo>
                  <a:pt x="1889" y="1903"/>
                </a:lnTo>
                <a:lnTo>
                  <a:pt x="1786" y="1748"/>
                </a:lnTo>
                <a:lnTo>
                  <a:pt x="1699" y="1583"/>
                </a:lnTo>
                <a:lnTo>
                  <a:pt x="1626" y="1410"/>
                </a:lnTo>
                <a:lnTo>
                  <a:pt x="1571" y="1233"/>
                </a:lnTo>
                <a:lnTo>
                  <a:pt x="1543" y="1155"/>
                </a:lnTo>
                <a:lnTo>
                  <a:pt x="1504" y="1083"/>
                </a:lnTo>
                <a:lnTo>
                  <a:pt x="1452" y="1018"/>
                </a:lnTo>
                <a:lnTo>
                  <a:pt x="1391" y="962"/>
                </a:lnTo>
                <a:lnTo>
                  <a:pt x="1322" y="918"/>
                </a:lnTo>
                <a:lnTo>
                  <a:pt x="1247" y="885"/>
                </a:lnTo>
                <a:lnTo>
                  <a:pt x="1166" y="864"/>
                </a:lnTo>
                <a:lnTo>
                  <a:pt x="1085" y="858"/>
                </a:lnTo>
                <a:lnTo>
                  <a:pt x="96" y="858"/>
                </a:lnTo>
                <a:lnTo>
                  <a:pt x="64" y="797"/>
                </a:lnTo>
                <a:lnTo>
                  <a:pt x="48" y="768"/>
                </a:lnTo>
                <a:lnTo>
                  <a:pt x="34" y="738"/>
                </a:lnTo>
                <a:lnTo>
                  <a:pt x="22" y="709"/>
                </a:lnTo>
                <a:lnTo>
                  <a:pt x="17" y="694"/>
                </a:lnTo>
                <a:lnTo>
                  <a:pt x="12" y="680"/>
                </a:lnTo>
                <a:lnTo>
                  <a:pt x="8" y="666"/>
                </a:lnTo>
                <a:lnTo>
                  <a:pt x="5" y="653"/>
                </a:lnTo>
                <a:lnTo>
                  <a:pt x="3" y="638"/>
                </a:lnTo>
                <a:lnTo>
                  <a:pt x="1" y="625"/>
                </a:lnTo>
                <a:lnTo>
                  <a:pt x="0" y="611"/>
                </a:lnTo>
                <a:lnTo>
                  <a:pt x="1" y="598"/>
                </a:lnTo>
                <a:lnTo>
                  <a:pt x="2" y="584"/>
                </a:lnTo>
                <a:lnTo>
                  <a:pt x="4" y="571"/>
                </a:lnTo>
                <a:lnTo>
                  <a:pt x="7" y="559"/>
                </a:lnTo>
                <a:lnTo>
                  <a:pt x="11" y="546"/>
                </a:lnTo>
                <a:lnTo>
                  <a:pt x="17" y="534"/>
                </a:lnTo>
                <a:lnTo>
                  <a:pt x="23" y="522"/>
                </a:lnTo>
                <a:lnTo>
                  <a:pt x="32" y="510"/>
                </a:lnTo>
                <a:lnTo>
                  <a:pt x="40" y="499"/>
                </a:lnTo>
                <a:lnTo>
                  <a:pt x="49" y="488"/>
                </a:lnTo>
                <a:lnTo>
                  <a:pt x="60" y="476"/>
                </a:lnTo>
                <a:lnTo>
                  <a:pt x="80" y="454"/>
                </a:lnTo>
                <a:lnTo>
                  <a:pt x="102" y="431"/>
                </a:lnTo>
                <a:lnTo>
                  <a:pt x="123" y="408"/>
                </a:lnTo>
                <a:lnTo>
                  <a:pt x="143" y="386"/>
                </a:lnTo>
                <a:lnTo>
                  <a:pt x="152" y="375"/>
                </a:lnTo>
                <a:lnTo>
                  <a:pt x="162" y="363"/>
                </a:lnTo>
                <a:lnTo>
                  <a:pt x="170" y="351"/>
                </a:lnTo>
                <a:lnTo>
                  <a:pt x="176" y="339"/>
                </a:lnTo>
                <a:lnTo>
                  <a:pt x="182" y="327"/>
                </a:lnTo>
                <a:lnTo>
                  <a:pt x="186" y="314"/>
                </a:lnTo>
                <a:lnTo>
                  <a:pt x="191" y="302"/>
                </a:lnTo>
                <a:lnTo>
                  <a:pt x="193" y="289"/>
                </a:lnTo>
                <a:lnTo>
                  <a:pt x="194" y="276"/>
                </a:lnTo>
                <a:lnTo>
                  <a:pt x="195" y="263"/>
                </a:lnTo>
                <a:lnTo>
                  <a:pt x="194" y="249"/>
                </a:lnTo>
                <a:lnTo>
                  <a:pt x="193" y="235"/>
                </a:lnTo>
                <a:lnTo>
                  <a:pt x="191" y="221"/>
                </a:lnTo>
                <a:lnTo>
                  <a:pt x="187" y="207"/>
                </a:lnTo>
                <a:lnTo>
                  <a:pt x="184" y="194"/>
                </a:lnTo>
                <a:lnTo>
                  <a:pt x="180" y="178"/>
                </a:lnTo>
                <a:lnTo>
                  <a:pt x="170" y="149"/>
                </a:lnTo>
                <a:lnTo>
                  <a:pt x="158" y="120"/>
                </a:lnTo>
                <a:lnTo>
                  <a:pt x="143" y="91"/>
                </a:lnTo>
                <a:lnTo>
                  <a:pt x="129" y="61"/>
                </a:lnTo>
                <a:lnTo>
                  <a:pt x="96" y="0"/>
                </a:lnTo>
                <a:lnTo>
                  <a:pt x="1433" y="0"/>
                </a:lnTo>
                <a:lnTo>
                  <a:pt x="1433" y="47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Freeform 4"/>
          <p:cNvSpPr>
            <a:spLocks/>
          </p:cNvSpPr>
          <p:nvPr/>
        </p:nvSpPr>
        <p:spPr bwMode="auto">
          <a:xfrm>
            <a:off x="6407168" y="4700115"/>
            <a:ext cx="1660525" cy="160337"/>
          </a:xfrm>
          <a:custGeom>
            <a:avLst/>
            <a:gdLst>
              <a:gd name="T0" fmla="*/ 2147483647 w 4184"/>
              <a:gd name="T1" fmla="*/ 0 h 406"/>
              <a:gd name="T2" fmla="*/ 2147483647 w 4184"/>
              <a:gd name="T3" fmla="*/ 2147483647 h 406"/>
              <a:gd name="T4" fmla="*/ 2147483647 w 4184"/>
              <a:gd name="T5" fmla="*/ 2147483647 h 406"/>
              <a:gd name="T6" fmla="*/ 2147483647 w 4184"/>
              <a:gd name="T7" fmla="*/ 2147483647 h 406"/>
              <a:gd name="T8" fmla="*/ 2147483647 w 4184"/>
              <a:gd name="T9" fmla="*/ 2147483647 h 406"/>
              <a:gd name="T10" fmla="*/ 2147483647 w 4184"/>
              <a:gd name="T11" fmla="*/ 2147483647 h 406"/>
              <a:gd name="T12" fmla="*/ 2147483647 w 4184"/>
              <a:gd name="T13" fmla="*/ 2147483647 h 406"/>
              <a:gd name="T14" fmla="*/ 2147483647 w 4184"/>
              <a:gd name="T15" fmla="*/ 2147483647 h 406"/>
              <a:gd name="T16" fmla="*/ 2147483647 w 4184"/>
              <a:gd name="T17" fmla="*/ 2147483647 h 406"/>
              <a:gd name="T18" fmla="*/ 2147483647 w 4184"/>
              <a:gd name="T19" fmla="*/ 2147483647 h 406"/>
              <a:gd name="T20" fmla="*/ 2147483647 w 4184"/>
              <a:gd name="T21" fmla="*/ 2147483647 h 406"/>
              <a:gd name="T22" fmla="*/ 2147483647 w 4184"/>
              <a:gd name="T23" fmla="*/ 2147483647 h 406"/>
              <a:gd name="T24" fmla="*/ 2147483647 w 4184"/>
              <a:gd name="T25" fmla="*/ 2147483647 h 406"/>
              <a:gd name="T26" fmla="*/ 2147483647 w 4184"/>
              <a:gd name="T27" fmla="*/ 2147483647 h 406"/>
              <a:gd name="T28" fmla="*/ 2147483647 w 4184"/>
              <a:gd name="T29" fmla="*/ 2147483647 h 406"/>
              <a:gd name="T30" fmla="*/ 2147483647 w 4184"/>
              <a:gd name="T31" fmla="*/ 2147483647 h 406"/>
              <a:gd name="T32" fmla="*/ 2147483647 w 4184"/>
              <a:gd name="T33" fmla="*/ 2147483647 h 406"/>
              <a:gd name="T34" fmla="*/ 2147483647 w 4184"/>
              <a:gd name="T35" fmla="*/ 2147483647 h 406"/>
              <a:gd name="T36" fmla="*/ 2147483647 w 4184"/>
              <a:gd name="T37" fmla="*/ 2147483647 h 406"/>
              <a:gd name="T38" fmla="*/ 2147483647 w 4184"/>
              <a:gd name="T39" fmla="*/ 2147483647 h 406"/>
              <a:gd name="T40" fmla="*/ 2147483647 w 4184"/>
              <a:gd name="T41" fmla="*/ 2147483647 h 406"/>
              <a:gd name="T42" fmla="*/ 2147483647 w 4184"/>
              <a:gd name="T43" fmla="*/ 2147483647 h 406"/>
              <a:gd name="T44" fmla="*/ 2147483647 w 4184"/>
              <a:gd name="T45" fmla="*/ 2147483647 h 406"/>
              <a:gd name="T46" fmla="*/ 2147483647 w 4184"/>
              <a:gd name="T47" fmla="*/ 2147483647 h 406"/>
              <a:gd name="T48" fmla="*/ 2147483647 w 4184"/>
              <a:gd name="T49" fmla="*/ 2147483647 h 406"/>
              <a:gd name="T50" fmla="*/ 2147483647 w 4184"/>
              <a:gd name="T51" fmla="*/ 2147483647 h 406"/>
              <a:gd name="T52" fmla="*/ 2147483647 w 4184"/>
              <a:gd name="T53" fmla="*/ 2147483647 h 406"/>
              <a:gd name="T54" fmla="*/ 2147483647 w 4184"/>
              <a:gd name="T55" fmla="*/ 2147483647 h 406"/>
              <a:gd name="T56" fmla="*/ 2147483647 w 4184"/>
              <a:gd name="T57" fmla="*/ 2147483647 h 406"/>
              <a:gd name="T58" fmla="*/ 2147483647 w 4184"/>
              <a:gd name="T59" fmla="*/ 2147483647 h 406"/>
              <a:gd name="T60" fmla="*/ 2147483647 w 4184"/>
              <a:gd name="T61" fmla="*/ 2147483647 h 406"/>
              <a:gd name="T62" fmla="*/ 2147483647 w 4184"/>
              <a:gd name="T63" fmla="*/ 2147483647 h 406"/>
              <a:gd name="T64" fmla="*/ 2147483647 w 4184"/>
              <a:gd name="T65" fmla="*/ 2147483647 h 406"/>
              <a:gd name="T66" fmla="*/ 2147483647 w 4184"/>
              <a:gd name="T67" fmla="*/ 2147483647 h 406"/>
              <a:gd name="T68" fmla="*/ 2147483647 w 4184"/>
              <a:gd name="T69" fmla="*/ 2147483647 h 406"/>
              <a:gd name="T70" fmla="*/ 2147483647 w 4184"/>
              <a:gd name="T71" fmla="*/ 2147483647 h 406"/>
              <a:gd name="T72" fmla="*/ 2147483647 w 4184"/>
              <a:gd name="T73" fmla="*/ 2147483647 h 40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4184"/>
              <a:gd name="T112" fmla="*/ 0 h 406"/>
              <a:gd name="T113" fmla="*/ 4184 w 4184"/>
              <a:gd name="T114" fmla="*/ 406 h 40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4184" h="406">
                <a:moveTo>
                  <a:pt x="0" y="0"/>
                </a:moveTo>
                <a:lnTo>
                  <a:pt x="4120" y="0"/>
                </a:lnTo>
                <a:lnTo>
                  <a:pt x="4115" y="13"/>
                </a:lnTo>
                <a:lnTo>
                  <a:pt x="4110" y="26"/>
                </a:lnTo>
                <a:lnTo>
                  <a:pt x="4108" y="34"/>
                </a:lnTo>
                <a:lnTo>
                  <a:pt x="4104" y="41"/>
                </a:lnTo>
                <a:lnTo>
                  <a:pt x="4102" y="48"/>
                </a:lnTo>
                <a:lnTo>
                  <a:pt x="4100" y="54"/>
                </a:lnTo>
                <a:lnTo>
                  <a:pt x="4098" y="61"/>
                </a:lnTo>
                <a:lnTo>
                  <a:pt x="4096" y="68"/>
                </a:lnTo>
                <a:lnTo>
                  <a:pt x="4095" y="74"/>
                </a:lnTo>
                <a:lnTo>
                  <a:pt x="4094" y="81"/>
                </a:lnTo>
                <a:lnTo>
                  <a:pt x="4093" y="87"/>
                </a:lnTo>
                <a:lnTo>
                  <a:pt x="4092" y="94"/>
                </a:lnTo>
                <a:lnTo>
                  <a:pt x="4092" y="101"/>
                </a:lnTo>
                <a:lnTo>
                  <a:pt x="4092" y="107"/>
                </a:lnTo>
                <a:lnTo>
                  <a:pt x="4093" y="113"/>
                </a:lnTo>
                <a:lnTo>
                  <a:pt x="4093" y="119"/>
                </a:lnTo>
                <a:lnTo>
                  <a:pt x="4094" y="122"/>
                </a:lnTo>
                <a:lnTo>
                  <a:pt x="4095" y="125"/>
                </a:lnTo>
                <a:lnTo>
                  <a:pt x="4095" y="128"/>
                </a:lnTo>
                <a:lnTo>
                  <a:pt x="4096" y="131"/>
                </a:lnTo>
                <a:lnTo>
                  <a:pt x="4097" y="134"/>
                </a:lnTo>
                <a:lnTo>
                  <a:pt x="4098" y="137"/>
                </a:lnTo>
                <a:lnTo>
                  <a:pt x="4101" y="143"/>
                </a:lnTo>
                <a:lnTo>
                  <a:pt x="4104" y="149"/>
                </a:lnTo>
                <a:lnTo>
                  <a:pt x="4108" y="154"/>
                </a:lnTo>
                <a:lnTo>
                  <a:pt x="4111" y="159"/>
                </a:lnTo>
                <a:lnTo>
                  <a:pt x="4115" y="166"/>
                </a:lnTo>
                <a:lnTo>
                  <a:pt x="4119" y="171"/>
                </a:lnTo>
                <a:lnTo>
                  <a:pt x="4123" y="176"/>
                </a:lnTo>
                <a:lnTo>
                  <a:pt x="4131" y="187"/>
                </a:lnTo>
                <a:lnTo>
                  <a:pt x="4141" y="198"/>
                </a:lnTo>
                <a:lnTo>
                  <a:pt x="4145" y="204"/>
                </a:lnTo>
                <a:lnTo>
                  <a:pt x="4149" y="209"/>
                </a:lnTo>
                <a:lnTo>
                  <a:pt x="4153" y="215"/>
                </a:lnTo>
                <a:lnTo>
                  <a:pt x="4157" y="220"/>
                </a:lnTo>
                <a:lnTo>
                  <a:pt x="4160" y="226"/>
                </a:lnTo>
                <a:lnTo>
                  <a:pt x="4163" y="232"/>
                </a:lnTo>
                <a:lnTo>
                  <a:pt x="4166" y="238"/>
                </a:lnTo>
                <a:lnTo>
                  <a:pt x="4169" y="244"/>
                </a:lnTo>
                <a:lnTo>
                  <a:pt x="4172" y="250"/>
                </a:lnTo>
                <a:lnTo>
                  <a:pt x="4174" y="256"/>
                </a:lnTo>
                <a:lnTo>
                  <a:pt x="4176" y="263"/>
                </a:lnTo>
                <a:lnTo>
                  <a:pt x="4178" y="269"/>
                </a:lnTo>
                <a:lnTo>
                  <a:pt x="4179" y="276"/>
                </a:lnTo>
                <a:lnTo>
                  <a:pt x="4181" y="282"/>
                </a:lnTo>
                <a:lnTo>
                  <a:pt x="4182" y="288"/>
                </a:lnTo>
                <a:lnTo>
                  <a:pt x="4183" y="295"/>
                </a:lnTo>
                <a:lnTo>
                  <a:pt x="4183" y="302"/>
                </a:lnTo>
                <a:lnTo>
                  <a:pt x="4184" y="308"/>
                </a:lnTo>
                <a:lnTo>
                  <a:pt x="4184" y="315"/>
                </a:lnTo>
                <a:lnTo>
                  <a:pt x="4184" y="322"/>
                </a:lnTo>
                <a:lnTo>
                  <a:pt x="4184" y="329"/>
                </a:lnTo>
                <a:lnTo>
                  <a:pt x="4184" y="336"/>
                </a:lnTo>
                <a:lnTo>
                  <a:pt x="4184" y="350"/>
                </a:lnTo>
                <a:lnTo>
                  <a:pt x="4183" y="364"/>
                </a:lnTo>
                <a:lnTo>
                  <a:pt x="4182" y="378"/>
                </a:lnTo>
                <a:lnTo>
                  <a:pt x="4180" y="406"/>
                </a:lnTo>
                <a:lnTo>
                  <a:pt x="784" y="406"/>
                </a:lnTo>
                <a:lnTo>
                  <a:pt x="689" y="398"/>
                </a:lnTo>
                <a:lnTo>
                  <a:pt x="598" y="371"/>
                </a:lnTo>
                <a:lnTo>
                  <a:pt x="551" y="351"/>
                </a:lnTo>
                <a:lnTo>
                  <a:pt x="505" y="331"/>
                </a:lnTo>
                <a:lnTo>
                  <a:pt x="458" y="308"/>
                </a:lnTo>
                <a:lnTo>
                  <a:pt x="412" y="285"/>
                </a:lnTo>
                <a:lnTo>
                  <a:pt x="366" y="262"/>
                </a:lnTo>
                <a:lnTo>
                  <a:pt x="322" y="235"/>
                </a:lnTo>
                <a:lnTo>
                  <a:pt x="279" y="209"/>
                </a:lnTo>
                <a:lnTo>
                  <a:pt x="235" y="181"/>
                </a:lnTo>
                <a:lnTo>
                  <a:pt x="192" y="152"/>
                </a:lnTo>
                <a:lnTo>
                  <a:pt x="151" y="122"/>
                </a:lnTo>
                <a:lnTo>
                  <a:pt x="111" y="91"/>
                </a:lnTo>
                <a:lnTo>
                  <a:pt x="70" y="5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5983306" y="2903065"/>
            <a:ext cx="1690687" cy="1604962"/>
          </a:xfrm>
          <a:custGeom>
            <a:avLst/>
            <a:gdLst>
              <a:gd name="T0" fmla="*/ 2147483647 w 4260"/>
              <a:gd name="T1" fmla="*/ 2147483647 h 4044"/>
              <a:gd name="T2" fmla="*/ 2147483647 w 4260"/>
              <a:gd name="T3" fmla="*/ 2147483647 h 4044"/>
              <a:gd name="T4" fmla="*/ 2147483647 w 4260"/>
              <a:gd name="T5" fmla="*/ 2147483647 h 4044"/>
              <a:gd name="T6" fmla="*/ 2147483647 w 4260"/>
              <a:gd name="T7" fmla="*/ 2147483647 h 4044"/>
              <a:gd name="T8" fmla="*/ 2147483647 w 4260"/>
              <a:gd name="T9" fmla="*/ 2147483647 h 4044"/>
              <a:gd name="T10" fmla="*/ 2147483647 w 4260"/>
              <a:gd name="T11" fmla="*/ 2147483647 h 4044"/>
              <a:gd name="T12" fmla="*/ 2147483647 w 4260"/>
              <a:gd name="T13" fmla="*/ 2147483647 h 4044"/>
              <a:gd name="T14" fmla="*/ 2147483647 w 4260"/>
              <a:gd name="T15" fmla="*/ 2147483647 h 4044"/>
              <a:gd name="T16" fmla="*/ 2147483647 w 4260"/>
              <a:gd name="T17" fmla="*/ 2147483647 h 4044"/>
              <a:gd name="T18" fmla="*/ 2147483647 w 4260"/>
              <a:gd name="T19" fmla="*/ 2147483647 h 4044"/>
              <a:gd name="T20" fmla="*/ 2147483647 w 4260"/>
              <a:gd name="T21" fmla="*/ 2147483647 h 4044"/>
              <a:gd name="T22" fmla="*/ 2147483647 w 4260"/>
              <a:gd name="T23" fmla="*/ 2147483647 h 4044"/>
              <a:gd name="T24" fmla="*/ 2147483647 w 4260"/>
              <a:gd name="T25" fmla="*/ 2147483647 h 4044"/>
              <a:gd name="T26" fmla="*/ 2147483647 w 4260"/>
              <a:gd name="T27" fmla="*/ 2147483647 h 4044"/>
              <a:gd name="T28" fmla="*/ 2147483647 w 4260"/>
              <a:gd name="T29" fmla="*/ 2147483647 h 4044"/>
              <a:gd name="T30" fmla="*/ 2147483647 w 4260"/>
              <a:gd name="T31" fmla="*/ 2147483647 h 4044"/>
              <a:gd name="T32" fmla="*/ 2147483647 w 4260"/>
              <a:gd name="T33" fmla="*/ 2147483647 h 4044"/>
              <a:gd name="T34" fmla="*/ 2147483647 w 4260"/>
              <a:gd name="T35" fmla="*/ 2147483647 h 4044"/>
              <a:gd name="T36" fmla="*/ 0 w 4260"/>
              <a:gd name="T37" fmla="*/ 2147483647 h 4044"/>
              <a:gd name="T38" fmla="*/ 2147483647 w 4260"/>
              <a:gd name="T39" fmla="*/ 2147483647 h 4044"/>
              <a:gd name="T40" fmla="*/ 2147483647 w 4260"/>
              <a:gd name="T41" fmla="*/ 0 h 4044"/>
              <a:gd name="T42" fmla="*/ 2147483647 w 4260"/>
              <a:gd name="T43" fmla="*/ 2147483647 h 4044"/>
              <a:gd name="T44" fmla="*/ 2147483647 w 4260"/>
              <a:gd name="T45" fmla="*/ 2147483647 h 4044"/>
              <a:gd name="T46" fmla="*/ 2147483647 w 4260"/>
              <a:gd name="T47" fmla="*/ 2147483647 h 4044"/>
              <a:gd name="T48" fmla="*/ 2147483647 w 4260"/>
              <a:gd name="T49" fmla="*/ 2147483647 h 4044"/>
              <a:gd name="T50" fmla="*/ 2147483647 w 4260"/>
              <a:gd name="T51" fmla="*/ 2147483647 h 4044"/>
              <a:gd name="T52" fmla="*/ 2147483647 w 4260"/>
              <a:gd name="T53" fmla="*/ 2147483647 h 4044"/>
              <a:gd name="T54" fmla="*/ 2147483647 w 4260"/>
              <a:gd name="T55" fmla="*/ 2147483647 h 4044"/>
              <a:gd name="T56" fmla="*/ 2147483647 w 4260"/>
              <a:gd name="T57" fmla="*/ 2147483647 h 4044"/>
              <a:gd name="T58" fmla="*/ 2147483647 w 4260"/>
              <a:gd name="T59" fmla="*/ 2147483647 h 4044"/>
              <a:gd name="T60" fmla="*/ 2147483647 w 4260"/>
              <a:gd name="T61" fmla="*/ 2147483647 h 4044"/>
              <a:gd name="T62" fmla="*/ 2147483647 w 4260"/>
              <a:gd name="T63" fmla="*/ 2147483647 h 4044"/>
              <a:gd name="T64" fmla="*/ 2147483647 w 4260"/>
              <a:gd name="T65" fmla="*/ 2147483647 h 4044"/>
              <a:gd name="T66" fmla="*/ 2147483647 w 4260"/>
              <a:gd name="T67" fmla="*/ 2147483647 h 4044"/>
              <a:gd name="T68" fmla="*/ 2147483647 w 4260"/>
              <a:gd name="T69" fmla="*/ 2147483647 h 4044"/>
              <a:gd name="T70" fmla="*/ 2147483647 w 4260"/>
              <a:gd name="T71" fmla="*/ 2147483647 h 4044"/>
              <a:gd name="T72" fmla="*/ 2147483647 w 4260"/>
              <a:gd name="T73" fmla="*/ 2147483647 h 4044"/>
              <a:gd name="T74" fmla="*/ 2147483647 w 4260"/>
              <a:gd name="T75" fmla="*/ 2147483647 h 4044"/>
              <a:gd name="T76" fmla="*/ 2147483647 w 4260"/>
              <a:gd name="T77" fmla="*/ 2147483647 h 4044"/>
              <a:gd name="T78" fmla="*/ 2147483647 w 4260"/>
              <a:gd name="T79" fmla="*/ 2147483647 h 4044"/>
              <a:gd name="T80" fmla="*/ 2147483647 w 4260"/>
              <a:gd name="T81" fmla="*/ 2147483647 h 4044"/>
              <a:gd name="T82" fmla="*/ 2147483647 w 4260"/>
              <a:gd name="T83" fmla="*/ 2147483647 h 4044"/>
              <a:gd name="T84" fmla="*/ 2147483647 w 4260"/>
              <a:gd name="T85" fmla="*/ 2147483647 h 4044"/>
              <a:gd name="T86" fmla="*/ 2147483647 w 4260"/>
              <a:gd name="T87" fmla="*/ 2147483647 h 4044"/>
              <a:gd name="T88" fmla="*/ 2147483647 w 4260"/>
              <a:gd name="T89" fmla="*/ 2147483647 h 4044"/>
              <a:gd name="T90" fmla="*/ 2147483647 w 4260"/>
              <a:gd name="T91" fmla="*/ 2147483647 h 4044"/>
              <a:gd name="T92" fmla="*/ 2147483647 w 4260"/>
              <a:gd name="T93" fmla="*/ 2147483647 h 4044"/>
              <a:gd name="T94" fmla="*/ 2147483647 w 4260"/>
              <a:gd name="T95" fmla="*/ 2147483647 h 4044"/>
              <a:gd name="T96" fmla="*/ 2147483647 w 4260"/>
              <a:gd name="T97" fmla="*/ 2147483647 h 4044"/>
              <a:gd name="T98" fmla="*/ 2147483647 w 4260"/>
              <a:gd name="T99" fmla="*/ 2147483647 h 40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260"/>
              <a:gd name="T151" fmla="*/ 0 h 4044"/>
              <a:gd name="T152" fmla="*/ 4260 w 4260"/>
              <a:gd name="T153" fmla="*/ 4044 h 40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260" h="4044">
                <a:moveTo>
                  <a:pt x="3655" y="3412"/>
                </a:moveTo>
                <a:lnTo>
                  <a:pt x="3672" y="3326"/>
                </a:lnTo>
                <a:lnTo>
                  <a:pt x="3683" y="3240"/>
                </a:lnTo>
                <a:lnTo>
                  <a:pt x="3690" y="3152"/>
                </a:lnTo>
                <a:lnTo>
                  <a:pt x="3693" y="3064"/>
                </a:lnTo>
                <a:lnTo>
                  <a:pt x="3692" y="2976"/>
                </a:lnTo>
                <a:lnTo>
                  <a:pt x="3689" y="2887"/>
                </a:lnTo>
                <a:lnTo>
                  <a:pt x="3682" y="2798"/>
                </a:lnTo>
                <a:lnTo>
                  <a:pt x="3672" y="2710"/>
                </a:lnTo>
                <a:lnTo>
                  <a:pt x="3659" y="2621"/>
                </a:lnTo>
                <a:lnTo>
                  <a:pt x="3645" y="2533"/>
                </a:lnTo>
                <a:lnTo>
                  <a:pt x="3628" y="2446"/>
                </a:lnTo>
                <a:lnTo>
                  <a:pt x="3611" y="2359"/>
                </a:lnTo>
                <a:lnTo>
                  <a:pt x="3592" y="2274"/>
                </a:lnTo>
                <a:lnTo>
                  <a:pt x="3573" y="2190"/>
                </a:lnTo>
                <a:lnTo>
                  <a:pt x="3531" y="2026"/>
                </a:lnTo>
                <a:lnTo>
                  <a:pt x="3489" y="1865"/>
                </a:lnTo>
                <a:lnTo>
                  <a:pt x="3466" y="1785"/>
                </a:lnTo>
                <a:lnTo>
                  <a:pt x="3443" y="1703"/>
                </a:lnTo>
                <a:lnTo>
                  <a:pt x="3417" y="1620"/>
                </a:lnTo>
                <a:lnTo>
                  <a:pt x="3390" y="1534"/>
                </a:lnTo>
                <a:lnTo>
                  <a:pt x="3360" y="1444"/>
                </a:lnTo>
                <a:lnTo>
                  <a:pt x="3329" y="1352"/>
                </a:lnTo>
                <a:lnTo>
                  <a:pt x="3295" y="1256"/>
                </a:lnTo>
                <a:lnTo>
                  <a:pt x="3257" y="1160"/>
                </a:lnTo>
                <a:lnTo>
                  <a:pt x="3237" y="1113"/>
                </a:lnTo>
                <a:lnTo>
                  <a:pt x="3216" y="1068"/>
                </a:lnTo>
                <a:lnTo>
                  <a:pt x="3192" y="1025"/>
                </a:lnTo>
                <a:lnTo>
                  <a:pt x="3167" y="983"/>
                </a:lnTo>
                <a:lnTo>
                  <a:pt x="3140" y="946"/>
                </a:lnTo>
                <a:lnTo>
                  <a:pt x="3113" y="912"/>
                </a:lnTo>
                <a:lnTo>
                  <a:pt x="3082" y="881"/>
                </a:lnTo>
                <a:lnTo>
                  <a:pt x="3050" y="856"/>
                </a:lnTo>
                <a:lnTo>
                  <a:pt x="3015" y="834"/>
                </a:lnTo>
                <a:lnTo>
                  <a:pt x="2997" y="826"/>
                </a:lnTo>
                <a:lnTo>
                  <a:pt x="2977" y="818"/>
                </a:lnTo>
                <a:lnTo>
                  <a:pt x="2958" y="813"/>
                </a:lnTo>
                <a:lnTo>
                  <a:pt x="2938" y="809"/>
                </a:lnTo>
                <a:lnTo>
                  <a:pt x="2917" y="806"/>
                </a:lnTo>
                <a:lnTo>
                  <a:pt x="2896" y="806"/>
                </a:lnTo>
                <a:lnTo>
                  <a:pt x="131" y="806"/>
                </a:lnTo>
                <a:lnTo>
                  <a:pt x="140" y="751"/>
                </a:lnTo>
                <a:lnTo>
                  <a:pt x="144" y="725"/>
                </a:lnTo>
                <a:lnTo>
                  <a:pt x="148" y="698"/>
                </a:lnTo>
                <a:lnTo>
                  <a:pt x="150" y="671"/>
                </a:lnTo>
                <a:lnTo>
                  <a:pt x="151" y="658"/>
                </a:lnTo>
                <a:lnTo>
                  <a:pt x="151" y="645"/>
                </a:lnTo>
                <a:lnTo>
                  <a:pt x="151" y="632"/>
                </a:lnTo>
                <a:lnTo>
                  <a:pt x="151" y="619"/>
                </a:lnTo>
                <a:lnTo>
                  <a:pt x="150" y="606"/>
                </a:lnTo>
                <a:lnTo>
                  <a:pt x="149" y="594"/>
                </a:lnTo>
                <a:lnTo>
                  <a:pt x="147" y="581"/>
                </a:lnTo>
                <a:lnTo>
                  <a:pt x="145" y="569"/>
                </a:lnTo>
                <a:lnTo>
                  <a:pt x="142" y="557"/>
                </a:lnTo>
                <a:lnTo>
                  <a:pt x="139" y="544"/>
                </a:lnTo>
                <a:lnTo>
                  <a:pt x="135" y="533"/>
                </a:lnTo>
                <a:lnTo>
                  <a:pt x="129" y="521"/>
                </a:lnTo>
                <a:lnTo>
                  <a:pt x="123" y="509"/>
                </a:lnTo>
                <a:lnTo>
                  <a:pt x="118" y="498"/>
                </a:lnTo>
                <a:lnTo>
                  <a:pt x="106" y="475"/>
                </a:lnTo>
                <a:lnTo>
                  <a:pt x="92" y="452"/>
                </a:lnTo>
                <a:lnTo>
                  <a:pt x="63" y="407"/>
                </a:lnTo>
                <a:lnTo>
                  <a:pt x="50" y="384"/>
                </a:lnTo>
                <a:lnTo>
                  <a:pt x="38" y="362"/>
                </a:lnTo>
                <a:lnTo>
                  <a:pt x="31" y="350"/>
                </a:lnTo>
                <a:lnTo>
                  <a:pt x="26" y="338"/>
                </a:lnTo>
                <a:lnTo>
                  <a:pt x="21" y="327"/>
                </a:lnTo>
                <a:lnTo>
                  <a:pt x="17" y="314"/>
                </a:lnTo>
                <a:lnTo>
                  <a:pt x="14" y="302"/>
                </a:lnTo>
                <a:lnTo>
                  <a:pt x="10" y="291"/>
                </a:lnTo>
                <a:lnTo>
                  <a:pt x="7" y="278"/>
                </a:lnTo>
                <a:lnTo>
                  <a:pt x="5" y="265"/>
                </a:lnTo>
                <a:lnTo>
                  <a:pt x="3" y="252"/>
                </a:lnTo>
                <a:lnTo>
                  <a:pt x="2" y="240"/>
                </a:lnTo>
                <a:lnTo>
                  <a:pt x="1" y="228"/>
                </a:lnTo>
                <a:lnTo>
                  <a:pt x="0" y="214"/>
                </a:lnTo>
                <a:lnTo>
                  <a:pt x="0" y="201"/>
                </a:lnTo>
                <a:lnTo>
                  <a:pt x="0" y="188"/>
                </a:lnTo>
                <a:lnTo>
                  <a:pt x="1" y="163"/>
                </a:lnTo>
                <a:lnTo>
                  <a:pt x="3" y="136"/>
                </a:lnTo>
                <a:lnTo>
                  <a:pt x="6" y="109"/>
                </a:lnTo>
                <a:lnTo>
                  <a:pt x="9" y="81"/>
                </a:lnTo>
                <a:lnTo>
                  <a:pt x="14" y="54"/>
                </a:lnTo>
                <a:lnTo>
                  <a:pt x="22" y="0"/>
                </a:lnTo>
                <a:lnTo>
                  <a:pt x="2892" y="0"/>
                </a:lnTo>
                <a:lnTo>
                  <a:pt x="2892" y="414"/>
                </a:lnTo>
                <a:lnTo>
                  <a:pt x="2957" y="417"/>
                </a:lnTo>
                <a:lnTo>
                  <a:pt x="3021" y="427"/>
                </a:lnTo>
                <a:lnTo>
                  <a:pt x="3083" y="443"/>
                </a:lnTo>
                <a:lnTo>
                  <a:pt x="3145" y="465"/>
                </a:lnTo>
                <a:lnTo>
                  <a:pt x="3205" y="491"/>
                </a:lnTo>
                <a:lnTo>
                  <a:pt x="3264" y="523"/>
                </a:lnTo>
                <a:lnTo>
                  <a:pt x="3322" y="558"/>
                </a:lnTo>
                <a:lnTo>
                  <a:pt x="3378" y="597"/>
                </a:lnTo>
                <a:lnTo>
                  <a:pt x="3431" y="639"/>
                </a:lnTo>
                <a:lnTo>
                  <a:pt x="3483" y="685"/>
                </a:lnTo>
                <a:lnTo>
                  <a:pt x="3533" y="733"/>
                </a:lnTo>
                <a:lnTo>
                  <a:pt x="3581" y="782"/>
                </a:lnTo>
                <a:lnTo>
                  <a:pt x="3671" y="887"/>
                </a:lnTo>
                <a:lnTo>
                  <a:pt x="3749" y="996"/>
                </a:lnTo>
                <a:lnTo>
                  <a:pt x="3820" y="1107"/>
                </a:lnTo>
                <a:lnTo>
                  <a:pt x="3882" y="1223"/>
                </a:lnTo>
                <a:lnTo>
                  <a:pt x="3938" y="1341"/>
                </a:lnTo>
                <a:lnTo>
                  <a:pt x="3986" y="1462"/>
                </a:lnTo>
                <a:lnTo>
                  <a:pt x="4030" y="1585"/>
                </a:lnTo>
                <a:lnTo>
                  <a:pt x="4067" y="1709"/>
                </a:lnTo>
                <a:lnTo>
                  <a:pt x="4100" y="1834"/>
                </a:lnTo>
                <a:lnTo>
                  <a:pt x="4129" y="1961"/>
                </a:lnTo>
                <a:lnTo>
                  <a:pt x="4154" y="2088"/>
                </a:lnTo>
                <a:lnTo>
                  <a:pt x="4176" y="2217"/>
                </a:lnTo>
                <a:lnTo>
                  <a:pt x="4195" y="2345"/>
                </a:lnTo>
                <a:lnTo>
                  <a:pt x="4210" y="2473"/>
                </a:lnTo>
                <a:lnTo>
                  <a:pt x="4234" y="2734"/>
                </a:lnTo>
                <a:lnTo>
                  <a:pt x="4248" y="2995"/>
                </a:lnTo>
                <a:lnTo>
                  <a:pt x="4257" y="3258"/>
                </a:lnTo>
                <a:lnTo>
                  <a:pt x="4260" y="3520"/>
                </a:lnTo>
                <a:lnTo>
                  <a:pt x="4260" y="4044"/>
                </a:lnTo>
                <a:lnTo>
                  <a:pt x="4230" y="4036"/>
                </a:lnTo>
                <a:lnTo>
                  <a:pt x="4214" y="4033"/>
                </a:lnTo>
                <a:lnTo>
                  <a:pt x="4200" y="4029"/>
                </a:lnTo>
                <a:lnTo>
                  <a:pt x="4185" y="4024"/>
                </a:lnTo>
                <a:lnTo>
                  <a:pt x="4170" y="4019"/>
                </a:lnTo>
                <a:lnTo>
                  <a:pt x="4155" y="4015"/>
                </a:lnTo>
                <a:lnTo>
                  <a:pt x="4142" y="4010"/>
                </a:lnTo>
                <a:lnTo>
                  <a:pt x="4129" y="4004"/>
                </a:lnTo>
                <a:lnTo>
                  <a:pt x="4115" y="3998"/>
                </a:lnTo>
                <a:lnTo>
                  <a:pt x="4102" y="3991"/>
                </a:lnTo>
                <a:lnTo>
                  <a:pt x="4096" y="3987"/>
                </a:lnTo>
                <a:lnTo>
                  <a:pt x="4089" y="3983"/>
                </a:lnTo>
                <a:lnTo>
                  <a:pt x="4084" y="3980"/>
                </a:lnTo>
                <a:lnTo>
                  <a:pt x="4078" y="3976"/>
                </a:lnTo>
                <a:lnTo>
                  <a:pt x="4073" y="3972"/>
                </a:lnTo>
                <a:lnTo>
                  <a:pt x="4067" y="3968"/>
                </a:lnTo>
                <a:lnTo>
                  <a:pt x="4062" y="3963"/>
                </a:lnTo>
                <a:lnTo>
                  <a:pt x="4056" y="3957"/>
                </a:lnTo>
                <a:lnTo>
                  <a:pt x="4051" y="3953"/>
                </a:lnTo>
                <a:lnTo>
                  <a:pt x="4046" y="3948"/>
                </a:lnTo>
                <a:lnTo>
                  <a:pt x="4042" y="3942"/>
                </a:lnTo>
                <a:lnTo>
                  <a:pt x="4038" y="3937"/>
                </a:lnTo>
                <a:lnTo>
                  <a:pt x="4033" y="3931"/>
                </a:lnTo>
                <a:lnTo>
                  <a:pt x="4029" y="3924"/>
                </a:lnTo>
                <a:lnTo>
                  <a:pt x="4021" y="3912"/>
                </a:lnTo>
                <a:lnTo>
                  <a:pt x="4014" y="3899"/>
                </a:lnTo>
                <a:lnTo>
                  <a:pt x="3999" y="3872"/>
                </a:lnTo>
                <a:lnTo>
                  <a:pt x="3991" y="3859"/>
                </a:lnTo>
                <a:lnTo>
                  <a:pt x="3987" y="3853"/>
                </a:lnTo>
                <a:lnTo>
                  <a:pt x="3984" y="3847"/>
                </a:lnTo>
                <a:lnTo>
                  <a:pt x="3980" y="3841"/>
                </a:lnTo>
                <a:lnTo>
                  <a:pt x="3975" y="3836"/>
                </a:lnTo>
                <a:lnTo>
                  <a:pt x="3971" y="3831"/>
                </a:lnTo>
                <a:lnTo>
                  <a:pt x="3967" y="3825"/>
                </a:lnTo>
                <a:lnTo>
                  <a:pt x="3961" y="3820"/>
                </a:lnTo>
                <a:lnTo>
                  <a:pt x="3956" y="3816"/>
                </a:lnTo>
                <a:lnTo>
                  <a:pt x="3950" y="3812"/>
                </a:lnTo>
                <a:lnTo>
                  <a:pt x="3944" y="3808"/>
                </a:lnTo>
                <a:lnTo>
                  <a:pt x="3938" y="3805"/>
                </a:lnTo>
                <a:lnTo>
                  <a:pt x="3932" y="3802"/>
                </a:lnTo>
                <a:lnTo>
                  <a:pt x="3925" y="3799"/>
                </a:lnTo>
                <a:lnTo>
                  <a:pt x="3918" y="3796"/>
                </a:lnTo>
                <a:lnTo>
                  <a:pt x="3912" y="3794"/>
                </a:lnTo>
                <a:lnTo>
                  <a:pt x="3905" y="3792"/>
                </a:lnTo>
                <a:lnTo>
                  <a:pt x="3890" y="3788"/>
                </a:lnTo>
                <a:lnTo>
                  <a:pt x="3860" y="3782"/>
                </a:lnTo>
                <a:lnTo>
                  <a:pt x="3846" y="3778"/>
                </a:lnTo>
                <a:lnTo>
                  <a:pt x="3832" y="3775"/>
                </a:lnTo>
                <a:lnTo>
                  <a:pt x="3825" y="3773"/>
                </a:lnTo>
                <a:lnTo>
                  <a:pt x="3818" y="3770"/>
                </a:lnTo>
                <a:lnTo>
                  <a:pt x="3812" y="3768"/>
                </a:lnTo>
                <a:lnTo>
                  <a:pt x="3806" y="3765"/>
                </a:lnTo>
                <a:lnTo>
                  <a:pt x="3800" y="3761"/>
                </a:lnTo>
                <a:lnTo>
                  <a:pt x="3793" y="3757"/>
                </a:lnTo>
                <a:lnTo>
                  <a:pt x="3788" y="3754"/>
                </a:lnTo>
                <a:lnTo>
                  <a:pt x="3783" y="3751"/>
                </a:lnTo>
                <a:lnTo>
                  <a:pt x="3777" y="3747"/>
                </a:lnTo>
                <a:lnTo>
                  <a:pt x="3772" y="3743"/>
                </a:lnTo>
                <a:lnTo>
                  <a:pt x="3767" y="3739"/>
                </a:lnTo>
                <a:lnTo>
                  <a:pt x="3761" y="3735"/>
                </a:lnTo>
                <a:lnTo>
                  <a:pt x="3757" y="3729"/>
                </a:lnTo>
                <a:lnTo>
                  <a:pt x="3752" y="3724"/>
                </a:lnTo>
                <a:lnTo>
                  <a:pt x="3748" y="3720"/>
                </a:lnTo>
                <a:lnTo>
                  <a:pt x="3744" y="3715"/>
                </a:lnTo>
                <a:lnTo>
                  <a:pt x="3740" y="3709"/>
                </a:lnTo>
                <a:lnTo>
                  <a:pt x="3736" y="3704"/>
                </a:lnTo>
                <a:lnTo>
                  <a:pt x="3733" y="3697"/>
                </a:lnTo>
                <a:lnTo>
                  <a:pt x="3728" y="3692"/>
                </a:lnTo>
                <a:lnTo>
                  <a:pt x="3725" y="3686"/>
                </a:lnTo>
                <a:lnTo>
                  <a:pt x="3721" y="3680"/>
                </a:lnTo>
                <a:lnTo>
                  <a:pt x="3715" y="3668"/>
                </a:lnTo>
                <a:lnTo>
                  <a:pt x="3709" y="3654"/>
                </a:lnTo>
                <a:lnTo>
                  <a:pt x="3704" y="3640"/>
                </a:lnTo>
                <a:lnTo>
                  <a:pt x="3698" y="3625"/>
                </a:lnTo>
                <a:lnTo>
                  <a:pt x="3693" y="3611"/>
                </a:lnTo>
                <a:lnTo>
                  <a:pt x="3689" y="3596"/>
                </a:lnTo>
                <a:lnTo>
                  <a:pt x="3685" y="3580"/>
                </a:lnTo>
                <a:lnTo>
                  <a:pt x="3681" y="3564"/>
                </a:lnTo>
                <a:lnTo>
                  <a:pt x="3678" y="3549"/>
                </a:lnTo>
                <a:lnTo>
                  <a:pt x="3675" y="3533"/>
                </a:lnTo>
                <a:lnTo>
                  <a:pt x="3672" y="3515"/>
                </a:lnTo>
                <a:lnTo>
                  <a:pt x="3669" y="3498"/>
                </a:lnTo>
                <a:lnTo>
                  <a:pt x="3665" y="3482"/>
                </a:lnTo>
                <a:lnTo>
                  <a:pt x="3660" y="3447"/>
                </a:lnTo>
                <a:lnTo>
                  <a:pt x="3655" y="341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121917" y="3951610"/>
            <a:ext cx="1817688" cy="244475"/>
          </a:xfrm>
          <a:custGeom>
            <a:avLst/>
            <a:gdLst>
              <a:gd name="T0" fmla="*/ 2147483647 w 4580"/>
              <a:gd name="T1" fmla="*/ 2147483647 h 616"/>
              <a:gd name="T2" fmla="*/ 2147483647 w 4580"/>
              <a:gd name="T3" fmla="*/ 2147483647 h 616"/>
              <a:gd name="T4" fmla="*/ 2147483647 w 4580"/>
              <a:gd name="T5" fmla="*/ 2147483647 h 616"/>
              <a:gd name="T6" fmla="*/ 2147483647 w 4580"/>
              <a:gd name="T7" fmla="*/ 2147483647 h 616"/>
              <a:gd name="T8" fmla="*/ 2147483647 w 4580"/>
              <a:gd name="T9" fmla="*/ 2147483647 h 616"/>
              <a:gd name="T10" fmla="*/ 2147483647 w 4580"/>
              <a:gd name="T11" fmla="*/ 2147483647 h 616"/>
              <a:gd name="T12" fmla="*/ 2147483647 w 4580"/>
              <a:gd name="T13" fmla="*/ 2147483647 h 616"/>
              <a:gd name="T14" fmla="*/ 2147483647 w 4580"/>
              <a:gd name="T15" fmla="*/ 2147483647 h 616"/>
              <a:gd name="T16" fmla="*/ 2147483647 w 4580"/>
              <a:gd name="T17" fmla="*/ 2147483647 h 616"/>
              <a:gd name="T18" fmla="*/ 2147483647 w 4580"/>
              <a:gd name="T19" fmla="*/ 2147483647 h 616"/>
              <a:gd name="T20" fmla="*/ 0 w 4580"/>
              <a:gd name="T21" fmla="*/ 2147483647 h 616"/>
              <a:gd name="T22" fmla="*/ 2147483647 w 4580"/>
              <a:gd name="T23" fmla="*/ 2147483647 h 616"/>
              <a:gd name="T24" fmla="*/ 2147483647 w 4580"/>
              <a:gd name="T25" fmla="*/ 2147483647 h 616"/>
              <a:gd name="T26" fmla="*/ 2147483647 w 4580"/>
              <a:gd name="T27" fmla="*/ 2147483647 h 616"/>
              <a:gd name="T28" fmla="*/ 2147483647 w 4580"/>
              <a:gd name="T29" fmla="*/ 2147483647 h 616"/>
              <a:gd name="T30" fmla="*/ 2147483647 w 4580"/>
              <a:gd name="T31" fmla="*/ 2147483647 h 616"/>
              <a:gd name="T32" fmla="*/ 2147483647 w 4580"/>
              <a:gd name="T33" fmla="*/ 2147483647 h 616"/>
              <a:gd name="T34" fmla="*/ 2147483647 w 4580"/>
              <a:gd name="T35" fmla="*/ 2147483647 h 616"/>
              <a:gd name="T36" fmla="*/ 2147483647 w 4580"/>
              <a:gd name="T37" fmla="*/ 2147483647 h 616"/>
              <a:gd name="T38" fmla="*/ 2147483647 w 4580"/>
              <a:gd name="T39" fmla="*/ 2147483647 h 616"/>
              <a:gd name="T40" fmla="*/ 2147483647 w 4580"/>
              <a:gd name="T41" fmla="*/ 2147483647 h 616"/>
              <a:gd name="T42" fmla="*/ 2147483647 w 4580"/>
              <a:gd name="T43" fmla="*/ 2147483647 h 616"/>
              <a:gd name="T44" fmla="*/ 2147483647 w 4580"/>
              <a:gd name="T45" fmla="*/ 2147483647 h 616"/>
              <a:gd name="T46" fmla="*/ 2147483647 w 4580"/>
              <a:gd name="T47" fmla="*/ 2147483647 h 616"/>
              <a:gd name="T48" fmla="*/ 2147483647 w 4580"/>
              <a:gd name="T49" fmla="*/ 2147483647 h 616"/>
              <a:gd name="T50" fmla="*/ 2147483647 w 4580"/>
              <a:gd name="T51" fmla="*/ 2147483647 h 616"/>
              <a:gd name="T52" fmla="*/ 2147483647 w 4580"/>
              <a:gd name="T53" fmla="*/ 2147483647 h 616"/>
              <a:gd name="T54" fmla="*/ 2147483647 w 4580"/>
              <a:gd name="T55" fmla="*/ 2147483647 h 616"/>
              <a:gd name="T56" fmla="*/ 2147483647 w 4580"/>
              <a:gd name="T57" fmla="*/ 2147483647 h 616"/>
              <a:gd name="T58" fmla="*/ 2147483647 w 4580"/>
              <a:gd name="T59" fmla="*/ 2147483647 h 616"/>
              <a:gd name="T60" fmla="*/ 2147483647 w 4580"/>
              <a:gd name="T61" fmla="*/ 2147483647 h 616"/>
              <a:gd name="T62" fmla="*/ 2147483647 w 4580"/>
              <a:gd name="T63" fmla="*/ 2147483647 h 616"/>
              <a:gd name="T64" fmla="*/ 2147483647 w 4580"/>
              <a:gd name="T65" fmla="*/ 2147483647 h 616"/>
              <a:gd name="T66" fmla="*/ 2147483647 w 4580"/>
              <a:gd name="T67" fmla="*/ 2147483647 h 616"/>
              <a:gd name="T68" fmla="*/ 2147483647 w 4580"/>
              <a:gd name="T69" fmla="*/ 2147483647 h 616"/>
              <a:gd name="T70" fmla="*/ 2147483647 w 4580"/>
              <a:gd name="T71" fmla="*/ 2147483647 h 616"/>
              <a:gd name="T72" fmla="*/ 2147483647 w 4580"/>
              <a:gd name="T73" fmla="*/ 2147483647 h 616"/>
              <a:gd name="T74" fmla="*/ 2147483647 w 4580"/>
              <a:gd name="T75" fmla="*/ 2147483647 h 616"/>
              <a:gd name="T76" fmla="*/ 2147483647 w 4580"/>
              <a:gd name="T77" fmla="*/ 2147483647 h 616"/>
              <a:gd name="T78" fmla="*/ 2147483647 w 4580"/>
              <a:gd name="T79" fmla="*/ 2147483647 h 616"/>
              <a:gd name="T80" fmla="*/ 2147483647 w 4580"/>
              <a:gd name="T81" fmla="*/ 2147483647 h 616"/>
              <a:gd name="T82" fmla="*/ 2147483647 w 4580"/>
              <a:gd name="T83" fmla="*/ 2147483647 h 616"/>
              <a:gd name="T84" fmla="*/ 2147483647 w 4580"/>
              <a:gd name="T85" fmla="*/ 2147483647 h 616"/>
              <a:gd name="T86" fmla="*/ 2147483647 w 4580"/>
              <a:gd name="T87" fmla="*/ 2147483647 h 616"/>
              <a:gd name="T88" fmla="*/ 2147483647 w 4580"/>
              <a:gd name="T89" fmla="*/ 2147483647 h 616"/>
              <a:gd name="T90" fmla="*/ 2147483647 w 4580"/>
              <a:gd name="T91" fmla="*/ 2147483647 h 616"/>
              <a:gd name="T92" fmla="*/ 2147483647 w 4580"/>
              <a:gd name="T93" fmla="*/ 2147483647 h 616"/>
              <a:gd name="T94" fmla="*/ 2147483647 w 4580"/>
              <a:gd name="T95" fmla="*/ 2147483647 h 616"/>
              <a:gd name="T96" fmla="*/ 2147483647 w 4580"/>
              <a:gd name="T97" fmla="*/ 2147483647 h 616"/>
              <a:gd name="T98" fmla="*/ 2147483647 w 4580"/>
              <a:gd name="T99" fmla="*/ 2147483647 h 616"/>
              <a:gd name="T100" fmla="*/ 2147483647 w 4580"/>
              <a:gd name="T101" fmla="*/ 2147483647 h 616"/>
              <a:gd name="T102" fmla="*/ 2147483647 w 4580"/>
              <a:gd name="T103" fmla="*/ 2147483647 h 6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580"/>
              <a:gd name="T157" fmla="*/ 0 h 616"/>
              <a:gd name="T158" fmla="*/ 4580 w 4580"/>
              <a:gd name="T159" fmla="*/ 616 h 6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580" h="616">
                <a:moveTo>
                  <a:pt x="49" y="616"/>
                </a:moveTo>
                <a:lnTo>
                  <a:pt x="62" y="595"/>
                </a:lnTo>
                <a:lnTo>
                  <a:pt x="67" y="585"/>
                </a:lnTo>
                <a:lnTo>
                  <a:pt x="72" y="575"/>
                </a:lnTo>
                <a:lnTo>
                  <a:pt x="77" y="564"/>
                </a:lnTo>
                <a:lnTo>
                  <a:pt x="81" y="554"/>
                </a:lnTo>
                <a:lnTo>
                  <a:pt x="84" y="544"/>
                </a:lnTo>
                <a:lnTo>
                  <a:pt x="86" y="533"/>
                </a:lnTo>
                <a:lnTo>
                  <a:pt x="87" y="528"/>
                </a:lnTo>
                <a:lnTo>
                  <a:pt x="87" y="523"/>
                </a:lnTo>
                <a:lnTo>
                  <a:pt x="87" y="518"/>
                </a:lnTo>
                <a:lnTo>
                  <a:pt x="87" y="513"/>
                </a:lnTo>
                <a:lnTo>
                  <a:pt x="87" y="508"/>
                </a:lnTo>
                <a:lnTo>
                  <a:pt x="86" y="502"/>
                </a:lnTo>
                <a:lnTo>
                  <a:pt x="85" y="498"/>
                </a:lnTo>
                <a:lnTo>
                  <a:pt x="83" y="493"/>
                </a:lnTo>
                <a:lnTo>
                  <a:pt x="81" y="488"/>
                </a:lnTo>
                <a:lnTo>
                  <a:pt x="79" y="483"/>
                </a:lnTo>
                <a:lnTo>
                  <a:pt x="73" y="474"/>
                </a:lnTo>
                <a:lnTo>
                  <a:pt x="67" y="463"/>
                </a:lnTo>
                <a:lnTo>
                  <a:pt x="61" y="454"/>
                </a:lnTo>
                <a:lnTo>
                  <a:pt x="45" y="435"/>
                </a:lnTo>
                <a:lnTo>
                  <a:pt x="30" y="417"/>
                </a:lnTo>
                <a:lnTo>
                  <a:pt x="22" y="408"/>
                </a:lnTo>
                <a:lnTo>
                  <a:pt x="16" y="398"/>
                </a:lnTo>
                <a:lnTo>
                  <a:pt x="10" y="389"/>
                </a:lnTo>
                <a:lnTo>
                  <a:pt x="8" y="385"/>
                </a:lnTo>
                <a:lnTo>
                  <a:pt x="6" y="381"/>
                </a:lnTo>
                <a:lnTo>
                  <a:pt x="4" y="377"/>
                </a:lnTo>
                <a:lnTo>
                  <a:pt x="3" y="371"/>
                </a:lnTo>
                <a:lnTo>
                  <a:pt x="1" y="367"/>
                </a:lnTo>
                <a:lnTo>
                  <a:pt x="1" y="363"/>
                </a:lnTo>
                <a:lnTo>
                  <a:pt x="0" y="359"/>
                </a:lnTo>
                <a:lnTo>
                  <a:pt x="0" y="354"/>
                </a:lnTo>
                <a:lnTo>
                  <a:pt x="1" y="350"/>
                </a:lnTo>
                <a:lnTo>
                  <a:pt x="2" y="346"/>
                </a:lnTo>
                <a:lnTo>
                  <a:pt x="3" y="342"/>
                </a:lnTo>
                <a:lnTo>
                  <a:pt x="5" y="337"/>
                </a:lnTo>
                <a:lnTo>
                  <a:pt x="7" y="333"/>
                </a:lnTo>
                <a:lnTo>
                  <a:pt x="9" y="329"/>
                </a:lnTo>
                <a:lnTo>
                  <a:pt x="15" y="321"/>
                </a:lnTo>
                <a:lnTo>
                  <a:pt x="21" y="313"/>
                </a:lnTo>
                <a:lnTo>
                  <a:pt x="30" y="304"/>
                </a:lnTo>
                <a:lnTo>
                  <a:pt x="37" y="296"/>
                </a:lnTo>
                <a:lnTo>
                  <a:pt x="46" y="288"/>
                </a:lnTo>
                <a:lnTo>
                  <a:pt x="54" y="280"/>
                </a:lnTo>
                <a:lnTo>
                  <a:pt x="72" y="263"/>
                </a:lnTo>
                <a:lnTo>
                  <a:pt x="81" y="254"/>
                </a:lnTo>
                <a:lnTo>
                  <a:pt x="89" y="246"/>
                </a:lnTo>
                <a:lnTo>
                  <a:pt x="98" y="236"/>
                </a:lnTo>
                <a:lnTo>
                  <a:pt x="104" y="227"/>
                </a:lnTo>
                <a:lnTo>
                  <a:pt x="110" y="219"/>
                </a:lnTo>
                <a:lnTo>
                  <a:pt x="112" y="214"/>
                </a:lnTo>
                <a:lnTo>
                  <a:pt x="115" y="210"/>
                </a:lnTo>
                <a:lnTo>
                  <a:pt x="116" y="204"/>
                </a:lnTo>
                <a:lnTo>
                  <a:pt x="118" y="200"/>
                </a:lnTo>
                <a:lnTo>
                  <a:pt x="121" y="191"/>
                </a:lnTo>
                <a:lnTo>
                  <a:pt x="122" y="181"/>
                </a:lnTo>
                <a:lnTo>
                  <a:pt x="123" y="170"/>
                </a:lnTo>
                <a:lnTo>
                  <a:pt x="122" y="161"/>
                </a:lnTo>
                <a:lnTo>
                  <a:pt x="121" y="151"/>
                </a:lnTo>
                <a:lnTo>
                  <a:pt x="119" y="141"/>
                </a:lnTo>
                <a:lnTo>
                  <a:pt x="117" y="130"/>
                </a:lnTo>
                <a:lnTo>
                  <a:pt x="114" y="119"/>
                </a:lnTo>
                <a:lnTo>
                  <a:pt x="110" y="109"/>
                </a:lnTo>
                <a:lnTo>
                  <a:pt x="106" y="98"/>
                </a:lnTo>
                <a:lnTo>
                  <a:pt x="101" y="88"/>
                </a:lnTo>
                <a:lnTo>
                  <a:pt x="96" y="77"/>
                </a:lnTo>
                <a:lnTo>
                  <a:pt x="89" y="66"/>
                </a:lnTo>
                <a:lnTo>
                  <a:pt x="83" y="55"/>
                </a:lnTo>
                <a:lnTo>
                  <a:pt x="77" y="45"/>
                </a:lnTo>
                <a:lnTo>
                  <a:pt x="64" y="22"/>
                </a:lnTo>
                <a:lnTo>
                  <a:pt x="49" y="0"/>
                </a:lnTo>
                <a:lnTo>
                  <a:pt x="4546" y="0"/>
                </a:lnTo>
                <a:lnTo>
                  <a:pt x="4525" y="26"/>
                </a:lnTo>
                <a:lnTo>
                  <a:pt x="4503" y="52"/>
                </a:lnTo>
                <a:lnTo>
                  <a:pt x="4494" y="64"/>
                </a:lnTo>
                <a:lnTo>
                  <a:pt x="4484" y="77"/>
                </a:lnTo>
                <a:lnTo>
                  <a:pt x="4475" y="89"/>
                </a:lnTo>
                <a:lnTo>
                  <a:pt x="4466" y="101"/>
                </a:lnTo>
                <a:lnTo>
                  <a:pt x="4458" y="114"/>
                </a:lnTo>
                <a:lnTo>
                  <a:pt x="4451" y="126"/>
                </a:lnTo>
                <a:lnTo>
                  <a:pt x="4443" y="138"/>
                </a:lnTo>
                <a:lnTo>
                  <a:pt x="4437" y="150"/>
                </a:lnTo>
                <a:lnTo>
                  <a:pt x="4432" y="161"/>
                </a:lnTo>
                <a:lnTo>
                  <a:pt x="4428" y="172"/>
                </a:lnTo>
                <a:lnTo>
                  <a:pt x="4425" y="183"/>
                </a:lnTo>
                <a:lnTo>
                  <a:pt x="4422" y="194"/>
                </a:lnTo>
                <a:lnTo>
                  <a:pt x="4421" y="204"/>
                </a:lnTo>
                <a:lnTo>
                  <a:pt x="4421" y="214"/>
                </a:lnTo>
                <a:lnTo>
                  <a:pt x="4422" y="224"/>
                </a:lnTo>
                <a:lnTo>
                  <a:pt x="4423" y="228"/>
                </a:lnTo>
                <a:lnTo>
                  <a:pt x="4425" y="233"/>
                </a:lnTo>
                <a:lnTo>
                  <a:pt x="4426" y="237"/>
                </a:lnTo>
                <a:lnTo>
                  <a:pt x="4428" y="243"/>
                </a:lnTo>
                <a:lnTo>
                  <a:pt x="4431" y="247"/>
                </a:lnTo>
                <a:lnTo>
                  <a:pt x="4433" y="251"/>
                </a:lnTo>
                <a:lnTo>
                  <a:pt x="4437" y="255"/>
                </a:lnTo>
                <a:lnTo>
                  <a:pt x="4440" y="259"/>
                </a:lnTo>
                <a:lnTo>
                  <a:pt x="4444" y="263"/>
                </a:lnTo>
                <a:lnTo>
                  <a:pt x="4449" y="267"/>
                </a:lnTo>
                <a:lnTo>
                  <a:pt x="4454" y="270"/>
                </a:lnTo>
                <a:lnTo>
                  <a:pt x="4459" y="275"/>
                </a:lnTo>
                <a:lnTo>
                  <a:pt x="4470" y="282"/>
                </a:lnTo>
                <a:lnTo>
                  <a:pt x="4483" y="288"/>
                </a:lnTo>
                <a:lnTo>
                  <a:pt x="4495" y="294"/>
                </a:lnTo>
                <a:lnTo>
                  <a:pt x="4521" y="308"/>
                </a:lnTo>
                <a:lnTo>
                  <a:pt x="4533" y="314"/>
                </a:lnTo>
                <a:lnTo>
                  <a:pt x="4544" y="319"/>
                </a:lnTo>
                <a:lnTo>
                  <a:pt x="4556" y="325"/>
                </a:lnTo>
                <a:lnTo>
                  <a:pt x="4560" y="328"/>
                </a:lnTo>
                <a:lnTo>
                  <a:pt x="4564" y="331"/>
                </a:lnTo>
                <a:lnTo>
                  <a:pt x="4568" y="334"/>
                </a:lnTo>
                <a:lnTo>
                  <a:pt x="4571" y="337"/>
                </a:lnTo>
                <a:lnTo>
                  <a:pt x="4574" y="342"/>
                </a:lnTo>
                <a:lnTo>
                  <a:pt x="4576" y="345"/>
                </a:lnTo>
                <a:lnTo>
                  <a:pt x="4579" y="348"/>
                </a:lnTo>
                <a:lnTo>
                  <a:pt x="4580" y="351"/>
                </a:lnTo>
                <a:lnTo>
                  <a:pt x="4580" y="355"/>
                </a:lnTo>
                <a:lnTo>
                  <a:pt x="4579" y="359"/>
                </a:lnTo>
                <a:lnTo>
                  <a:pt x="4577" y="363"/>
                </a:lnTo>
                <a:lnTo>
                  <a:pt x="4575" y="366"/>
                </a:lnTo>
                <a:lnTo>
                  <a:pt x="4573" y="370"/>
                </a:lnTo>
                <a:lnTo>
                  <a:pt x="4570" y="375"/>
                </a:lnTo>
                <a:lnTo>
                  <a:pt x="4567" y="379"/>
                </a:lnTo>
                <a:lnTo>
                  <a:pt x="4563" y="383"/>
                </a:lnTo>
                <a:lnTo>
                  <a:pt x="4555" y="391"/>
                </a:lnTo>
                <a:lnTo>
                  <a:pt x="4544" y="400"/>
                </a:lnTo>
                <a:lnTo>
                  <a:pt x="4534" y="409"/>
                </a:lnTo>
                <a:lnTo>
                  <a:pt x="4513" y="428"/>
                </a:lnTo>
                <a:lnTo>
                  <a:pt x="4503" y="437"/>
                </a:lnTo>
                <a:lnTo>
                  <a:pt x="4494" y="448"/>
                </a:lnTo>
                <a:lnTo>
                  <a:pt x="4489" y="452"/>
                </a:lnTo>
                <a:lnTo>
                  <a:pt x="4486" y="457"/>
                </a:lnTo>
                <a:lnTo>
                  <a:pt x="4482" y="462"/>
                </a:lnTo>
                <a:lnTo>
                  <a:pt x="4478" y="467"/>
                </a:lnTo>
                <a:lnTo>
                  <a:pt x="4476" y="473"/>
                </a:lnTo>
                <a:lnTo>
                  <a:pt x="4474" y="478"/>
                </a:lnTo>
                <a:lnTo>
                  <a:pt x="4472" y="483"/>
                </a:lnTo>
                <a:lnTo>
                  <a:pt x="4471" y="488"/>
                </a:lnTo>
                <a:lnTo>
                  <a:pt x="4471" y="493"/>
                </a:lnTo>
                <a:lnTo>
                  <a:pt x="4471" y="498"/>
                </a:lnTo>
                <a:lnTo>
                  <a:pt x="4471" y="503"/>
                </a:lnTo>
                <a:lnTo>
                  <a:pt x="4472" y="509"/>
                </a:lnTo>
                <a:lnTo>
                  <a:pt x="4473" y="514"/>
                </a:lnTo>
                <a:lnTo>
                  <a:pt x="4474" y="519"/>
                </a:lnTo>
                <a:lnTo>
                  <a:pt x="4476" y="524"/>
                </a:lnTo>
                <a:lnTo>
                  <a:pt x="4478" y="530"/>
                </a:lnTo>
                <a:lnTo>
                  <a:pt x="4485" y="541"/>
                </a:lnTo>
                <a:lnTo>
                  <a:pt x="4491" y="552"/>
                </a:lnTo>
                <a:lnTo>
                  <a:pt x="4498" y="562"/>
                </a:lnTo>
                <a:lnTo>
                  <a:pt x="4506" y="573"/>
                </a:lnTo>
                <a:lnTo>
                  <a:pt x="4516" y="584"/>
                </a:lnTo>
                <a:lnTo>
                  <a:pt x="4526" y="595"/>
                </a:lnTo>
                <a:lnTo>
                  <a:pt x="4546" y="616"/>
                </a:lnTo>
                <a:lnTo>
                  <a:pt x="49" y="61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2" name="Group 193"/>
          <p:cNvGrpSpPr>
            <a:grpSpLocks/>
          </p:cNvGrpSpPr>
          <p:nvPr/>
        </p:nvGrpSpPr>
        <p:grpSpPr bwMode="auto">
          <a:xfrm>
            <a:off x="1047305" y="2684785"/>
            <a:ext cx="1460500" cy="1462087"/>
            <a:chOff x="417513" y="4078288"/>
            <a:chExt cx="1460501" cy="1462088"/>
          </a:xfrm>
        </p:grpSpPr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1593851" y="4389438"/>
              <a:ext cx="155575" cy="107950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417513" y="4856163"/>
              <a:ext cx="188913" cy="17463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547688" y="5121275"/>
              <a:ext cx="155575" cy="109538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H="1">
              <a:off x="838201" y="5302250"/>
              <a:ext cx="79375" cy="171450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1195388" y="5351463"/>
              <a:ext cx="15875" cy="188913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460501" y="5254625"/>
              <a:ext cx="107950" cy="155575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1641476" y="5040313"/>
              <a:ext cx="171450" cy="79375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1689101" y="4745038"/>
              <a:ext cx="188913" cy="17463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V="1">
              <a:off x="1377951" y="4144963"/>
              <a:ext cx="80963" cy="171450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H="1" flipV="1">
              <a:off x="1084263" y="4078288"/>
              <a:ext cx="15875" cy="188913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H="1" flipV="1">
              <a:off x="727076" y="4208463"/>
              <a:ext cx="109538" cy="155575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H="1" flipV="1">
              <a:off x="484188" y="4498975"/>
              <a:ext cx="171450" cy="80963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Group 192"/>
          <p:cNvGrpSpPr>
            <a:grpSpLocks/>
          </p:cNvGrpSpPr>
          <p:nvPr/>
        </p:nvGrpSpPr>
        <p:grpSpPr bwMode="auto">
          <a:xfrm>
            <a:off x="3737463" y="2768922"/>
            <a:ext cx="1460500" cy="1462088"/>
            <a:chOff x="2722563" y="4078288"/>
            <a:chExt cx="1460500" cy="1462088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3362326" y="4078288"/>
              <a:ext cx="44450" cy="188913"/>
            </a:xfrm>
            <a:custGeom>
              <a:avLst/>
              <a:gdLst>
                <a:gd name="T0" fmla="*/ 2147483647 w 110"/>
                <a:gd name="T1" fmla="*/ 0 h 475"/>
                <a:gd name="T2" fmla="*/ 2147483647 w 110"/>
                <a:gd name="T3" fmla="*/ 2147483647 h 475"/>
                <a:gd name="T4" fmla="*/ 2147483647 w 110"/>
                <a:gd name="T5" fmla="*/ 2147483647 h 475"/>
                <a:gd name="T6" fmla="*/ 0 w 110"/>
                <a:gd name="T7" fmla="*/ 2147483647 h 475"/>
                <a:gd name="T8" fmla="*/ 2147483647 w 110"/>
                <a:gd name="T9" fmla="*/ 2147483647 h 475"/>
                <a:gd name="T10" fmla="*/ 2147483647 w 110"/>
                <a:gd name="T11" fmla="*/ 2147483647 h 475"/>
                <a:gd name="T12" fmla="*/ 2147483647 w 110"/>
                <a:gd name="T13" fmla="*/ 2147483647 h 4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"/>
                <a:gd name="T22" fmla="*/ 0 h 475"/>
                <a:gd name="T23" fmla="*/ 110 w 110"/>
                <a:gd name="T24" fmla="*/ 475 h 4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" h="475">
                  <a:moveTo>
                    <a:pt x="68" y="0"/>
                  </a:moveTo>
                  <a:lnTo>
                    <a:pt x="26" y="75"/>
                  </a:lnTo>
                  <a:lnTo>
                    <a:pt x="3" y="159"/>
                  </a:lnTo>
                  <a:lnTo>
                    <a:pt x="0" y="245"/>
                  </a:lnTo>
                  <a:lnTo>
                    <a:pt x="17" y="331"/>
                  </a:lnTo>
                  <a:lnTo>
                    <a:pt x="55" y="408"/>
                  </a:lnTo>
                  <a:lnTo>
                    <a:pt x="110" y="475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3033713" y="4208463"/>
              <a:ext cx="107950" cy="155575"/>
            </a:xfrm>
            <a:custGeom>
              <a:avLst/>
              <a:gdLst>
                <a:gd name="T0" fmla="*/ 0 w 274"/>
                <a:gd name="T1" fmla="*/ 0 h 391"/>
                <a:gd name="T2" fmla="*/ 2147483647 w 274"/>
                <a:gd name="T3" fmla="*/ 2147483647 h 391"/>
                <a:gd name="T4" fmla="*/ 2147483647 w 274"/>
                <a:gd name="T5" fmla="*/ 2147483647 h 391"/>
                <a:gd name="T6" fmla="*/ 2147483647 w 274"/>
                <a:gd name="T7" fmla="*/ 2147483647 h 391"/>
                <a:gd name="T8" fmla="*/ 2147483647 w 274"/>
                <a:gd name="T9" fmla="*/ 2147483647 h 391"/>
                <a:gd name="T10" fmla="*/ 2147483647 w 274"/>
                <a:gd name="T11" fmla="*/ 2147483647 h 391"/>
                <a:gd name="T12" fmla="*/ 2147483647 w 274"/>
                <a:gd name="T13" fmla="*/ 2147483647 h 39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4"/>
                <a:gd name="T22" fmla="*/ 0 h 391"/>
                <a:gd name="T23" fmla="*/ 274 w 274"/>
                <a:gd name="T24" fmla="*/ 391 h 39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4" h="391">
                  <a:moveTo>
                    <a:pt x="0" y="0"/>
                  </a:moveTo>
                  <a:lnTo>
                    <a:pt x="2" y="87"/>
                  </a:lnTo>
                  <a:lnTo>
                    <a:pt x="23" y="170"/>
                  </a:lnTo>
                  <a:lnTo>
                    <a:pt x="64" y="247"/>
                  </a:lnTo>
                  <a:lnTo>
                    <a:pt x="122" y="311"/>
                  </a:lnTo>
                  <a:lnTo>
                    <a:pt x="193" y="361"/>
                  </a:lnTo>
                  <a:lnTo>
                    <a:pt x="274" y="391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58"/>
            <p:cNvSpPr>
              <a:spLocks/>
            </p:cNvSpPr>
            <p:nvPr/>
          </p:nvSpPr>
          <p:spPr bwMode="auto">
            <a:xfrm>
              <a:off x="2789238" y="4498975"/>
              <a:ext cx="171450" cy="85725"/>
            </a:xfrm>
            <a:custGeom>
              <a:avLst/>
              <a:gdLst>
                <a:gd name="T0" fmla="*/ 0 w 433"/>
                <a:gd name="T1" fmla="*/ 0 h 217"/>
                <a:gd name="T2" fmla="*/ 2147483647 w 433"/>
                <a:gd name="T3" fmla="*/ 2147483647 h 217"/>
                <a:gd name="T4" fmla="*/ 2147483647 w 433"/>
                <a:gd name="T5" fmla="*/ 2147483647 h 217"/>
                <a:gd name="T6" fmla="*/ 2147483647 w 433"/>
                <a:gd name="T7" fmla="*/ 2147483647 h 217"/>
                <a:gd name="T8" fmla="*/ 2147483647 w 433"/>
                <a:gd name="T9" fmla="*/ 2147483647 h 217"/>
                <a:gd name="T10" fmla="*/ 2147483647 w 433"/>
                <a:gd name="T11" fmla="*/ 2147483647 h 217"/>
                <a:gd name="T12" fmla="*/ 2147483647 w 433"/>
                <a:gd name="T13" fmla="*/ 2147483647 h 2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3"/>
                <a:gd name="T22" fmla="*/ 0 h 217"/>
                <a:gd name="T23" fmla="*/ 433 w 433"/>
                <a:gd name="T24" fmla="*/ 217 h 2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3" h="217">
                  <a:moveTo>
                    <a:pt x="0" y="0"/>
                  </a:moveTo>
                  <a:lnTo>
                    <a:pt x="45" y="75"/>
                  </a:lnTo>
                  <a:lnTo>
                    <a:pt x="106" y="137"/>
                  </a:lnTo>
                  <a:lnTo>
                    <a:pt x="179" y="183"/>
                  </a:lnTo>
                  <a:lnTo>
                    <a:pt x="261" y="209"/>
                  </a:lnTo>
                  <a:lnTo>
                    <a:pt x="348" y="217"/>
                  </a:lnTo>
                  <a:lnTo>
                    <a:pt x="433" y="203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59"/>
            <p:cNvSpPr>
              <a:spLocks/>
            </p:cNvSpPr>
            <p:nvPr/>
          </p:nvSpPr>
          <p:spPr bwMode="auto">
            <a:xfrm>
              <a:off x="2722563" y="4856163"/>
              <a:ext cx="188913" cy="44450"/>
            </a:xfrm>
            <a:custGeom>
              <a:avLst/>
              <a:gdLst>
                <a:gd name="T0" fmla="*/ 0 w 476"/>
                <a:gd name="T1" fmla="*/ 2147483647 h 111"/>
                <a:gd name="T2" fmla="*/ 2147483647 w 476"/>
                <a:gd name="T3" fmla="*/ 2147483647 h 111"/>
                <a:gd name="T4" fmla="*/ 2147483647 w 476"/>
                <a:gd name="T5" fmla="*/ 2147483647 h 111"/>
                <a:gd name="T6" fmla="*/ 2147483647 w 476"/>
                <a:gd name="T7" fmla="*/ 2147483647 h 111"/>
                <a:gd name="T8" fmla="*/ 2147483647 w 476"/>
                <a:gd name="T9" fmla="*/ 2147483647 h 111"/>
                <a:gd name="T10" fmla="*/ 2147483647 w 476"/>
                <a:gd name="T11" fmla="*/ 2147483647 h 111"/>
                <a:gd name="T12" fmla="*/ 2147483647 w 476"/>
                <a:gd name="T13" fmla="*/ 0 h 1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6"/>
                <a:gd name="T22" fmla="*/ 0 h 111"/>
                <a:gd name="T23" fmla="*/ 476 w 476"/>
                <a:gd name="T24" fmla="*/ 111 h 1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6" h="111">
                  <a:moveTo>
                    <a:pt x="0" y="42"/>
                  </a:moveTo>
                  <a:lnTo>
                    <a:pt x="76" y="85"/>
                  </a:lnTo>
                  <a:lnTo>
                    <a:pt x="159" y="108"/>
                  </a:lnTo>
                  <a:lnTo>
                    <a:pt x="246" y="111"/>
                  </a:lnTo>
                  <a:lnTo>
                    <a:pt x="330" y="93"/>
                  </a:lnTo>
                  <a:lnTo>
                    <a:pt x="409" y="55"/>
                  </a:lnTo>
                  <a:lnTo>
                    <a:pt x="476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60"/>
            <p:cNvSpPr>
              <a:spLocks/>
            </p:cNvSpPr>
            <p:nvPr/>
          </p:nvSpPr>
          <p:spPr bwMode="auto">
            <a:xfrm>
              <a:off x="2852738" y="5121275"/>
              <a:ext cx="155575" cy="109538"/>
            </a:xfrm>
            <a:custGeom>
              <a:avLst/>
              <a:gdLst>
                <a:gd name="T0" fmla="*/ 0 w 391"/>
                <a:gd name="T1" fmla="*/ 2147483647 h 275"/>
                <a:gd name="T2" fmla="*/ 2147483647 w 391"/>
                <a:gd name="T3" fmla="*/ 2147483647 h 275"/>
                <a:gd name="T4" fmla="*/ 2147483647 w 391"/>
                <a:gd name="T5" fmla="*/ 2147483647 h 275"/>
                <a:gd name="T6" fmla="*/ 2147483647 w 391"/>
                <a:gd name="T7" fmla="*/ 2147483647 h 275"/>
                <a:gd name="T8" fmla="*/ 2147483647 w 391"/>
                <a:gd name="T9" fmla="*/ 2147483647 h 275"/>
                <a:gd name="T10" fmla="*/ 2147483647 w 391"/>
                <a:gd name="T11" fmla="*/ 2147483647 h 275"/>
                <a:gd name="T12" fmla="*/ 2147483647 w 391"/>
                <a:gd name="T13" fmla="*/ 0 h 2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"/>
                <a:gd name="T22" fmla="*/ 0 h 275"/>
                <a:gd name="T23" fmla="*/ 391 w 391"/>
                <a:gd name="T24" fmla="*/ 275 h 2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" h="275">
                  <a:moveTo>
                    <a:pt x="0" y="275"/>
                  </a:moveTo>
                  <a:lnTo>
                    <a:pt x="86" y="274"/>
                  </a:lnTo>
                  <a:lnTo>
                    <a:pt x="171" y="251"/>
                  </a:lnTo>
                  <a:lnTo>
                    <a:pt x="247" y="210"/>
                  </a:lnTo>
                  <a:lnTo>
                    <a:pt x="311" y="152"/>
                  </a:lnTo>
                  <a:lnTo>
                    <a:pt x="360" y="81"/>
                  </a:lnTo>
                  <a:lnTo>
                    <a:pt x="391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3143251" y="5302250"/>
              <a:ext cx="85725" cy="171450"/>
            </a:xfrm>
            <a:custGeom>
              <a:avLst/>
              <a:gdLst>
                <a:gd name="T0" fmla="*/ 0 w 216"/>
                <a:gd name="T1" fmla="*/ 2147483647 h 433"/>
                <a:gd name="T2" fmla="*/ 2147483647 w 216"/>
                <a:gd name="T3" fmla="*/ 2147483647 h 433"/>
                <a:gd name="T4" fmla="*/ 2147483647 w 216"/>
                <a:gd name="T5" fmla="*/ 2147483647 h 433"/>
                <a:gd name="T6" fmla="*/ 2147483647 w 216"/>
                <a:gd name="T7" fmla="*/ 2147483647 h 433"/>
                <a:gd name="T8" fmla="*/ 2147483647 w 216"/>
                <a:gd name="T9" fmla="*/ 2147483647 h 433"/>
                <a:gd name="T10" fmla="*/ 2147483647 w 216"/>
                <a:gd name="T11" fmla="*/ 2147483647 h 433"/>
                <a:gd name="T12" fmla="*/ 2147483647 w 216"/>
                <a:gd name="T13" fmla="*/ 0 h 4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6"/>
                <a:gd name="T22" fmla="*/ 0 h 433"/>
                <a:gd name="T23" fmla="*/ 216 w 216"/>
                <a:gd name="T24" fmla="*/ 433 h 4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" h="433">
                  <a:moveTo>
                    <a:pt x="0" y="433"/>
                  </a:moveTo>
                  <a:lnTo>
                    <a:pt x="75" y="389"/>
                  </a:lnTo>
                  <a:lnTo>
                    <a:pt x="137" y="328"/>
                  </a:lnTo>
                  <a:lnTo>
                    <a:pt x="182" y="255"/>
                  </a:lnTo>
                  <a:lnTo>
                    <a:pt x="209" y="172"/>
                  </a:lnTo>
                  <a:lnTo>
                    <a:pt x="216" y="86"/>
                  </a:lnTo>
                  <a:lnTo>
                    <a:pt x="202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62"/>
            <p:cNvSpPr>
              <a:spLocks/>
            </p:cNvSpPr>
            <p:nvPr/>
          </p:nvSpPr>
          <p:spPr bwMode="auto">
            <a:xfrm>
              <a:off x="3500438" y="5351463"/>
              <a:ext cx="44450" cy="188913"/>
            </a:xfrm>
            <a:custGeom>
              <a:avLst/>
              <a:gdLst>
                <a:gd name="T0" fmla="*/ 2147483647 w 111"/>
                <a:gd name="T1" fmla="*/ 2147483647 h 475"/>
                <a:gd name="T2" fmla="*/ 2147483647 w 111"/>
                <a:gd name="T3" fmla="*/ 2147483647 h 475"/>
                <a:gd name="T4" fmla="*/ 2147483647 w 111"/>
                <a:gd name="T5" fmla="*/ 2147483647 h 475"/>
                <a:gd name="T6" fmla="*/ 2147483647 w 111"/>
                <a:gd name="T7" fmla="*/ 2147483647 h 475"/>
                <a:gd name="T8" fmla="*/ 2147483647 w 111"/>
                <a:gd name="T9" fmla="*/ 2147483647 h 475"/>
                <a:gd name="T10" fmla="*/ 2147483647 w 111"/>
                <a:gd name="T11" fmla="*/ 2147483647 h 475"/>
                <a:gd name="T12" fmla="*/ 0 w 111"/>
                <a:gd name="T13" fmla="*/ 0 h 4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"/>
                <a:gd name="T22" fmla="*/ 0 h 475"/>
                <a:gd name="T23" fmla="*/ 111 w 111"/>
                <a:gd name="T24" fmla="*/ 475 h 4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" h="475">
                  <a:moveTo>
                    <a:pt x="43" y="475"/>
                  </a:moveTo>
                  <a:lnTo>
                    <a:pt x="85" y="400"/>
                  </a:lnTo>
                  <a:lnTo>
                    <a:pt x="108" y="317"/>
                  </a:lnTo>
                  <a:lnTo>
                    <a:pt x="111" y="230"/>
                  </a:lnTo>
                  <a:lnTo>
                    <a:pt x="93" y="145"/>
                  </a:lnTo>
                  <a:lnTo>
                    <a:pt x="55" y="67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63"/>
            <p:cNvSpPr>
              <a:spLocks/>
            </p:cNvSpPr>
            <p:nvPr/>
          </p:nvSpPr>
          <p:spPr bwMode="auto">
            <a:xfrm>
              <a:off x="3765551" y="5254625"/>
              <a:ext cx="107950" cy="155575"/>
            </a:xfrm>
            <a:custGeom>
              <a:avLst/>
              <a:gdLst>
                <a:gd name="T0" fmla="*/ 2147483647 w 273"/>
                <a:gd name="T1" fmla="*/ 2147483647 h 390"/>
                <a:gd name="T2" fmla="*/ 2147483647 w 273"/>
                <a:gd name="T3" fmla="*/ 2147483647 h 390"/>
                <a:gd name="T4" fmla="*/ 2147483647 w 273"/>
                <a:gd name="T5" fmla="*/ 2147483647 h 390"/>
                <a:gd name="T6" fmla="*/ 2147483647 w 273"/>
                <a:gd name="T7" fmla="*/ 2147483647 h 390"/>
                <a:gd name="T8" fmla="*/ 2147483647 w 273"/>
                <a:gd name="T9" fmla="*/ 2147483647 h 390"/>
                <a:gd name="T10" fmla="*/ 2147483647 w 273"/>
                <a:gd name="T11" fmla="*/ 2147483647 h 390"/>
                <a:gd name="T12" fmla="*/ 0 w 273"/>
                <a:gd name="T13" fmla="*/ 0 h 3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3"/>
                <a:gd name="T22" fmla="*/ 0 h 390"/>
                <a:gd name="T23" fmla="*/ 273 w 273"/>
                <a:gd name="T24" fmla="*/ 390 h 3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3" h="390">
                  <a:moveTo>
                    <a:pt x="273" y="390"/>
                  </a:moveTo>
                  <a:lnTo>
                    <a:pt x="272" y="304"/>
                  </a:lnTo>
                  <a:lnTo>
                    <a:pt x="250" y="220"/>
                  </a:lnTo>
                  <a:lnTo>
                    <a:pt x="210" y="144"/>
                  </a:lnTo>
                  <a:lnTo>
                    <a:pt x="152" y="79"/>
                  </a:lnTo>
                  <a:lnTo>
                    <a:pt x="80" y="31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64"/>
            <p:cNvSpPr>
              <a:spLocks/>
            </p:cNvSpPr>
            <p:nvPr/>
          </p:nvSpPr>
          <p:spPr bwMode="auto">
            <a:xfrm>
              <a:off x="3946526" y="5033963"/>
              <a:ext cx="171450" cy="85725"/>
            </a:xfrm>
            <a:custGeom>
              <a:avLst/>
              <a:gdLst>
                <a:gd name="T0" fmla="*/ 2147483647 w 432"/>
                <a:gd name="T1" fmla="*/ 2147483647 h 216"/>
                <a:gd name="T2" fmla="*/ 2147483647 w 432"/>
                <a:gd name="T3" fmla="*/ 2147483647 h 216"/>
                <a:gd name="T4" fmla="*/ 2147483647 w 432"/>
                <a:gd name="T5" fmla="*/ 2147483647 h 216"/>
                <a:gd name="T6" fmla="*/ 2147483647 w 432"/>
                <a:gd name="T7" fmla="*/ 2147483647 h 216"/>
                <a:gd name="T8" fmla="*/ 2147483647 w 432"/>
                <a:gd name="T9" fmla="*/ 2147483647 h 216"/>
                <a:gd name="T10" fmla="*/ 2147483647 w 432"/>
                <a:gd name="T11" fmla="*/ 0 h 216"/>
                <a:gd name="T12" fmla="*/ 0 w 432"/>
                <a:gd name="T13" fmla="*/ 2147483647 h 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2"/>
                <a:gd name="T22" fmla="*/ 0 h 216"/>
                <a:gd name="T23" fmla="*/ 432 w 432"/>
                <a:gd name="T24" fmla="*/ 216 h 2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2" h="216">
                  <a:moveTo>
                    <a:pt x="432" y="216"/>
                  </a:moveTo>
                  <a:lnTo>
                    <a:pt x="387" y="141"/>
                  </a:lnTo>
                  <a:lnTo>
                    <a:pt x="328" y="79"/>
                  </a:lnTo>
                  <a:lnTo>
                    <a:pt x="253" y="34"/>
                  </a:lnTo>
                  <a:lnTo>
                    <a:pt x="171" y="7"/>
                  </a:lnTo>
                  <a:lnTo>
                    <a:pt x="84" y="0"/>
                  </a:lnTo>
                  <a:lnTo>
                    <a:pt x="0" y="14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65"/>
            <p:cNvSpPr>
              <a:spLocks/>
            </p:cNvSpPr>
            <p:nvPr/>
          </p:nvSpPr>
          <p:spPr bwMode="auto">
            <a:xfrm>
              <a:off x="3995738" y="4718050"/>
              <a:ext cx="187325" cy="44450"/>
            </a:xfrm>
            <a:custGeom>
              <a:avLst/>
              <a:gdLst>
                <a:gd name="T0" fmla="*/ 2147483647 w 476"/>
                <a:gd name="T1" fmla="*/ 2147483647 h 109"/>
                <a:gd name="T2" fmla="*/ 2147483647 w 476"/>
                <a:gd name="T3" fmla="*/ 2147483647 h 109"/>
                <a:gd name="T4" fmla="*/ 2147483647 w 476"/>
                <a:gd name="T5" fmla="*/ 2147483647 h 109"/>
                <a:gd name="T6" fmla="*/ 2147483647 w 476"/>
                <a:gd name="T7" fmla="*/ 0 h 109"/>
                <a:gd name="T8" fmla="*/ 2147483647 w 476"/>
                <a:gd name="T9" fmla="*/ 2147483647 h 109"/>
                <a:gd name="T10" fmla="*/ 2147483647 w 476"/>
                <a:gd name="T11" fmla="*/ 2147483647 h 109"/>
                <a:gd name="T12" fmla="*/ 0 w 476"/>
                <a:gd name="T13" fmla="*/ 2147483647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6"/>
                <a:gd name="T22" fmla="*/ 0 h 109"/>
                <a:gd name="T23" fmla="*/ 476 w 476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6" h="109">
                  <a:moveTo>
                    <a:pt x="476" y="68"/>
                  </a:moveTo>
                  <a:lnTo>
                    <a:pt x="401" y="26"/>
                  </a:lnTo>
                  <a:lnTo>
                    <a:pt x="318" y="2"/>
                  </a:lnTo>
                  <a:lnTo>
                    <a:pt x="230" y="0"/>
                  </a:lnTo>
                  <a:lnTo>
                    <a:pt x="146" y="17"/>
                  </a:lnTo>
                  <a:lnTo>
                    <a:pt x="67" y="54"/>
                  </a:lnTo>
                  <a:lnTo>
                    <a:pt x="0" y="109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66"/>
            <p:cNvSpPr>
              <a:spLocks/>
            </p:cNvSpPr>
            <p:nvPr/>
          </p:nvSpPr>
          <p:spPr bwMode="auto">
            <a:xfrm>
              <a:off x="3898901" y="4389438"/>
              <a:ext cx="155575" cy="107950"/>
            </a:xfrm>
            <a:custGeom>
              <a:avLst/>
              <a:gdLst>
                <a:gd name="T0" fmla="*/ 2147483647 w 391"/>
                <a:gd name="T1" fmla="*/ 0 h 273"/>
                <a:gd name="T2" fmla="*/ 2147483647 w 391"/>
                <a:gd name="T3" fmla="*/ 2147483647 h 273"/>
                <a:gd name="T4" fmla="*/ 2147483647 w 391"/>
                <a:gd name="T5" fmla="*/ 2147483647 h 273"/>
                <a:gd name="T6" fmla="*/ 2147483647 w 391"/>
                <a:gd name="T7" fmla="*/ 2147483647 h 273"/>
                <a:gd name="T8" fmla="*/ 2147483647 w 391"/>
                <a:gd name="T9" fmla="*/ 2147483647 h 273"/>
                <a:gd name="T10" fmla="*/ 2147483647 w 391"/>
                <a:gd name="T11" fmla="*/ 2147483647 h 273"/>
                <a:gd name="T12" fmla="*/ 0 w 391"/>
                <a:gd name="T13" fmla="*/ 2147483647 h 2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"/>
                <a:gd name="T22" fmla="*/ 0 h 273"/>
                <a:gd name="T23" fmla="*/ 391 w 391"/>
                <a:gd name="T24" fmla="*/ 273 h 2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" h="273">
                  <a:moveTo>
                    <a:pt x="391" y="0"/>
                  </a:moveTo>
                  <a:lnTo>
                    <a:pt x="304" y="1"/>
                  </a:lnTo>
                  <a:lnTo>
                    <a:pt x="221" y="22"/>
                  </a:lnTo>
                  <a:lnTo>
                    <a:pt x="143" y="64"/>
                  </a:lnTo>
                  <a:lnTo>
                    <a:pt x="79" y="121"/>
                  </a:lnTo>
                  <a:lnTo>
                    <a:pt x="30" y="193"/>
                  </a:lnTo>
                  <a:lnTo>
                    <a:pt x="0" y="273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67"/>
            <p:cNvSpPr>
              <a:spLocks/>
            </p:cNvSpPr>
            <p:nvPr/>
          </p:nvSpPr>
          <p:spPr bwMode="auto">
            <a:xfrm>
              <a:off x="3678238" y="4144963"/>
              <a:ext cx="85725" cy="171450"/>
            </a:xfrm>
            <a:custGeom>
              <a:avLst/>
              <a:gdLst>
                <a:gd name="T0" fmla="*/ 2147483647 w 216"/>
                <a:gd name="T1" fmla="*/ 0 h 433"/>
                <a:gd name="T2" fmla="*/ 2147483647 w 216"/>
                <a:gd name="T3" fmla="*/ 2147483647 h 433"/>
                <a:gd name="T4" fmla="*/ 2147483647 w 216"/>
                <a:gd name="T5" fmla="*/ 2147483647 h 433"/>
                <a:gd name="T6" fmla="*/ 2147483647 w 216"/>
                <a:gd name="T7" fmla="*/ 2147483647 h 433"/>
                <a:gd name="T8" fmla="*/ 2147483647 w 216"/>
                <a:gd name="T9" fmla="*/ 2147483647 h 433"/>
                <a:gd name="T10" fmla="*/ 0 w 216"/>
                <a:gd name="T11" fmla="*/ 2147483647 h 433"/>
                <a:gd name="T12" fmla="*/ 2147483647 w 216"/>
                <a:gd name="T13" fmla="*/ 2147483647 h 4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6"/>
                <a:gd name="T22" fmla="*/ 0 h 433"/>
                <a:gd name="T23" fmla="*/ 216 w 216"/>
                <a:gd name="T24" fmla="*/ 433 h 4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" h="433">
                  <a:moveTo>
                    <a:pt x="216" y="0"/>
                  </a:moveTo>
                  <a:lnTo>
                    <a:pt x="142" y="44"/>
                  </a:lnTo>
                  <a:lnTo>
                    <a:pt x="79" y="105"/>
                  </a:lnTo>
                  <a:lnTo>
                    <a:pt x="34" y="180"/>
                  </a:lnTo>
                  <a:lnTo>
                    <a:pt x="7" y="261"/>
                  </a:lnTo>
                  <a:lnTo>
                    <a:pt x="0" y="348"/>
                  </a:lnTo>
                  <a:lnTo>
                    <a:pt x="14" y="433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Group 194"/>
          <p:cNvGrpSpPr>
            <a:grpSpLocks/>
          </p:cNvGrpSpPr>
          <p:nvPr/>
        </p:nvGrpSpPr>
        <p:grpSpPr bwMode="auto">
          <a:xfrm>
            <a:off x="6207143" y="3349152"/>
            <a:ext cx="1462088" cy="1462088"/>
            <a:chOff x="5105401" y="4078288"/>
            <a:chExt cx="1462087" cy="1462088"/>
          </a:xfrm>
        </p:grpSpPr>
        <p:sp>
          <p:nvSpPr>
            <p:cNvPr id="39" name="Freeform 123"/>
            <p:cNvSpPr>
              <a:spLocks/>
            </p:cNvSpPr>
            <p:nvPr/>
          </p:nvSpPr>
          <p:spPr bwMode="auto">
            <a:xfrm>
              <a:off x="5883276" y="4078288"/>
              <a:ext cx="44450" cy="188913"/>
            </a:xfrm>
            <a:custGeom>
              <a:avLst/>
              <a:gdLst>
                <a:gd name="T0" fmla="*/ 0 w 110"/>
                <a:gd name="T1" fmla="*/ 2147483647 h 475"/>
                <a:gd name="T2" fmla="*/ 2147483647 w 110"/>
                <a:gd name="T3" fmla="*/ 2147483647 h 475"/>
                <a:gd name="T4" fmla="*/ 2147483647 w 110"/>
                <a:gd name="T5" fmla="*/ 2147483647 h 475"/>
                <a:gd name="T6" fmla="*/ 2147483647 w 110"/>
                <a:gd name="T7" fmla="*/ 2147483647 h 475"/>
                <a:gd name="T8" fmla="*/ 2147483647 w 110"/>
                <a:gd name="T9" fmla="*/ 2147483647 h 475"/>
                <a:gd name="T10" fmla="*/ 2147483647 w 110"/>
                <a:gd name="T11" fmla="*/ 2147483647 h 475"/>
                <a:gd name="T12" fmla="*/ 2147483647 w 110"/>
                <a:gd name="T13" fmla="*/ 2147483647 h 475"/>
                <a:gd name="T14" fmla="*/ 2147483647 w 110"/>
                <a:gd name="T15" fmla="*/ 2147483647 h 475"/>
                <a:gd name="T16" fmla="*/ 2147483647 w 110"/>
                <a:gd name="T17" fmla="*/ 2147483647 h 475"/>
                <a:gd name="T18" fmla="*/ 2147483647 w 110"/>
                <a:gd name="T19" fmla="*/ 2147483647 h 475"/>
                <a:gd name="T20" fmla="*/ 2147483647 w 110"/>
                <a:gd name="T21" fmla="*/ 2147483647 h 475"/>
                <a:gd name="T22" fmla="*/ 2147483647 w 110"/>
                <a:gd name="T23" fmla="*/ 2147483647 h 475"/>
                <a:gd name="T24" fmla="*/ 2147483647 w 110"/>
                <a:gd name="T25" fmla="*/ 0 h 4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0"/>
                <a:gd name="T40" fmla="*/ 0 h 475"/>
                <a:gd name="T41" fmla="*/ 110 w 110"/>
                <a:gd name="T42" fmla="*/ 475 h 4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0" h="475">
                  <a:moveTo>
                    <a:pt x="0" y="475"/>
                  </a:moveTo>
                  <a:lnTo>
                    <a:pt x="28" y="445"/>
                  </a:lnTo>
                  <a:lnTo>
                    <a:pt x="53" y="408"/>
                  </a:lnTo>
                  <a:lnTo>
                    <a:pt x="75" y="370"/>
                  </a:lnTo>
                  <a:lnTo>
                    <a:pt x="91" y="331"/>
                  </a:lnTo>
                  <a:lnTo>
                    <a:pt x="103" y="289"/>
                  </a:lnTo>
                  <a:lnTo>
                    <a:pt x="109" y="245"/>
                  </a:lnTo>
                  <a:lnTo>
                    <a:pt x="110" y="202"/>
                  </a:lnTo>
                  <a:lnTo>
                    <a:pt x="106" y="159"/>
                  </a:lnTo>
                  <a:lnTo>
                    <a:pt x="97" y="117"/>
                  </a:lnTo>
                  <a:lnTo>
                    <a:pt x="83" y="75"/>
                  </a:lnTo>
                  <a:lnTo>
                    <a:pt x="64" y="36"/>
                  </a:lnTo>
                  <a:lnTo>
                    <a:pt x="40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24"/>
            <p:cNvSpPr>
              <a:spLocks/>
            </p:cNvSpPr>
            <p:nvPr/>
          </p:nvSpPr>
          <p:spPr bwMode="auto">
            <a:xfrm>
              <a:off x="6146801" y="4208463"/>
              <a:ext cx="111125" cy="155575"/>
            </a:xfrm>
            <a:custGeom>
              <a:avLst/>
              <a:gdLst>
                <a:gd name="T0" fmla="*/ 0 w 276"/>
                <a:gd name="T1" fmla="*/ 2147483647 h 391"/>
                <a:gd name="T2" fmla="*/ 2147483647 w 276"/>
                <a:gd name="T3" fmla="*/ 2147483647 h 391"/>
                <a:gd name="T4" fmla="*/ 2147483647 w 276"/>
                <a:gd name="T5" fmla="*/ 2147483647 h 391"/>
                <a:gd name="T6" fmla="*/ 2147483647 w 276"/>
                <a:gd name="T7" fmla="*/ 2147483647 h 391"/>
                <a:gd name="T8" fmla="*/ 2147483647 w 276"/>
                <a:gd name="T9" fmla="*/ 2147483647 h 391"/>
                <a:gd name="T10" fmla="*/ 2147483647 w 276"/>
                <a:gd name="T11" fmla="*/ 2147483647 h 391"/>
                <a:gd name="T12" fmla="*/ 2147483647 w 276"/>
                <a:gd name="T13" fmla="*/ 2147483647 h 391"/>
                <a:gd name="T14" fmla="*/ 2147483647 w 276"/>
                <a:gd name="T15" fmla="*/ 2147483647 h 391"/>
                <a:gd name="T16" fmla="*/ 2147483647 w 276"/>
                <a:gd name="T17" fmla="*/ 2147483647 h 391"/>
                <a:gd name="T18" fmla="*/ 2147483647 w 276"/>
                <a:gd name="T19" fmla="*/ 2147483647 h 391"/>
                <a:gd name="T20" fmla="*/ 2147483647 w 276"/>
                <a:gd name="T21" fmla="*/ 2147483647 h 391"/>
                <a:gd name="T22" fmla="*/ 2147483647 w 276"/>
                <a:gd name="T23" fmla="*/ 2147483647 h 391"/>
                <a:gd name="T24" fmla="*/ 2147483647 w 276"/>
                <a:gd name="T25" fmla="*/ 0 h 3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6"/>
                <a:gd name="T40" fmla="*/ 0 h 391"/>
                <a:gd name="T41" fmla="*/ 276 w 276"/>
                <a:gd name="T42" fmla="*/ 391 h 39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6" h="391">
                  <a:moveTo>
                    <a:pt x="0" y="391"/>
                  </a:moveTo>
                  <a:lnTo>
                    <a:pt x="42" y="378"/>
                  </a:lnTo>
                  <a:lnTo>
                    <a:pt x="81" y="361"/>
                  </a:lnTo>
                  <a:lnTo>
                    <a:pt x="119" y="338"/>
                  </a:lnTo>
                  <a:lnTo>
                    <a:pt x="153" y="311"/>
                  </a:lnTo>
                  <a:lnTo>
                    <a:pt x="184" y="280"/>
                  </a:lnTo>
                  <a:lnTo>
                    <a:pt x="210" y="247"/>
                  </a:lnTo>
                  <a:lnTo>
                    <a:pt x="233" y="210"/>
                  </a:lnTo>
                  <a:lnTo>
                    <a:pt x="252" y="170"/>
                  </a:lnTo>
                  <a:lnTo>
                    <a:pt x="265" y="129"/>
                  </a:lnTo>
                  <a:lnTo>
                    <a:pt x="273" y="87"/>
                  </a:lnTo>
                  <a:lnTo>
                    <a:pt x="276" y="43"/>
                  </a:lnTo>
                  <a:lnTo>
                    <a:pt x="274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25"/>
            <p:cNvSpPr>
              <a:spLocks/>
            </p:cNvSpPr>
            <p:nvPr/>
          </p:nvSpPr>
          <p:spPr bwMode="auto">
            <a:xfrm>
              <a:off x="6329363" y="4498975"/>
              <a:ext cx="171450" cy="85725"/>
            </a:xfrm>
            <a:custGeom>
              <a:avLst/>
              <a:gdLst>
                <a:gd name="T0" fmla="*/ 0 w 432"/>
                <a:gd name="T1" fmla="*/ 2147483647 h 217"/>
                <a:gd name="T2" fmla="*/ 2147483647 w 432"/>
                <a:gd name="T3" fmla="*/ 2147483647 h 217"/>
                <a:gd name="T4" fmla="*/ 2147483647 w 432"/>
                <a:gd name="T5" fmla="*/ 2147483647 h 217"/>
                <a:gd name="T6" fmla="*/ 2147483647 w 432"/>
                <a:gd name="T7" fmla="*/ 2147483647 h 217"/>
                <a:gd name="T8" fmla="*/ 2147483647 w 432"/>
                <a:gd name="T9" fmla="*/ 2147483647 h 217"/>
                <a:gd name="T10" fmla="*/ 2147483647 w 432"/>
                <a:gd name="T11" fmla="*/ 2147483647 h 217"/>
                <a:gd name="T12" fmla="*/ 2147483647 w 432"/>
                <a:gd name="T13" fmla="*/ 2147483647 h 217"/>
                <a:gd name="T14" fmla="*/ 2147483647 w 432"/>
                <a:gd name="T15" fmla="*/ 2147483647 h 217"/>
                <a:gd name="T16" fmla="*/ 2147483647 w 432"/>
                <a:gd name="T17" fmla="*/ 2147483647 h 217"/>
                <a:gd name="T18" fmla="*/ 2147483647 w 432"/>
                <a:gd name="T19" fmla="*/ 2147483647 h 217"/>
                <a:gd name="T20" fmla="*/ 2147483647 w 432"/>
                <a:gd name="T21" fmla="*/ 2147483647 h 217"/>
                <a:gd name="T22" fmla="*/ 2147483647 w 432"/>
                <a:gd name="T23" fmla="*/ 2147483647 h 217"/>
                <a:gd name="T24" fmla="*/ 2147483647 w 432"/>
                <a:gd name="T25" fmla="*/ 0 h 2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217"/>
                <a:gd name="T41" fmla="*/ 432 w 432"/>
                <a:gd name="T42" fmla="*/ 217 h 2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217">
                  <a:moveTo>
                    <a:pt x="0" y="203"/>
                  </a:moveTo>
                  <a:lnTo>
                    <a:pt x="42" y="212"/>
                  </a:lnTo>
                  <a:lnTo>
                    <a:pt x="85" y="217"/>
                  </a:lnTo>
                  <a:lnTo>
                    <a:pt x="128" y="216"/>
                  </a:lnTo>
                  <a:lnTo>
                    <a:pt x="171" y="209"/>
                  </a:lnTo>
                  <a:lnTo>
                    <a:pt x="213" y="199"/>
                  </a:lnTo>
                  <a:lnTo>
                    <a:pt x="254" y="183"/>
                  </a:lnTo>
                  <a:lnTo>
                    <a:pt x="292" y="162"/>
                  </a:lnTo>
                  <a:lnTo>
                    <a:pt x="327" y="137"/>
                  </a:lnTo>
                  <a:lnTo>
                    <a:pt x="360" y="107"/>
                  </a:lnTo>
                  <a:lnTo>
                    <a:pt x="388" y="75"/>
                  </a:lnTo>
                  <a:lnTo>
                    <a:pt x="412" y="39"/>
                  </a:lnTo>
                  <a:lnTo>
                    <a:pt x="432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26"/>
            <p:cNvSpPr>
              <a:spLocks/>
            </p:cNvSpPr>
            <p:nvPr/>
          </p:nvSpPr>
          <p:spPr bwMode="auto">
            <a:xfrm>
              <a:off x="6376988" y="4856163"/>
              <a:ext cx="190500" cy="44450"/>
            </a:xfrm>
            <a:custGeom>
              <a:avLst/>
              <a:gdLst>
                <a:gd name="T0" fmla="*/ 0 w 476"/>
                <a:gd name="T1" fmla="*/ 0 h 112"/>
                <a:gd name="T2" fmla="*/ 2147483647 w 476"/>
                <a:gd name="T3" fmla="*/ 2147483647 h 112"/>
                <a:gd name="T4" fmla="*/ 2147483647 w 476"/>
                <a:gd name="T5" fmla="*/ 2147483647 h 112"/>
                <a:gd name="T6" fmla="*/ 2147483647 w 476"/>
                <a:gd name="T7" fmla="*/ 2147483647 h 112"/>
                <a:gd name="T8" fmla="*/ 2147483647 w 476"/>
                <a:gd name="T9" fmla="*/ 2147483647 h 112"/>
                <a:gd name="T10" fmla="*/ 2147483647 w 476"/>
                <a:gd name="T11" fmla="*/ 2147483647 h 112"/>
                <a:gd name="T12" fmla="*/ 2147483647 w 476"/>
                <a:gd name="T13" fmla="*/ 2147483647 h 112"/>
                <a:gd name="T14" fmla="*/ 2147483647 w 476"/>
                <a:gd name="T15" fmla="*/ 2147483647 h 112"/>
                <a:gd name="T16" fmla="*/ 2147483647 w 476"/>
                <a:gd name="T17" fmla="*/ 2147483647 h 112"/>
                <a:gd name="T18" fmla="*/ 2147483647 w 476"/>
                <a:gd name="T19" fmla="*/ 2147483647 h 112"/>
                <a:gd name="T20" fmla="*/ 2147483647 w 476"/>
                <a:gd name="T21" fmla="*/ 2147483647 h 112"/>
                <a:gd name="T22" fmla="*/ 2147483647 w 476"/>
                <a:gd name="T23" fmla="*/ 2147483647 h 112"/>
                <a:gd name="T24" fmla="*/ 2147483647 w 476"/>
                <a:gd name="T25" fmla="*/ 2147483647 h 1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6"/>
                <a:gd name="T40" fmla="*/ 0 h 112"/>
                <a:gd name="T41" fmla="*/ 476 w 476"/>
                <a:gd name="T42" fmla="*/ 112 h 1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6" h="112">
                  <a:moveTo>
                    <a:pt x="0" y="0"/>
                  </a:moveTo>
                  <a:lnTo>
                    <a:pt x="32" y="30"/>
                  </a:lnTo>
                  <a:lnTo>
                    <a:pt x="68" y="55"/>
                  </a:lnTo>
                  <a:lnTo>
                    <a:pt x="105" y="76"/>
                  </a:lnTo>
                  <a:lnTo>
                    <a:pt x="145" y="93"/>
                  </a:lnTo>
                  <a:lnTo>
                    <a:pt x="187" y="104"/>
                  </a:lnTo>
                  <a:lnTo>
                    <a:pt x="230" y="111"/>
                  </a:lnTo>
                  <a:lnTo>
                    <a:pt x="273" y="112"/>
                  </a:lnTo>
                  <a:lnTo>
                    <a:pt x="316" y="108"/>
                  </a:lnTo>
                  <a:lnTo>
                    <a:pt x="360" y="98"/>
                  </a:lnTo>
                  <a:lnTo>
                    <a:pt x="400" y="85"/>
                  </a:lnTo>
                  <a:lnTo>
                    <a:pt x="439" y="65"/>
                  </a:lnTo>
                  <a:lnTo>
                    <a:pt x="476" y="42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27"/>
            <p:cNvSpPr>
              <a:spLocks/>
            </p:cNvSpPr>
            <p:nvPr/>
          </p:nvSpPr>
          <p:spPr bwMode="auto">
            <a:xfrm>
              <a:off x="6281738" y="5121275"/>
              <a:ext cx="155575" cy="109538"/>
            </a:xfrm>
            <a:custGeom>
              <a:avLst/>
              <a:gdLst>
                <a:gd name="T0" fmla="*/ 0 w 392"/>
                <a:gd name="T1" fmla="*/ 0 h 277"/>
                <a:gd name="T2" fmla="*/ 2147483647 w 392"/>
                <a:gd name="T3" fmla="*/ 2147483647 h 277"/>
                <a:gd name="T4" fmla="*/ 2147483647 w 392"/>
                <a:gd name="T5" fmla="*/ 2147483647 h 277"/>
                <a:gd name="T6" fmla="*/ 2147483647 w 392"/>
                <a:gd name="T7" fmla="*/ 2147483647 h 277"/>
                <a:gd name="T8" fmla="*/ 2147483647 w 392"/>
                <a:gd name="T9" fmla="*/ 2147483647 h 277"/>
                <a:gd name="T10" fmla="*/ 2147483647 w 392"/>
                <a:gd name="T11" fmla="*/ 2147483647 h 277"/>
                <a:gd name="T12" fmla="*/ 2147483647 w 392"/>
                <a:gd name="T13" fmla="*/ 2147483647 h 277"/>
                <a:gd name="T14" fmla="*/ 2147483647 w 392"/>
                <a:gd name="T15" fmla="*/ 2147483647 h 277"/>
                <a:gd name="T16" fmla="*/ 2147483647 w 392"/>
                <a:gd name="T17" fmla="*/ 2147483647 h 277"/>
                <a:gd name="T18" fmla="*/ 2147483647 w 392"/>
                <a:gd name="T19" fmla="*/ 2147483647 h 277"/>
                <a:gd name="T20" fmla="*/ 2147483647 w 392"/>
                <a:gd name="T21" fmla="*/ 2147483647 h 277"/>
                <a:gd name="T22" fmla="*/ 2147483647 w 392"/>
                <a:gd name="T23" fmla="*/ 2147483647 h 277"/>
                <a:gd name="T24" fmla="*/ 2147483647 w 392"/>
                <a:gd name="T25" fmla="*/ 2147483647 h 2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2"/>
                <a:gd name="T40" fmla="*/ 0 h 277"/>
                <a:gd name="T41" fmla="*/ 392 w 392"/>
                <a:gd name="T42" fmla="*/ 277 h 2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2" h="277">
                  <a:moveTo>
                    <a:pt x="0" y="0"/>
                  </a:moveTo>
                  <a:lnTo>
                    <a:pt x="14" y="42"/>
                  </a:lnTo>
                  <a:lnTo>
                    <a:pt x="31" y="81"/>
                  </a:lnTo>
                  <a:lnTo>
                    <a:pt x="54" y="119"/>
                  </a:lnTo>
                  <a:lnTo>
                    <a:pt x="81" y="152"/>
                  </a:lnTo>
                  <a:lnTo>
                    <a:pt x="111" y="184"/>
                  </a:lnTo>
                  <a:lnTo>
                    <a:pt x="145" y="210"/>
                  </a:lnTo>
                  <a:lnTo>
                    <a:pt x="182" y="234"/>
                  </a:lnTo>
                  <a:lnTo>
                    <a:pt x="221" y="251"/>
                  </a:lnTo>
                  <a:lnTo>
                    <a:pt x="263" y="264"/>
                  </a:lnTo>
                  <a:lnTo>
                    <a:pt x="304" y="274"/>
                  </a:lnTo>
                  <a:lnTo>
                    <a:pt x="349" y="277"/>
                  </a:lnTo>
                  <a:lnTo>
                    <a:pt x="392" y="275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28"/>
            <p:cNvSpPr>
              <a:spLocks/>
            </p:cNvSpPr>
            <p:nvPr/>
          </p:nvSpPr>
          <p:spPr bwMode="auto">
            <a:xfrm>
              <a:off x="6061076" y="5302250"/>
              <a:ext cx="85725" cy="171450"/>
            </a:xfrm>
            <a:custGeom>
              <a:avLst/>
              <a:gdLst>
                <a:gd name="T0" fmla="*/ 2147483647 w 217"/>
                <a:gd name="T1" fmla="*/ 0 h 433"/>
                <a:gd name="T2" fmla="*/ 2147483647 w 217"/>
                <a:gd name="T3" fmla="*/ 2147483647 h 433"/>
                <a:gd name="T4" fmla="*/ 0 w 217"/>
                <a:gd name="T5" fmla="*/ 2147483647 h 433"/>
                <a:gd name="T6" fmla="*/ 2147483647 w 217"/>
                <a:gd name="T7" fmla="*/ 2147483647 h 433"/>
                <a:gd name="T8" fmla="*/ 2147483647 w 217"/>
                <a:gd name="T9" fmla="*/ 2147483647 h 433"/>
                <a:gd name="T10" fmla="*/ 2147483647 w 217"/>
                <a:gd name="T11" fmla="*/ 2147483647 h 433"/>
                <a:gd name="T12" fmla="*/ 2147483647 w 217"/>
                <a:gd name="T13" fmla="*/ 2147483647 h 433"/>
                <a:gd name="T14" fmla="*/ 2147483647 w 217"/>
                <a:gd name="T15" fmla="*/ 2147483647 h 433"/>
                <a:gd name="T16" fmla="*/ 2147483647 w 217"/>
                <a:gd name="T17" fmla="*/ 2147483647 h 433"/>
                <a:gd name="T18" fmla="*/ 2147483647 w 217"/>
                <a:gd name="T19" fmla="*/ 2147483647 h 433"/>
                <a:gd name="T20" fmla="*/ 2147483647 w 217"/>
                <a:gd name="T21" fmla="*/ 2147483647 h 433"/>
                <a:gd name="T22" fmla="*/ 2147483647 w 217"/>
                <a:gd name="T23" fmla="*/ 2147483647 h 433"/>
                <a:gd name="T24" fmla="*/ 2147483647 w 217"/>
                <a:gd name="T25" fmla="*/ 2147483647 h 4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433"/>
                <a:gd name="T41" fmla="*/ 217 w 217"/>
                <a:gd name="T42" fmla="*/ 433 h 4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433">
                  <a:moveTo>
                    <a:pt x="15" y="0"/>
                  </a:moveTo>
                  <a:lnTo>
                    <a:pt x="4" y="43"/>
                  </a:lnTo>
                  <a:lnTo>
                    <a:pt x="0" y="86"/>
                  </a:lnTo>
                  <a:lnTo>
                    <a:pt x="1" y="129"/>
                  </a:lnTo>
                  <a:lnTo>
                    <a:pt x="7" y="172"/>
                  </a:lnTo>
                  <a:lnTo>
                    <a:pt x="19" y="214"/>
                  </a:lnTo>
                  <a:lnTo>
                    <a:pt x="34" y="255"/>
                  </a:lnTo>
                  <a:lnTo>
                    <a:pt x="55" y="293"/>
                  </a:lnTo>
                  <a:lnTo>
                    <a:pt x="81" y="328"/>
                  </a:lnTo>
                  <a:lnTo>
                    <a:pt x="110" y="360"/>
                  </a:lnTo>
                  <a:lnTo>
                    <a:pt x="143" y="389"/>
                  </a:lnTo>
                  <a:lnTo>
                    <a:pt x="178" y="414"/>
                  </a:lnTo>
                  <a:lnTo>
                    <a:pt x="217" y="433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29"/>
            <p:cNvSpPr>
              <a:spLocks/>
            </p:cNvSpPr>
            <p:nvPr/>
          </p:nvSpPr>
          <p:spPr bwMode="auto">
            <a:xfrm>
              <a:off x="5745163" y="5351463"/>
              <a:ext cx="44450" cy="188913"/>
            </a:xfrm>
            <a:custGeom>
              <a:avLst/>
              <a:gdLst>
                <a:gd name="T0" fmla="*/ 2147483647 w 111"/>
                <a:gd name="T1" fmla="*/ 0 h 475"/>
                <a:gd name="T2" fmla="*/ 2147483647 w 111"/>
                <a:gd name="T3" fmla="*/ 2147483647 h 475"/>
                <a:gd name="T4" fmla="*/ 2147483647 w 111"/>
                <a:gd name="T5" fmla="*/ 2147483647 h 475"/>
                <a:gd name="T6" fmla="*/ 2147483647 w 111"/>
                <a:gd name="T7" fmla="*/ 2147483647 h 475"/>
                <a:gd name="T8" fmla="*/ 2147483647 w 111"/>
                <a:gd name="T9" fmla="*/ 2147483647 h 475"/>
                <a:gd name="T10" fmla="*/ 2147483647 w 111"/>
                <a:gd name="T11" fmla="*/ 2147483647 h 475"/>
                <a:gd name="T12" fmla="*/ 2147483647 w 111"/>
                <a:gd name="T13" fmla="*/ 2147483647 h 475"/>
                <a:gd name="T14" fmla="*/ 0 w 111"/>
                <a:gd name="T15" fmla="*/ 2147483647 h 475"/>
                <a:gd name="T16" fmla="*/ 2147483647 w 111"/>
                <a:gd name="T17" fmla="*/ 2147483647 h 475"/>
                <a:gd name="T18" fmla="*/ 2147483647 w 111"/>
                <a:gd name="T19" fmla="*/ 2147483647 h 475"/>
                <a:gd name="T20" fmla="*/ 2147483647 w 111"/>
                <a:gd name="T21" fmla="*/ 2147483647 h 475"/>
                <a:gd name="T22" fmla="*/ 2147483647 w 111"/>
                <a:gd name="T23" fmla="*/ 2147483647 h 475"/>
                <a:gd name="T24" fmla="*/ 2147483647 w 111"/>
                <a:gd name="T25" fmla="*/ 2147483647 h 4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1"/>
                <a:gd name="T40" fmla="*/ 0 h 475"/>
                <a:gd name="T41" fmla="*/ 111 w 111"/>
                <a:gd name="T42" fmla="*/ 475 h 4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1" h="475">
                  <a:moveTo>
                    <a:pt x="111" y="0"/>
                  </a:moveTo>
                  <a:lnTo>
                    <a:pt x="81" y="32"/>
                  </a:lnTo>
                  <a:lnTo>
                    <a:pt x="56" y="67"/>
                  </a:lnTo>
                  <a:lnTo>
                    <a:pt x="35" y="105"/>
                  </a:lnTo>
                  <a:lnTo>
                    <a:pt x="20" y="145"/>
                  </a:lnTo>
                  <a:lnTo>
                    <a:pt x="8" y="187"/>
                  </a:lnTo>
                  <a:lnTo>
                    <a:pt x="1" y="230"/>
                  </a:lnTo>
                  <a:lnTo>
                    <a:pt x="0" y="273"/>
                  </a:lnTo>
                  <a:lnTo>
                    <a:pt x="4" y="317"/>
                  </a:lnTo>
                  <a:lnTo>
                    <a:pt x="13" y="359"/>
                  </a:lnTo>
                  <a:lnTo>
                    <a:pt x="28" y="400"/>
                  </a:lnTo>
                  <a:lnTo>
                    <a:pt x="46" y="439"/>
                  </a:lnTo>
                  <a:lnTo>
                    <a:pt x="70" y="475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30"/>
            <p:cNvSpPr>
              <a:spLocks/>
            </p:cNvSpPr>
            <p:nvPr/>
          </p:nvSpPr>
          <p:spPr bwMode="auto">
            <a:xfrm>
              <a:off x="5414963" y="5254625"/>
              <a:ext cx="109538" cy="155575"/>
            </a:xfrm>
            <a:custGeom>
              <a:avLst/>
              <a:gdLst>
                <a:gd name="T0" fmla="*/ 2147483647 w 276"/>
                <a:gd name="T1" fmla="*/ 0 h 390"/>
                <a:gd name="T2" fmla="*/ 2147483647 w 276"/>
                <a:gd name="T3" fmla="*/ 2147483647 h 390"/>
                <a:gd name="T4" fmla="*/ 2147483647 w 276"/>
                <a:gd name="T5" fmla="*/ 2147483647 h 390"/>
                <a:gd name="T6" fmla="*/ 2147483647 w 276"/>
                <a:gd name="T7" fmla="*/ 2147483647 h 390"/>
                <a:gd name="T8" fmla="*/ 2147483647 w 276"/>
                <a:gd name="T9" fmla="*/ 2147483647 h 390"/>
                <a:gd name="T10" fmla="*/ 2147483647 w 276"/>
                <a:gd name="T11" fmla="*/ 2147483647 h 390"/>
                <a:gd name="T12" fmla="*/ 2147483647 w 276"/>
                <a:gd name="T13" fmla="*/ 2147483647 h 390"/>
                <a:gd name="T14" fmla="*/ 2147483647 w 276"/>
                <a:gd name="T15" fmla="*/ 2147483647 h 390"/>
                <a:gd name="T16" fmla="*/ 2147483647 w 276"/>
                <a:gd name="T17" fmla="*/ 2147483647 h 390"/>
                <a:gd name="T18" fmla="*/ 2147483647 w 276"/>
                <a:gd name="T19" fmla="*/ 2147483647 h 390"/>
                <a:gd name="T20" fmla="*/ 2147483647 w 276"/>
                <a:gd name="T21" fmla="*/ 2147483647 h 390"/>
                <a:gd name="T22" fmla="*/ 0 w 276"/>
                <a:gd name="T23" fmla="*/ 2147483647 h 390"/>
                <a:gd name="T24" fmla="*/ 2147483647 w 276"/>
                <a:gd name="T25" fmla="*/ 2147483647 h 3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6"/>
                <a:gd name="T40" fmla="*/ 0 h 390"/>
                <a:gd name="T41" fmla="*/ 276 w 276"/>
                <a:gd name="T42" fmla="*/ 390 h 39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6" h="390">
                  <a:moveTo>
                    <a:pt x="276" y="0"/>
                  </a:moveTo>
                  <a:lnTo>
                    <a:pt x="234" y="12"/>
                  </a:lnTo>
                  <a:lnTo>
                    <a:pt x="194" y="31"/>
                  </a:lnTo>
                  <a:lnTo>
                    <a:pt x="157" y="53"/>
                  </a:lnTo>
                  <a:lnTo>
                    <a:pt x="123" y="79"/>
                  </a:lnTo>
                  <a:lnTo>
                    <a:pt x="92" y="110"/>
                  </a:lnTo>
                  <a:lnTo>
                    <a:pt x="66" y="144"/>
                  </a:lnTo>
                  <a:lnTo>
                    <a:pt x="43" y="181"/>
                  </a:lnTo>
                  <a:lnTo>
                    <a:pt x="24" y="220"/>
                  </a:lnTo>
                  <a:lnTo>
                    <a:pt x="11" y="262"/>
                  </a:lnTo>
                  <a:lnTo>
                    <a:pt x="3" y="304"/>
                  </a:lnTo>
                  <a:lnTo>
                    <a:pt x="0" y="348"/>
                  </a:lnTo>
                  <a:lnTo>
                    <a:pt x="2" y="39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31"/>
            <p:cNvSpPr>
              <a:spLocks/>
            </p:cNvSpPr>
            <p:nvPr/>
          </p:nvSpPr>
          <p:spPr bwMode="auto">
            <a:xfrm>
              <a:off x="5172076" y="5033963"/>
              <a:ext cx="171450" cy="85725"/>
            </a:xfrm>
            <a:custGeom>
              <a:avLst/>
              <a:gdLst>
                <a:gd name="T0" fmla="*/ 2147483647 w 433"/>
                <a:gd name="T1" fmla="*/ 2147483647 h 216"/>
                <a:gd name="T2" fmla="*/ 2147483647 w 433"/>
                <a:gd name="T3" fmla="*/ 2147483647 h 216"/>
                <a:gd name="T4" fmla="*/ 2147483647 w 433"/>
                <a:gd name="T5" fmla="*/ 0 h 216"/>
                <a:gd name="T6" fmla="*/ 2147483647 w 433"/>
                <a:gd name="T7" fmla="*/ 2147483647 h 216"/>
                <a:gd name="T8" fmla="*/ 2147483647 w 433"/>
                <a:gd name="T9" fmla="*/ 2147483647 h 216"/>
                <a:gd name="T10" fmla="*/ 2147483647 w 433"/>
                <a:gd name="T11" fmla="*/ 2147483647 h 216"/>
                <a:gd name="T12" fmla="*/ 2147483647 w 433"/>
                <a:gd name="T13" fmla="*/ 2147483647 h 216"/>
                <a:gd name="T14" fmla="*/ 2147483647 w 433"/>
                <a:gd name="T15" fmla="*/ 2147483647 h 216"/>
                <a:gd name="T16" fmla="*/ 2147483647 w 433"/>
                <a:gd name="T17" fmla="*/ 2147483647 h 216"/>
                <a:gd name="T18" fmla="*/ 2147483647 w 433"/>
                <a:gd name="T19" fmla="*/ 2147483647 h 216"/>
                <a:gd name="T20" fmla="*/ 2147483647 w 433"/>
                <a:gd name="T21" fmla="*/ 2147483647 h 216"/>
                <a:gd name="T22" fmla="*/ 2147483647 w 433"/>
                <a:gd name="T23" fmla="*/ 2147483647 h 216"/>
                <a:gd name="T24" fmla="*/ 0 w 433"/>
                <a:gd name="T25" fmla="*/ 2147483647 h 2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3"/>
                <a:gd name="T40" fmla="*/ 0 h 216"/>
                <a:gd name="T41" fmla="*/ 433 w 433"/>
                <a:gd name="T42" fmla="*/ 216 h 2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3" h="216">
                  <a:moveTo>
                    <a:pt x="433" y="14"/>
                  </a:moveTo>
                  <a:lnTo>
                    <a:pt x="390" y="5"/>
                  </a:lnTo>
                  <a:lnTo>
                    <a:pt x="346" y="0"/>
                  </a:lnTo>
                  <a:lnTo>
                    <a:pt x="303" y="1"/>
                  </a:lnTo>
                  <a:lnTo>
                    <a:pt x="261" y="7"/>
                  </a:lnTo>
                  <a:lnTo>
                    <a:pt x="218" y="18"/>
                  </a:lnTo>
                  <a:lnTo>
                    <a:pt x="178" y="34"/>
                  </a:lnTo>
                  <a:lnTo>
                    <a:pt x="140" y="54"/>
                  </a:lnTo>
                  <a:lnTo>
                    <a:pt x="105" y="79"/>
                  </a:lnTo>
                  <a:lnTo>
                    <a:pt x="72" y="109"/>
                  </a:lnTo>
                  <a:lnTo>
                    <a:pt x="44" y="141"/>
                  </a:lnTo>
                  <a:lnTo>
                    <a:pt x="19" y="177"/>
                  </a:lnTo>
                  <a:lnTo>
                    <a:pt x="0" y="216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32"/>
            <p:cNvSpPr>
              <a:spLocks/>
            </p:cNvSpPr>
            <p:nvPr/>
          </p:nvSpPr>
          <p:spPr bwMode="auto">
            <a:xfrm>
              <a:off x="5105401" y="4718050"/>
              <a:ext cx="188913" cy="44450"/>
            </a:xfrm>
            <a:custGeom>
              <a:avLst/>
              <a:gdLst>
                <a:gd name="T0" fmla="*/ 2147483647 w 475"/>
                <a:gd name="T1" fmla="*/ 2147483647 h 110"/>
                <a:gd name="T2" fmla="*/ 2147483647 w 475"/>
                <a:gd name="T3" fmla="*/ 2147483647 h 110"/>
                <a:gd name="T4" fmla="*/ 2147483647 w 475"/>
                <a:gd name="T5" fmla="*/ 2147483647 h 110"/>
                <a:gd name="T6" fmla="*/ 2147483647 w 475"/>
                <a:gd name="T7" fmla="*/ 2147483647 h 110"/>
                <a:gd name="T8" fmla="*/ 2147483647 w 475"/>
                <a:gd name="T9" fmla="*/ 2147483647 h 110"/>
                <a:gd name="T10" fmla="*/ 2147483647 w 475"/>
                <a:gd name="T11" fmla="*/ 2147483647 h 110"/>
                <a:gd name="T12" fmla="*/ 2147483647 w 475"/>
                <a:gd name="T13" fmla="*/ 2147483647 h 110"/>
                <a:gd name="T14" fmla="*/ 2147483647 w 475"/>
                <a:gd name="T15" fmla="*/ 0 h 110"/>
                <a:gd name="T16" fmla="*/ 2147483647 w 475"/>
                <a:gd name="T17" fmla="*/ 2147483647 h 110"/>
                <a:gd name="T18" fmla="*/ 2147483647 w 475"/>
                <a:gd name="T19" fmla="*/ 2147483647 h 110"/>
                <a:gd name="T20" fmla="*/ 2147483647 w 475"/>
                <a:gd name="T21" fmla="*/ 2147483647 h 110"/>
                <a:gd name="T22" fmla="*/ 2147483647 w 475"/>
                <a:gd name="T23" fmla="*/ 2147483647 h 110"/>
                <a:gd name="T24" fmla="*/ 0 w 475"/>
                <a:gd name="T25" fmla="*/ 2147483647 h 1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5"/>
                <a:gd name="T40" fmla="*/ 0 h 110"/>
                <a:gd name="T41" fmla="*/ 475 w 475"/>
                <a:gd name="T42" fmla="*/ 110 h 1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5" h="110">
                  <a:moveTo>
                    <a:pt x="475" y="110"/>
                  </a:moveTo>
                  <a:lnTo>
                    <a:pt x="443" y="81"/>
                  </a:lnTo>
                  <a:lnTo>
                    <a:pt x="408" y="55"/>
                  </a:lnTo>
                  <a:lnTo>
                    <a:pt x="370" y="35"/>
                  </a:lnTo>
                  <a:lnTo>
                    <a:pt x="330" y="18"/>
                  </a:lnTo>
                  <a:lnTo>
                    <a:pt x="288" y="7"/>
                  </a:lnTo>
                  <a:lnTo>
                    <a:pt x="245" y="1"/>
                  </a:lnTo>
                  <a:lnTo>
                    <a:pt x="202" y="0"/>
                  </a:lnTo>
                  <a:lnTo>
                    <a:pt x="159" y="3"/>
                  </a:lnTo>
                  <a:lnTo>
                    <a:pt x="116" y="12"/>
                  </a:lnTo>
                  <a:lnTo>
                    <a:pt x="75" y="27"/>
                  </a:lnTo>
                  <a:lnTo>
                    <a:pt x="36" y="45"/>
                  </a:lnTo>
                  <a:lnTo>
                    <a:pt x="0" y="69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33"/>
            <p:cNvSpPr>
              <a:spLocks/>
            </p:cNvSpPr>
            <p:nvPr/>
          </p:nvSpPr>
          <p:spPr bwMode="auto">
            <a:xfrm>
              <a:off x="5235576" y="4387850"/>
              <a:ext cx="155575" cy="109538"/>
            </a:xfrm>
            <a:custGeom>
              <a:avLst/>
              <a:gdLst>
                <a:gd name="T0" fmla="*/ 2147483647 w 391"/>
                <a:gd name="T1" fmla="*/ 2147483647 h 275"/>
                <a:gd name="T2" fmla="*/ 2147483647 w 391"/>
                <a:gd name="T3" fmla="*/ 2147483647 h 275"/>
                <a:gd name="T4" fmla="*/ 2147483647 w 391"/>
                <a:gd name="T5" fmla="*/ 2147483647 h 275"/>
                <a:gd name="T6" fmla="*/ 2147483647 w 391"/>
                <a:gd name="T7" fmla="*/ 2147483647 h 275"/>
                <a:gd name="T8" fmla="*/ 2147483647 w 391"/>
                <a:gd name="T9" fmla="*/ 2147483647 h 275"/>
                <a:gd name="T10" fmla="*/ 2147483647 w 391"/>
                <a:gd name="T11" fmla="*/ 2147483647 h 275"/>
                <a:gd name="T12" fmla="*/ 2147483647 w 391"/>
                <a:gd name="T13" fmla="*/ 2147483647 h 275"/>
                <a:gd name="T14" fmla="*/ 2147483647 w 391"/>
                <a:gd name="T15" fmla="*/ 2147483647 h 275"/>
                <a:gd name="T16" fmla="*/ 2147483647 w 391"/>
                <a:gd name="T17" fmla="*/ 2147483647 h 275"/>
                <a:gd name="T18" fmla="*/ 2147483647 w 391"/>
                <a:gd name="T19" fmla="*/ 2147483647 h 275"/>
                <a:gd name="T20" fmla="*/ 2147483647 w 391"/>
                <a:gd name="T21" fmla="*/ 2147483647 h 275"/>
                <a:gd name="T22" fmla="*/ 2147483647 w 391"/>
                <a:gd name="T23" fmla="*/ 0 h 275"/>
                <a:gd name="T24" fmla="*/ 0 w 391"/>
                <a:gd name="T25" fmla="*/ 2147483647 h 2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1"/>
                <a:gd name="T40" fmla="*/ 0 h 275"/>
                <a:gd name="T41" fmla="*/ 391 w 391"/>
                <a:gd name="T42" fmla="*/ 275 h 2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1" h="275">
                  <a:moveTo>
                    <a:pt x="391" y="275"/>
                  </a:moveTo>
                  <a:lnTo>
                    <a:pt x="377" y="235"/>
                  </a:lnTo>
                  <a:lnTo>
                    <a:pt x="360" y="195"/>
                  </a:lnTo>
                  <a:lnTo>
                    <a:pt x="337" y="157"/>
                  </a:lnTo>
                  <a:lnTo>
                    <a:pt x="310" y="123"/>
                  </a:lnTo>
                  <a:lnTo>
                    <a:pt x="280" y="92"/>
                  </a:lnTo>
                  <a:lnTo>
                    <a:pt x="246" y="66"/>
                  </a:lnTo>
                  <a:lnTo>
                    <a:pt x="209" y="43"/>
                  </a:lnTo>
                  <a:lnTo>
                    <a:pt x="170" y="24"/>
                  </a:lnTo>
                  <a:lnTo>
                    <a:pt x="129" y="11"/>
                  </a:lnTo>
                  <a:lnTo>
                    <a:pt x="85" y="3"/>
                  </a:lnTo>
                  <a:lnTo>
                    <a:pt x="43" y="0"/>
                  </a:lnTo>
                  <a:lnTo>
                    <a:pt x="0" y="2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34"/>
            <p:cNvSpPr>
              <a:spLocks/>
            </p:cNvSpPr>
            <p:nvPr/>
          </p:nvSpPr>
          <p:spPr bwMode="auto">
            <a:xfrm>
              <a:off x="5526088" y="4144963"/>
              <a:ext cx="85725" cy="171450"/>
            </a:xfrm>
            <a:custGeom>
              <a:avLst/>
              <a:gdLst>
                <a:gd name="T0" fmla="*/ 2147483647 w 216"/>
                <a:gd name="T1" fmla="*/ 2147483647 h 433"/>
                <a:gd name="T2" fmla="*/ 2147483647 w 216"/>
                <a:gd name="T3" fmla="*/ 2147483647 h 433"/>
                <a:gd name="T4" fmla="*/ 2147483647 w 216"/>
                <a:gd name="T5" fmla="*/ 2147483647 h 433"/>
                <a:gd name="T6" fmla="*/ 2147483647 w 216"/>
                <a:gd name="T7" fmla="*/ 2147483647 h 433"/>
                <a:gd name="T8" fmla="*/ 2147483647 w 216"/>
                <a:gd name="T9" fmla="*/ 2147483647 h 433"/>
                <a:gd name="T10" fmla="*/ 2147483647 w 216"/>
                <a:gd name="T11" fmla="*/ 2147483647 h 433"/>
                <a:gd name="T12" fmla="*/ 2147483647 w 216"/>
                <a:gd name="T13" fmla="*/ 2147483647 h 433"/>
                <a:gd name="T14" fmla="*/ 2147483647 w 216"/>
                <a:gd name="T15" fmla="*/ 2147483647 h 433"/>
                <a:gd name="T16" fmla="*/ 2147483647 w 216"/>
                <a:gd name="T17" fmla="*/ 2147483647 h 433"/>
                <a:gd name="T18" fmla="*/ 2147483647 w 216"/>
                <a:gd name="T19" fmla="*/ 2147483647 h 433"/>
                <a:gd name="T20" fmla="*/ 2147483647 w 216"/>
                <a:gd name="T21" fmla="*/ 2147483647 h 433"/>
                <a:gd name="T22" fmla="*/ 2147483647 w 216"/>
                <a:gd name="T23" fmla="*/ 2147483647 h 433"/>
                <a:gd name="T24" fmla="*/ 0 w 216"/>
                <a:gd name="T25" fmla="*/ 0 h 4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433"/>
                <a:gd name="T41" fmla="*/ 216 w 216"/>
                <a:gd name="T42" fmla="*/ 433 h 4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433">
                  <a:moveTo>
                    <a:pt x="201" y="433"/>
                  </a:moveTo>
                  <a:lnTo>
                    <a:pt x="211" y="391"/>
                  </a:lnTo>
                  <a:lnTo>
                    <a:pt x="216" y="348"/>
                  </a:lnTo>
                  <a:lnTo>
                    <a:pt x="215" y="304"/>
                  </a:lnTo>
                  <a:lnTo>
                    <a:pt x="208" y="261"/>
                  </a:lnTo>
                  <a:lnTo>
                    <a:pt x="197" y="219"/>
                  </a:lnTo>
                  <a:lnTo>
                    <a:pt x="182" y="180"/>
                  </a:lnTo>
                  <a:lnTo>
                    <a:pt x="161" y="140"/>
                  </a:lnTo>
                  <a:lnTo>
                    <a:pt x="136" y="105"/>
                  </a:lnTo>
                  <a:lnTo>
                    <a:pt x="107" y="73"/>
                  </a:lnTo>
                  <a:lnTo>
                    <a:pt x="74" y="44"/>
                  </a:lnTo>
                  <a:lnTo>
                    <a:pt x="38" y="21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" name="Group 198"/>
          <p:cNvGrpSpPr>
            <a:grpSpLocks/>
          </p:cNvGrpSpPr>
          <p:nvPr/>
        </p:nvGrpSpPr>
        <p:grpSpPr bwMode="auto">
          <a:xfrm>
            <a:off x="1140967" y="4196085"/>
            <a:ext cx="1784350" cy="131762"/>
            <a:chOff x="511176" y="5559425"/>
            <a:chExt cx="1784350" cy="131763"/>
          </a:xfrm>
        </p:grpSpPr>
        <p:sp>
          <p:nvSpPr>
            <p:cNvPr id="52" name="Line 23"/>
            <p:cNvSpPr>
              <a:spLocks noChangeShapeType="1"/>
            </p:cNvSpPr>
            <p:nvPr/>
          </p:nvSpPr>
          <p:spPr bwMode="auto">
            <a:xfrm flipV="1">
              <a:off x="511176" y="5559425"/>
              <a:ext cx="4763" cy="635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Line 24"/>
            <p:cNvSpPr>
              <a:spLocks noChangeShapeType="1"/>
            </p:cNvSpPr>
            <p:nvPr/>
          </p:nvSpPr>
          <p:spPr bwMode="auto">
            <a:xfrm flipV="1">
              <a:off x="511176" y="5559425"/>
              <a:ext cx="80963" cy="8255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Line 25"/>
            <p:cNvSpPr>
              <a:spLocks noChangeShapeType="1"/>
            </p:cNvSpPr>
            <p:nvPr/>
          </p:nvSpPr>
          <p:spPr bwMode="auto">
            <a:xfrm flipV="1">
              <a:off x="53657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Line 26"/>
            <p:cNvSpPr>
              <a:spLocks noChangeShapeType="1"/>
            </p:cNvSpPr>
            <p:nvPr/>
          </p:nvSpPr>
          <p:spPr bwMode="auto">
            <a:xfrm flipV="1">
              <a:off x="61277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Line 27"/>
            <p:cNvSpPr>
              <a:spLocks noChangeShapeType="1"/>
            </p:cNvSpPr>
            <p:nvPr/>
          </p:nvSpPr>
          <p:spPr bwMode="auto">
            <a:xfrm flipV="1">
              <a:off x="68738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Line 28"/>
            <p:cNvSpPr>
              <a:spLocks noChangeShapeType="1"/>
            </p:cNvSpPr>
            <p:nvPr/>
          </p:nvSpPr>
          <p:spPr bwMode="auto">
            <a:xfrm flipV="1">
              <a:off x="76358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Line 29"/>
            <p:cNvSpPr>
              <a:spLocks noChangeShapeType="1"/>
            </p:cNvSpPr>
            <p:nvPr/>
          </p:nvSpPr>
          <p:spPr bwMode="auto">
            <a:xfrm flipV="1">
              <a:off x="83978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Line 30"/>
            <p:cNvSpPr>
              <a:spLocks noChangeShapeType="1"/>
            </p:cNvSpPr>
            <p:nvPr/>
          </p:nvSpPr>
          <p:spPr bwMode="auto">
            <a:xfrm flipV="1">
              <a:off x="91598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Line 31"/>
            <p:cNvSpPr>
              <a:spLocks noChangeShapeType="1"/>
            </p:cNvSpPr>
            <p:nvPr/>
          </p:nvSpPr>
          <p:spPr bwMode="auto">
            <a:xfrm flipV="1">
              <a:off x="99060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Line 32"/>
            <p:cNvSpPr>
              <a:spLocks noChangeShapeType="1"/>
            </p:cNvSpPr>
            <p:nvPr/>
          </p:nvSpPr>
          <p:spPr bwMode="auto">
            <a:xfrm flipV="1">
              <a:off x="106680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Line 33"/>
            <p:cNvSpPr>
              <a:spLocks noChangeShapeType="1"/>
            </p:cNvSpPr>
            <p:nvPr/>
          </p:nvSpPr>
          <p:spPr bwMode="auto">
            <a:xfrm flipV="1">
              <a:off x="114300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Line 34"/>
            <p:cNvSpPr>
              <a:spLocks noChangeShapeType="1"/>
            </p:cNvSpPr>
            <p:nvPr/>
          </p:nvSpPr>
          <p:spPr bwMode="auto">
            <a:xfrm flipV="1">
              <a:off x="1217613" y="5559425"/>
              <a:ext cx="133350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Line 35"/>
            <p:cNvSpPr>
              <a:spLocks noChangeShapeType="1"/>
            </p:cNvSpPr>
            <p:nvPr/>
          </p:nvSpPr>
          <p:spPr bwMode="auto">
            <a:xfrm flipV="1">
              <a:off x="1293813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Line 36"/>
            <p:cNvSpPr>
              <a:spLocks noChangeShapeType="1"/>
            </p:cNvSpPr>
            <p:nvPr/>
          </p:nvSpPr>
          <p:spPr bwMode="auto">
            <a:xfrm flipV="1">
              <a:off x="1370013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Line 37"/>
            <p:cNvSpPr>
              <a:spLocks noChangeShapeType="1"/>
            </p:cNvSpPr>
            <p:nvPr/>
          </p:nvSpPr>
          <p:spPr bwMode="auto">
            <a:xfrm flipV="1">
              <a:off x="1446213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Line 38"/>
            <p:cNvSpPr>
              <a:spLocks noChangeShapeType="1"/>
            </p:cNvSpPr>
            <p:nvPr/>
          </p:nvSpPr>
          <p:spPr bwMode="auto">
            <a:xfrm flipV="1">
              <a:off x="1520826" y="5559425"/>
              <a:ext cx="133350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Line 39"/>
            <p:cNvSpPr>
              <a:spLocks noChangeShapeType="1"/>
            </p:cNvSpPr>
            <p:nvPr/>
          </p:nvSpPr>
          <p:spPr bwMode="auto">
            <a:xfrm flipV="1">
              <a:off x="159702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Line 40"/>
            <p:cNvSpPr>
              <a:spLocks noChangeShapeType="1"/>
            </p:cNvSpPr>
            <p:nvPr/>
          </p:nvSpPr>
          <p:spPr bwMode="auto">
            <a:xfrm flipV="1">
              <a:off x="167322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41"/>
            <p:cNvSpPr>
              <a:spLocks noChangeShapeType="1"/>
            </p:cNvSpPr>
            <p:nvPr/>
          </p:nvSpPr>
          <p:spPr bwMode="auto">
            <a:xfrm flipV="1">
              <a:off x="174942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Line 42"/>
            <p:cNvSpPr>
              <a:spLocks noChangeShapeType="1"/>
            </p:cNvSpPr>
            <p:nvPr/>
          </p:nvSpPr>
          <p:spPr bwMode="auto">
            <a:xfrm flipV="1">
              <a:off x="182403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Line 43"/>
            <p:cNvSpPr>
              <a:spLocks noChangeShapeType="1"/>
            </p:cNvSpPr>
            <p:nvPr/>
          </p:nvSpPr>
          <p:spPr bwMode="auto">
            <a:xfrm flipV="1">
              <a:off x="190023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Line 44"/>
            <p:cNvSpPr>
              <a:spLocks noChangeShapeType="1"/>
            </p:cNvSpPr>
            <p:nvPr/>
          </p:nvSpPr>
          <p:spPr bwMode="auto">
            <a:xfrm flipV="1">
              <a:off x="197643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Line 45"/>
            <p:cNvSpPr>
              <a:spLocks noChangeShapeType="1"/>
            </p:cNvSpPr>
            <p:nvPr/>
          </p:nvSpPr>
          <p:spPr bwMode="auto">
            <a:xfrm flipV="1">
              <a:off x="2051051" y="5559425"/>
              <a:ext cx="133350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Line 46"/>
            <p:cNvSpPr>
              <a:spLocks noChangeShapeType="1"/>
            </p:cNvSpPr>
            <p:nvPr/>
          </p:nvSpPr>
          <p:spPr bwMode="auto">
            <a:xfrm flipV="1">
              <a:off x="212725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Line 47"/>
            <p:cNvSpPr>
              <a:spLocks noChangeShapeType="1"/>
            </p:cNvSpPr>
            <p:nvPr/>
          </p:nvSpPr>
          <p:spPr bwMode="auto">
            <a:xfrm flipV="1">
              <a:off x="2203451" y="5599113"/>
              <a:ext cx="92075" cy="92075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Line 48"/>
            <p:cNvSpPr>
              <a:spLocks noChangeShapeType="1"/>
            </p:cNvSpPr>
            <p:nvPr/>
          </p:nvSpPr>
          <p:spPr bwMode="auto">
            <a:xfrm flipV="1">
              <a:off x="2279651" y="5675313"/>
              <a:ext cx="15875" cy="15875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8" name="Group 199"/>
          <p:cNvGrpSpPr>
            <a:grpSpLocks/>
          </p:cNvGrpSpPr>
          <p:nvPr/>
        </p:nvGrpSpPr>
        <p:grpSpPr bwMode="auto">
          <a:xfrm>
            <a:off x="3116751" y="3583310"/>
            <a:ext cx="2479675" cy="828675"/>
            <a:chOff x="2101851" y="4862513"/>
            <a:chExt cx="2479675" cy="828675"/>
          </a:xfrm>
        </p:grpSpPr>
        <p:sp>
          <p:nvSpPr>
            <p:cNvPr id="79" name="Line 53"/>
            <p:cNvSpPr>
              <a:spLocks noChangeShapeType="1"/>
            </p:cNvSpPr>
            <p:nvPr/>
          </p:nvSpPr>
          <p:spPr bwMode="auto">
            <a:xfrm>
              <a:off x="3233738" y="5559425"/>
              <a:ext cx="1347788" cy="158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Line 68"/>
            <p:cNvSpPr>
              <a:spLocks noChangeShapeType="1"/>
            </p:cNvSpPr>
            <p:nvPr/>
          </p:nvSpPr>
          <p:spPr bwMode="auto">
            <a:xfrm flipV="1">
              <a:off x="2101851" y="4862513"/>
              <a:ext cx="22225" cy="2063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Line 69"/>
            <p:cNvSpPr>
              <a:spLocks noChangeShapeType="1"/>
            </p:cNvSpPr>
            <p:nvPr/>
          </p:nvSpPr>
          <p:spPr bwMode="auto">
            <a:xfrm flipV="1">
              <a:off x="2101851" y="4862513"/>
              <a:ext cx="98425" cy="9683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Line 70"/>
            <p:cNvSpPr>
              <a:spLocks noChangeShapeType="1"/>
            </p:cNvSpPr>
            <p:nvPr/>
          </p:nvSpPr>
          <p:spPr bwMode="auto">
            <a:xfrm flipV="1">
              <a:off x="2143126" y="4862513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Line 71"/>
            <p:cNvSpPr>
              <a:spLocks noChangeShapeType="1"/>
            </p:cNvSpPr>
            <p:nvPr/>
          </p:nvSpPr>
          <p:spPr bwMode="auto">
            <a:xfrm flipV="1">
              <a:off x="2219326" y="4862513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Line 72"/>
            <p:cNvSpPr>
              <a:spLocks noChangeShapeType="1"/>
            </p:cNvSpPr>
            <p:nvPr/>
          </p:nvSpPr>
          <p:spPr bwMode="auto">
            <a:xfrm flipV="1">
              <a:off x="2295526" y="4862513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73"/>
            <p:cNvSpPr>
              <a:spLocks noChangeShapeType="1"/>
            </p:cNvSpPr>
            <p:nvPr/>
          </p:nvSpPr>
          <p:spPr bwMode="auto">
            <a:xfrm flipV="1">
              <a:off x="2370138" y="4862513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Line 74"/>
            <p:cNvSpPr>
              <a:spLocks noChangeShapeType="1"/>
            </p:cNvSpPr>
            <p:nvPr/>
          </p:nvSpPr>
          <p:spPr bwMode="auto">
            <a:xfrm flipV="1">
              <a:off x="2446338" y="4875213"/>
              <a:ext cx="119063" cy="1190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Line 75"/>
            <p:cNvSpPr>
              <a:spLocks noChangeShapeType="1"/>
            </p:cNvSpPr>
            <p:nvPr/>
          </p:nvSpPr>
          <p:spPr bwMode="auto">
            <a:xfrm flipV="1">
              <a:off x="2517776" y="4902200"/>
              <a:ext cx="96838" cy="9683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Line 76"/>
            <p:cNvSpPr>
              <a:spLocks noChangeShapeType="1"/>
            </p:cNvSpPr>
            <p:nvPr/>
          </p:nvSpPr>
          <p:spPr bwMode="auto">
            <a:xfrm flipV="1">
              <a:off x="2555876" y="4940300"/>
              <a:ext cx="96838" cy="9525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Line 77"/>
            <p:cNvSpPr>
              <a:spLocks noChangeShapeType="1"/>
            </p:cNvSpPr>
            <p:nvPr/>
          </p:nvSpPr>
          <p:spPr bwMode="auto">
            <a:xfrm flipV="1">
              <a:off x="2573338" y="4987925"/>
              <a:ext cx="106363" cy="1063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Line 78"/>
            <p:cNvSpPr>
              <a:spLocks noChangeShapeType="1"/>
            </p:cNvSpPr>
            <p:nvPr/>
          </p:nvSpPr>
          <p:spPr bwMode="auto">
            <a:xfrm flipV="1">
              <a:off x="2593976" y="5046663"/>
              <a:ext cx="103188" cy="10318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Line 79"/>
            <p:cNvSpPr>
              <a:spLocks noChangeShapeType="1"/>
            </p:cNvSpPr>
            <p:nvPr/>
          </p:nvSpPr>
          <p:spPr bwMode="auto">
            <a:xfrm flipV="1">
              <a:off x="2617788" y="5102225"/>
              <a:ext cx="100013" cy="10001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Line 80"/>
            <p:cNvSpPr>
              <a:spLocks noChangeShapeType="1"/>
            </p:cNvSpPr>
            <p:nvPr/>
          </p:nvSpPr>
          <p:spPr bwMode="auto">
            <a:xfrm flipV="1">
              <a:off x="2643188" y="5154613"/>
              <a:ext cx="96838" cy="98425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Line 81"/>
            <p:cNvSpPr>
              <a:spLocks noChangeShapeType="1"/>
            </p:cNvSpPr>
            <p:nvPr/>
          </p:nvSpPr>
          <p:spPr bwMode="auto">
            <a:xfrm flipV="1">
              <a:off x="2670176" y="5203825"/>
              <a:ext cx="96838" cy="9683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Line 82"/>
            <p:cNvSpPr>
              <a:spLocks noChangeShapeType="1"/>
            </p:cNvSpPr>
            <p:nvPr/>
          </p:nvSpPr>
          <p:spPr bwMode="auto">
            <a:xfrm flipV="1">
              <a:off x="2700338" y="5251450"/>
              <a:ext cx="95250" cy="9525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Line 83"/>
            <p:cNvSpPr>
              <a:spLocks noChangeShapeType="1"/>
            </p:cNvSpPr>
            <p:nvPr/>
          </p:nvSpPr>
          <p:spPr bwMode="auto">
            <a:xfrm flipV="1">
              <a:off x="2733676" y="5294313"/>
              <a:ext cx="93663" cy="9525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Line 84"/>
            <p:cNvSpPr>
              <a:spLocks noChangeShapeType="1"/>
            </p:cNvSpPr>
            <p:nvPr/>
          </p:nvSpPr>
          <p:spPr bwMode="auto">
            <a:xfrm flipV="1">
              <a:off x="2768601" y="5335588"/>
              <a:ext cx="93663" cy="936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Line 85"/>
            <p:cNvSpPr>
              <a:spLocks noChangeShapeType="1"/>
            </p:cNvSpPr>
            <p:nvPr/>
          </p:nvSpPr>
          <p:spPr bwMode="auto">
            <a:xfrm flipV="1">
              <a:off x="2805113" y="5375275"/>
              <a:ext cx="93663" cy="936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Line 86"/>
            <p:cNvSpPr>
              <a:spLocks noChangeShapeType="1"/>
            </p:cNvSpPr>
            <p:nvPr/>
          </p:nvSpPr>
          <p:spPr bwMode="auto">
            <a:xfrm flipV="1">
              <a:off x="2844801" y="5411788"/>
              <a:ext cx="93663" cy="936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Line 87"/>
            <p:cNvSpPr>
              <a:spLocks noChangeShapeType="1"/>
            </p:cNvSpPr>
            <p:nvPr/>
          </p:nvSpPr>
          <p:spPr bwMode="auto">
            <a:xfrm flipV="1">
              <a:off x="2886076" y="5445125"/>
              <a:ext cx="95250" cy="936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Line 88"/>
            <p:cNvSpPr>
              <a:spLocks noChangeShapeType="1"/>
            </p:cNvSpPr>
            <p:nvPr/>
          </p:nvSpPr>
          <p:spPr bwMode="auto">
            <a:xfrm flipV="1">
              <a:off x="2930526" y="5476875"/>
              <a:ext cx="95250" cy="9525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Line 89"/>
            <p:cNvSpPr>
              <a:spLocks noChangeShapeType="1"/>
            </p:cNvSpPr>
            <p:nvPr/>
          </p:nvSpPr>
          <p:spPr bwMode="auto">
            <a:xfrm flipV="1">
              <a:off x="2976563" y="5503863"/>
              <a:ext cx="96838" cy="9683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Line 90"/>
            <p:cNvSpPr>
              <a:spLocks noChangeShapeType="1"/>
            </p:cNvSpPr>
            <p:nvPr/>
          </p:nvSpPr>
          <p:spPr bwMode="auto">
            <a:xfrm flipV="1">
              <a:off x="3024188" y="5529263"/>
              <a:ext cx="100013" cy="10001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Line 91"/>
            <p:cNvSpPr>
              <a:spLocks noChangeShapeType="1"/>
            </p:cNvSpPr>
            <p:nvPr/>
          </p:nvSpPr>
          <p:spPr bwMode="auto">
            <a:xfrm flipV="1">
              <a:off x="3074988" y="5551488"/>
              <a:ext cx="103188" cy="101600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Line 92"/>
            <p:cNvSpPr>
              <a:spLocks noChangeShapeType="1"/>
            </p:cNvSpPr>
            <p:nvPr/>
          </p:nvSpPr>
          <p:spPr bwMode="auto">
            <a:xfrm flipV="1">
              <a:off x="3128963" y="5559425"/>
              <a:ext cx="115888" cy="115888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Line 93"/>
            <p:cNvSpPr>
              <a:spLocks noChangeShapeType="1"/>
            </p:cNvSpPr>
            <p:nvPr/>
          </p:nvSpPr>
          <p:spPr bwMode="auto">
            <a:xfrm flipV="1">
              <a:off x="3190876" y="5559425"/>
              <a:ext cx="130175" cy="130175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Line 94"/>
            <p:cNvSpPr>
              <a:spLocks noChangeShapeType="1"/>
            </p:cNvSpPr>
            <p:nvPr/>
          </p:nvSpPr>
          <p:spPr bwMode="auto">
            <a:xfrm flipV="1">
              <a:off x="3263901" y="5559425"/>
              <a:ext cx="133350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Line 95"/>
            <p:cNvSpPr>
              <a:spLocks noChangeShapeType="1"/>
            </p:cNvSpPr>
            <p:nvPr/>
          </p:nvSpPr>
          <p:spPr bwMode="auto">
            <a:xfrm flipV="1">
              <a:off x="334010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Line 96"/>
            <p:cNvSpPr>
              <a:spLocks noChangeShapeType="1"/>
            </p:cNvSpPr>
            <p:nvPr/>
          </p:nvSpPr>
          <p:spPr bwMode="auto">
            <a:xfrm flipV="1">
              <a:off x="341630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Line 97"/>
            <p:cNvSpPr>
              <a:spLocks noChangeShapeType="1"/>
            </p:cNvSpPr>
            <p:nvPr/>
          </p:nvSpPr>
          <p:spPr bwMode="auto">
            <a:xfrm flipV="1">
              <a:off x="349250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Line 98"/>
            <p:cNvSpPr>
              <a:spLocks noChangeShapeType="1"/>
            </p:cNvSpPr>
            <p:nvPr/>
          </p:nvSpPr>
          <p:spPr bwMode="auto">
            <a:xfrm flipV="1">
              <a:off x="3567113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Line 99"/>
            <p:cNvSpPr>
              <a:spLocks noChangeShapeType="1"/>
            </p:cNvSpPr>
            <p:nvPr/>
          </p:nvSpPr>
          <p:spPr bwMode="auto">
            <a:xfrm flipV="1">
              <a:off x="3643313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Line 100"/>
            <p:cNvSpPr>
              <a:spLocks noChangeShapeType="1"/>
            </p:cNvSpPr>
            <p:nvPr/>
          </p:nvSpPr>
          <p:spPr bwMode="auto">
            <a:xfrm flipV="1">
              <a:off x="3719513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Line 101"/>
            <p:cNvSpPr>
              <a:spLocks noChangeShapeType="1"/>
            </p:cNvSpPr>
            <p:nvPr/>
          </p:nvSpPr>
          <p:spPr bwMode="auto">
            <a:xfrm flipV="1">
              <a:off x="3794126" y="5559425"/>
              <a:ext cx="133350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Line 102"/>
            <p:cNvSpPr>
              <a:spLocks noChangeShapeType="1"/>
            </p:cNvSpPr>
            <p:nvPr/>
          </p:nvSpPr>
          <p:spPr bwMode="auto">
            <a:xfrm flipV="1">
              <a:off x="387032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Line 103"/>
            <p:cNvSpPr>
              <a:spLocks noChangeShapeType="1"/>
            </p:cNvSpPr>
            <p:nvPr/>
          </p:nvSpPr>
          <p:spPr bwMode="auto">
            <a:xfrm flipV="1">
              <a:off x="394652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Line 104"/>
            <p:cNvSpPr>
              <a:spLocks noChangeShapeType="1"/>
            </p:cNvSpPr>
            <p:nvPr/>
          </p:nvSpPr>
          <p:spPr bwMode="auto">
            <a:xfrm flipV="1">
              <a:off x="4022726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Line 105"/>
            <p:cNvSpPr>
              <a:spLocks noChangeShapeType="1"/>
            </p:cNvSpPr>
            <p:nvPr/>
          </p:nvSpPr>
          <p:spPr bwMode="auto">
            <a:xfrm flipV="1">
              <a:off x="4098926" y="5559425"/>
              <a:ext cx="130175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Line 106"/>
            <p:cNvSpPr>
              <a:spLocks noChangeShapeType="1"/>
            </p:cNvSpPr>
            <p:nvPr/>
          </p:nvSpPr>
          <p:spPr bwMode="auto">
            <a:xfrm flipV="1">
              <a:off x="417353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Line 107"/>
            <p:cNvSpPr>
              <a:spLocks noChangeShapeType="1"/>
            </p:cNvSpPr>
            <p:nvPr/>
          </p:nvSpPr>
          <p:spPr bwMode="auto">
            <a:xfrm flipV="1">
              <a:off x="424973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Line 108"/>
            <p:cNvSpPr>
              <a:spLocks noChangeShapeType="1"/>
            </p:cNvSpPr>
            <p:nvPr/>
          </p:nvSpPr>
          <p:spPr bwMode="auto">
            <a:xfrm flipV="1">
              <a:off x="4325938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Line 109"/>
            <p:cNvSpPr>
              <a:spLocks noChangeShapeType="1"/>
            </p:cNvSpPr>
            <p:nvPr/>
          </p:nvSpPr>
          <p:spPr bwMode="auto">
            <a:xfrm flipV="1">
              <a:off x="4400551" y="5559425"/>
              <a:ext cx="131763" cy="131763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Line 110"/>
            <p:cNvSpPr>
              <a:spLocks noChangeShapeType="1"/>
            </p:cNvSpPr>
            <p:nvPr/>
          </p:nvSpPr>
          <p:spPr bwMode="auto">
            <a:xfrm flipV="1">
              <a:off x="4476751" y="5586413"/>
              <a:ext cx="104775" cy="104775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Line 111"/>
            <p:cNvSpPr>
              <a:spLocks noChangeShapeType="1"/>
            </p:cNvSpPr>
            <p:nvPr/>
          </p:nvSpPr>
          <p:spPr bwMode="auto">
            <a:xfrm flipV="1">
              <a:off x="4552951" y="5662613"/>
              <a:ext cx="28575" cy="28575"/>
            </a:xfrm>
            <a:prstGeom prst="line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4" name="Freeform 8"/>
          <p:cNvSpPr>
            <a:spLocks/>
          </p:cNvSpPr>
          <p:nvPr/>
        </p:nvSpPr>
        <p:spPr bwMode="auto">
          <a:xfrm>
            <a:off x="1234630" y="2872110"/>
            <a:ext cx="1087437" cy="1087437"/>
          </a:xfrm>
          <a:custGeom>
            <a:avLst/>
            <a:gdLst>
              <a:gd name="T0" fmla="*/ 2147483647 w 2741"/>
              <a:gd name="T1" fmla="*/ 2147483647 h 2742"/>
              <a:gd name="T2" fmla="*/ 2147483647 w 2741"/>
              <a:gd name="T3" fmla="*/ 2147483647 h 2742"/>
              <a:gd name="T4" fmla="*/ 2147483647 w 2741"/>
              <a:gd name="T5" fmla="*/ 2147483647 h 2742"/>
              <a:gd name="T6" fmla="*/ 2147483647 w 2741"/>
              <a:gd name="T7" fmla="*/ 2147483647 h 2742"/>
              <a:gd name="T8" fmla="*/ 2147483647 w 2741"/>
              <a:gd name="T9" fmla="*/ 2147483647 h 2742"/>
              <a:gd name="T10" fmla="*/ 2147483647 w 2741"/>
              <a:gd name="T11" fmla="*/ 2147483647 h 2742"/>
              <a:gd name="T12" fmla="*/ 2147483647 w 2741"/>
              <a:gd name="T13" fmla="*/ 2147483647 h 2742"/>
              <a:gd name="T14" fmla="*/ 2147483647 w 2741"/>
              <a:gd name="T15" fmla="*/ 2147483647 h 2742"/>
              <a:gd name="T16" fmla="*/ 2147483647 w 2741"/>
              <a:gd name="T17" fmla="*/ 2147483647 h 2742"/>
              <a:gd name="T18" fmla="*/ 2147483647 w 2741"/>
              <a:gd name="T19" fmla="*/ 2147483647 h 2742"/>
              <a:gd name="T20" fmla="*/ 2147483647 w 2741"/>
              <a:gd name="T21" fmla="*/ 2147483647 h 2742"/>
              <a:gd name="T22" fmla="*/ 2147483647 w 2741"/>
              <a:gd name="T23" fmla="*/ 2147483647 h 2742"/>
              <a:gd name="T24" fmla="*/ 2147483647 w 2741"/>
              <a:gd name="T25" fmla="*/ 2147483647 h 2742"/>
              <a:gd name="T26" fmla="*/ 2147483647 w 2741"/>
              <a:gd name="T27" fmla="*/ 2147483647 h 2742"/>
              <a:gd name="T28" fmla="*/ 2147483647 w 2741"/>
              <a:gd name="T29" fmla="*/ 0 h 2742"/>
              <a:gd name="T30" fmla="*/ 2147483647 w 2741"/>
              <a:gd name="T31" fmla="*/ 2147483647 h 2742"/>
              <a:gd name="T32" fmla="*/ 2147483647 w 2741"/>
              <a:gd name="T33" fmla="*/ 2147483647 h 2742"/>
              <a:gd name="T34" fmla="*/ 2147483647 w 2741"/>
              <a:gd name="T35" fmla="*/ 2147483647 h 2742"/>
              <a:gd name="T36" fmla="*/ 2147483647 w 2741"/>
              <a:gd name="T37" fmla="*/ 2147483647 h 2742"/>
              <a:gd name="T38" fmla="*/ 2147483647 w 2741"/>
              <a:gd name="T39" fmla="*/ 2147483647 h 2742"/>
              <a:gd name="T40" fmla="*/ 2147483647 w 2741"/>
              <a:gd name="T41" fmla="*/ 2147483647 h 2742"/>
              <a:gd name="T42" fmla="*/ 2147483647 w 2741"/>
              <a:gd name="T43" fmla="*/ 2147483647 h 2742"/>
              <a:gd name="T44" fmla="*/ 2147483647 w 2741"/>
              <a:gd name="T45" fmla="*/ 2147483647 h 2742"/>
              <a:gd name="T46" fmla="*/ 2147483647 w 2741"/>
              <a:gd name="T47" fmla="*/ 2147483647 h 2742"/>
              <a:gd name="T48" fmla="*/ 2147483647 w 2741"/>
              <a:gd name="T49" fmla="*/ 2147483647 h 2742"/>
              <a:gd name="T50" fmla="*/ 2147483647 w 2741"/>
              <a:gd name="T51" fmla="*/ 2147483647 h 2742"/>
              <a:gd name="T52" fmla="*/ 2147483647 w 2741"/>
              <a:gd name="T53" fmla="*/ 2147483647 h 2742"/>
              <a:gd name="T54" fmla="*/ 2147483647 w 2741"/>
              <a:gd name="T55" fmla="*/ 2147483647 h 2742"/>
              <a:gd name="T56" fmla="*/ 0 w 2741"/>
              <a:gd name="T57" fmla="*/ 2147483647 h 2742"/>
              <a:gd name="T58" fmla="*/ 2147483647 w 2741"/>
              <a:gd name="T59" fmla="*/ 2147483647 h 2742"/>
              <a:gd name="T60" fmla="*/ 2147483647 w 2741"/>
              <a:gd name="T61" fmla="*/ 2147483647 h 2742"/>
              <a:gd name="T62" fmla="*/ 2147483647 w 2741"/>
              <a:gd name="T63" fmla="*/ 2147483647 h 2742"/>
              <a:gd name="T64" fmla="*/ 2147483647 w 2741"/>
              <a:gd name="T65" fmla="*/ 2147483647 h 2742"/>
              <a:gd name="T66" fmla="*/ 2147483647 w 2741"/>
              <a:gd name="T67" fmla="*/ 2147483647 h 2742"/>
              <a:gd name="T68" fmla="*/ 2147483647 w 2741"/>
              <a:gd name="T69" fmla="*/ 2147483647 h 2742"/>
              <a:gd name="T70" fmla="*/ 2147483647 w 2741"/>
              <a:gd name="T71" fmla="*/ 2147483647 h 2742"/>
              <a:gd name="T72" fmla="*/ 2147483647 w 2741"/>
              <a:gd name="T73" fmla="*/ 2147483647 h 2742"/>
              <a:gd name="T74" fmla="*/ 2147483647 w 2741"/>
              <a:gd name="T75" fmla="*/ 2147483647 h 2742"/>
              <a:gd name="T76" fmla="*/ 2147483647 w 2741"/>
              <a:gd name="T77" fmla="*/ 2147483647 h 2742"/>
              <a:gd name="T78" fmla="*/ 2147483647 w 2741"/>
              <a:gd name="T79" fmla="*/ 2147483647 h 2742"/>
              <a:gd name="T80" fmla="*/ 2147483647 w 2741"/>
              <a:gd name="T81" fmla="*/ 2147483647 h 2742"/>
              <a:gd name="T82" fmla="*/ 2147483647 w 2741"/>
              <a:gd name="T83" fmla="*/ 2147483647 h 2742"/>
              <a:gd name="T84" fmla="*/ 2147483647 w 2741"/>
              <a:gd name="T85" fmla="*/ 2147483647 h 2742"/>
              <a:gd name="T86" fmla="*/ 2147483647 w 2741"/>
              <a:gd name="T87" fmla="*/ 2147483647 h 2742"/>
              <a:gd name="T88" fmla="*/ 2147483647 w 2741"/>
              <a:gd name="T89" fmla="*/ 2147483647 h 2742"/>
              <a:gd name="T90" fmla="*/ 2147483647 w 2741"/>
              <a:gd name="T91" fmla="*/ 2147483647 h 2742"/>
              <a:gd name="T92" fmla="*/ 2147483647 w 2741"/>
              <a:gd name="T93" fmla="*/ 2147483647 h 2742"/>
              <a:gd name="T94" fmla="*/ 2147483647 w 2741"/>
              <a:gd name="T95" fmla="*/ 2147483647 h 2742"/>
              <a:gd name="T96" fmla="*/ 2147483647 w 2741"/>
              <a:gd name="T97" fmla="*/ 2147483647 h 2742"/>
              <a:gd name="T98" fmla="*/ 2147483647 w 2741"/>
              <a:gd name="T99" fmla="*/ 2147483647 h 2742"/>
              <a:gd name="T100" fmla="*/ 2147483647 w 2741"/>
              <a:gd name="T101" fmla="*/ 2147483647 h 2742"/>
              <a:gd name="T102" fmla="*/ 2147483647 w 2741"/>
              <a:gd name="T103" fmla="*/ 2147483647 h 2742"/>
              <a:gd name="T104" fmla="*/ 2147483647 w 2741"/>
              <a:gd name="T105" fmla="*/ 2147483647 h 2742"/>
              <a:gd name="T106" fmla="*/ 2147483647 w 2741"/>
              <a:gd name="T107" fmla="*/ 2147483647 h 2742"/>
              <a:gd name="T108" fmla="*/ 2147483647 w 2741"/>
              <a:gd name="T109" fmla="*/ 2147483647 h 2742"/>
              <a:gd name="T110" fmla="*/ 2147483647 w 2741"/>
              <a:gd name="T111" fmla="*/ 2147483647 h 2742"/>
              <a:gd name="T112" fmla="*/ 2147483647 w 2741"/>
              <a:gd name="T113" fmla="*/ 2147483647 h 274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41"/>
              <a:gd name="T172" fmla="*/ 0 h 2742"/>
              <a:gd name="T173" fmla="*/ 2741 w 2741"/>
              <a:gd name="T174" fmla="*/ 2742 h 274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41" h="2742">
                <a:moveTo>
                  <a:pt x="2741" y="1372"/>
                </a:moveTo>
                <a:lnTo>
                  <a:pt x="2733" y="1218"/>
                </a:lnTo>
                <a:lnTo>
                  <a:pt x="2707" y="1067"/>
                </a:lnTo>
                <a:lnTo>
                  <a:pt x="2664" y="919"/>
                </a:lnTo>
                <a:lnTo>
                  <a:pt x="2606" y="777"/>
                </a:lnTo>
                <a:lnTo>
                  <a:pt x="2532" y="642"/>
                </a:lnTo>
                <a:lnTo>
                  <a:pt x="2442" y="517"/>
                </a:lnTo>
                <a:lnTo>
                  <a:pt x="2340" y="402"/>
                </a:lnTo>
                <a:lnTo>
                  <a:pt x="2225" y="299"/>
                </a:lnTo>
                <a:lnTo>
                  <a:pt x="2099" y="211"/>
                </a:lnTo>
                <a:lnTo>
                  <a:pt x="1965" y="136"/>
                </a:lnTo>
                <a:lnTo>
                  <a:pt x="1823" y="78"/>
                </a:lnTo>
                <a:lnTo>
                  <a:pt x="1676" y="35"/>
                </a:lnTo>
                <a:lnTo>
                  <a:pt x="1524" y="10"/>
                </a:lnTo>
                <a:lnTo>
                  <a:pt x="1371" y="0"/>
                </a:lnTo>
                <a:lnTo>
                  <a:pt x="1218" y="10"/>
                </a:lnTo>
                <a:lnTo>
                  <a:pt x="1066" y="35"/>
                </a:lnTo>
                <a:lnTo>
                  <a:pt x="918" y="78"/>
                </a:lnTo>
                <a:lnTo>
                  <a:pt x="776" y="136"/>
                </a:lnTo>
                <a:lnTo>
                  <a:pt x="642" y="211"/>
                </a:lnTo>
                <a:lnTo>
                  <a:pt x="516" y="299"/>
                </a:lnTo>
                <a:lnTo>
                  <a:pt x="402" y="402"/>
                </a:lnTo>
                <a:lnTo>
                  <a:pt x="299" y="517"/>
                </a:lnTo>
                <a:lnTo>
                  <a:pt x="211" y="642"/>
                </a:lnTo>
                <a:lnTo>
                  <a:pt x="137" y="777"/>
                </a:lnTo>
                <a:lnTo>
                  <a:pt x="78" y="919"/>
                </a:lnTo>
                <a:lnTo>
                  <a:pt x="35" y="1067"/>
                </a:lnTo>
                <a:lnTo>
                  <a:pt x="10" y="1218"/>
                </a:lnTo>
                <a:lnTo>
                  <a:pt x="0" y="1372"/>
                </a:lnTo>
                <a:lnTo>
                  <a:pt x="10" y="1525"/>
                </a:lnTo>
                <a:lnTo>
                  <a:pt x="35" y="1676"/>
                </a:lnTo>
                <a:lnTo>
                  <a:pt x="78" y="1824"/>
                </a:lnTo>
                <a:lnTo>
                  <a:pt x="137" y="1966"/>
                </a:lnTo>
                <a:lnTo>
                  <a:pt x="211" y="2101"/>
                </a:lnTo>
                <a:lnTo>
                  <a:pt x="299" y="2227"/>
                </a:lnTo>
                <a:lnTo>
                  <a:pt x="402" y="2341"/>
                </a:lnTo>
                <a:lnTo>
                  <a:pt x="516" y="2443"/>
                </a:lnTo>
                <a:lnTo>
                  <a:pt x="642" y="2532"/>
                </a:lnTo>
                <a:lnTo>
                  <a:pt x="776" y="2607"/>
                </a:lnTo>
                <a:lnTo>
                  <a:pt x="918" y="2666"/>
                </a:lnTo>
                <a:lnTo>
                  <a:pt x="1066" y="2707"/>
                </a:lnTo>
                <a:lnTo>
                  <a:pt x="1218" y="2734"/>
                </a:lnTo>
                <a:lnTo>
                  <a:pt x="1371" y="2742"/>
                </a:lnTo>
                <a:lnTo>
                  <a:pt x="1524" y="2734"/>
                </a:lnTo>
                <a:lnTo>
                  <a:pt x="1676" y="2707"/>
                </a:lnTo>
                <a:lnTo>
                  <a:pt x="1823" y="2666"/>
                </a:lnTo>
                <a:lnTo>
                  <a:pt x="1965" y="2607"/>
                </a:lnTo>
                <a:lnTo>
                  <a:pt x="2099" y="2532"/>
                </a:lnTo>
                <a:lnTo>
                  <a:pt x="2225" y="2443"/>
                </a:lnTo>
                <a:lnTo>
                  <a:pt x="2340" y="2341"/>
                </a:lnTo>
                <a:lnTo>
                  <a:pt x="2442" y="2227"/>
                </a:lnTo>
                <a:lnTo>
                  <a:pt x="2532" y="2101"/>
                </a:lnTo>
                <a:lnTo>
                  <a:pt x="2606" y="1966"/>
                </a:lnTo>
                <a:lnTo>
                  <a:pt x="2664" y="1824"/>
                </a:lnTo>
                <a:lnTo>
                  <a:pt x="2707" y="1676"/>
                </a:lnTo>
                <a:lnTo>
                  <a:pt x="2733" y="1525"/>
                </a:lnTo>
                <a:lnTo>
                  <a:pt x="2741" y="1372"/>
                </a:lnTo>
                <a:close/>
              </a:path>
            </a:pathLst>
          </a:custGeom>
          <a:solidFill>
            <a:srgbClr val="FFC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Freeform 9"/>
          <p:cNvSpPr>
            <a:spLocks/>
          </p:cNvSpPr>
          <p:nvPr/>
        </p:nvSpPr>
        <p:spPr bwMode="auto">
          <a:xfrm>
            <a:off x="1309242" y="2946722"/>
            <a:ext cx="938213" cy="938213"/>
          </a:xfrm>
          <a:custGeom>
            <a:avLst/>
            <a:gdLst>
              <a:gd name="T0" fmla="*/ 2147483647 w 2362"/>
              <a:gd name="T1" fmla="*/ 2147483647 h 2363"/>
              <a:gd name="T2" fmla="*/ 2147483647 w 2362"/>
              <a:gd name="T3" fmla="*/ 2147483647 h 2363"/>
              <a:gd name="T4" fmla="*/ 2147483647 w 2362"/>
              <a:gd name="T5" fmla="*/ 2147483647 h 2363"/>
              <a:gd name="T6" fmla="*/ 2147483647 w 2362"/>
              <a:gd name="T7" fmla="*/ 2147483647 h 2363"/>
              <a:gd name="T8" fmla="*/ 2147483647 w 2362"/>
              <a:gd name="T9" fmla="*/ 2147483647 h 2363"/>
              <a:gd name="T10" fmla="*/ 2147483647 w 2362"/>
              <a:gd name="T11" fmla="*/ 2147483647 h 2363"/>
              <a:gd name="T12" fmla="*/ 2147483647 w 2362"/>
              <a:gd name="T13" fmla="*/ 2147483647 h 2363"/>
              <a:gd name="T14" fmla="*/ 2147483647 w 2362"/>
              <a:gd name="T15" fmla="*/ 2147483647 h 2363"/>
              <a:gd name="T16" fmla="*/ 2147483647 w 2362"/>
              <a:gd name="T17" fmla="*/ 2147483647 h 2363"/>
              <a:gd name="T18" fmla="*/ 2147483647 w 2362"/>
              <a:gd name="T19" fmla="*/ 2147483647 h 2363"/>
              <a:gd name="T20" fmla="*/ 2147483647 w 2362"/>
              <a:gd name="T21" fmla="*/ 2147483647 h 2363"/>
              <a:gd name="T22" fmla="*/ 2147483647 w 2362"/>
              <a:gd name="T23" fmla="*/ 2147483647 h 2363"/>
              <a:gd name="T24" fmla="*/ 2147483647 w 2362"/>
              <a:gd name="T25" fmla="*/ 2147483647 h 2363"/>
              <a:gd name="T26" fmla="*/ 2147483647 w 2362"/>
              <a:gd name="T27" fmla="*/ 2147483647 h 2363"/>
              <a:gd name="T28" fmla="*/ 2147483647 w 2362"/>
              <a:gd name="T29" fmla="*/ 2147483647 h 2363"/>
              <a:gd name="T30" fmla="*/ 2147483647 w 2362"/>
              <a:gd name="T31" fmla="*/ 2147483647 h 2363"/>
              <a:gd name="T32" fmla="*/ 2147483647 w 2362"/>
              <a:gd name="T33" fmla="*/ 2147483647 h 2363"/>
              <a:gd name="T34" fmla="*/ 2147483647 w 2362"/>
              <a:gd name="T35" fmla="*/ 2147483647 h 2363"/>
              <a:gd name="T36" fmla="*/ 2147483647 w 2362"/>
              <a:gd name="T37" fmla="*/ 2147483647 h 2363"/>
              <a:gd name="T38" fmla="*/ 2147483647 w 2362"/>
              <a:gd name="T39" fmla="*/ 2147483647 h 2363"/>
              <a:gd name="T40" fmla="*/ 2147483647 w 2362"/>
              <a:gd name="T41" fmla="*/ 2147483647 h 2363"/>
              <a:gd name="T42" fmla="*/ 2147483647 w 2362"/>
              <a:gd name="T43" fmla="*/ 2147483647 h 2363"/>
              <a:gd name="T44" fmla="*/ 2147483647 w 2362"/>
              <a:gd name="T45" fmla="*/ 2147483647 h 2363"/>
              <a:gd name="T46" fmla="*/ 2147483647 w 2362"/>
              <a:gd name="T47" fmla="*/ 2147483647 h 2363"/>
              <a:gd name="T48" fmla="*/ 2147483647 w 2362"/>
              <a:gd name="T49" fmla="*/ 2147483647 h 2363"/>
              <a:gd name="T50" fmla="*/ 2147483647 w 2362"/>
              <a:gd name="T51" fmla="*/ 2147483647 h 2363"/>
              <a:gd name="T52" fmla="*/ 2147483647 w 2362"/>
              <a:gd name="T53" fmla="*/ 2147483647 h 2363"/>
              <a:gd name="T54" fmla="*/ 2147483647 w 2362"/>
              <a:gd name="T55" fmla="*/ 2147483647 h 2363"/>
              <a:gd name="T56" fmla="*/ 2147483647 w 2362"/>
              <a:gd name="T57" fmla="*/ 2147483647 h 2363"/>
              <a:gd name="T58" fmla="*/ 2147483647 w 2362"/>
              <a:gd name="T59" fmla="*/ 2147483647 h 2363"/>
              <a:gd name="T60" fmla="*/ 2147483647 w 2362"/>
              <a:gd name="T61" fmla="*/ 2147483647 h 2363"/>
              <a:gd name="T62" fmla="*/ 2147483647 w 2362"/>
              <a:gd name="T63" fmla="*/ 2147483647 h 2363"/>
              <a:gd name="T64" fmla="*/ 2147483647 w 2362"/>
              <a:gd name="T65" fmla="*/ 2147483647 h 2363"/>
              <a:gd name="T66" fmla="*/ 2147483647 w 2362"/>
              <a:gd name="T67" fmla="*/ 2147483647 h 2363"/>
              <a:gd name="T68" fmla="*/ 2147483647 w 2362"/>
              <a:gd name="T69" fmla="*/ 2147483647 h 2363"/>
              <a:gd name="T70" fmla="*/ 2147483647 w 2362"/>
              <a:gd name="T71" fmla="*/ 2147483647 h 2363"/>
              <a:gd name="T72" fmla="*/ 2147483647 w 2362"/>
              <a:gd name="T73" fmla="*/ 2147483647 h 2363"/>
              <a:gd name="T74" fmla="*/ 2147483647 w 2362"/>
              <a:gd name="T75" fmla="*/ 2147483647 h 2363"/>
              <a:gd name="T76" fmla="*/ 2147483647 w 2362"/>
              <a:gd name="T77" fmla="*/ 2147483647 h 2363"/>
              <a:gd name="T78" fmla="*/ 2147483647 w 2362"/>
              <a:gd name="T79" fmla="*/ 2147483647 h 2363"/>
              <a:gd name="T80" fmla="*/ 2147483647 w 2362"/>
              <a:gd name="T81" fmla="*/ 2147483647 h 2363"/>
              <a:gd name="T82" fmla="*/ 0 w 2362"/>
              <a:gd name="T83" fmla="*/ 2147483647 h 236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362"/>
              <a:gd name="T127" fmla="*/ 0 h 2363"/>
              <a:gd name="T128" fmla="*/ 2362 w 2362"/>
              <a:gd name="T129" fmla="*/ 2363 h 236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362" h="2363">
                <a:moveTo>
                  <a:pt x="2" y="956"/>
                </a:moveTo>
                <a:lnTo>
                  <a:pt x="39" y="807"/>
                </a:lnTo>
                <a:lnTo>
                  <a:pt x="96" y="666"/>
                </a:lnTo>
                <a:lnTo>
                  <a:pt x="171" y="532"/>
                </a:lnTo>
                <a:lnTo>
                  <a:pt x="261" y="408"/>
                </a:lnTo>
                <a:lnTo>
                  <a:pt x="367" y="299"/>
                </a:lnTo>
                <a:lnTo>
                  <a:pt x="486" y="202"/>
                </a:lnTo>
                <a:lnTo>
                  <a:pt x="616" y="122"/>
                </a:lnTo>
                <a:lnTo>
                  <a:pt x="755" y="58"/>
                </a:lnTo>
                <a:lnTo>
                  <a:pt x="809" y="47"/>
                </a:lnTo>
                <a:lnTo>
                  <a:pt x="862" y="53"/>
                </a:lnTo>
                <a:lnTo>
                  <a:pt x="913" y="74"/>
                </a:lnTo>
                <a:lnTo>
                  <a:pt x="954" y="109"/>
                </a:lnTo>
                <a:lnTo>
                  <a:pt x="982" y="157"/>
                </a:lnTo>
                <a:lnTo>
                  <a:pt x="996" y="209"/>
                </a:lnTo>
                <a:lnTo>
                  <a:pt x="1167" y="2171"/>
                </a:lnTo>
                <a:lnTo>
                  <a:pt x="1163" y="2225"/>
                </a:lnTo>
                <a:lnTo>
                  <a:pt x="1143" y="2276"/>
                </a:lnTo>
                <a:lnTo>
                  <a:pt x="1108" y="2318"/>
                </a:lnTo>
                <a:lnTo>
                  <a:pt x="1063" y="2348"/>
                </a:lnTo>
                <a:lnTo>
                  <a:pt x="1010" y="2363"/>
                </a:lnTo>
                <a:lnTo>
                  <a:pt x="955" y="2361"/>
                </a:lnTo>
                <a:lnTo>
                  <a:pt x="808" y="2323"/>
                </a:lnTo>
                <a:lnTo>
                  <a:pt x="665" y="2267"/>
                </a:lnTo>
                <a:lnTo>
                  <a:pt x="532" y="2192"/>
                </a:lnTo>
                <a:lnTo>
                  <a:pt x="409" y="2102"/>
                </a:lnTo>
                <a:lnTo>
                  <a:pt x="298" y="1995"/>
                </a:lnTo>
                <a:lnTo>
                  <a:pt x="202" y="1877"/>
                </a:lnTo>
                <a:lnTo>
                  <a:pt x="122" y="1747"/>
                </a:lnTo>
                <a:lnTo>
                  <a:pt x="59" y="1608"/>
                </a:lnTo>
                <a:lnTo>
                  <a:pt x="47" y="1554"/>
                </a:lnTo>
                <a:lnTo>
                  <a:pt x="53" y="1500"/>
                </a:lnTo>
                <a:lnTo>
                  <a:pt x="74" y="1450"/>
                </a:lnTo>
                <a:lnTo>
                  <a:pt x="109" y="1409"/>
                </a:lnTo>
                <a:lnTo>
                  <a:pt x="156" y="1380"/>
                </a:lnTo>
                <a:lnTo>
                  <a:pt x="210" y="1366"/>
                </a:lnTo>
                <a:lnTo>
                  <a:pt x="2170" y="1196"/>
                </a:lnTo>
                <a:lnTo>
                  <a:pt x="2224" y="1199"/>
                </a:lnTo>
                <a:lnTo>
                  <a:pt x="2275" y="1220"/>
                </a:lnTo>
                <a:lnTo>
                  <a:pt x="2317" y="1254"/>
                </a:lnTo>
                <a:lnTo>
                  <a:pt x="2348" y="1299"/>
                </a:lnTo>
                <a:lnTo>
                  <a:pt x="2362" y="1352"/>
                </a:lnTo>
                <a:lnTo>
                  <a:pt x="2360" y="1407"/>
                </a:lnTo>
                <a:lnTo>
                  <a:pt x="2322" y="1555"/>
                </a:lnTo>
                <a:lnTo>
                  <a:pt x="2265" y="1697"/>
                </a:lnTo>
                <a:lnTo>
                  <a:pt x="2191" y="1830"/>
                </a:lnTo>
                <a:lnTo>
                  <a:pt x="2100" y="1954"/>
                </a:lnTo>
                <a:lnTo>
                  <a:pt x="1995" y="2064"/>
                </a:lnTo>
                <a:lnTo>
                  <a:pt x="1875" y="2160"/>
                </a:lnTo>
                <a:lnTo>
                  <a:pt x="1745" y="2242"/>
                </a:lnTo>
                <a:lnTo>
                  <a:pt x="1607" y="2305"/>
                </a:lnTo>
                <a:lnTo>
                  <a:pt x="1554" y="2316"/>
                </a:lnTo>
                <a:lnTo>
                  <a:pt x="1499" y="2311"/>
                </a:lnTo>
                <a:lnTo>
                  <a:pt x="1449" y="2288"/>
                </a:lnTo>
                <a:lnTo>
                  <a:pt x="1408" y="2253"/>
                </a:lnTo>
                <a:lnTo>
                  <a:pt x="1379" y="2207"/>
                </a:lnTo>
                <a:lnTo>
                  <a:pt x="1366" y="2153"/>
                </a:lnTo>
                <a:lnTo>
                  <a:pt x="1196" y="192"/>
                </a:lnTo>
                <a:lnTo>
                  <a:pt x="1200" y="138"/>
                </a:lnTo>
                <a:lnTo>
                  <a:pt x="1219" y="87"/>
                </a:lnTo>
                <a:lnTo>
                  <a:pt x="1253" y="44"/>
                </a:lnTo>
                <a:lnTo>
                  <a:pt x="1299" y="14"/>
                </a:lnTo>
                <a:lnTo>
                  <a:pt x="1351" y="0"/>
                </a:lnTo>
                <a:lnTo>
                  <a:pt x="1406" y="1"/>
                </a:lnTo>
                <a:lnTo>
                  <a:pt x="1555" y="40"/>
                </a:lnTo>
                <a:lnTo>
                  <a:pt x="1696" y="97"/>
                </a:lnTo>
                <a:lnTo>
                  <a:pt x="1830" y="171"/>
                </a:lnTo>
                <a:lnTo>
                  <a:pt x="1953" y="262"/>
                </a:lnTo>
                <a:lnTo>
                  <a:pt x="2064" y="367"/>
                </a:lnTo>
                <a:lnTo>
                  <a:pt x="2159" y="486"/>
                </a:lnTo>
                <a:lnTo>
                  <a:pt x="2241" y="616"/>
                </a:lnTo>
                <a:lnTo>
                  <a:pt x="2303" y="756"/>
                </a:lnTo>
                <a:lnTo>
                  <a:pt x="2315" y="808"/>
                </a:lnTo>
                <a:lnTo>
                  <a:pt x="2310" y="863"/>
                </a:lnTo>
                <a:lnTo>
                  <a:pt x="2288" y="913"/>
                </a:lnTo>
                <a:lnTo>
                  <a:pt x="2252" y="955"/>
                </a:lnTo>
                <a:lnTo>
                  <a:pt x="2206" y="983"/>
                </a:lnTo>
                <a:lnTo>
                  <a:pt x="2152" y="996"/>
                </a:lnTo>
                <a:lnTo>
                  <a:pt x="192" y="1167"/>
                </a:lnTo>
                <a:lnTo>
                  <a:pt x="137" y="1163"/>
                </a:lnTo>
                <a:lnTo>
                  <a:pt x="87" y="1143"/>
                </a:lnTo>
                <a:lnTo>
                  <a:pt x="45" y="1109"/>
                </a:lnTo>
                <a:lnTo>
                  <a:pt x="15" y="1063"/>
                </a:lnTo>
                <a:lnTo>
                  <a:pt x="0" y="1011"/>
                </a:lnTo>
                <a:lnTo>
                  <a:pt x="2" y="956"/>
                </a:lnTo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Line 22"/>
          <p:cNvSpPr>
            <a:spLocks noChangeShapeType="1"/>
          </p:cNvSpPr>
          <p:nvPr/>
        </p:nvSpPr>
        <p:spPr bwMode="auto">
          <a:xfrm>
            <a:off x="1140967" y="4196085"/>
            <a:ext cx="1765300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Freeform 49"/>
          <p:cNvSpPr>
            <a:spLocks/>
          </p:cNvSpPr>
          <p:nvPr/>
        </p:nvSpPr>
        <p:spPr bwMode="auto">
          <a:xfrm>
            <a:off x="1209230" y="2510160"/>
            <a:ext cx="554037" cy="200025"/>
          </a:xfrm>
          <a:custGeom>
            <a:avLst/>
            <a:gdLst>
              <a:gd name="T0" fmla="*/ 2147483647 w 1395"/>
              <a:gd name="T1" fmla="*/ 0 h 504"/>
              <a:gd name="T2" fmla="*/ 2147483647 w 1395"/>
              <a:gd name="T3" fmla="*/ 2147483647 h 504"/>
              <a:gd name="T4" fmla="*/ 2147483647 w 1395"/>
              <a:gd name="T5" fmla="*/ 2147483647 h 504"/>
              <a:gd name="T6" fmla="*/ 2147483647 w 1395"/>
              <a:gd name="T7" fmla="*/ 2147483647 h 504"/>
              <a:gd name="T8" fmla="*/ 2147483647 w 1395"/>
              <a:gd name="T9" fmla="*/ 2147483647 h 504"/>
              <a:gd name="T10" fmla="*/ 2147483647 w 1395"/>
              <a:gd name="T11" fmla="*/ 2147483647 h 504"/>
              <a:gd name="T12" fmla="*/ 2147483647 w 1395"/>
              <a:gd name="T13" fmla="*/ 2147483647 h 504"/>
              <a:gd name="T14" fmla="*/ 2147483647 w 1395"/>
              <a:gd name="T15" fmla="*/ 2147483647 h 504"/>
              <a:gd name="T16" fmla="*/ 0 w 1395"/>
              <a:gd name="T17" fmla="*/ 2147483647 h 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95"/>
              <a:gd name="T28" fmla="*/ 0 h 504"/>
              <a:gd name="T29" fmla="*/ 1395 w 1395"/>
              <a:gd name="T30" fmla="*/ 504 h 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95" h="504">
                <a:moveTo>
                  <a:pt x="1395" y="0"/>
                </a:moveTo>
                <a:lnTo>
                  <a:pt x="1206" y="10"/>
                </a:lnTo>
                <a:lnTo>
                  <a:pt x="1020" y="37"/>
                </a:lnTo>
                <a:lnTo>
                  <a:pt x="836" y="78"/>
                </a:lnTo>
                <a:lnTo>
                  <a:pt x="656" y="135"/>
                </a:lnTo>
                <a:lnTo>
                  <a:pt x="481" y="207"/>
                </a:lnTo>
                <a:lnTo>
                  <a:pt x="313" y="293"/>
                </a:lnTo>
                <a:lnTo>
                  <a:pt x="152" y="392"/>
                </a:lnTo>
                <a:lnTo>
                  <a:pt x="0" y="504"/>
                </a:ln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Line 50"/>
          <p:cNvSpPr>
            <a:spLocks noChangeShapeType="1"/>
          </p:cNvSpPr>
          <p:nvPr/>
        </p:nvSpPr>
        <p:spPr bwMode="auto">
          <a:xfrm>
            <a:off x="2212530" y="4110360"/>
            <a:ext cx="644525" cy="1587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Freeform 51"/>
          <p:cNvSpPr>
            <a:spLocks/>
          </p:cNvSpPr>
          <p:nvPr/>
        </p:nvSpPr>
        <p:spPr bwMode="auto">
          <a:xfrm>
            <a:off x="3924788" y="2956247"/>
            <a:ext cx="1087438" cy="1087438"/>
          </a:xfrm>
          <a:custGeom>
            <a:avLst/>
            <a:gdLst>
              <a:gd name="T0" fmla="*/ 2147483647 w 2739"/>
              <a:gd name="T1" fmla="*/ 2147483647 h 2742"/>
              <a:gd name="T2" fmla="*/ 2147483647 w 2739"/>
              <a:gd name="T3" fmla="*/ 2147483647 h 2742"/>
              <a:gd name="T4" fmla="*/ 2147483647 w 2739"/>
              <a:gd name="T5" fmla="*/ 2147483647 h 2742"/>
              <a:gd name="T6" fmla="*/ 2147483647 w 2739"/>
              <a:gd name="T7" fmla="*/ 2147483647 h 2742"/>
              <a:gd name="T8" fmla="*/ 2147483647 w 2739"/>
              <a:gd name="T9" fmla="*/ 2147483647 h 2742"/>
              <a:gd name="T10" fmla="*/ 2147483647 w 2739"/>
              <a:gd name="T11" fmla="*/ 2147483647 h 2742"/>
              <a:gd name="T12" fmla="*/ 2147483647 w 2739"/>
              <a:gd name="T13" fmla="*/ 2147483647 h 2742"/>
              <a:gd name="T14" fmla="*/ 2147483647 w 2739"/>
              <a:gd name="T15" fmla="*/ 2147483647 h 2742"/>
              <a:gd name="T16" fmla="*/ 2147483647 w 2739"/>
              <a:gd name="T17" fmla="*/ 2147483647 h 2742"/>
              <a:gd name="T18" fmla="*/ 2147483647 w 2739"/>
              <a:gd name="T19" fmla="*/ 2147483647 h 2742"/>
              <a:gd name="T20" fmla="*/ 2147483647 w 2739"/>
              <a:gd name="T21" fmla="*/ 2147483647 h 2742"/>
              <a:gd name="T22" fmla="*/ 2147483647 w 2739"/>
              <a:gd name="T23" fmla="*/ 2147483647 h 2742"/>
              <a:gd name="T24" fmla="*/ 2147483647 w 2739"/>
              <a:gd name="T25" fmla="*/ 2147483647 h 2742"/>
              <a:gd name="T26" fmla="*/ 2147483647 w 2739"/>
              <a:gd name="T27" fmla="*/ 2147483647 h 2742"/>
              <a:gd name="T28" fmla="*/ 2147483647 w 2739"/>
              <a:gd name="T29" fmla="*/ 0 h 2742"/>
              <a:gd name="T30" fmla="*/ 2147483647 w 2739"/>
              <a:gd name="T31" fmla="*/ 2147483647 h 2742"/>
              <a:gd name="T32" fmla="*/ 2147483647 w 2739"/>
              <a:gd name="T33" fmla="*/ 2147483647 h 2742"/>
              <a:gd name="T34" fmla="*/ 2147483647 w 2739"/>
              <a:gd name="T35" fmla="*/ 2147483647 h 2742"/>
              <a:gd name="T36" fmla="*/ 2147483647 w 2739"/>
              <a:gd name="T37" fmla="*/ 2147483647 h 2742"/>
              <a:gd name="T38" fmla="*/ 2147483647 w 2739"/>
              <a:gd name="T39" fmla="*/ 2147483647 h 2742"/>
              <a:gd name="T40" fmla="*/ 2147483647 w 2739"/>
              <a:gd name="T41" fmla="*/ 2147483647 h 2742"/>
              <a:gd name="T42" fmla="*/ 2147483647 w 2739"/>
              <a:gd name="T43" fmla="*/ 2147483647 h 2742"/>
              <a:gd name="T44" fmla="*/ 2147483647 w 2739"/>
              <a:gd name="T45" fmla="*/ 2147483647 h 2742"/>
              <a:gd name="T46" fmla="*/ 2147483647 w 2739"/>
              <a:gd name="T47" fmla="*/ 2147483647 h 2742"/>
              <a:gd name="T48" fmla="*/ 2147483647 w 2739"/>
              <a:gd name="T49" fmla="*/ 2147483647 h 2742"/>
              <a:gd name="T50" fmla="*/ 2147483647 w 2739"/>
              <a:gd name="T51" fmla="*/ 2147483647 h 2742"/>
              <a:gd name="T52" fmla="*/ 2147483647 w 2739"/>
              <a:gd name="T53" fmla="*/ 2147483647 h 2742"/>
              <a:gd name="T54" fmla="*/ 2147483647 w 2739"/>
              <a:gd name="T55" fmla="*/ 2147483647 h 2742"/>
              <a:gd name="T56" fmla="*/ 0 w 2739"/>
              <a:gd name="T57" fmla="*/ 2147483647 h 2742"/>
              <a:gd name="T58" fmla="*/ 2147483647 w 2739"/>
              <a:gd name="T59" fmla="*/ 2147483647 h 2742"/>
              <a:gd name="T60" fmla="*/ 2147483647 w 2739"/>
              <a:gd name="T61" fmla="*/ 2147483647 h 2742"/>
              <a:gd name="T62" fmla="*/ 2147483647 w 2739"/>
              <a:gd name="T63" fmla="*/ 2147483647 h 2742"/>
              <a:gd name="T64" fmla="*/ 2147483647 w 2739"/>
              <a:gd name="T65" fmla="*/ 2147483647 h 2742"/>
              <a:gd name="T66" fmla="*/ 2147483647 w 2739"/>
              <a:gd name="T67" fmla="*/ 2147483647 h 2742"/>
              <a:gd name="T68" fmla="*/ 2147483647 w 2739"/>
              <a:gd name="T69" fmla="*/ 2147483647 h 2742"/>
              <a:gd name="T70" fmla="*/ 2147483647 w 2739"/>
              <a:gd name="T71" fmla="*/ 2147483647 h 2742"/>
              <a:gd name="T72" fmla="*/ 2147483647 w 2739"/>
              <a:gd name="T73" fmla="*/ 2147483647 h 2742"/>
              <a:gd name="T74" fmla="*/ 2147483647 w 2739"/>
              <a:gd name="T75" fmla="*/ 2147483647 h 2742"/>
              <a:gd name="T76" fmla="*/ 2147483647 w 2739"/>
              <a:gd name="T77" fmla="*/ 2147483647 h 2742"/>
              <a:gd name="T78" fmla="*/ 2147483647 w 2739"/>
              <a:gd name="T79" fmla="*/ 2147483647 h 2742"/>
              <a:gd name="T80" fmla="*/ 2147483647 w 2739"/>
              <a:gd name="T81" fmla="*/ 2147483647 h 2742"/>
              <a:gd name="T82" fmla="*/ 2147483647 w 2739"/>
              <a:gd name="T83" fmla="*/ 2147483647 h 2742"/>
              <a:gd name="T84" fmla="*/ 2147483647 w 2739"/>
              <a:gd name="T85" fmla="*/ 2147483647 h 2742"/>
              <a:gd name="T86" fmla="*/ 2147483647 w 2739"/>
              <a:gd name="T87" fmla="*/ 2147483647 h 2742"/>
              <a:gd name="T88" fmla="*/ 2147483647 w 2739"/>
              <a:gd name="T89" fmla="*/ 2147483647 h 2742"/>
              <a:gd name="T90" fmla="*/ 2147483647 w 2739"/>
              <a:gd name="T91" fmla="*/ 2147483647 h 2742"/>
              <a:gd name="T92" fmla="*/ 2147483647 w 2739"/>
              <a:gd name="T93" fmla="*/ 2147483647 h 2742"/>
              <a:gd name="T94" fmla="*/ 2147483647 w 2739"/>
              <a:gd name="T95" fmla="*/ 2147483647 h 2742"/>
              <a:gd name="T96" fmla="*/ 2147483647 w 2739"/>
              <a:gd name="T97" fmla="*/ 2147483647 h 2742"/>
              <a:gd name="T98" fmla="*/ 2147483647 w 2739"/>
              <a:gd name="T99" fmla="*/ 2147483647 h 2742"/>
              <a:gd name="T100" fmla="*/ 2147483647 w 2739"/>
              <a:gd name="T101" fmla="*/ 2147483647 h 2742"/>
              <a:gd name="T102" fmla="*/ 2147483647 w 2739"/>
              <a:gd name="T103" fmla="*/ 2147483647 h 2742"/>
              <a:gd name="T104" fmla="*/ 2147483647 w 2739"/>
              <a:gd name="T105" fmla="*/ 2147483647 h 2742"/>
              <a:gd name="T106" fmla="*/ 2147483647 w 2739"/>
              <a:gd name="T107" fmla="*/ 2147483647 h 2742"/>
              <a:gd name="T108" fmla="*/ 2147483647 w 2739"/>
              <a:gd name="T109" fmla="*/ 2147483647 h 2742"/>
              <a:gd name="T110" fmla="*/ 2147483647 w 2739"/>
              <a:gd name="T111" fmla="*/ 2147483647 h 2742"/>
              <a:gd name="T112" fmla="*/ 2147483647 w 2739"/>
              <a:gd name="T113" fmla="*/ 2147483647 h 274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39"/>
              <a:gd name="T172" fmla="*/ 0 h 2742"/>
              <a:gd name="T173" fmla="*/ 2739 w 2739"/>
              <a:gd name="T174" fmla="*/ 2742 h 274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39" h="2742">
                <a:moveTo>
                  <a:pt x="2739" y="1372"/>
                </a:moveTo>
                <a:lnTo>
                  <a:pt x="2731" y="1218"/>
                </a:lnTo>
                <a:lnTo>
                  <a:pt x="2705" y="1067"/>
                </a:lnTo>
                <a:lnTo>
                  <a:pt x="2663" y="919"/>
                </a:lnTo>
                <a:lnTo>
                  <a:pt x="2604" y="777"/>
                </a:lnTo>
                <a:lnTo>
                  <a:pt x="2530" y="642"/>
                </a:lnTo>
                <a:lnTo>
                  <a:pt x="2441" y="517"/>
                </a:lnTo>
                <a:lnTo>
                  <a:pt x="2338" y="402"/>
                </a:lnTo>
                <a:lnTo>
                  <a:pt x="2224" y="299"/>
                </a:lnTo>
                <a:lnTo>
                  <a:pt x="2099" y="211"/>
                </a:lnTo>
                <a:lnTo>
                  <a:pt x="1965" y="136"/>
                </a:lnTo>
                <a:lnTo>
                  <a:pt x="1822" y="78"/>
                </a:lnTo>
                <a:lnTo>
                  <a:pt x="1674" y="35"/>
                </a:lnTo>
                <a:lnTo>
                  <a:pt x="1523" y="10"/>
                </a:lnTo>
                <a:lnTo>
                  <a:pt x="1370" y="0"/>
                </a:lnTo>
                <a:lnTo>
                  <a:pt x="1216" y="10"/>
                </a:lnTo>
                <a:lnTo>
                  <a:pt x="1065" y="35"/>
                </a:lnTo>
                <a:lnTo>
                  <a:pt x="917" y="78"/>
                </a:lnTo>
                <a:lnTo>
                  <a:pt x="775" y="136"/>
                </a:lnTo>
                <a:lnTo>
                  <a:pt x="640" y="211"/>
                </a:lnTo>
                <a:lnTo>
                  <a:pt x="516" y="299"/>
                </a:lnTo>
                <a:lnTo>
                  <a:pt x="401" y="402"/>
                </a:lnTo>
                <a:lnTo>
                  <a:pt x="298" y="517"/>
                </a:lnTo>
                <a:lnTo>
                  <a:pt x="209" y="642"/>
                </a:lnTo>
                <a:lnTo>
                  <a:pt x="135" y="777"/>
                </a:lnTo>
                <a:lnTo>
                  <a:pt x="76" y="919"/>
                </a:lnTo>
                <a:lnTo>
                  <a:pt x="34" y="1067"/>
                </a:lnTo>
                <a:lnTo>
                  <a:pt x="8" y="1218"/>
                </a:lnTo>
                <a:lnTo>
                  <a:pt x="0" y="1372"/>
                </a:lnTo>
                <a:lnTo>
                  <a:pt x="8" y="1525"/>
                </a:lnTo>
                <a:lnTo>
                  <a:pt x="34" y="1676"/>
                </a:lnTo>
                <a:lnTo>
                  <a:pt x="76" y="1824"/>
                </a:lnTo>
                <a:lnTo>
                  <a:pt x="135" y="1966"/>
                </a:lnTo>
                <a:lnTo>
                  <a:pt x="209" y="2101"/>
                </a:lnTo>
                <a:lnTo>
                  <a:pt x="298" y="2227"/>
                </a:lnTo>
                <a:lnTo>
                  <a:pt x="401" y="2341"/>
                </a:lnTo>
                <a:lnTo>
                  <a:pt x="516" y="2443"/>
                </a:lnTo>
                <a:lnTo>
                  <a:pt x="640" y="2532"/>
                </a:lnTo>
                <a:lnTo>
                  <a:pt x="775" y="2607"/>
                </a:lnTo>
                <a:lnTo>
                  <a:pt x="917" y="2666"/>
                </a:lnTo>
                <a:lnTo>
                  <a:pt x="1065" y="2707"/>
                </a:lnTo>
                <a:lnTo>
                  <a:pt x="1216" y="2734"/>
                </a:lnTo>
                <a:lnTo>
                  <a:pt x="1370" y="2742"/>
                </a:lnTo>
                <a:lnTo>
                  <a:pt x="1523" y="2734"/>
                </a:lnTo>
                <a:lnTo>
                  <a:pt x="1674" y="2707"/>
                </a:lnTo>
                <a:lnTo>
                  <a:pt x="1822" y="2666"/>
                </a:lnTo>
                <a:lnTo>
                  <a:pt x="1965" y="2607"/>
                </a:lnTo>
                <a:lnTo>
                  <a:pt x="2099" y="2532"/>
                </a:lnTo>
                <a:lnTo>
                  <a:pt x="2224" y="2443"/>
                </a:lnTo>
                <a:lnTo>
                  <a:pt x="2338" y="2341"/>
                </a:lnTo>
                <a:lnTo>
                  <a:pt x="2441" y="2227"/>
                </a:lnTo>
                <a:lnTo>
                  <a:pt x="2530" y="2101"/>
                </a:lnTo>
                <a:lnTo>
                  <a:pt x="2604" y="1966"/>
                </a:lnTo>
                <a:lnTo>
                  <a:pt x="2663" y="1824"/>
                </a:lnTo>
                <a:lnTo>
                  <a:pt x="2705" y="1676"/>
                </a:lnTo>
                <a:lnTo>
                  <a:pt x="2731" y="1525"/>
                </a:lnTo>
                <a:lnTo>
                  <a:pt x="2739" y="1372"/>
                </a:lnTo>
                <a:close/>
              </a:path>
            </a:pathLst>
          </a:custGeom>
          <a:solidFill>
            <a:srgbClr val="FFC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Freeform 52"/>
          <p:cNvSpPr>
            <a:spLocks/>
          </p:cNvSpPr>
          <p:nvPr/>
        </p:nvSpPr>
        <p:spPr bwMode="auto">
          <a:xfrm>
            <a:off x="3999401" y="3030860"/>
            <a:ext cx="938212" cy="938212"/>
          </a:xfrm>
          <a:custGeom>
            <a:avLst/>
            <a:gdLst>
              <a:gd name="T0" fmla="*/ 2147483647 w 2362"/>
              <a:gd name="T1" fmla="*/ 2147483647 h 2363"/>
              <a:gd name="T2" fmla="*/ 2147483647 w 2362"/>
              <a:gd name="T3" fmla="*/ 2147483647 h 2363"/>
              <a:gd name="T4" fmla="*/ 2147483647 w 2362"/>
              <a:gd name="T5" fmla="*/ 2147483647 h 2363"/>
              <a:gd name="T6" fmla="*/ 2147483647 w 2362"/>
              <a:gd name="T7" fmla="*/ 2147483647 h 2363"/>
              <a:gd name="T8" fmla="*/ 2147483647 w 2362"/>
              <a:gd name="T9" fmla="*/ 2147483647 h 2363"/>
              <a:gd name="T10" fmla="*/ 2147483647 w 2362"/>
              <a:gd name="T11" fmla="*/ 2147483647 h 2363"/>
              <a:gd name="T12" fmla="*/ 2147483647 w 2362"/>
              <a:gd name="T13" fmla="*/ 2147483647 h 2363"/>
              <a:gd name="T14" fmla="*/ 2147483647 w 2362"/>
              <a:gd name="T15" fmla="*/ 2147483647 h 2363"/>
              <a:gd name="T16" fmla="*/ 2147483647 w 2362"/>
              <a:gd name="T17" fmla="*/ 2147483647 h 2363"/>
              <a:gd name="T18" fmla="*/ 2147483647 w 2362"/>
              <a:gd name="T19" fmla="*/ 2147483647 h 2363"/>
              <a:gd name="T20" fmla="*/ 2147483647 w 2362"/>
              <a:gd name="T21" fmla="*/ 2147483647 h 2363"/>
              <a:gd name="T22" fmla="*/ 2147483647 w 2362"/>
              <a:gd name="T23" fmla="*/ 2147483647 h 2363"/>
              <a:gd name="T24" fmla="*/ 2147483647 w 2362"/>
              <a:gd name="T25" fmla="*/ 2147483647 h 2363"/>
              <a:gd name="T26" fmla="*/ 2147483647 w 2362"/>
              <a:gd name="T27" fmla="*/ 2147483647 h 2363"/>
              <a:gd name="T28" fmla="*/ 2147483647 w 2362"/>
              <a:gd name="T29" fmla="*/ 2147483647 h 2363"/>
              <a:gd name="T30" fmla="*/ 2147483647 w 2362"/>
              <a:gd name="T31" fmla="*/ 2147483647 h 2363"/>
              <a:gd name="T32" fmla="*/ 2147483647 w 2362"/>
              <a:gd name="T33" fmla="*/ 2147483647 h 2363"/>
              <a:gd name="T34" fmla="*/ 2147483647 w 2362"/>
              <a:gd name="T35" fmla="*/ 2147483647 h 2363"/>
              <a:gd name="T36" fmla="*/ 2147483647 w 2362"/>
              <a:gd name="T37" fmla="*/ 2147483647 h 2363"/>
              <a:gd name="T38" fmla="*/ 2147483647 w 2362"/>
              <a:gd name="T39" fmla="*/ 2147483647 h 2363"/>
              <a:gd name="T40" fmla="*/ 2147483647 w 2362"/>
              <a:gd name="T41" fmla="*/ 2147483647 h 2363"/>
              <a:gd name="T42" fmla="*/ 2147483647 w 2362"/>
              <a:gd name="T43" fmla="*/ 2147483647 h 2363"/>
              <a:gd name="T44" fmla="*/ 2147483647 w 2362"/>
              <a:gd name="T45" fmla="*/ 2147483647 h 2363"/>
              <a:gd name="T46" fmla="*/ 2147483647 w 2362"/>
              <a:gd name="T47" fmla="*/ 2147483647 h 2363"/>
              <a:gd name="T48" fmla="*/ 2147483647 w 2362"/>
              <a:gd name="T49" fmla="*/ 2147483647 h 2363"/>
              <a:gd name="T50" fmla="*/ 0 w 2362"/>
              <a:gd name="T51" fmla="*/ 2147483647 h 2363"/>
              <a:gd name="T52" fmla="*/ 2147483647 w 2362"/>
              <a:gd name="T53" fmla="*/ 2147483647 h 2363"/>
              <a:gd name="T54" fmla="*/ 2147483647 w 2362"/>
              <a:gd name="T55" fmla="*/ 2147483647 h 2363"/>
              <a:gd name="T56" fmla="*/ 2147483647 w 2362"/>
              <a:gd name="T57" fmla="*/ 2147483647 h 2363"/>
              <a:gd name="T58" fmla="*/ 2147483647 w 2362"/>
              <a:gd name="T59" fmla="*/ 2147483647 h 2363"/>
              <a:gd name="T60" fmla="*/ 2147483647 w 2362"/>
              <a:gd name="T61" fmla="*/ 2147483647 h 2363"/>
              <a:gd name="T62" fmla="*/ 2147483647 w 2362"/>
              <a:gd name="T63" fmla="*/ 2147483647 h 2363"/>
              <a:gd name="T64" fmla="*/ 2147483647 w 2362"/>
              <a:gd name="T65" fmla="*/ 2147483647 h 2363"/>
              <a:gd name="T66" fmla="*/ 2147483647 w 2362"/>
              <a:gd name="T67" fmla="*/ 2147483647 h 2363"/>
              <a:gd name="T68" fmla="*/ 2147483647 w 2362"/>
              <a:gd name="T69" fmla="*/ 2147483647 h 2363"/>
              <a:gd name="T70" fmla="*/ 2147483647 w 2362"/>
              <a:gd name="T71" fmla="*/ 2147483647 h 2363"/>
              <a:gd name="T72" fmla="*/ 2147483647 w 2362"/>
              <a:gd name="T73" fmla="*/ 2147483647 h 2363"/>
              <a:gd name="T74" fmla="*/ 2147483647 w 2362"/>
              <a:gd name="T75" fmla="*/ 2147483647 h 2363"/>
              <a:gd name="T76" fmla="*/ 2147483647 w 2362"/>
              <a:gd name="T77" fmla="*/ 2147483647 h 2363"/>
              <a:gd name="T78" fmla="*/ 2147483647 w 2362"/>
              <a:gd name="T79" fmla="*/ 2147483647 h 2363"/>
              <a:gd name="T80" fmla="*/ 2147483647 w 2362"/>
              <a:gd name="T81" fmla="*/ 2147483647 h 2363"/>
              <a:gd name="T82" fmla="*/ 2147483647 w 2362"/>
              <a:gd name="T83" fmla="*/ 2147483647 h 236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362"/>
              <a:gd name="T127" fmla="*/ 0 h 2363"/>
              <a:gd name="T128" fmla="*/ 2362 w 2362"/>
              <a:gd name="T129" fmla="*/ 2363 h 236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362" h="2363">
                <a:moveTo>
                  <a:pt x="1607" y="2305"/>
                </a:moveTo>
                <a:lnTo>
                  <a:pt x="1746" y="2242"/>
                </a:lnTo>
                <a:lnTo>
                  <a:pt x="1876" y="2160"/>
                </a:lnTo>
                <a:lnTo>
                  <a:pt x="1994" y="2064"/>
                </a:lnTo>
                <a:lnTo>
                  <a:pt x="2100" y="1954"/>
                </a:lnTo>
                <a:lnTo>
                  <a:pt x="2190" y="1830"/>
                </a:lnTo>
                <a:lnTo>
                  <a:pt x="2265" y="1697"/>
                </a:lnTo>
                <a:lnTo>
                  <a:pt x="2321" y="1555"/>
                </a:lnTo>
                <a:lnTo>
                  <a:pt x="2360" y="1407"/>
                </a:lnTo>
                <a:lnTo>
                  <a:pt x="2362" y="1352"/>
                </a:lnTo>
                <a:lnTo>
                  <a:pt x="2347" y="1299"/>
                </a:lnTo>
                <a:lnTo>
                  <a:pt x="2317" y="1254"/>
                </a:lnTo>
                <a:lnTo>
                  <a:pt x="2275" y="1220"/>
                </a:lnTo>
                <a:lnTo>
                  <a:pt x="2223" y="1199"/>
                </a:lnTo>
                <a:lnTo>
                  <a:pt x="2170" y="1196"/>
                </a:lnTo>
                <a:lnTo>
                  <a:pt x="209" y="1366"/>
                </a:lnTo>
                <a:lnTo>
                  <a:pt x="156" y="1380"/>
                </a:lnTo>
                <a:lnTo>
                  <a:pt x="110" y="1409"/>
                </a:lnTo>
                <a:lnTo>
                  <a:pt x="74" y="1450"/>
                </a:lnTo>
                <a:lnTo>
                  <a:pt x="52" y="1500"/>
                </a:lnTo>
                <a:lnTo>
                  <a:pt x="47" y="1554"/>
                </a:lnTo>
                <a:lnTo>
                  <a:pt x="58" y="1608"/>
                </a:lnTo>
                <a:lnTo>
                  <a:pt x="121" y="1747"/>
                </a:lnTo>
                <a:lnTo>
                  <a:pt x="202" y="1877"/>
                </a:lnTo>
                <a:lnTo>
                  <a:pt x="299" y="1995"/>
                </a:lnTo>
                <a:lnTo>
                  <a:pt x="409" y="2102"/>
                </a:lnTo>
                <a:lnTo>
                  <a:pt x="532" y="2192"/>
                </a:lnTo>
                <a:lnTo>
                  <a:pt x="665" y="2267"/>
                </a:lnTo>
                <a:lnTo>
                  <a:pt x="807" y="2323"/>
                </a:lnTo>
                <a:lnTo>
                  <a:pt x="956" y="2361"/>
                </a:lnTo>
                <a:lnTo>
                  <a:pt x="1009" y="2363"/>
                </a:lnTo>
                <a:lnTo>
                  <a:pt x="1062" y="2348"/>
                </a:lnTo>
                <a:lnTo>
                  <a:pt x="1108" y="2318"/>
                </a:lnTo>
                <a:lnTo>
                  <a:pt x="1142" y="2276"/>
                </a:lnTo>
                <a:lnTo>
                  <a:pt x="1162" y="2225"/>
                </a:lnTo>
                <a:lnTo>
                  <a:pt x="1166" y="2171"/>
                </a:lnTo>
                <a:lnTo>
                  <a:pt x="995" y="209"/>
                </a:lnTo>
                <a:lnTo>
                  <a:pt x="983" y="157"/>
                </a:lnTo>
                <a:lnTo>
                  <a:pt x="954" y="109"/>
                </a:lnTo>
                <a:lnTo>
                  <a:pt x="912" y="74"/>
                </a:lnTo>
                <a:lnTo>
                  <a:pt x="863" y="53"/>
                </a:lnTo>
                <a:lnTo>
                  <a:pt x="808" y="47"/>
                </a:lnTo>
                <a:lnTo>
                  <a:pt x="755" y="58"/>
                </a:lnTo>
                <a:lnTo>
                  <a:pt x="615" y="122"/>
                </a:lnTo>
                <a:lnTo>
                  <a:pt x="485" y="202"/>
                </a:lnTo>
                <a:lnTo>
                  <a:pt x="367" y="299"/>
                </a:lnTo>
                <a:lnTo>
                  <a:pt x="262" y="408"/>
                </a:lnTo>
                <a:lnTo>
                  <a:pt x="171" y="532"/>
                </a:lnTo>
                <a:lnTo>
                  <a:pt x="96" y="666"/>
                </a:lnTo>
                <a:lnTo>
                  <a:pt x="40" y="807"/>
                </a:lnTo>
                <a:lnTo>
                  <a:pt x="2" y="956"/>
                </a:lnTo>
                <a:lnTo>
                  <a:pt x="0" y="1011"/>
                </a:lnTo>
                <a:lnTo>
                  <a:pt x="14" y="1063"/>
                </a:lnTo>
                <a:lnTo>
                  <a:pt x="44" y="1109"/>
                </a:lnTo>
                <a:lnTo>
                  <a:pt x="86" y="1143"/>
                </a:lnTo>
                <a:lnTo>
                  <a:pt x="138" y="1163"/>
                </a:lnTo>
                <a:lnTo>
                  <a:pt x="191" y="1167"/>
                </a:lnTo>
                <a:lnTo>
                  <a:pt x="2152" y="996"/>
                </a:lnTo>
                <a:lnTo>
                  <a:pt x="2205" y="983"/>
                </a:lnTo>
                <a:lnTo>
                  <a:pt x="2252" y="955"/>
                </a:lnTo>
                <a:lnTo>
                  <a:pt x="2287" y="913"/>
                </a:lnTo>
                <a:lnTo>
                  <a:pt x="2309" y="863"/>
                </a:lnTo>
                <a:lnTo>
                  <a:pt x="2314" y="808"/>
                </a:lnTo>
                <a:lnTo>
                  <a:pt x="2303" y="756"/>
                </a:lnTo>
                <a:lnTo>
                  <a:pt x="2240" y="616"/>
                </a:lnTo>
                <a:lnTo>
                  <a:pt x="2159" y="486"/>
                </a:lnTo>
                <a:lnTo>
                  <a:pt x="2064" y="367"/>
                </a:lnTo>
                <a:lnTo>
                  <a:pt x="1953" y="262"/>
                </a:lnTo>
                <a:lnTo>
                  <a:pt x="1829" y="171"/>
                </a:lnTo>
                <a:lnTo>
                  <a:pt x="1696" y="97"/>
                </a:lnTo>
                <a:lnTo>
                  <a:pt x="1554" y="40"/>
                </a:lnTo>
                <a:lnTo>
                  <a:pt x="1407" y="1"/>
                </a:lnTo>
                <a:lnTo>
                  <a:pt x="1352" y="0"/>
                </a:lnTo>
                <a:lnTo>
                  <a:pt x="1299" y="14"/>
                </a:lnTo>
                <a:lnTo>
                  <a:pt x="1253" y="44"/>
                </a:lnTo>
                <a:lnTo>
                  <a:pt x="1219" y="87"/>
                </a:lnTo>
                <a:lnTo>
                  <a:pt x="1199" y="138"/>
                </a:lnTo>
                <a:lnTo>
                  <a:pt x="1195" y="192"/>
                </a:lnTo>
                <a:lnTo>
                  <a:pt x="1366" y="2153"/>
                </a:lnTo>
                <a:lnTo>
                  <a:pt x="1380" y="2207"/>
                </a:lnTo>
                <a:lnTo>
                  <a:pt x="1408" y="2253"/>
                </a:lnTo>
                <a:lnTo>
                  <a:pt x="1449" y="2288"/>
                </a:lnTo>
                <a:lnTo>
                  <a:pt x="1499" y="2311"/>
                </a:lnTo>
                <a:lnTo>
                  <a:pt x="1553" y="2316"/>
                </a:lnTo>
                <a:lnTo>
                  <a:pt x="1607" y="2305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Freeform 54"/>
          <p:cNvSpPr>
            <a:spLocks/>
          </p:cNvSpPr>
          <p:nvPr/>
        </p:nvSpPr>
        <p:spPr bwMode="auto">
          <a:xfrm>
            <a:off x="4213713" y="2594297"/>
            <a:ext cx="588963" cy="63500"/>
          </a:xfrm>
          <a:custGeom>
            <a:avLst/>
            <a:gdLst>
              <a:gd name="T0" fmla="*/ 2147483647 w 1482"/>
              <a:gd name="T1" fmla="*/ 2147483647 h 160"/>
              <a:gd name="T2" fmla="*/ 2147483647 w 1482"/>
              <a:gd name="T3" fmla="*/ 2147483647 h 160"/>
              <a:gd name="T4" fmla="*/ 2147483647 w 1482"/>
              <a:gd name="T5" fmla="*/ 2147483647 h 160"/>
              <a:gd name="T6" fmla="*/ 2147483647 w 1482"/>
              <a:gd name="T7" fmla="*/ 2147483647 h 160"/>
              <a:gd name="T8" fmla="*/ 2147483647 w 1482"/>
              <a:gd name="T9" fmla="*/ 2147483647 h 160"/>
              <a:gd name="T10" fmla="*/ 2147483647 w 1482"/>
              <a:gd name="T11" fmla="*/ 0 h 160"/>
              <a:gd name="T12" fmla="*/ 2147483647 w 1482"/>
              <a:gd name="T13" fmla="*/ 2147483647 h 160"/>
              <a:gd name="T14" fmla="*/ 2147483647 w 1482"/>
              <a:gd name="T15" fmla="*/ 2147483647 h 160"/>
              <a:gd name="T16" fmla="*/ 0 w 1482"/>
              <a:gd name="T17" fmla="*/ 2147483647 h 16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82"/>
              <a:gd name="T28" fmla="*/ 0 h 160"/>
              <a:gd name="T29" fmla="*/ 1482 w 1482"/>
              <a:gd name="T30" fmla="*/ 160 h 16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82" h="160">
                <a:moveTo>
                  <a:pt x="1482" y="160"/>
                </a:moveTo>
                <a:lnTo>
                  <a:pt x="1304" y="98"/>
                </a:lnTo>
                <a:lnTo>
                  <a:pt x="1121" y="49"/>
                </a:lnTo>
                <a:lnTo>
                  <a:pt x="936" y="17"/>
                </a:lnTo>
                <a:lnTo>
                  <a:pt x="747" y="1"/>
                </a:lnTo>
                <a:lnTo>
                  <a:pt x="558" y="0"/>
                </a:lnTo>
                <a:lnTo>
                  <a:pt x="370" y="14"/>
                </a:lnTo>
                <a:lnTo>
                  <a:pt x="184" y="45"/>
                </a:lnTo>
                <a:lnTo>
                  <a:pt x="0" y="91"/>
                </a:ln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Line 55"/>
          <p:cNvSpPr>
            <a:spLocks noChangeShapeType="1"/>
          </p:cNvSpPr>
          <p:nvPr/>
        </p:nvSpPr>
        <p:spPr bwMode="auto">
          <a:xfrm>
            <a:off x="4904276" y="4194497"/>
            <a:ext cx="642937" cy="1588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33" name="Group 195"/>
          <p:cNvGrpSpPr>
            <a:grpSpLocks/>
          </p:cNvGrpSpPr>
          <p:nvPr/>
        </p:nvGrpSpPr>
        <p:grpSpPr bwMode="auto">
          <a:xfrm>
            <a:off x="3116751" y="3583310"/>
            <a:ext cx="2479675" cy="698500"/>
            <a:chOff x="2101851" y="4862513"/>
            <a:chExt cx="2479675" cy="698500"/>
          </a:xfrm>
        </p:grpSpPr>
        <p:sp>
          <p:nvSpPr>
            <p:cNvPr id="134" name="Line 112"/>
            <p:cNvSpPr>
              <a:spLocks noChangeShapeType="1"/>
            </p:cNvSpPr>
            <p:nvPr/>
          </p:nvSpPr>
          <p:spPr bwMode="auto">
            <a:xfrm>
              <a:off x="2101851" y="4862513"/>
              <a:ext cx="392113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113"/>
            <p:cNvSpPr>
              <a:spLocks/>
            </p:cNvSpPr>
            <p:nvPr/>
          </p:nvSpPr>
          <p:spPr bwMode="auto">
            <a:xfrm>
              <a:off x="2687638" y="5011738"/>
              <a:ext cx="473075" cy="533400"/>
            </a:xfrm>
            <a:custGeom>
              <a:avLst/>
              <a:gdLst>
                <a:gd name="T0" fmla="*/ 0 w 1192"/>
                <a:gd name="T1" fmla="*/ 0 h 1348"/>
                <a:gd name="T2" fmla="*/ 2147483647 w 1192"/>
                <a:gd name="T3" fmla="*/ 2147483647 h 1348"/>
                <a:gd name="T4" fmla="*/ 2147483647 w 1192"/>
                <a:gd name="T5" fmla="*/ 2147483647 h 1348"/>
                <a:gd name="T6" fmla="*/ 2147483647 w 1192"/>
                <a:gd name="T7" fmla="*/ 2147483647 h 1348"/>
                <a:gd name="T8" fmla="*/ 2147483647 w 1192"/>
                <a:gd name="T9" fmla="*/ 2147483647 h 1348"/>
                <a:gd name="T10" fmla="*/ 2147483647 w 1192"/>
                <a:gd name="T11" fmla="*/ 2147483647 h 1348"/>
                <a:gd name="T12" fmla="*/ 2147483647 w 1192"/>
                <a:gd name="T13" fmla="*/ 2147483647 h 1348"/>
                <a:gd name="T14" fmla="*/ 2147483647 w 1192"/>
                <a:gd name="T15" fmla="*/ 2147483647 h 1348"/>
                <a:gd name="T16" fmla="*/ 2147483647 w 1192"/>
                <a:gd name="T17" fmla="*/ 2147483647 h 1348"/>
                <a:gd name="T18" fmla="*/ 2147483647 w 1192"/>
                <a:gd name="T19" fmla="*/ 2147483647 h 1348"/>
                <a:gd name="T20" fmla="*/ 2147483647 w 1192"/>
                <a:gd name="T21" fmla="*/ 2147483647 h 13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92"/>
                <a:gd name="T34" fmla="*/ 0 h 1348"/>
                <a:gd name="T35" fmla="*/ 1192 w 1192"/>
                <a:gd name="T36" fmla="*/ 1348 h 13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92" h="1348">
                  <a:moveTo>
                    <a:pt x="0" y="0"/>
                  </a:moveTo>
                  <a:lnTo>
                    <a:pt x="55" y="177"/>
                  </a:lnTo>
                  <a:lnTo>
                    <a:pt x="128" y="350"/>
                  </a:lnTo>
                  <a:lnTo>
                    <a:pt x="215" y="515"/>
                  </a:lnTo>
                  <a:lnTo>
                    <a:pt x="318" y="670"/>
                  </a:lnTo>
                  <a:lnTo>
                    <a:pt x="435" y="816"/>
                  </a:lnTo>
                  <a:lnTo>
                    <a:pt x="565" y="950"/>
                  </a:lnTo>
                  <a:lnTo>
                    <a:pt x="707" y="1071"/>
                  </a:lnTo>
                  <a:lnTo>
                    <a:pt x="860" y="1178"/>
                  </a:lnTo>
                  <a:lnTo>
                    <a:pt x="1022" y="1270"/>
                  </a:lnTo>
                  <a:lnTo>
                    <a:pt x="1192" y="134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114"/>
            <p:cNvSpPr>
              <a:spLocks/>
            </p:cNvSpPr>
            <p:nvPr/>
          </p:nvSpPr>
          <p:spPr bwMode="auto">
            <a:xfrm>
              <a:off x="3160713" y="5545138"/>
              <a:ext cx="73025" cy="14288"/>
            </a:xfrm>
            <a:custGeom>
              <a:avLst/>
              <a:gdLst>
                <a:gd name="T0" fmla="*/ 0 w 186"/>
                <a:gd name="T1" fmla="*/ 0 h 35"/>
                <a:gd name="T2" fmla="*/ 2147483647 w 186"/>
                <a:gd name="T3" fmla="*/ 2147483647 h 35"/>
                <a:gd name="T4" fmla="*/ 2147483647 w 186"/>
                <a:gd name="T5" fmla="*/ 2147483647 h 35"/>
                <a:gd name="T6" fmla="*/ 0 60000 65536"/>
                <a:gd name="T7" fmla="*/ 0 60000 65536"/>
                <a:gd name="T8" fmla="*/ 0 60000 65536"/>
                <a:gd name="T9" fmla="*/ 0 w 186"/>
                <a:gd name="T10" fmla="*/ 0 h 35"/>
                <a:gd name="T11" fmla="*/ 186 w 186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6" h="35">
                  <a:moveTo>
                    <a:pt x="0" y="0"/>
                  </a:moveTo>
                  <a:lnTo>
                    <a:pt x="92" y="27"/>
                  </a:lnTo>
                  <a:lnTo>
                    <a:pt x="186" y="3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115"/>
            <p:cNvSpPr>
              <a:spLocks/>
            </p:cNvSpPr>
            <p:nvPr/>
          </p:nvSpPr>
          <p:spPr bwMode="auto">
            <a:xfrm>
              <a:off x="2493963" y="4862513"/>
              <a:ext cx="193675" cy="149225"/>
            </a:xfrm>
            <a:custGeom>
              <a:avLst/>
              <a:gdLst>
                <a:gd name="T0" fmla="*/ 2147483647 w 486"/>
                <a:gd name="T1" fmla="*/ 2147483647 h 375"/>
                <a:gd name="T2" fmla="*/ 2147483647 w 486"/>
                <a:gd name="T3" fmla="*/ 2147483647 h 375"/>
                <a:gd name="T4" fmla="*/ 2147483647 w 486"/>
                <a:gd name="T5" fmla="*/ 2147483647 h 375"/>
                <a:gd name="T6" fmla="*/ 2147483647 w 486"/>
                <a:gd name="T7" fmla="*/ 2147483647 h 375"/>
                <a:gd name="T8" fmla="*/ 2147483647 w 486"/>
                <a:gd name="T9" fmla="*/ 2147483647 h 375"/>
                <a:gd name="T10" fmla="*/ 2147483647 w 486"/>
                <a:gd name="T11" fmla="*/ 2147483647 h 375"/>
                <a:gd name="T12" fmla="*/ 2147483647 w 486"/>
                <a:gd name="T13" fmla="*/ 2147483647 h 375"/>
                <a:gd name="T14" fmla="*/ 2147483647 w 486"/>
                <a:gd name="T15" fmla="*/ 2147483647 h 375"/>
                <a:gd name="T16" fmla="*/ 0 w 486"/>
                <a:gd name="T17" fmla="*/ 0 h 3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6"/>
                <a:gd name="T28" fmla="*/ 0 h 375"/>
                <a:gd name="T29" fmla="*/ 486 w 486"/>
                <a:gd name="T30" fmla="*/ 375 h 3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6" h="375">
                  <a:moveTo>
                    <a:pt x="486" y="375"/>
                  </a:moveTo>
                  <a:lnTo>
                    <a:pt x="458" y="297"/>
                  </a:lnTo>
                  <a:lnTo>
                    <a:pt x="419" y="225"/>
                  </a:lnTo>
                  <a:lnTo>
                    <a:pt x="367" y="160"/>
                  </a:lnTo>
                  <a:lnTo>
                    <a:pt x="306" y="104"/>
                  </a:lnTo>
                  <a:lnTo>
                    <a:pt x="237" y="60"/>
                  </a:lnTo>
                  <a:lnTo>
                    <a:pt x="162" y="27"/>
                  </a:lnTo>
                  <a:lnTo>
                    <a:pt x="81" y="6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Line 116"/>
            <p:cNvSpPr>
              <a:spLocks noChangeShapeType="1"/>
            </p:cNvSpPr>
            <p:nvPr/>
          </p:nvSpPr>
          <p:spPr bwMode="auto">
            <a:xfrm>
              <a:off x="3233738" y="5559425"/>
              <a:ext cx="1347788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9" name="Line 117"/>
          <p:cNvSpPr>
            <a:spLocks noChangeShapeType="1"/>
          </p:cNvSpPr>
          <p:nvPr/>
        </p:nvSpPr>
        <p:spPr bwMode="auto">
          <a:xfrm flipV="1">
            <a:off x="3648563" y="3021335"/>
            <a:ext cx="1588" cy="4079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118"/>
          <p:cNvSpPr>
            <a:spLocks/>
          </p:cNvSpPr>
          <p:nvPr/>
        </p:nvSpPr>
        <p:spPr bwMode="auto">
          <a:xfrm>
            <a:off x="6394468" y="3536477"/>
            <a:ext cx="1087438" cy="1087438"/>
          </a:xfrm>
          <a:custGeom>
            <a:avLst/>
            <a:gdLst>
              <a:gd name="T0" fmla="*/ 2147483647 w 2740"/>
              <a:gd name="T1" fmla="*/ 2147483647 h 2742"/>
              <a:gd name="T2" fmla="*/ 2147483647 w 2740"/>
              <a:gd name="T3" fmla="*/ 2147483647 h 2742"/>
              <a:gd name="T4" fmla="*/ 2147483647 w 2740"/>
              <a:gd name="T5" fmla="*/ 2147483647 h 2742"/>
              <a:gd name="T6" fmla="*/ 2147483647 w 2740"/>
              <a:gd name="T7" fmla="*/ 2147483647 h 2742"/>
              <a:gd name="T8" fmla="*/ 2147483647 w 2740"/>
              <a:gd name="T9" fmla="*/ 2147483647 h 2742"/>
              <a:gd name="T10" fmla="*/ 2147483647 w 2740"/>
              <a:gd name="T11" fmla="*/ 2147483647 h 2742"/>
              <a:gd name="T12" fmla="*/ 2147483647 w 2740"/>
              <a:gd name="T13" fmla="*/ 2147483647 h 2742"/>
              <a:gd name="T14" fmla="*/ 2147483647 w 2740"/>
              <a:gd name="T15" fmla="*/ 2147483647 h 2742"/>
              <a:gd name="T16" fmla="*/ 2147483647 w 2740"/>
              <a:gd name="T17" fmla="*/ 2147483647 h 2742"/>
              <a:gd name="T18" fmla="*/ 2147483647 w 2740"/>
              <a:gd name="T19" fmla="*/ 2147483647 h 2742"/>
              <a:gd name="T20" fmla="*/ 2147483647 w 2740"/>
              <a:gd name="T21" fmla="*/ 2147483647 h 2742"/>
              <a:gd name="T22" fmla="*/ 2147483647 w 2740"/>
              <a:gd name="T23" fmla="*/ 2147483647 h 2742"/>
              <a:gd name="T24" fmla="*/ 2147483647 w 2740"/>
              <a:gd name="T25" fmla="*/ 0 h 2742"/>
              <a:gd name="T26" fmla="*/ 2147483647 w 2740"/>
              <a:gd name="T27" fmla="*/ 2147483647 h 2742"/>
              <a:gd name="T28" fmla="*/ 2147483647 w 2740"/>
              <a:gd name="T29" fmla="*/ 2147483647 h 2742"/>
              <a:gd name="T30" fmla="*/ 2147483647 w 2740"/>
              <a:gd name="T31" fmla="*/ 2147483647 h 2742"/>
              <a:gd name="T32" fmla="*/ 2147483647 w 2740"/>
              <a:gd name="T33" fmla="*/ 2147483647 h 2742"/>
              <a:gd name="T34" fmla="*/ 2147483647 w 2740"/>
              <a:gd name="T35" fmla="*/ 2147483647 h 2742"/>
              <a:gd name="T36" fmla="*/ 2147483647 w 2740"/>
              <a:gd name="T37" fmla="*/ 2147483647 h 2742"/>
              <a:gd name="T38" fmla="*/ 2147483647 w 2740"/>
              <a:gd name="T39" fmla="*/ 2147483647 h 2742"/>
              <a:gd name="T40" fmla="*/ 2147483647 w 2740"/>
              <a:gd name="T41" fmla="*/ 2147483647 h 2742"/>
              <a:gd name="T42" fmla="*/ 2147483647 w 2740"/>
              <a:gd name="T43" fmla="*/ 2147483647 h 2742"/>
              <a:gd name="T44" fmla="*/ 2147483647 w 2740"/>
              <a:gd name="T45" fmla="*/ 2147483647 h 2742"/>
              <a:gd name="T46" fmla="*/ 2147483647 w 2740"/>
              <a:gd name="T47" fmla="*/ 2147483647 h 2742"/>
              <a:gd name="T48" fmla="*/ 2147483647 w 2740"/>
              <a:gd name="T49" fmla="*/ 2147483647 h 2742"/>
              <a:gd name="T50" fmla="*/ 2147483647 w 2740"/>
              <a:gd name="T51" fmla="*/ 2147483647 h 2742"/>
              <a:gd name="T52" fmla="*/ 2147483647 w 2740"/>
              <a:gd name="T53" fmla="*/ 2147483647 h 2742"/>
              <a:gd name="T54" fmla="*/ 2147483647 w 2740"/>
              <a:gd name="T55" fmla="*/ 2147483647 h 2742"/>
              <a:gd name="T56" fmla="*/ 2147483647 w 2740"/>
              <a:gd name="T57" fmla="*/ 2147483647 h 2742"/>
              <a:gd name="T58" fmla="*/ 2147483647 w 2740"/>
              <a:gd name="T59" fmla="*/ 2147483647 h 2742"/>
              <a:gd name="T60" fmla="*/ 2147483647 w 2740"/>
              <a:gd name="T61" fmla="*/ 2147483647 h 2742"/>
              <a:gd name="T62" fmla="*/ 2147483647 w 2740"/>
              <a:gd name="T63" fmla="*/ 2147483647 h 2742"/>
              <a:gd name="T64" fmla="*/ 2147483647 w 2740"/>
              <a:gd name="T65" fmla="*/ 2147483647 h 2742"/>
              <a:gd name="T66" fmla="*/ 2147483647 w 2740"/>
              <a:gd name="T67" fmla="*/ 2147483647 h 2742"/>
              <a:gd name="T68" fmla="*/ 2147483647 w 2740"/>
              <a:gd name="T69" fmla="*/ 2147483647 h 2742"/>
              <a:gd name="T70" fmla="*/ 2147483647 w 2740"/>
              <a:gd name="T71" fmla="*/ 2147483647 h 2742"/>
              <a:gd name="T72" fmla="*/ 2147483647 w 2740"/>
              <a:gd name="T73" fmla="*/ 2147483647 h 2742"/>
              <a:gd name="T74" fmla="*/ 2147483647 w 2740"/>
              <a:gd name="T75" fmla="*/ 2147483647 h 2742"/>
              <a:gd name="T76" fmla="*/ 2147483647 w 2740"/>
              <a:gd name="T77" fmla="*/ 2147483647 h 2742"/>
              <a:gd name="T78" fmla="*/ 2147483647 w 2740"/>
              <a:gd name="T79" fmla="*/ 2147483647 h 2742"/>
              <a:gd name="T80" fmla="*/ 2147483647 w 2740"/>
              <a:gd name="T81" fmla="*/ 2147483647 h 2742"/>
              <a:gd name="T82" fmla="*/ 2147483647 w 2740"/>
              <a:gd name="T83" fmla="*/ 2147483647 h 2742"/>
              <a:gd name="T84" fmla="*/ 2147483647 w 2740"/>
              <a:gd name="T85" fmla="*/ 2147483647 h 2742"/>
              <a:gd name="T86" fmla="*/ 2147483647 w 2740"/>
              <a:gd name="T87" fmla="*/ 2147483647 h 2742"/>
              <a:gd name="T88" fmla="*/ 2147483647 w 2740"/>
              <a:gd name="T89" fmla="*/ 2147483647 h 2742"/>
              <a:gd name="T90" fmla="*/ 2147483647 w 2740"/>
              <a:gd name="T91" fmla="*/ 2147483647 h 2742"/>
              <a:gd name="T92" fmla="*/ 2147483647 w 2740"/>
              <a:gd name="T93" fmla="*/ 2147483647 h 2742"/>
              <a:gd name="T94" fmla="*/ 2147483647 w 2740"/>
              <a:gd name="T95" fmla="*/ 2147483647 h 2742"/>
              <a:gd name="T96" fmla="*/ 2147483647 w 2740"/>
              <a:gd name="T97" fmla="*/ 2147483647 h 2742"/>
              <a:gd name="T98" fmla="*/ 2147483647 w 2740"/>
              <a:gd name="T99" fmla="*/ 2147483647 h 274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40"/>
              <a:gd name="T151" fmla="*/ 0 h 2742"/>
              <a:gd name="T152" fmla="*/ 2740 w 2740"/>
              <a:gd name="T153" fmla="*/ 2742 h 274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40" h="2742">
                <a:moveTo>
                  <a:pt x="2740" y="1372"/>
                </a:moveTo>
                <a:lnTo>
                  <a:pt x="2738" y="1285"/>
                </a:lnTo>
                <a:lnTo>
                  <a:pt x="2729" y="1200"/>
                </a:lnTo>
                <a:lnTo>
                  <a:pt x="2716" y="1114"/>
                </a:lnTo>
                <a:lnTo>
                  <a:pt x="2697" y="1030"/>
                </a:lnTo>
                <a:lnTo>
                  <a:pt x="2673" y="948"/>
                </a:lnTo>
                <a:lnTo>
                  <a:pt x="2644" y="866"/>
                </a:lnTo>
                <a:lnTo>
                  <a:pt x="2610" y="788"/>
                </a:lnTo>
                <a:lnTo>
                  <a:pt x="2571" y="711"/>
                </a:lnTo>
                <a:lnTo>
                  <a:pt x="2527" y="637"/>
                </a:lnTo>
                <a:lnTo>
                  <a:pt x="2479" y="565"/>
                </a:lnTo>
                <a:lnTo>
                  <a:pt x="2426" y="497"/>
                </a:lnTo>
                <a:lnTo>
                  <a:pt x="2368" y="433"/>
                </a:lnTo>
                <a:lnTo>
                  <a:pt x="2308" y="372"/>
                </a:lnTo>
                <a:lnTo>
                  <a:pt x="2244" y="315"/>
                </a:lnTo>
                <a:lnTo>
                  <a:pt x="2176" y="262"/>
                </a:lnTo>
                <a:lnTo>
                  <a:pt x="2104" y="214"/>
                </a:lnTo>
                <a:lnTo>
                  <a:pt x="2030" y="170"/>
                </a:lnTo>
                <a:lnTo>
                  <a:pt x="1954" y="131"/>
                </a:lnTo>
                <a:lnTo>
                  <a:pt x="1874" y="97"/>
                </a:lnTo>
                <a:lnTo>
                  <a:pt x="1794" y="67"/>
                </a:lnTo>
                <a:lnTo>
                  <a:pt x="1710" y="44"/>
                </a:lnTo>
                <a:lnTo>
                  <a:pt x="1627" y="25"/>
                </a:lnTo>
                <a:lnTo>
                  <a:pt x="1541" y="12"/>
                </a:lnTo>
                <a:lnTo>
                  <a:pt x="1456" y="3"/>
                </a:lnTo>
                <a:lnTo>
                  <a:pt x="1370" y="0"/>
                </a:lnTo>
                <a:lnTo>
                  <a:pt x="1284" y="3"/>
                </a:lnTo>
                <a:lnTo>
                  <a:pt x="1198" y="12"/>
                </a:lnTo>
                <a:lnTo>
                  <a:pt x="1113" y="25"/>
                </a:lnTo>
                <a:lnTo>
                  <a:pt x="1029" y="44"/>
                </a:lnTo>
                <a:lnTo>
                  <a:pt x="947" y="67"/>
                </a:lnTo>
                <a:lnTo>
                  <a:pt x="866" y="97"/>
                </a:lnTo>
                <a:lnTo>
                  <a:pt x="786" y="131"/>
                </a:lnTo>
                <a:lnTo>
                  <a:pt x="710" y="170"/>
                </a:lnTo>
                <a:lnTo>
                  <a:pt x="637" y="214"/>
                </a:lnTo>
                <a:lnTo>
                  <a:pt x="564" y="262"/>
                </a:lnTo>
                <a:lnTo>
                  <a:pt x="496" y="315"/>
                </a:lnTo>
                <a:lnTo>
                  <a:pt x="432" y="372"/>
                </a:lnTo>
                <a:lnTo>
                  <a:pt x="371" y="433"/>
                </a:lnTo>
                <a:lnTo>
                  <a:pt x="315" y="497"/>
                </a:lnTo>
                <a:lnTo>
                  <a:pt x="261" y="565"/>
                </a:lnTo>
                <a:lnTo>
                  <a:pt x="213" y="637"/>
                </a:lnTo>
                <a:lnTo>
                  <a:pt x="169" y="711"/>
                </a:lnTo>
                <a:lnTo>
                  <a:pt x="130" y="788"/>
                </a:lnTo>
                <a:lnTo>
                  <a:pt x="96" y="866"/>
                </a:lnTo>
                <a:lnTo>
                  <a:pt x="67" y="948"/>
                </a:lnTo>
                <a:lnTo>
                  <a:pt x="42" y="1030"/>
                </a:lnTo>
                <a:lnTo>
                  <a:pt x="24" y="1114"/>
                </a:lnTo>
                <a:lnTo>
                  <a:pt x="10" y="1200"/>
                </a:lnTo>
                <a:lnTo>
                  <a:pt x="2" y="1285"/>
                </a:lnTo>
                <a:lnTo>
                  <a:pt x="0" y="1372"/>
                </a:lnTo>
                <a:lnTo>
                  <a:pt x="2" y="1457"/>
                </a:lnTo>
                <a:lnTo>
                  <a:pt x="10" y="1543"/>
                </a:lnTo>
                <a:lnTo>
                  <a:pt x="24" y="1628"/>
                </a:lnTo>
                <a:lnTo>
                  <a:pt x="42" y="1712"/>
                </a:lnTo>
                <a:lnTo>
                  <a:pt x="67" y="1795"/>
                </a:lnTo>
                <a:lnTo>
                  <a:pt x="96" y="1876"/>
                </a:lnTo>
                <a:lnTo>
                  <a:pt x="130" y="1955"/>
                </a:lnTo>
                <a:lnTo>
                  <a:pt x="169" y="2032"/>
                </a:lnTo>
                <a:lnTo>
                  <a:pt x="213" y="2106"/>
                </a:lnTo>
                <a:lnTo>
                  <a:pt x="261" y="2177"/>
                </a:lnTo>
                <a:lnTo>
                  <a:pt x="315" y="2245"/>
                </a:lnTo>
                <a:lnTo>
                  <a:pt x="371" y="2309"/>
                </a:lnTo>
                <a:lnTo>
                  <a:pt x="432" y="2370"/>
                </a:lnTo>
                <a:lnTo>
                  <a:pt x="496" y="2428"/>
                </a:lnTo>
                <a:lnTo>
                  <a:pt x="564" y="2480"/>
                </a:lnTo>
                <a:lnTo>
                  <a:pt x="637" y="2529"/>
                </a:lnTo>
                <a:lnTo>
                  <a:pt x="710" y="2573"/>
                </a:lnTo>
                <a:lnTo>
                  <a:pt x="786" y="2612"/>
                </a:lnTo>
                <a:lnTo>
                  <a:pt x="866" y="2646"/>
                </a:lnTo>
                <a:lnTo>
                  <a:pt x="947" y="2675"/>
                </a:lnTo>
                <a:lnTo>
                  <a:pt x="1029" y="2699"/>
                </a:lnTo>
                <a:lnTo>
                  <a:pt x="1113" y="2718"/>
                </a:lnTo>
                <a:lnTo>
                  <a:pt x="1198" y="2732"/>
                </a:lnTo>
                <a:lnTo>
                  <a:pt x="1284" y="2739"/>
                </a:lnTo>
                <a:lnTo>
                  <a:pt x="1370" y="2742"/>
                </a:lnTo>
                <a:lnTo>
                  <a:pt x="1456" y="2739"/>
                </a:lnTo>
                <a:lnTo>
                  <a:pt x="1541" y="2732"/>
                </a:lnTo>
                <a:lnTo>
                  <a:pt x="1627" y="2718"/>
                </a:lnTo>
                <a:lnTo>
                  <a:pt x="1710" y="2699"/>
                </a:lnTo>
                <a:lnTo>
                  <a:pt x="1794" y="2675"/>
                </a:lnTo>
                <a:lnTo>
                  <a:pt x="1874" y="2646"/>
                </a:lnTo>
                <a:lnTo>
                  <a:pt x="1954" y="2612"/>
                </a:lnTo>
                <a:lnTo>
                  <a:pt x="2030" y="2573"/>
                </a:lnTo>
                <a:lnTo>
                  <a:pt x="2104" y="2529"/>
                </a:lnTo>
                <a:lnTo>
                  <a:pt x="2176" y="2480"/>
                </a:lnTo>
                <a:lnTo>
                  <a:pt x="2244" y="2428"/>
                </a:lnTo>
                <a:lnTo>
                  <a:pt x="2308" y="2370"/>
                </a:lnTo>
                <a:lnTo>
                  <a:pt x="2368" y="2309"/>
                </a:lnTo>
                <a:lnTo>
                  <a:pt x="2426" y="2245"/>
                </a:lnTo>
                <a:lnTo>
                  <a:pt x="2479" y="2177"/>
                </a:lnTo>
                <a:lnTo>
                  <a:pt x="2527" y="2106"/>
                </a:lnTo>
                <a:lnTo>
                  <a:pt x="2571" y="2032"/>
                </a:lnTo>
                <a:lnTo>
                  <a:pt x="2610" y="1955"/>
                </a:lnTo>
                <a:lnTo>
                  <a:pt x="2644" y="1876"/>
                </a:lnTo>
                <a:lnTo>
                  <a:pt x="2673" y="1795"/>
                </a:lnTo>
                <a:lnTo>
                  <a:pt x="2697" y="1712"/>
                </a:lnTo>
                <a:lnTo>
                  <a:pt x="2716" y="1628"/>
                </a:lnTo>
                <a:lnTo>
                  <a:pt x="2729" y="1543"/>
                </a:lnTo>
                <a:lnTo>
                  <a:pt x="2738" y="1457"/>
                </a:lnTo>
                <a:lnTo>
                  <a:pt x="2740" y="1372"/>
                </a:lnTo>
                <a:close/>
              </a:path>
            </a:pathLst>
          </a:custGeom>
          <a:solidFill>
            <a:srgbClr val="FFC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Freeform 119"/>
          <p:cNvSpPr>
            <a:spLocks/>
          </p:cNvSpPr>
          <p:nvPr/>
        </p:nvSpPr>
        <p:spPr bwMode="auto">
          <a:xfrm>
            <a:off x="6469081" y="3611090"/>
            <a:ext cx="938212" cy="938212"/>
          </a:xfrm>
          <a:custGeom>
            <a:avLst/>
            <a:gdLst>
              <a:gd name="T0" fmla="*/ 2147483647 w 2364"/>
              <a:gd name="T1" fmla="*/ 2147483647 h 2366"/>
              <a:gd name="T2" fmla="*/ 2147483647 w 2364"/>
              <a:gd name="T3" fmla="*/ 2147483647 h 2366"/>
              <a:gd name="T4" fmla="*/ 2147483647 w 2364"/>
              <a:gd name="T5" fmla="*/ 2147483647 h 2366"/>
              <a:gd name="T6" fmla="*/ 2147483647 w 2364"/>
              <a:gd name="T7" fmla="*/ 2147483647 h 2366"/>
              <a:gd name="T8" fmla="*/ 2147483647 w 2364"/>
              <a:gd name="T9" fmla="*/ 2147483647 h 2366"/>
              <a:gd name="T10" fmla="*/ 2147483647 w 2364"/>
              <a:gd name="T11" fmla="*/ 2147483647 h 2366"/>
              <a:gd name="T12" fmla="*/ 2147483647 w 2364"/>
              <a:gd name="T13" fmla="*/ 2147483647 h 2366"/>
              <a:gd name="T14" fmla="*/ 2147483647 w 2364"/>
              <a:gd name="T15" fmla="*/ 2147483647 h 2366"/>
              <a:gd name="T16" fmla="*/ 2147483647 w 2364"/>
              <a:gd name="T17" fmla="*/ 2147483647 h 2366"/>
              <a:gd name="T18" fmla="*/ 2147483647 w 2364"/>
              <a:gd name="T19" fmla="*/ 2147483647 h 2366"/>
              <a:gd name="T20" fmla="*/ 2147483647 w 2364"/>
              <a:gd name="T21" fmla="*/ 2147483647 h 2366"/>
              <a:gd name="T22" fmla="*/ 2147483647 w 2364"/>
              <a:gd name="T23" fmla="*/ 2147483647 h 2366"/>
              <a:gd name="T24" fmla="*/ 2147483647 w 2364"/>
              <a:gd name="T25" fmla="*/ 2147483647 h 2366"/>
              <a:gd name="T26" fmla="*/ 2147483647 w 2364"/>
              <a:gd name="T27" fmla="*/ 2147483647 h 2366"/>
              <a:gd name="T28" fmla="*/ 2147483647 w 2364"/>
              <a:gd name="T29" fmla="*/ 2147483647 h 2366"/>
              <a:gd name="T30" fmla="*/ 2147483647 w 2364"/>
              <a:gd name="T31" fmla="*/ 2147483647 h 2366"/>
              <a:gd name="T32" fmla="*/ 2147483647 w 2364"/>
              <a:gd name="T33" fmla="*/ 2147483647 h 2366"/>
              <a:gd name="T34" fmla="*/ 2147483647 w 2364"/>
              <a:gd name="T35" fmla="*/ 2147483647 h 2366"/>
              <a:gd name="T36" fmla="*/ 2147483647 w 2364"/>
              <a:gd name="T37" fmla="*/ 2147483647 h 2366"/>
              <a:gd name="T38" fmla="*/ 2147483647 w 2364"/>
              <a:gd name="T39" fmla="*/ 2147483647 h 2366"/>
              <a:gd name="T40" fmla="*/ 2147483647 w 2364"/>
              <a:gd name="T41" fmla="*/ 2147483647 h 2366"/>
              <a:gd name="T42" fmla="*/ 2147483647 w 2364"/>
              <a:gd name="T43" fmla="*/ 2147483647 h 2366"/>
              <a:gd name="T44" fmla="*/ 2147483647 w 2364"/>
              <a:gd name="T45" fmla="*/ 2147483647 h 2366"/>
              <a:gd name="T46" fmla="*/ 2147483647 w 2364"/>
              <a:gd name="T47" fmla="*/ 2147483647 h 2366"/>
              <a:gd name="T48" fmla="*/ 2147483647 w 2364"/>
              <a:gd name="T49" fmla="*/ 2147483647 h 2366"/>
              <a:gd name="T50" fmla="*/ 2147483647 w 2364"/>
              <a:gd name="T51" fmla="*/ 2147483647 h 2366"/>
              <a:gd name="T52" fmla="*/ 2147483647 w 2364"/>
              <a:gd name="T53" fmla="*/ 2147483647 h 2366"/>
              <a:gd name="T54" fmla="*/ 2147483647 w 2364"/>
              <a:gd name="T55" fmla="*/ 2147483647 h 2366"/>
              <a:gd name="T56" fmla="*/ 2147483647 w 2364"/>
              <a:gd name="T57" fmla="*/ 2147483647 h 2366"/>
              <a:gd name="T58" fmla="*/ 2147483647 w 2364"/>
              <a:gd name="T59" fmla="*/ 2147483647 h 2366"/>
              <a:gd name="T60" fmla="*/ 2147483647 w 2364"/>
              <a:gd name="T61" fmla="*/ 2147483647 h 2366"/>
              <a:gd name="T62" fmla="*/ 2147483647 w 2364"/>
              <a:gd name="T63" fmla="*/ 2147483647 h 2366"/>
              <a:gd name="T64" fmla="*/ 2147483647 w 2364"/>
              <a:gd name="T65" fmla="*/ 2147483647 h 2366"/>
              <a:gd name="T66" fmla="*/ 2147483647 w 2364"/>
              <a:gd name="T67" fmla="*/ 2147483647 h 2366"/>
              <a:gd name="T68" fmla="*/ 2147483647 w 2364"/>
              <a:gd name="T69" fmla="*/ 2147483647 h 2366"/>
              <a:gd name="T70" fmla="*/ 2147483647 w 2364"/>
              <a:gd name="T71" fmla="*/ 2147483647 h 2366"/>
              <a:gd name="T72" fmla="*/ 2147483647 w 2364"/>
              <a:gd name="T73" fmla="*/ 2147483647 h 2366"/>
              <a:gd name="T74" fmla="*/ 2147483647 w 2364"/>
              <a:gd name="T75" fmla="*/ 2147483647 h 2366"/>
              <a:gd name="T76" fmla="*/ 2147483647 w 2364"/>
              <a:gd name="T77" fmla="*/ 2147483647 h 2366"/>
              <a:gd name="T78" fmla="*/ 2147483647 w 2364"/>
              <a:gd name="T79" fmla="*/ 2147483647 h 2366"/>
              <a:gd name="T80" fmla="*/ 2147483647 w 2364"/>
              <a:gd name="T81" fmla="*/ 2147483647 h 2366"/>
              <a:gd name="T82" fmla="*/ 2147483647 w 2364"/>
              <a:gd name="T83" fmla="*/ 2147483647 h 2366"/>
              <a:gd name="T84" fmla="*/ 2147483647 w 2364"/>
              <a:gd name="T85" fmla="*/ 2147483647 h 2366"/>
              <a:gd name="T86" fmla="*/ 2147483647 w 2364"/>
              <a:gd name="T87" fmla="*/ 2147483647 h 2366"/>
              <a:gd name="T88" fmla="*/ 2147483647 w 2364"/>
              <a:gd name="T89" fmla="*/ 2147483647 h 2366"/>
              <a:gd name="T90" fmla="*/ 2147483647 w 2364"/>
              <a:gd name="T91" fmla="*/ 2147483647 h 2366"/>
              <a:gd name="T92" fmla="*/ 2147483647 w 2364"/>
              <a:gd name="T93" fmla="*/ 2147483647 h 2366"/>
              <a:gd name="T94" fmla="*/ 2147483647 w 2364"/>
              <a:gd name="T95" fmla="*/ 2147483647 h 2366"/>
              <a:gd name="T96" fmla="*/ 2147483647 w 2364"/>
              <a:gd name="T97" fmla="*/ 2147483647 h 2366"/>
              <a:gd name="T98" fmla="*/ 2147483647 w 2364"/>
              <a:gd name="T99" fmla="*/ 2147483647 h 2366"/>
              <a:gd name="T100" fmla="*/ 2147483647 w 2364"/>
              <a:gd name="T101" fmla="*/ 2147483647 h 236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364"/>
              <a:gd name="T154" fmla="*/ 0 h 2366"/>
              <a:gd name="T155" fmla="*/ 2364 w 2364"/>
              <a:gd name="T156" fmla="*/ 2366 h 236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364" h="2366">
                <a:moveTo>
                  <a:pt x="60" y="758"/>
                </a:moveTo>
                <a:lnTo>
                  <a:pt x="91" y="682"/>
                </a:lnTo>
                <a:lnTo>
                  <a:pt x="128" y="609"/>
                </a:lnTo>
                <a:lnTo>
                  <a:pt x="169" y="539"/>
                </a:lnTo>
                <a:lnTo>
                  <a:pt x="214" y="471"/>
                </a:lnTo>
                <a:lnTo>
                  <a:pt x="265" y="407"/>
                </a:lnTo>
                <a:lnTo>
                  <a:pt x="321" y="346"/>
                </a:lnTo>
                <a:lnTo>
                  <a:pt x="379" y="290"/>
                </a:lnTo>
                <a:lnTo>
                  <a:pt x="441" y="237"/>
                </a:lnTo>
                <a:lnTo>
                  <a:pt x="507" y="190"/>
                </a:lnTo>
                <a:lnTo>
                  <a:pt x="576" y="146"/>
                </a:lnTo>
                <a:lnTo>
                  <a:pt x="649" y="107"/>
                </a:lnTo>
                <a:lnTo>
                  <a:pt x="722" y="74"/>
                </a:lnTo>
                <a:lnTo>
                  <a:pt x="799" y="45"/>
                </a:lnTo>
                <a:lnTo>
                  <a:pt x="877" y="22"/>
                </a:lnTo>
                <a:lnTo>
                  <a:pt x="956" y="3"/>
                </a:lnTo>
                <a:lnTo>
                  <a:pt x="986" y="0"/>
                </a:lnTo>
                <a:lnTo>
                  <a:pt x="1016" y="2"/>
                </a:lnTo>
                <a:lnTo>
                  <a:pt x="1045" y="9"/>
                </a:lnTo>
                <a:lnTo>
                  <a:pt x="1073" y="21"/>
                </a:lnTo>
                <a:lnTo>
                  <a:pt x="1098" y="37"/>
                </a:lnTo>
                <a:lnTo>
                  <a:pt x="1120" y="57"/>
                </a:lnTo>
                <a:lnTo>
                  <a:pt x="1139" y="80"/>
                </a:lnTo>
                <a:lnTo>
                  <a:pt x="1153" y="106"/>
                </a:lnTo>
                <a:lnTo>
                  <a:pt x="1162" y="135"/>
                </a:lnTo>
                <a:lnTo>
                  <a:pt x="1167" y="164"/>
                </a:lnTo>
                <a:lnTo>
                  <a:pt x="1167" y="194"/>
                </a:lnTo>
                <a:lnTo>
                  <a:pt x="996" y="2155"/>
                </a:lnTo>
                <a:lnTo>
                  <a:pt x="991" y="2185"/>
                </a:lnTo>
                <a:lnTo>
                  <a:pt x="982" y="2213"/>
                </a:lnTo>
                <a:lnTo>
                  <a:pt x="967" y="2239"/>
                </a:lnTo>
                <a:lnTo>
                  <a:pt x="948" y="2262"/>
                </a:lnTo>
                <a:lnTo>
                  <a:pt x="926" y="2282"/>
                </a:lnTo>
                <a:lnTo>
                  <a:pt x="901" y="2297"/>
                </a:lnTo>
                <a:lnTo>
                  <a:pt x="874" y="2310"/>
                </a:lnTo>
                <a:lnTo>
                  <a:pt x="845" y="2316"/>
                </a:lnTo>
                <a:lnTo>
                  <a:pt x="815" y="2318"/>
                </a:lnTo>
                <a:lnTo>
                  <a:pt x="785" y="2315"/>
                </a:lnTo>
                <a:lnTo>
                  <a:pt x="756" y="2307"/>
                </a:lnTo>
                <a:lnTo>
                  <a:pt x="681" y="2275"/>
                </a:lnTo>
                <a:lnTo>
                  <a:pt x="607" y="2238"/>
                </a:lnTo>
                <a:lnTo>
                  <a:pt x="537" y="2197"/>
                </a:lnTo>
                <a:lnTo>
                  <a:pt x="470" y="2151"/>
                </a:lnTo>
                <a:lnTo>
                  <a:pt x="406" y="2100"/>
                </a:lnTo>
                <a:lnTo>
                  <a:pt x="346" y="2046"/>
                </a:lnTo>
                <a:lnTo>
                  <a:pt x="290" y="1987"/>
                </a:lnTo>
                <a:lnTo>
                  <a:pt x="237" y="1924"/>
                </a:lnTo>
                <a:lnTo>
                  <a:pt x="189" y="1858"/>
                </a:lnTo>
                <a:lnTo>
                  <a:pt x="145" y="1789"/>
                </a:lnTo>
                <a:lnTo>
                  <a:pt x="107" y="1717"/>
                </a:lnTo>
                <a:lnTo>
                  <a:pt x="73" y="1643"/>
                </a:lnTo>
                <a:lnTo>
                  <a:pt x="44" y="1566"/>
                </a:lnTo>
                <a:lnTo>
                  <a:pt x="20" y="1488"/>
                </a:lnTo>
                <a:lnTo>
                  <a:pt x="3" y="1409"/>
                </a:lnTo>
                <a:lnTo>
                  <a:pt x="0" y="1379"/>
                </a:lnTo>
                <a:lnTo>
                  <a:pt x="2" y="1350"/>
                </a:lnTo>
                <a:lnTo>
                  <a:pt x="8" y="1320"/>
                </a:lnTo>
                <a:lnTo>
                  <a:pt x="19" y="1293"/>
                </a:lnTo>
                <a:lnTo>
                  <a:pt x="36" y="1267"/>
                </a:lnTo>
                <a:lnTo>
                  <a:pt x="57" y="1246"/>
                </a:lnTo>
                <a:lnTo>
                  <a:pt x="79" y="1227"/>
                </a:lnTo>
                <a:lnTo>
                  <a:pt x="106" y="1213"/>
                </a:lnTo>
                <a:lnTo>
                  <a:pt x="134" y="1202"/>
                </a:lnTo>
                <a:lnTo>
                  <a:pt x="164" y="1198"/>
                </a:lnTo>
                <a:lnTo>
                  <a:pt x="193" y="1198"/>
                </a:lnTo>
                <a:lnTo>
                  <a:pt x="2154" y="1368"/>
                </a:lnTo>
                <a:lnTo>
                  <a:pt x="2182" y="1373"/>
                </a:lnTo>
                <a:lnTo>
                  <a:pt x="2210" y="1384"/>
                </a:lnTo>
                <a:lnTo>
                  <a:pt x="2237" y="1398"/>
                </a:lnTo>
                <a:lnTo>
                  <a:pt x="2260" y="1417"/>
                </a:lnTo>
                <a:lnTo>
                  <a:pt x="2280" y="1439"/>
                </a:lnTo>
                <a:lnTo>
                  <a:pt x="2296" y="1464"/>
                </a:lnTo>
                <a:lnTo>
                  <a:pt x="2307" y="1492"/>
                </a:lnTo>
                <a:lnTo>
                  <a:pt x="2315" y="1521"/>
                </a:lnTo>
                <a:lnTo>
                  <a:pt x="2316" y="1551"/>
                </a:lnTo>
                <a:lnTo>
                  <a:pt x="2312" y="1581"/>
                </a:lnTo>
                <a:lnTo>
                  <a:pt x="2304" y="1610"/>
                </a:lnTo>
                <a:lnTo>
                  <a:pt x="2273" y="1685"/>
                </a:lnTo>
                <a:lnTo>
                  <a:pt x="2236" y="1758"/>
                </a:lnTo>
                <a:lnTo>
                  <a:pt x="2195" y="1828"/>
                </a:lnTo>
                <a:lnTo>
                  <a:pt x="2148" y="1895"/>
                </a:lnTo>
                <a:lnTo>
                  <a:pt x="2099" y="1959"/>
                </a:lnTo>
                <a:lnTo>
                  <a:pt x="2044" y="2020"/>
                </a:lnTo>
                <a:lnTo>
                  <a:pt x="1985" y="2077"/>
                </a:lnTo>
                <a:lnTo>
                  <a:pt x="1923" y="2129"/>
                </a:lnTo>
                <a:lnTo>
                  <a:pt x="1857" y="2177"/>
                </a:lnTo>
                <a:lnTo>
                  <a:pt x="1787" y="2220"/>
                </a:lnTo>
                <a:lnTo>
                  <a:pt x="1716" y="2259"/>
                </a:lnTo>
                <a:lnTo>
                  <a:pt x="1642" y="2293"/>
                </a:lnTo>
                <a:lnTo>
                  <a:pt x="1565" y="2322"/>
                </a:lnTo>
                <a:lnTo>
                  <a:pt x="1487" y="2345"/>
                </a:lnTo>
                <a:lnTo>
                  <a:pt x="1407" y="2363"/>
                </a:lnTo>
                <a:lnTo>
                  <a:pt x="1378" y="2366"/>
                </a:lnTo>
                <a:lnTo>
                  <a:pt x="1348" y="2364"/>
                </a:lnTo>
                <a:lnTo>
                  <a:pt x="1319" y="2358"/>
                </a:lnTo>
                <a:lnTo>
                  <a:pt x="1291" y="2346"/>
                </a:lnTo>
                <a:lnTo>
                  <a:pt x="1267" y="2330"/>
                </a:lnTo>
                <a:lnTo>
                  <a:pt x="1244" y="2310"/>
                </a:lnTo>
                <a:lnTo>
                  <a:pt x="1225" y="2286"/>
                </a:lnTo>
                <a:lnTo>
                  <a:pt x="1211" y="2260"/>
                </a:lnTo>
                <a:lnTo>
                  <a:pt x="1202" y="2232"/>
                </a:lnTo>
                <a:lnTo>
                  <a:pt x="1196" y="2203"/>
                </a:lnTo>
                <a:lnTo>
                  <a:pt x="1196" y="2173"/>
                </a:lnTo>
                <a:lnTo>
                  <a:pt x="1368" y="211"/>
                </a:lnTo>
                <a:lnTo>
                  <a:pt x="1373" y="181"/>
                </a:lnTo>
                <a:lnTo>
                  <a:pt x="1382" y="154"/>
                </a:lnTo>
                <a:lnTo>
                  <a:pt x="1396" y="128"/>
                </a:lnTo>
                <a:lnTo>
                  <a:pt x="1416" y="104"/>
                </a:lnTo>
                <a:lnTo>
                  <a:pt x="1438" y="85"/>
                </a:lnTo>
                <a:lnTo>
                  <a:pt x="1463" y="68"/>
                </a:lnTo>
                <a:lnTo>
                  <a:pt x="1490" y="57"/>
                </a:lnTo>
                <a:lnTo>
                  <a:pt x="1519" y="50"/>
                </a:lnTo>
                <a:lnTo>
                  <a:pt x="1549" y="48"/>
                </a:lnTo>
                <a:lnTo>
                  <a:pt x="1579" y="53"/>
                </a:lnTo>
                <a:lnTo>
                  <a:pt x="1608" y="60"/>
                </a:lnTo>
                <a:lnTo>
                  <a:pt x="1683" y="92"/>
                </a:lnTo>
                <a:lnTo>
                  <a:pt x="1756" y="129"/>
                </a:lnTo>
                <a:lnTo>
                  <a:pt x="1827" y="170"/>
                </a:lnTo>
                <a:lnTo>
                  <a:pt x="1894" y="216"/>
                </a:lnTo>
                <a:lnTo>
                  <a:pt x="1958" y="267"/>
                </a:lnTo>
                <a:lnTo>
                  <a:pt x="2018" y="322"/>
                </a:lnTo>
                <a:lnTo>
                  <a:pt x="2074" y="380"/>
                </a:lnTo>
                <a:lnTo>
                  <a:pt x="2127" y="442"/>
                </a:lnTo>
                <a:lnTo>
                  <a:pt x="2175" y="508"/>
                </a:lnTo>
                <a:lnTo>
                  <a:pt x="2219" y="577"/>
                </a:lnTo>
                <a:lnTo>
                  <a:pt x="2258" y="650"/>
                </a:lnTo>
                <a:lnTo>
                  <a:pt x="2291" y="724"/>
                </a:lnTo>
                <a:lnTo>
                  <a:pt x="2320" y="800"/>
                </a:lnTo>
                <a:lnTo>
                  <a:pt x="2343" y="879"/>
                </a:lnTo>
                <a:lnTo>
                  <a:pt x="2361" y="958"/>
                </a:lnTo>
                <a:lnTo>
                  <a:pt x="2364" y="988"/>
                </a:lnTo>
                <a:lnTo>
                  <a:pt x="2362" y="1018"/>
                </a:lnTo>
                <a:lnTo>
                  <a:pt x="2356" y="1047"/>
                </a:lnTo>
                <a:lnTo>
                  <a:pt x="2344" y="1074"/>
                </a:lnTo>
                <a:lnTo>
                  <a:pt x="2328" y="1099"/>
                </a:lnTo>
                <a:lnTo>
                  <a:pt x="2308" y="1122"/>
                </a:lnTo>
                <a:lnTo>
                  <a:pt x="2285" y="1139"/>
                </a:lnTo>
                <a:lnTo>
                  <a:pt x="2258" y="1154"/>
                </a:lnTo>
                <a:lnTo>
                  <a:pt x="2230" y="1164"/>
                </a:lnTo>
                <a:lnTo>
                  <a:pt x="2201" y="1169"/>
                </a:lnTo>
                <a:lnTo>
                  <a:pt x="2171" y="1169"/>
                </a:lnTo>
                <a:lnTo>
                  <a:pt x="210" y="998"/>
                </a:lnTo>
                <a:lnTo>
                  <a:pt x="181" y="993"/>
                </a:lnTo>
                <a:lnTo>
                  <a:pt x="152" y="983"/>
                </a:lnTo>
                <a:lnTo>
                  <a:pt x="127" y="968"/>
                </a:lnTo>
                <a:lnTo>
                  <a:pt x="104" y="950"/>
                </a:lnTo>
                <a:lnTo>
                  <a:pt x="83" y="928"/>
                </a:lnTo>
                <a:lnTo>
                  <a:pt x="68" y="902"/>
                </a:lnTo>
                <a:lnTo>
                  <a:pt x="57" y="874"/>
                </a:lnTo>
                <a:lnTo>
                  <a:pt x="50" y="846"/>
                </a:lnTo>
                <a:lnTo>
                  <a:pt x="48" y="816"/>
                </a:lnTo>
                <a:lnTo>
                  <a:pt x="51" y="786"/>
                </a:lnTo>
                <a:lnTo>
                  <a:pt x="60" y="758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Freeform 121"/>
          <p:cNvSpPr>
            <a:spLocks/>
          </p:cNvSpPr>
          <p:nvPr/>
        </p:nvSpPr>
        <p:spPr bwMode="auto">
          <a:xfrm>
            <a:off x="6049981" y="3392015"/>
            <a:ext cx="298450" cy="508000"/>
          </a:xfrm>
          <a:custGeom>
            <a:avLst/>
            <a:gdLst>
              <a:gd name="T0" fmla="*/ 2147483647 w 752"/>
              <a:gd name="T1" fmla="*/ 0 h 1280"/>
              <a:gd name="T2" fmla="*/ 2147483647 w 752"/>
              <a:gd name="T3" fmla="*/ 2147483647 h 1280"/>
              <a:gd name="T4" fmla="*/ 2147483647 w 752"/>
              <a:gd name="T5" fmla="*/ 2147483647 h 1280"/>
              <a:gd name="T6" fmla="*/ 2147483647 w 752"/>
              <a:gd name="T7" fmla="*/ 2147483647 h 1280"/>
              <a:gd name="T8" fmla="*/ 2147483647 w 752"/>
              <a:gd name="T9" fmla="*/ 2147483647 h 1280"/>
              <a:gd name="T10" fmla="*/ 2147483647 w 752"/>
              <a:gd name="T11" fmla="*/ 2147483647 h 1280"/>
              <a:gd name="T12" fmla="*/ 2147483647 w 752"/>
              <a:gd name="T13" fmla="*/ 2147483647 h 1280"/>
              <a:gd name="T14" fmla="*/ 2147483647 w 752"/>
              <a:gd name="T15" fmla="*/ 2147483647 h 1280"/>
              <a:gd name="T16" fmla="*/ 2147483647 w 752"/>
              <a:gd name="T17" fmla="*/ 2147483647 h 1280"/>
              <a:gd name="T18" fmla="*/ 2147483647 w 752"/>
              <a:gd name="T19" fmla="*/ 2147483647 h 1280"/>
              <a:gd name="T20" fmla="*/ 2147483647 w 752"/>
              <a:gd name="T21" fmla="*/ 2147483647 h 1280"/>
              <a:gd name="T22" fmla="*/ 2147483647 w 752"/>
              <a:gd name="T23" fmla="*/ 2147483647 h 1280"/>
              <a:gd name="T24" fmla="*/ 2147483647 w 752"/>
              <a:gd name="T25" fmla="*/ 2147483647 h 1280"/>
              <a:gd name="T26" fmla="*/ 0 w 752"/>
              <a:gd name="T27" fmla="*/ 2147483647 h 12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52"/>
              <a:gd name="T43" fmla="*/ 0 h 1280"/>
              <a:gd name="T44" fmla="*/ 752 w 752"/>
              <a:gd name="T45" fmla="*/ 1280 h 12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52" h="1280">
                <a:moveTo>
                  <a:pt x="752" y="0"/>
                </a:moveTo>
                <a:lnTo>
                  <a:pt x="666" y="79"/>
                </a:lnTo>
                <a:lnTo>
                  <a:pt x="584" y="160"/>
                </a:lnTo>
                <a:lnTo>
                  <a:pt x="505" y="247"/>
                </a:lnTo>
                <a:lnTo>
                  <a:pt x="432" y="336"/>
                </a:lnTo>
                <a:lnTo>
                  <a:pt x="364" y="430"/>
                </a:lnTo>
                <a:lnTo>
                  <a:pt x="299" y="527"/>
                </a:lnTo>
                <a:lnTo>
                  <a:pt x="240" y="628"/>
                </a:lnTo>
                <a:lnTo>
                  <a:pt x="186" y="730"/>
                </a:lnTo>
                <a:lnTo>
                  <a:pt x="138" y="837"/>
                </a:lnTo>
                <a:lnTo>
                  <a:pt x="96" y="945"/>
                </a:lnTo>
                <a:lnTo>
                  <a:pt x="57" y="1054"/>
                </a:lnTo>
                <a:lnTo>
                  <a:pt x="26" y="1167"/>
                </a:lnTo>
                <a:lnTo>
                  <a:pt x="0" y="1280"/>
                </a:lnTo>
              </a:path>
            </a:pathLst>
          </a:custGeom>
          <a:noFill/>
          <a:ln w="25400">
            <a:solidFill>
              <a:srgbClr val="FF0000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Line 122"/>
          <p:cNvSpPr>
            <a:spLocks noChangeShapeType="1"/>
          </p:cNvSpPr>
          <p:nvPr/>
        </p:nvSpPr>
        <p:spPr bwMode="auto">
          <a:xfrm>
            <a:off x="7372368" y="4774727"/>
            <a:ext cx="644525" cy="1588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Line 184"/>
          <p:cNvSpPr>
            <a:spLocks noChangeShapeType="1"/>
          </p:cNvSpPr>
          <p:nvPr/>
        </p:nvSpPr>
        <p:spPr bwMode="auto">
          <a:xfrm>
            <a:off x="6035693" y="3222152"/>
            <a:ext cx="1096963" cy="15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Line 185"/>
          <p:cNvSpPr>
            <a:spLocks noChangeShapeType="1"/>
          </p:cNvSpPr>
          <p:nvPr/>
        </p:nvSpPr>
        <p:spPr bwMode="auto">
          <a:xfrm>
            <a:off x="7131068" y="2761777"/>
            <a:ext cx="1588" cy="304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Freeform 186"/>
          <p:cNvSpPr>
            <a:spLocks/>
          </p:cNvSpPr>
          <p:nvPr/>
        </p:nvSpPr>
        <p:spPr bwMode="auto">
          <a:xfrm>
            <a:off x="1706117" y="3343597"/>
            <a:ext cx="144463" cy="144463"/>
          </a:xfrm>
          <a:custGeom>
            <a:avLst/>
            <a:gdLst>
              <a:gd name="T0" fmla="*/ 2147483647 w 364"/>
              <a:gd name="T1" fmla="*/ 2147483647 h 364"/>
              <a:gd name="T2" fmla="*/ 2147483647 w 364"/>
              <a:gd name="T3" fmla="*/ 2147483647 h 364"/>
              <a:gd name="T4" fmla="*/ 2147483647 w 364"/>
              <a:gd name="T5" fmla="*/ 2147483647 h 364"/>
              <a:gd name="T6" fmla="*/ 2147483647 w 364"/>
              <a:gd name="T7" fmla="*/ 2147483647 h 364"/>
              <a:gd name="T8" fmla="*/ 2147483647 w 364"/>
              <a:gd name="T9" fmla="*/ 2147483647 h 364"/>
              <a:gd name="T10" fmla="*/ 2147483647 w 364"/>
              <a:gd name="T11" fmla="*/ 0 h 364"/>
              <a:gd name="T12" fmla="*/ 2147483647 w 364"/>
              <a:gd name="T13" fmla="*/ 2147483647 h 364"/>
              <a:gd name="T14" fmla="*/ 2147483647 w 364"/>
              <a:gd name="T15" fmla="*/ 2147483647 h 364"/>
              <a:gd name="T16" fmla="*/ 2147483647 w 364"/>
              <a:gd name="T17" fmla="*/ 2147483647 h 364"/>
              <a:gd name="T18" fmla="*/ 2147483647 w 364"/>
              <a:gd name="T19" fmla="*/ 2147483647 h 364"/>
              <a:gd name="T20" fmla="*/ 0 w 364"/>
              <a:gd name="T21" fmla="*/ 2147483647 h 364"/>
              <a:gd name="T22" fmla="*/ 2147483647 w 364"/>
              <a:gd name="T23" fmla="*/ 2147483647 h 364"/>
              <a:gd name="T24" fmla="*/ 2147483647 w 364"/>
              <a:gd name="T25" fmla="*/ 2147483647 h 364"/>
              <a:gd name="T26" fmla="*/ 2147483647 w 364"/>
              <a:gd name="T27" fmla="*/ 2147483647 h 364"/>
              <a:gd name="T28" fmla="*/ 2147483647 w 364"/>
              <a:gd name="T29" fmla="*/ 2147483647 h 364"/>
              <a:gd name="T30" fmla="*/ 2147483647 w 364"/>
              <a:gd name="T31" fmla="*/ 2147483647 h 364"/>
              <a:gd name="T32" fmla="*/ 2147483647 w 364"/>
              <a:gd name="T33" fmla="*/ 2147483647 h 364"/>
              <a:gd name="T34" fmla="*/ 2147483647 w 364"/>
              <a:gd name="T35" fmla="*/ 2147483647 h 364"/>
              <a:gd name="T36" fmla="*/ 2147483647 w 364"/>
              <a:gd name="T37" fmla="*/ 2147483647 h 364"/>
              <a:gd name="T38" fmla="*/ 2147483647 w 364"/>
              <a:gd name="T39" fmla="*/ 2147483647 h 364"/>
              <a:gd name="T40" fmla="*/ 2147483647 w 364"/>
              <a:gd name="T41" fmla="*/ 2147483647 h 36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64"/>
              <a:gd name="T64" fmla="*/ 0 h 364"/>
              <a:gd name="T65" fmla="*/ 364 w 364"/>
              <a:gd name="T66" fmla="*/ 364 h 36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64" h="364">
                <a:moveTo>
                  <a:pt x="364" y="183"/>
                </a:moveTo>
                <a:lnTo>
                  <a:pt x="354" y="126"/>
                </a:lnTo>
                <a:lnTo>
                  <a:pt x="330" y="75"/>
                </a:lnTo>
                <a:lnTo>
                  <a:pt x="288" y="35"/>
                </a:lnTo>
                <a:lnTo>
                  <a:pt x="238" y="9"/>
                </a:lnTo>
                <a:lnTo>
                  <a:pt x="182" y="0"/>
                </a:lnTo>
                <a:lnTo>
                  <a:pt x="125" y="9"/>
                </a:lnTo>
                <a:lnTo>
                  <a:pt x="75" y="35"/>
                </a:lnTo>
                <a:lnTo>
                  <a:pt x="35" y="75"/>
                </a:lnTo>
                <a:lnTo>
                  <a:pt x="9" y="126"/>
                </a:lnTo>
                <a:lnTo>
                  <a:pt x="0" y="183"/>
                </a:lnTo>
                <a:lnTo>
                  <a:pt x="9" y="238"/>
                </a:lnTo>
                <a:lnTo>
                  <a:pt x="35" y="290"/>
                </a:lnTo>
                <a:lnTo>
                  <a:pt x="75" y="330"/>
                </a:lnTo>
                <a:lnTo>
                  <a:pt x="125" y="356"/>
                </a:lnTo>
                <a:lnTo>
                  <a:pt x="182" y="364"/>
                </a:lnTo>
                <a:lnTo>
                  <a:pt x="238" y="356"/>
                </a:lnTo>
                <a:lnTo>
                  <a:pt x="288" y="330"/>
                </a:lnTo>
                <a:lnTo>
                  <a:pt x="330" y="290"/>
                </a:lnTo>
                <a:lnTo>
                  <a:pt x="354" y="238"/>
                </a:lnTo>
                <a:lnTo>
                  <a:pt x="364" y="183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Freeform 187"/>
          <p:cNvSpPr>
            <a:spLocks/>
          </p:cNvSpPr>
          <p:nvPr/>
        </p:nvSpPr>
        <p:spPr bwMode="auto">
          <a:xfrm>
            <a:off x="4396276" y="3427735"/>
            <a:ext cx="144462" cy="144462"/>
          </a:xfrm>
          <a:custGeom>
            <a:avLst/>
            <a:gdLst>
              <a:gd name="T0" fmla="*/ 2147483647 w 363"/>
              <a:gd name="T1" fmla="*/ 2147483647 h 364"/>
              <a:gd name="T2" fmla="*/ 2147483647 w 363"/>
              <a:gd name="T3" fmla="*/ 2147483647 h 364"/>
              <a:gd name="T4" fmla="*/ 2147483647 w 363"/>
              <a:gd name="T5" fmla="*/ 2147483647 h 364"/>
              <a:gd name="T6" fmla="*/ 2147483647 w 363"/>
              <a:gd name="T7" fmla="*/ 2147483647 h 364"/>
              <a:gd name="T8" fmla="*/ 2147483647 w 363"/>
              <a:gd name="T9" fmla="*/ 2147483647 h 364"/>
              <a:gd name="T10" fmla="*/ 2147483647 w 363"/>
              <a:gd name="T11" fmla="*/ 0 h 364"/>
              <a:gd name="T12" fmla="*/ 2147483647 w 363"/>
              <a:gd name="T13" fmla="*/ 2147483647 h 364"/>
              <a:gd name="T14" fmla="*/ 2147483647 w 363"/>
              <a:gd name="T15" fmla="*/ 2147483647 h 364"/>
              <a:gd name="T16" fmla="*/ 2147483647 w 363"/>
              <a:gd name="T17" fmla="*/ 2147483647 h 364"/>
              <a:gd name="T18" fmla="*/ 2147483647 w 363"/>
              <a:gd name="T19" fmla="*/ 2147483647 h 364"/>
              <a:gd name="T20" fmla="*/ 0 w 363"/>
              <a:gd name="T21" fmla="*/ 2147483647 h 364"/>
              <a:gd name="T22" fmla="*/ 2147483647 w 363"/>
              <a:gd name="T23" fmla="*/ 2147483647 h 364"/>
              <a:gd name="T24" fmla="*/ 2147483647 w 363"/>
              <a:gd name="T25" fmla="*/ 2147483647 h 364"/>
              <a:gd name="T26" fmla="*/ 2147483647 w 363"/>
              <a:gd name="T27" fmla="*/ 2147483647 h 364"/>
              <a:gd name="T28" fmla="*/ 2147483647 w 363"/>
              <a:gd name="T29" fmla="*/ 2147483647 h 364"/>
              <a:gd name="T30" fmla="*/ 2147483647 w 363"/>
              <a:gd name="T31" fmla="*/ 2147483647 h 364"/>
              <a:gd name="T32" fmla="*/ 2147483647 w 363"/>
              <a:gd name="T33" fmla="*/ 2147483647 h 364"/>
              <a:gd name="T34" fmla="*/ 2147483647 w 363"/>
              <a:gd name="T35" fmla="*/ 2147483647 h 364"/>
              <a:gd name="T36" fmla="*/ 2147483647 w 363"/>
              <a:gd name="T37" fmla="*/ 2147483647 h 364"/>
              <a:gd name="T38" fmla="*/ 2147483647 w 363"/>
              <a:gd name="T39" fmla="*/ 2147483647 h 364"/>
              <a:gd name="T40" fmla="*/ 2147483647 w 363"/>
              <a:gd name="T41" fmla="*/ 2147483647 h 36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63"/>
              <a:gd name="T64" fmla="*/ 0 h 364"/>
              <a:gd name="T65" fmla="*/ 363 w 363"/>
              <a:gd name="T66" fmla="*/ 364 h 36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63" h="364">
                <a:moveTo>
                  <a:pt x="363" y="183"/>
                </a:moveTo>
                <a:lnTo>
                  <a:pt x="355" y="126"/>
                </a:lnTo>
                <a:lnTo>
                  <a:pt x="329" y="75"/>
                </a:lnTo>
                <a:lnTo>
                  <a:pt x="289" y="35"/>
                </a:lnTo>
                <a:lnTo>
                  <a:pt x="238" y="9"/>
                </a:lnTo>
                <a:lnTo>
                  <a:pt x="182" y="0"/>
                </a:lnTo>
                <a:lnTo>
                  <a:pt x="125" y="9"/>
                </a:lnTo>
                <a:lnTo>
                  <a:pt x="74" y="35"/>
                </a:lnTo>
                <a:lnTo>
                  <a:pt x="35" y="75"/>
                </a:lnTo>
                <a:lnTo>
                  <a:pt x="8" y="126"/>
                </a:lnTo>
                <a:lnTo>
                  <a:pt x="0" y="183"/>
                </a:lnTo>
                <a:lnTo>
                  <a:pt x="8" y="238"/>
                </a:lnTo>
                <a:lnTo>
                  <a:pt x="35" y="290"/>
                </a:lnTo>
                <a:lnTo>
                  <a:pt x="74" y="330"/>
                </a:lnTo>
                <a:lnTo>
                  <a:pt x="125" y="356"/>
                </a:lnTo>
                <a:lnTo>
                  <a:pt x="182" y="364"/>
                </a:lnTo>
                <a:lnTo>
                  <a:pt x="238" y="356"/>
                </a:lnTo>
                <a:lnTo>
                  <a:pt x="289" y="330"/>
                </a:lnTo>
                <a:lnTo>
                  <a:pt x="329" y="290"/>
                </a:lnTo>
                <a:lnTo>
                  <a:pt x="355" y="238"/>
                </a:lnTo>
                <a:lnTo>
                  <a:pt x="363" y="183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Freeform 188"/>
          <p:cNvSpPr>
            <a:spLocks/>
          </p:cNvSpPr>
          <p:nvPr/>
        </p:nvSpPr>
        <p:spPr bwMode="auto">
          <a:xfrm>
            <a:off x="6865956" y="4007965"/>
            <a:ext cx="144462" cy="144462"/>
          </a:xfrm>
          <a:custGeom>
            <a:avLst/>
            <a:gdLst>
              <a:gd name="T0" fmla="*/ 2147483647 w 366"/>
              <a:gd name="T1" fmla="*/ 2147483647 h 364"/>
              <a:gd name="T2" fmla="*/ 2147483647 w 366"/>
              <a:gd name="T3" fmla="*/ 2147483647 h 364"/>
              <a:gd name="T4" fmla="*/ 2147483647 w 366"/>
              <a:gd name="T5" fmla="*/ 2147483647 h 364"/>
              <a:gd name="T6" fmla="*/ 2147483647 w 366"/>
              <a:gd name="T7" fmla="*/ 2147483647 h 364"/>
              <a:gd name="T8" fmla="*/ 2147483647 w 366"/>
              <a:gd name="T9" fmla="*/ 2147483647 h 364"/>
              <a:gd name="T10" fmla="*/ 2147483647 w 366"/>
              <a:gd name="T11" fmla="*/ 2147483647 h 364"/>
              <a:gd name="T12" fmla="*/ 2147483647 w 366"/>
              <a:gd name="T13" fmla="*/ 2147483647 h 364"/>
              <a:gd name="T14" fmla="*/ 2147483647 w 366"/>
              <a:gd name="T15" fmla="*/ 2147483647 h 364"/>
              <a:gd name="T16" fmla="*/ 2147483647 w 366"/>
              <a:gd name="T17" fmla="*/ 2147483647 h 364"/>
              <a:gd name="T18" fmla="*/ 2147483647 w 366"/>
              <a:gd name="T19" fmla="*/ 0 h 364"/>
              <a:gd name="T20" fmla="*/ 2147483647 w 366"/>
              <a:gd name="T21" fmla="*/ 2147483647 h 364"/>
              <a:gd name="T22" fmla="*/ 2147483647 w 366"/>
              <a:gd name="T23" fmla="*/ 2147483647 h 364"/>
              <a:gd name="T24" fmla="*/ 2147483647 w 366"/>
              <a:gd name="T25" fmla="*/ 2147483647 h 364"/>
              <a:gd name="T26" fmla="*/ 2147483647 w 366"/>
              <a:gd name="T27" fmla="*/ 2147483647 h 364"/>
              <a:gd name="T28" fmla="*/ 2147483647 w 366"/>
              <a:gd name="T29" fmla="*/ 2147483647 h 364"/>
              <a:gd name="T30" fmla="*/ 2147483647 w 366"/>
              <a:gd name="T31" fmla="*/ 2147483647 h 364"/>
              <a:gd name="T32" fmla="*/ 2147483647 w 366"/>
              <a:gd name="T33" fmla="*/ 2147483647 h 364"/>
              <a:gd name="T34" fmla="*/ 2147483647 w 366"/>
              <a:gd name="T35" fmla="*/ 2147483647 h 364"/>
              <a:gd name="T36" fmla="*/ 0 w 366"/>
              <a:gd name="T37" fmla="*/ 2147483647 h 364"/>
              <a:gd name="T38" fmla="*/ 2147483647 w 366"/>
              <a:gd name="T39" fmla="*/ 2147483647 h 364"/>
              <a:gd name="T40" fmla="*/ 2147483647 w 366"/>
              <a:gd name="T41" fmla="*/ 2147483647 h 364"/>
              <a:gd name="T42" fmla="*/ 2147483647 w 366"/>
              <a:gd name="T43" fmla="*/ 2147483647 h 364"/>
              <a:gd name="T44" fmla="*/ 2147483647 w 366"/>
              <a:gd name="T45" fmla="*/ 2147483647 h 364"/>
              <a:gd name="T46" fmla="*/ 2147483647 w 366"/>
              <a:gd name="T47" fmla="*/ 2147483647 h 364"/>
              <a:gd name="T48" fmla="*/ 2147483647 w 366"/>
              <a:gd name="T49" fmla="*/ 2147483647 h 364"/>
              <a:gd name="T50" fmla="*/ 2147483647 w 366"/>
              <a:gd name="T51" fmla="*/ 2147483647 h 364"/>
              <a:gd name="T52" fmla="*/ 2147483647 w 366"/>
              <a:gd name="T53" fmla="*/ 2147483647 h 364"/>
              <a:gd name="T54" fmla="*/ 2147483647 w 366"/>
              <a:gd name="T55" fmla="*/ 2147483647 h 364"/>
              <a:gd name="T56" fmla="*/ 2147483647 w 366"/>
              <a:gd name="T57" fmla="*/ 2147483647 h 364"/>
              <a:gd name="T58" fmla="*/ 2147483647 w 366"/>
              <a:gd name="T59" fmla="*/ 2147483647 h 364"/>
              <a:gd name="T60" fmla="*/ 2147483647 w 366"/>
              <a:gd name="T61" fmla="*/ 2147483647 h 364"/>
              <a:gd name="T62" fmla="*/ 2147483647 w 366"/>
              <a:gd name="T63" fmla="*/ 2147483647 h 364"/>
              <a:gd name="T64" fmla="*/ 2147483647 w 366"/>
              <a:gd name="T65" fmla="*/ 2147483647 h 364"/>
              <a:gd name="T66" fmla="*/ 2147483647 w 366"/>
              <a:gd name="T67" fmla="*/ 2147483647 h 364"/>
              <a:gd name="T68" fmla="*/ 2147483647 w 366"/>
              <a:gd name="T69" fmla="*/ 2147483647 h 364"/>
              <a:gd name="T70" fmla="*/ 2147483647 w 366"/>
              <a:gd name="T71" fmla="*/ 2147483647 h 364"/>
              <a:gd name="T72" fmla="*/ 2147483647 w 366"/>
              <a:gd name="T73" fmla="*/ 2147483647 h 36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66"/>
              <a:gd name="T112" fmla="*/ 0 h 364"/>
              <a:gd name="T113" fmla="*/ 366 w 366"/>
              <a:gd name="T114" fmla="*/ 364 h 36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66" h="364">
                <a:moveTo>
                  <a:pt x="366" y="183"/>
                </a:moveTo>
                <a:lnTo>
                  <a:pt x="362" y="151"/>
                </a:lnTo>
                <a:lnTo>
                  <a:pt x="354" y="120"/>
                </a:lnTo>
                <a:lnTo>
                  <a:pt x="341" y="91"/>
                </a:lnTo>
                <a:lnTo>
                  <a:pt x="322" y="65"/>
                </a:lnTo>
                <a:lnTo>
                  <a:pt x="299" y="44"/>
                </a:lnTo>
                <a:lnTo>
                  <a:pt x="274" y="25"/>
                </a:lnTo>
                <a:lnTo>
                  <a:pt x="246" y="12"/>
                </a:lnTo>
                <a:lnTo>
                  <a:pt x="215" y="3"/>
                </a:lnTo>
                <a:lnTo>
                  <a:pt x="183" y="0"/>
                </a:lnTo>
                <a:lnTo>
                  <a:pt x="151" y="3"/>
                </a:lnTo>
                <a:lnTo>
                  <a:pt x="121" y="12"/>
                </a:lnTo>
                <a:lnTo>
                  <a:pt x="92" y="25"/>
                </a:lnTo>
                <a:lnTo>
                  <a:pt x="65" y="44"/>
                </a:lnTo>
                <a:lnTo>
                  <a:pt x="44" y="65"/>
                </a:lnTo>
                <a:lnTo>
                  <a:pt x="25" y="91"/>
                </a:lnTo>
                <a:lnTo>
                  <a:pt x="12" y="120"/>
                </a:lnTo>
                <a:lnTo>
                  <a:pt x="3" y="151"/>
                </a:lnTo>
                <a:lnTo>
                  <a:pt x="0" y="183"/>
                </a:lnTo>
                <a:lnTo>
                  <a:pt x="3" y="215"/>
                </a:lnTo>
                <a:lnTo>
                  <a:pt x="12" y="245"/>
                </a:lnTo>
                <a:lnTo>
                  <a:pt x="25" y="273"/>
                </a:lnTo>
                <a:lnTo>
                  <a:pt x="44" y="299"/>
                </a:lnTo>
                <a:lnTo>
                  <a:pt x="65" y="322"/>
                </a:lnTo>
                <a:lnTo>
                  <a:pt x="92" y="341"/>
                </a:lnTo>
                <a:lnTo>
                  <a:pt x="121" y="354"/>
                </a:lnTo>
                <a:lnTo>
                  <a:pt x="151" y="362"/>
                </a:lnTo>
                <a:lnTo>
                  <a:pt x="183" y="364"/>
                </a:lnTo>
                <a:lnTo>
                  <a:pt x="215" y="362"/>
                </a:lnTo>
                <a:lnTo>
                  <a:pt x="246" y="354"/>
                </a:lnTo>
                <a:lnTo>
                  <a:pt x="274" y="341"/>
                </a:lnTo>
                <a:lnTo>
                  <a:pt x="299" y="322"/>
                </a:lnTo>
                <a:lnTo>
                  <a:pt x="322" y="299"/>
                </a:lnTo>
                <a:lnTo>
                  <a:pt x="341" y="273"/>
                </a:lnTo>
                <a:lnTo>
                  <a:pt x="354" y="245"/>
                </a:lnTo>
                <a:lnTo>
                  <a:pt x="362" y="215"/>
                </a:lnTo>
                <a:lnTo>
                  <a:pt x="366" y="183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Rectangle 200"/>
          <p:cNvSpPr>
            <a:spLocks noChangeArrowheads="1"/>
          </p:cNvSpPr>
          <p:nvPr/>
        </p:nvSpPr>
        <p:spPr bwMode="auto">
          <a:xfrm>
            <a:off x="4358386" y="5222054"/>
            <a:ext cx="440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а)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подливное (</a:t>
            </a:r>
            <a:r>
              <a:rPr kumimoji="0" lang="ru-RU" altLang="ru-RU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нижнебойное</a:t>
            </a: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)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колесо</a:t>
            </a: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;</a:t>
            </a: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50" name="Rectangle 201"/>
          <p:cNvSpPr>
            <a:spLocks noChangeArrowheads="1"/>
          </p:cNvSpPr>
          <p:nvPr/>
        </p:nvSpPr>
        <p:spPr bwMode="auto">
          <a:xfrm>
            <a:off x="456755" y="2448247"/>
            <a:ext cx="342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а)</a:t>
            </a:r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51" name="Rectangle 202"/>
          <p:cNvSpPr>
            <a:spLocks noChangeArrowheads="1"/>
          </p:cNvSpPr>
          <p:nvPr/>
        </p:nvSpPr>
        <p:spPr bwMode="auto">
          <a:xfrm>
            <a:off x="2735751" y="2503016"/>
            <a:ext cx="342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б)</a:t>
            </a:r>
            <a:endParaRPr kumimoji="0" lang="ru-RU" alt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52" name="Rectangle 203"/>
          <p:cNvSpPr>
            <a:spLocks noChangeArrowheads="1"/>
          </p:cNvSpPr>
          <p:nvPr/>
        </p:nvSpPr>
        <p:spPr bwMode="auto">
          <a:xfrm>
            <a:off x="5608656" y="2506190"/>
            <a:ext cx="342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в)</a:t>
            </a:r>
            <a:endParaRPr kumimoji="0" lang="ru-RU" alt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53" name="Rectangle 204"/>
          <p:cNvSpPr>
            <a:spLocks noChangeArrowheads="1"/>
          </p:cNvSpPr>
          <p:nvPr/>
        </p:nvSpPr>
        <p:spPr bwMode="auto">
          <a:xfrm>
            <a:off x="2985782" y="2746697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</a:t>
            </a:r>
          </a:p>
        </p:txBody>
      </p:sp>
      <p:cxnSp>
        <p:nvCxnSpPr>
          <p:cNvPr id="154" name="Straight Connector 206"/>
          <p:cNvCxnSpPr>
            <a:cxnSpLocks noChangeShapeType="1"/>
          </p:cNvCxnSpPr>
          <p:nvPr/>
        </p:nvCxnSpPr>
        <p:spPr bwMode="auto">
          <a:xfrm rot="16200000" flipH="1">
            <a:off x="3192951" y="3010222"/>
            <a:ext cx="312738" cy="261937"/>
          </a:xfrm>
          <a:prstGeom prst="line">
            <a:avLst/>
          </a:prstGeom>
          <a:noFill/>
          <a:ln w="63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5" name="Rectangle 209"/>
          <p:cNvSpPr>
            <a:spLocks noChangeArrowheads="1"/>
          </p:cNvSpPr>
          <p:nvPr/>
        </p:nvSpPr>
        <p:spPr bwMode="auto">
          <a:xfrm>
            <a:off x="882205" y="2692722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1</a:t>
            </a:r>
          </a:p>
        </p:txBody>
      </p:sp>
      <p:cxnSp>
        <p:nvCxnSpPr>
          <p:cNvPr id="156" name="Straight Connector 210"/>
          <p:cNvCxnSpPr>
            <a:cxnSpLocks noChangeShapeType="1"/>
          </p:cNvCxnSpPr>
          <p:nvPr/>
        </p:nvCxnSpPr>
        <p:spPr bwMode="auto">
          <a:xfrm>
            <a:off x="1090167" y="2873697"/>
            <a:ext cx="433388" cy="312738"/>
          </a:xfrm>
          <a:prstGeom prst="line">
            <a:avLst/>
          </a:prstGeom>
          <a:noFill/>
          <a:ln w="63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7" name="Rectangle 212"/>
          <p:cNvSpPr>
            <a:spLocks noChangeArrowheads="1"/>
          </p:cNvSpPr>
          <p:nvPr/>
        </p:nvSpPr>
        <p:spPr bwMode="auto">
          <a:xfrm>
            <a:off x="6080143" y="2545877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</a:t>
            </a:r>
          </a:p>
        </p:txBody>
      </p:sp>
      <p:cxnSp>
        <p:nvCxnSpPr>
          <p:cNvPr id="158" name="Straight Connector 213"/>
          <p:cNvCxnSpPr>
            <a:cxnSpLocks noChangeShapeType="1"/>
          </p:cNvCxnSpPr>
          <p:nvPr/>
        </p:nvCxnSpPr>
        <p:spPr bwMode="auto">
          <a:xfrm>
            <a:off x="6315093" y="2761777"/>
            <a:ext cx="211138" cy="153988"/>
          </a:xfrm>
          <a:prstGeom prst="line">
            <a:avLst/>
          </a:prstGeom>
          <a:noFill/>
          <a:ln w="63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" name="Rectangle 215"/>
          <p:cNvSpPr>
            <a:spLocks noChangeArrowheads="1"/>
          </p:cNvSpPr>
          <p:nvPr/>
        </p:nvSpPr>
        <p:spPr bwMode="auto">
          <a:xfrm>
            <a:off x="5332901" y="3654747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3</a:t>
            </a:r>
          </a:p>
        </p:txBody>
      </p:sp>
      <p:cxnSp>
        <p:nvCxnSpPr>
          <p:cNvPr id="160" name="Straight Connector 216"/>
          <p:cNvCxnSpPr>
            <a:cxnSpLocks noChangeShapeType="1"/>
          </p:cNvCxnSpPr>
          <p:nvPr/>
        </p:nvCxnSpPr>
        <p:spPr bwMode="auto">
          <a:xfrm rot="5400000">
            <a:off x="5158276" y="3907159"/>
            <a:ext cx="223838" cy="182563"/>
          </a:xfrm>
          <a:prstGeom prst="line">
            <a:avLst/>
          </a:prstGeom>
          <a:noFill/>
          <a:ln w="63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1" name="Rectangle 218"/>
          <p:cNvSpPr>
            <a:spLocks noChangeArrowheads="1"/>
          </p:cNvSpPr>
          <p:nvPr/>
        </p:nvSpPr>
        <p:spPr bwMode="auto">
          <a:xfrm>
            <a:off x="2610992" y="3575372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3</a:t>
            </a:r>
          </a:p>
        </p:txBody>
      </p:sp>
      <p:cxnSp>
        <p:nvCxnSpPr>
          <p:cNvPr id="162" name="Straight Connector 219"/>
          <p:cNvCxnSpPr>
            <a:cxnSpLocks noChangeShapeType="1"/>
          </p:cNvCxnSpPr>
          <p:nvPr/>
        </p:nvCxnSpPr>
        <p:spPr bwMode="auto">
          <a:xfrm rot="5400000">
            <a:off x="2435574" y="3828578"/>
            <a:ext cx="223838" cy="180975"/>
          </a:xfrm>
          <a:prstGeom prst="line">
            <a:avLst/>
          </a:prstGeom>
          <a:noFill/>
          <a:ln w="63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" name="Rectangle 220"/>
          <p:cNvSpPr>
            <a:spLocks noChangeArrowheads="1"/>
          </p:cNvSpPr>
          <p:nvPr/>
        </p:nvSpPr>
        <p:spPr bwMode="auto">
          <a:xfrm>
            <a:off x="7762893" y="4244502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3</a:t>
            </a:r>
          </a:p>
        </p:txBody>
      </p:sp>
      <p:cxnSp>
        <p:nvCxnSpPr>
          <p:cNvPr id="164" name="Straight Connector 221"/>
          <p:cNvCxnSpPr>
            <a:cxnSpLocks noChangeShapeType="1"/>
          </p:cNvCxnSpPr>
          <p:nvPr/>
        </p:nvCxnSpPr>
        <p:spPr bwMode="auto">
          <a:xfrm rot="5400000">
            <a:off x="7587475" y="4497708"/>
            <a:ext cx="223838" cy="180975"/>
          </a:xfrm>
          <a:prstGeom prst="line">
            <a:avLst/>
          </a:prstGeom>
          <a:noFill/>
          <a:ln w="63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5" name="Rectangle 200"/>
          <p:cNvSpPr>
            <a:spLocks noChangeArrowheads="1"/>
          </p:cNvSpPr>
          <p:nvPr/>
        </p:nvSpPr>
        <p:spPr bwMode="auto">
          <a:xfrm>
            <a:off x="307530" y="5041338"/>
            <a:ext cx="44005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1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.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вал;</a:t>
            </a:r>
            <a:b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</a:b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2.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уровень воды в верхнем бьефе;</a:t>
            </a:r>
            <a:b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</a:b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3.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уровень воды в нижнем бьефе.</a:t>
            </a:r>
          </a:p>
        </p:txBody>
      </p:sp>
      <p:sp>
        <p:nvSpPr>
          <p:cNvPr id="166" name="Rectangle 200"/>
          <p:cNvSpPr>
            <a:spLocks noChangeArrowheads="1"/>
          </p:cNvSpPr>
          <p:nvPr/>
        </p:nvSpPr>
        <p:spPr bwMode="auto">
          <a:xfrm>
            <a:off x="4350555" y="5456965"/>
            <a:ext cx="440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б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)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среднебойное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колесо</a:t>
            </a: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;</a:t>
            </a: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67" name="Rectangle 200"/>
          <p:cNvSpPr>
            <a:spLocks noChangeArrowheads="1"/>
          </p:cNvSpPr>
          <p:nvPr/>
        </p:nvSpPr>
        <p:spPr bwMode="auto">
          <a:xfrm>
            <a:off x="4350555" y="5711898"/>
            <a:ext cx="440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в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996666"/>
                </a:solidFill>
                <a:effectLst/>
                <a:uLnTx/>
                <a:uFillTx/>
                <a:latin typeface="Arial" charset="0"/>
              </a:rPr>
              <a:t>)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наливное (верхнебойное)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колесо</a:t>
            </a: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.</a:t>
            </a: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4BF5-D230-4B58-A8EC-D9B3DB9F3C66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7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18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 animBg="1"/>
      <p:bldP spid="9" grpId="0" animBg="1"/>
      <p:bldP spid="10" grpId="0" animBg="1"/>
      <p:bldP spid="11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150" grpId="0"/>
      <p:bldP spid="151" grpId="0"/>
      <p:bldP spid="152" grpId="0"/>
      <p:bldP spid="153" grpId="0"/>
      <p:bldP spid="155" grpId="0"/>
      <p:bldP spid="157" grpId="0"/>
      <p:bldP spid="159" grpId="0"/>
      <p:bldP spid="161" grpId="0"/>
      <p:bldP spid="163" grpId="0"/>
      <p:bldP spid="165" grpId="0"/>
      <p:bldP spid="166" grpId="0"/>
      <p:bldP spid="1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FFFF"/>
                </a:solidFill>
              </a:rPr>
              <a:t>История изобретения турбин. </a:t>
            </a:r>
            <a:r>
              <a:rPr lang="ru-RU" sz="2600" b="1" dirty="0" err="1">
                <a:solidFill>
                  <a:srgbClr val="FFFFFF"/>
                </a:solidFill>
              </a:rPr>
              <a:t>Эолипил</a:t>
            </a:r>
            <a:r>
              <a:rPr lang="ru-RU" sz="2600" b="1" dirty="0">
                <a:solidFill>
                  <a:srgbClr val="FFFFFF"/>
                </a:solidFill>
              </a:rPr>
              <a:t> Герона</a:t>
            </a:r>
          </a:p>
        </p:txBody>
      </p:sp>
      <p:pic>
        <p:nvPicPr>
          <p:cNvPr id="5" name="Picture 4" descr="Aeolipile_illustra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1411195"/>
            <a:ext cx="2670870" cy="4033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FEE6-2AA7-488A-950E-3965CAEBC727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8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res2.as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91880" y="1411195"/>
            <a:ext cx="5400600" cy="40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FFFF"/>
                </a:solidFill>
              </a:rPr>
              <a:t>История изобретения турбин</a:t>
            </a:r>
            <a:r>
              <a:rPr lang="ru-RU" sz="2600" b="1" dirty="0" smtClean="0">
                <a:solidFill>
                  <a:srgbClr val="FFFFFF"/>
                </a:solidFill>
              </a:rPr>
              <a:t>.</a:t>
            </a:r>
            <a:endParaRPr lang="ru-RU" sz="2600" b="1" dirty="0">
              <a:solidFill>
                <a:srgbClr val="FFFFFF"/>
              </a:solidFill>
            </a:endParaRPr>
          </a:p>
        </p:txBody>
      </p:sp>
      <p:pic>
        <p:nvPicPr>
          <p:cNvPr id="7" name="Picture 9" descr="417px-GustafDeLava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580303"/>
            <a:ext cx="3528392" cy="5072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9552" y="5831533"/>
            <a:ext cx="27368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Gustaf</a:t>
            </a: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de</a:t>
            </a: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Laval</a:t>
            </a: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/>
            </a:r>
            <a:b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</a:b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(1845-1913) </a:t>
            </a:r>
          </a:p>
        </p:txBody>
      </p:sp>
      <p:pic>
        <p:nvPicPr>
          <p:cNvPr id="9" name="Picture 6" descr="Charles_Algernon_Pars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960" y="580302"/>
            <a:ext cx="3744416" cy="5099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185493" y="5831533"/>
            <a:ext cx="4343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Charles</a:t>
            </a: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Algernon</a:t>
            </a: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Parsons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/>
            </a:r>
            <a:b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</a:b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(1854 –1931) 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73666-44D0-4323-8C55-4A173E9ABEF4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9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72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FFFF"/>
                </a:solidFill>
              </a:rPr>
              <a:t>История изобретения турбин. Турбина </a:t>
            </a:r>
            <a:r>
              <a:rPr lang="ru-RU" sz="2600" b="1" dirty="0" err="1" smtClean="0">
                <a:solidFill>
                  <a:srgbClr val="FFFFFF"/>
                </a:solidFill>
              </a:rPr>
              <a:t>Лаваля</a:t>
            </a:r>
            <a:r>
              <a:rPr lang="ru-RU" sz="2600" b="1" dirty="0" smtClean="0">
                <a:solidFill>
                  <a:srgbClr val="FFFFFF"/>
                </a:solidFill>
              </a:rPr>
              <a:t>.</a:t>
            </a:r>
            <a:endParaRPr lang="ru-RU" sz="2600" b="1" dirty="0">
              <a:solidFill>
                <a:srgbClr val="FFFFFF"/>
              </a:solidFill>
            </a:endParaRPr>
          </a:p>
        </p:txBody>
      </p:sp>
      <p:pic>
        <p:nvPicPr>
          <p:cNvPr id="11" name="Picture 5" descr="00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378" y="620688"/>
            <a:ext cx="6264696" cy="5815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E284-BFE6-40DB-AC2C-BC5404E03589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10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3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37184" y="0"/>
            <a:ext cx="8209085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FFFF"/>
                </a:solidFill>
              </a:rPr>
              <a:t>История изобретения турбин. Турбина </a:t>
            </a:r>
            <a:r>
              <a:rPr lang="ru-RU" sz="2600" b="1" dirty="0" err="1" smtClean="0">
                <a:solidFill>
                  <a:srgbClr val="FFFFFF"/>
                </a:solidFill>
              </a:rPr>
              <a:t>Лаваля</a:t>
            </a:r>
            <a:r>
              <a:rPr lang="ru-RU" sz="2600" b="1" dirty="0" smtClean="0">
                <a:solidFill>
                  <a:srgbClr val="FFFFFF"/>
                </a:solidFill>
              </a:rPr>
              <a:t>.</a:t>
            </a:r>
            <a:endParaRPr lang="ru-RU" sz="26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055992"/>
              </p:ext>
            </p:extLst>
          </p:nvPr>
        </p:nvGraphicFramePr>
        <p:xfrm>
          <a:off x="44166" y="620688"/>
          <a:ext cx="4282119" cy="5548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CorelDRAW" r:id="rId3" imgW="5335560" imgH="6489000" progId="CorelDRAW.Graphic.12">
                  <p:embed/>
                </p:oleObj>
              </mc:Choice>
              <mc:Fallback>
                <p:oleObj name="CorelDRAW" r:id="rId3" imgW="5335560" imgH="6489000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66" y="620688"/>
                        <a:ext cx="4282119" cy="5548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356282" y="977386"/>
            <a:ext cx="489593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Verdana" pitchFamily="34" charset="0"/>
              </a:rPr>
              <a:t>Схематический разрез одноступенчатой активной турбины</a:t>
            </a:r>
            <a:r>
              <a:rPr lang="ru-RU" altLang="ru-RU" sz="1600" b="1" dirty="0" smtClean="0">
                <a:latin typeface="Verdana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600" dirty="0">
                <a:latin typeface="Verdana" pitchFamily="34" charset="0"/>
              </a:rPr>
              <a:t>1 - вал; 2 - диск; </a:t>
            </a:r>
            <a:r>
              <a:rPr lang="ru-RU" altLang="ru-RU" sz="1600" i="1" dirty="0">
                <a:latin typeface="Verdana" pitchFamily="34" charset="0"/>
              </a:rPr>
              <a:t>3 </a:t>
            </a:r>
            <a:r>
              <a:rPr lang="ru-RU" altLang="ru-RU" sz="1600" dirty="0">
                <a:latin typeface="Verdana" pitchFamily="34" charset="0"/>
              </a:rPr>
              <a:t>- рабочие </a:t>
            </a:r>
            <a:r>
              <a:rPr lang="ru-RU" altLang="ru-RU" sz="1600" dirty="0" smtClean="0">
                <a:latin typeface="Verdana" pitchFamily="34" charset="0"/>
              </a:rPr>
              <a:t>лопатки;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600" i="1" dirty="0" smtClean="0">
                <a:latin typeface="Verdana" pitchFamily="34" charset="0"/>
              </a:rPr>
              <a:t>4 </a:t>
            </a:r>
            <a:r>
              <a:rPr lang="ru-RU" altLang="ru-RU" sz="1600" dirty="0">
                <a:latin typeface="Verdana" pitchFamily="34" charset="0"/>
              </a:rPr>
              <a:t>- сопловая решет­ка; 5 - корпус; 6</a:t>
            </a:r>
            <a:r>
              <a:rPr lang="ru-RU" altLang="ru-RU" sz="1600" i="1" dirty="0">
                <a:latin typeface="Verdana" pitchFamily="34" charset="0"/>
              </a:rPr>
              <a:t> </a:t>
            </a:r>
            <a:r>
              <a:rPr lang="ru-RU" altLang="ru-RU" sz="1600" dirty="0">
                <a:latin typeface="Verdana" pitchFamily="34" charset="0"/>
              </a:rPr>
              <a:t>– выпускной (выхлопной) патрубок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latin typeface="Verdana" pitchFamily="34" charset="0"/>
            </a:endParaRPr>
          </a:p>
        </p:txBody>
      </p:sp>
      <p:pic>
        <p:nvPicPr>
          <p:cNvPr id="7" name="Picture 5" descr="00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140968"/>
            <a:ext cx="3456384" cy="3208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04048" y="3589396"/>
            <a:ext cx="381712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Verdana" pitchFamily="34" charset="0"/>
              </a:rPr>
              <a:t>Турбины, в которых весь процесс расширения пара и связанного с ним ускорения потока пара происходит в неподвижных соплах получили название </a:t>
            </a:r>
            <a:r>
              <a:rPr lang="ru-RU" altLang="ru-RU" sz="1800" b="1" dirty="0" smtClean="0">
                <a:solidFill>
                  <a:srgbClr val="C00000"/>
                </a:solidFill>
                <a:latin typeface="Verdana" pitchFamily="34" charset="0"/>
              </a:rPr>
              <a:t>АКТИВНЫХ</a:t>
            </a:r>
            <a:r>
              <a:rPr lang="ru-RU" altLang="ru-RU" sz="1800" dirty="0" smtClean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ru-RU" altLang="ru-RU" sz="1800" dirty="0" smtClean="0">
                <a:latin typeface="Verdana" pitchFamily="34" charset="0"/>
              </a:rPr>
              <a:t>турбин </a:t>
            </a:r>
            <a:endParaRPr lang="ru-RU" altLang="ru-RU" sz="1800" dirty="0">
              <a:latin typeface="Verdana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A8417-D1D3-4A20-8D98-62EC03D9C6CA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11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46" y="932506"/>
            <a:ext cx="8216356" cy="4640533"/>
          </a:xfrm>
          <a:prstGeom prst="rect">
            <a:avLst/>
          </a:prstGeom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36525" y="5526034"/>
            <a:ext cx="90074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Verdana" pitchFamily="34" charset="0"/>
              </a:rPr>
              <a:t>Многоступенчатая реактивная турбина:</a:t>
            </a:r>
            <a:endParaRPr lang="ru-RU" altLang="ru-RU" sz="1400" dirty="0">
              <a:latin typeface="Verdan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Verdana" pitchFamily="34" charset="0"/>
              </a:rPr>
              <a:t>1 </a:t>
            </a:r>
            <a:r>
              <a:rPr lang="ru-RU" altLang="ru-RU" sz="1400" dirty="0" smtClean="0">
                <a:latin typeface="Verdana" pitchFamily="34" charset="0"/>
              </a:rPr>
              <a:t>–камера подвода пара; </a:t>
            </a:r>
            <a:r>
              <a:rPr lang="ru-RU" altLang="ru-RU" sz="1400" dirty="0">
                <a:latin typeface="Verdana" pitchFamily="34" charset="0"/>
              </a:rPr>
              <a:t>2</a:t>
            </a:r>
            <a:r>
              <a:rPr lang="ru-RU" altLang="ru-RU" sz="1400" i="1" dirty="0">
                <a:latin typeface="Verdana" pitchFamily="34" charset="0"/>
              </a:rPr>
              <a:t> - </a:t>
            </a:r>
            <a:r>
              <a:rPr lang="ru-RU" altLang="ru-RU" sz="1400" dirty="0">
                <a:latin typeface="Verdana" pitchFamily="34" charset="0"/>
              </a:rPr>
              <a:t> </a:t>
            </a:r>
            <a:r>
              <a:rPr lang="ru-RU" altLang="ru-RU" sz="1400" dirty="0" err="1" smtClean="0">
                <a:latin typeface="Verdana" pitchFamily="34" charset="0"/>
              </a:rPr>
              <a:t>думмис</a:t>
            </a:r>
            <a:r>
              <a:rPr lang="ru-RU" altLang="ru-RU" sz="1400" dirty="0" smtClean="0">
                <a:latin typeface="Verdana" pitchFamily="34" charset="0"/>
              </a:rPr>
              <a:t>; </a:t>
            </a:r>
            <a:r>
              <a:rPr lang="ru-RU" altLang="ru-RU" sz="1400" dirty="0">
                <a:latin typeface="Verdana" pitchFamily="34" charset="0"/>
              </a:rPr>
              <a:t>3 </a:t>
            </a:r>
            <a:r>
              <a:rPr lang="ru-RU" altLang="ru-RU" sz="1400" dirty="0" smtClean="0">
                <a:latin typeface="Verdana" pitchFamily="34" charset="0"/>
              </a:rPr>
              <a:t>– отвод пара из концевого уплотнения; </a:t>
            </a:r>
            <a:r>
              <a:rPr lang="ru-RU" altLang="ru-RU" sz="1400" dirty="0">
                <a:latin typeface="Verdana" pitchFamily="34" charset="0"/>
              </a:rPr>
              <a:t>4 - </a:t>
            </a:r>
            <a:r>
              <a:rPr lang="ru-RU" altLang="ru-RU" sz="1400" dirty="0" smtClean="0">
                <a:latin typeface="Verdana" pitchFamily="34" charset="0"/>
              </a:rPr>
              <a:t>барабан;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Verdana" pitchFamily="34" charset="0"/>
              </a:rPr>
              <a:t>5, 8 </a:t>
            </a:r>
            <a:r>
              <a:rPr lang="ru-RU" altLang="ru-RU" sz="1400" dirty="0">
                <a:latin typeface="Verdana" pitchFamily="34" charset="0"/>
              </a:rPr>
              <a:t>- рабочие </a:t>
            </a:r>
            <a:r>
              <a:rPr lang="ru-RU" altLang="ru-RU" sz="1400" dirty="0" smtClean="0">
                <a:latin typeface="Verdana" pitchFamily="34" charset="0"/>
              </a:rPr>
              <a:t>лопатки; 6, 9 </a:t>
            </a:r>
            <a:r>
              <a:rPr lang="ru-RU" altLang="ru-RU" sz="1400" dirty="0">
                <a:latin typeface="Verdana" pitchFamily="34" charset="0"/>
              </a:rPr>
              <a:t>– сопловые </a:t>
            </a:r>
            <a:r>
              <a:rPr lang="ru-RU" altLang="ru-RU" sz="1400" dirty="0" smtClean="0">
                <a:latin typeface="Verdana" pitchFamily="34" charset="0"/>
              </a:rPr>
              <a:t>лопатки; 7 - корпус</a:t>
            </a:r>
            <a:endParaRPr lang="ru-RU" altLang="ru-RU" sz="1400" dirty="0">
              <a:latin typeface="Verdana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27900" y="2250728"/>
            <a:ext cx="768834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Verdana" pitchFamily="34" charset="0"/>
              </a:rPr>
              <a:t>Ступени, в которых процесс расширения пара и связанного с ним ускорения потока происходит не только в каналах сопловых, но и в каналах рабочих лопаток получили название </a:t>
            </a:r>
            <a:r>
              <a:rPr lang="ru-RU" altLang="ru-RU" sz="1800" b="1" dirty="0">
                <a:solidFill>
                  <a:srgbClr val="C00000"/>
                </a:solidFill>
                <a:latin typeface="Verdana" pitchFamily="34" charset="0"/>
              </a:rPr>
              <a:t>РЕАКТИВ</a:t>
            </a:r>
            <a:r>
              <a:rPr lang="ru-RU" altLang="ru-RU" sz="1800" b="1" dirty="0" smtClean="0">
                <a:solidFill>
                  <a:srgbClr val="C00000"/>
                </a:solidFill>
                <a:latin typeface="Verdana" pitchFamily="34" charset="0"/>
              </a:rPr>
              <a:t>НЫХ</a:t>
            </a:r>
            <a:r>
              <a:rPr lang="ru-RU" altLang="ru-RU" sz="1800" dirty="0" smtClean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ru-RU" altLang="ru-RU" sz="1800" dirty="0" smtClean="0">
                <a:latin typeface="Verdana" pitchFamily="34" charset="0"/>
              </a:rPr>
              <a:t>турбин </a:t>
            </a:r>
            <a:endParaRPr lang="ru-RU" altLang="ru-RU" sz="1800" dirty="0">
              <a:latin typeface="Verdana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673-30A3-4CE9-88B7-9E210AB322C0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72450" y="6390620"/>
            <a:ext cx="2133600" cy="365125"/>
          </a:xfrm>
        </p:spPr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12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2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Rectangle 333"/>
          <p:cNvSpPr>
            <a:spLocks noGrp="1" noChangeArrowheads="1"/>
          </p:cNvSpPr>
          <p:nvPr>
            <p:ph type="title"/>
          </p:nvPr>
        </p:nvSpPr>
        <p:spPr>
          <a:xfrm>
            <a:off x="457200" y="158750"/>
            <a:ext cx="8229600" cy="461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Паровая турбина К-215-12,7</a:t>
            </a:r>
          </a:p>
        </p:txBody>
      </p:sp>
      <p:pic>
        <p:nvPicPr>
          <p:cNvPr id="13315" name="Picture 335" descr="pic_tu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47700"/>
            <a:ext cx="9144000" cy="6210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D623-256D-4B1C-B941-1BD773746088}" type="datetime4">
              <a:rPr lang="ru-RU" smtClean="0">
                <a:solidFill>
                  <a:prstClr val="black">
                    <a:tint val="75000"/>
                  </a:prstClr>
                </a:solidFill>
              </a:rPr>
              <a:t>9 декабря 2024 г.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13</a:t>
            </a:fld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57200" y="0"/>
            <a:ext cx="82296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240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Паровая турбина К-1000-60</a:t>
            </a:r>
            <a:r>
              <a:rPr lang="en-US" sz="240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/</a:t>
            </a:r>
            <a:r>
              <a:rPr lang="ru-RU" sz="240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3000 для АЭС на сборочно испытательном стенде ЛМЗ</a:t>
            </a:r>
          </a:p>
        </p:txBody>
      </p:sp>
      <p:pic>
        <p:nvPicPr>
          <p:cNvPr id="14339" name="Picture 5" descr="Тяньвань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1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0" y="196738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itchFamily="34" charset="0"/>
            </a:endParaRP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35580"/>
              </p:ext>
            </p:extLst>
          </p:nvPr>
        </p:nvGraphicFramePr>
        <p:xfrm>
          <a:off x="239713" y="1856258"/>
          <a:ext cx="4451350" cy="366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CorelDRAW" r:id="rId3" imgW="5967984" imgH="4901184" progId="CorelDRAW.Graphic.14">
                  <p:embed/>
                </p:oleObj>
              </mc:Choice>
              <mc:Fallback>
                <p:oleObj name="CorelDRAW" r:id="rId3" imgW="5967984" imgH="4901184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1856258"/>
                        <a:ext cx="4451350" cy="366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7075" y="2253133"/>
            <a:ext cx="42862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252047" y="116632"/>
            <a:ext cx="914448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FFFFFF"/>
                </a:solidFill>
              </a:rPr>
              <a:t>Типовая конструкция современной паровой турбины</a:t>
            </a:r>
            <a:endParaRPr lang="ru-RU" sz="2600" b="1" dirty="0">
              <a:solidFill>
                <a:srgbClr val="FFFFFF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0C72-AD70-4949-B93D-A7B47E5C9292}" type="datetime4">
              <a:rPr lang="ru-RU" smtClean="0">
                <a:solidFill>
                  <a:srgbClr val="000000"/>
                </a:solidFill>
              </a:rPr>
              <a:t>9 декабря 2024 г.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020B-605C-4E67-9896-7575826E6DF6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15</a:t>
            </a:fld>
            <a:r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/19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1">
        <a:dk1>
          <a:srgbClr val="000000"/>
        </a:dk1>
        <a:lt1>
          <a:srgbClr val="FFFFCC"/>
        </a:lt1>
        <a:dk2>
          <a:srgbClr val="FFFFFF"/>
        </a:dk2>
        <a:lt2>
          <a:srgbClr val="CC6600"/>
        </a:lt2>
        <a:accent1>
          <a:srgbClr val="FF6600"/>
        </a:accent1>
        <a:accent2>
          <a:srgbClr val="33CCCC"/>
        </a:accent2>
        <a:accent3>
          <a:srgbClr val="FFFFE2"/>
        </a:accent3>
        <a:accent4>
          <a:srgbClr val="000000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13975</TotalTime>
  <Words>788</Words>
  <Application>Microsoft Office PowerPoint</Application>
  <PresentationFormat>Экран (4:3)</PresentationFormat>
  <Paragraphs>120</Paragraphs>
  <Slides>15</Slides>
  <Notes>1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Calibri</vt:lpstr>
      <vt:lpstr>Times New Roman</vt:lpstr>
      <vt:lpstr>Verdana</vt:lpstr>
      <vt:lpstr>Wingdings</vt:lpstr>
      <vt:lpstr>Тема Office</vt:lpstr>
      <vt:lpstr>Скругленный</vt:lpstr>
      <vt:lpstr>1_Тема Office</vt:lpstr>
      <vt:lpstr>Equation</vt:lpstr>
      <vt:lpstr>CorelDRAW</vt:lpstr>
      <vt:lpstr>Презентация PowerPoint</vt:lpstr>
      <vt:lpstr>Презентация PowerPoint</vt:lpstr>
      <vt:lpstr>Презентация PowerPoint</vt:lpstr>
      <vt:lpstr>Постановка задач изучения дисциплины</vt:lpstr>
      <vt:lpstr>Презентация PowerPoint</vt:lpstr>
      <vt:lpstr>Схема простейшей паротурбинной установки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Паровая турбина К-215-12,7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Турбины тепловых и атомных электрических станций</dc:title>
  <dc:creator>Leonid A. Belyaev</dc:creator>
  <cp:lastModifiedBy>Шевелев Сергей Анатольевич</cp:lastModifiedBy>
  <cp:revision>103</cp:revision>
  <dcterms:created xsi:type="dcterms:W3CDTF">2014-01-28T10:50:08Z</dcterms:created>
  <dcterms:modified xsi:type="dcterms:W3CDTF">2024-12-09T04:18:07Z</dcterms:modified>
</cp:coreProperties>
</file>