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comments/comment1.xml" ContentType="application/vnd.openxmlformats-officedocument.presentationml.comment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0" r:id="rId5"/>
    <p:sldId id="271" r:id="rId6"/>
    <p:sldId id="273" r:id="rId7"/>
    <p:sldId id="274" r:id="rId8"/>
    <p:sldId id="275" r:id="rId9"/>
    <p:sldId id="276" r:id="rId10"/>
    <p:sldId id="277" r:id="rId11"/>
    <p:sldId id="278" r:id="rId12"/>
    <p:sldId id="279" r:id="rId13"/>
    <p:sldId id="280" r:id="rId14"/>
    <p:sldId id="281" r:id="rId15"/>
    <p:sldId id="283" r:id="rId16"/>
    <p:sldId id="259" r:id="rId17"/>
  </p:sldIdLst>
  <p:sldSz cx="5761038" cy="4321175"/>
  <p:notesSz cx="9144000" cy="6858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11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1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1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1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1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1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1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1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1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ndrey" initials="A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5AB414"/>
    <a:srgbClr val="80BF44"/>
    <a:srgbClr val="7B7BD3"/>
    <a:srgbClr val="969696"/>
    <a:srgbClr val="B2B2B2"/>
    <a:srgbClr val="00CC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81" autoAdjust="0"/>
  </p:normalViewPr>
  <p:slideViewPr>
    <p:cSldViewPr>
      <p:cViewPr>
        <p:scale>
          <a:sx n="100" d="100"/>
          <a:sy n="100" d="100"/>
        </p:scale>
        <p:origin x="-1362" y="-972"/>
      </p:cViewPr>
      <p:guideLst>
        <p:guide orient="horz" pos="1361"/>
        <p:guide pos="181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5-03-13T11:42:57.142" idx="1">
    <p:pos x="5443" y="0"/>
    <p:text/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31800" y="1343025"/>
            <a:ext cx="4897438" cy="92551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63600" y="2447925"/>
            <a:ext cx="4033838" cy="11049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40FE6D-0424-4F60-AC5F-258A1EF7EFC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EF0F49-4BC3-46EC-8428-5952F83C1FB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5613" y="2776538"/>
            <a:ext cx="4895850" cy="858837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5613" y="1831975"/>
            <a:ext cx="4895850" cy="944563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4173C4-F965-4DD4-AACE-81E7AA3AF6F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87338" y="1008063"/>
            <a:ext cx="2516187" cy="2851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955925" y="1008063"/>
            <a:ext cx="2517775" cy="2851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CE19E6-FF62-4FC5-BF48-04A37791416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87338" y="966788"/>
            <a:ext cx="2546350" cy="4032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87338" y="1370013"/>
            <a:ext cx="2546350" cy="249078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2925763" y="966788"/>
            <a:ext cx="2547937" cy="4032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2925763" y="1370013"/>
            <a:ext cx="2547937" cy="249078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F5850A-8100-495D-AEAE-006B900CDF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F95A54-6CE6-4B05-8F40-557A49DAED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AA15AB-CF32-48C7-BBE2-15FD70FC92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7338" y="171450"/>
            <a:ext cx="1895475" cy="7334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52663" y="171450"/>
            <a:ext cx="3221037" cy="36893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87338" y="904875"/>
            <a:ext cx="1895475" cy="295592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30876B-1ABF-46A0-B5DB-7EE008136B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28713" y="3024188"/>
            <a:ext cx="3457575" cy="3571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28713" y="385763"/>
            <a:ext cx="3457575" cy="25923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28713" y="3381375"/>
            <a:ext cx="3457575" cy="508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27B5B7-1810-46D0-B18D-C6FEA1DE447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D54D6A-B911-4B25-85BC-20B7DF802D5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178300" y="173038"/>
            <a:ext cx="1295400" cy="36861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87338" y="173038"/>
            <a:ext cx="3738562" cy="36861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C3A9CD-8550-40E3-B909-EEE17E54F28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87338" y="173038"/>
            <a:ext cx="5186362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57606" tIns="28803" rIns="57606" bIns="2880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87338" y="1008063"/>
            <a:ext cx="5186362" cy="285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57606" tIns="28803" rIns="57606" bIns="2880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87338" y="3933825"/>
            <a:ext cx="1344612" cy="30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57606" tIns="28803" rIns="57606" bIns="28803" numCol="1" anchor="t" anchorCtr="0" compatLnSpc="1">
            <a:prstTxWarp prst="textNoShape">
              <a:avLst/>
            </a:prstTxWarp>
          </a:bodyPr>
          <a:lstStyle>
            <a:lvl1pPr defTabSz="576263">
              <a:defRPr sz="9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968500" y="3933825"/>
            <a:ext cx="1824038" cy="30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57606" tIns="28803" rIns="57606" bIns="28803" numCol="1" anchor="t" anchorCtr="0" compatLnSpc="1">
            <a:prstTxWarp prst="textNoShape">
              <a:avLst/>
            </a:prstTxWarp>
          </a:bodyPr>
          <a:lstStyle>
            <a:lvl1pPr algn="ctr" defTabSz="576263">
              <a:defRPr sz="9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129088" y="3933825"/>
            <a:ext cx="1344612" cy="30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57606" tIns="28803" rIns="57606" bIns="28803" numCol="1" anchor="t" anchorCtr="0" compatLnSpc="1">
            <a:prstTxWarp prst="textNoShape">
              <a:avLst/>
            </a:prstTxWarp>
          </a:bodyPr>
          <a:lstStyle>
            <a:lvl1pPr algn="r" defTabSz="576263">
              <a:defRPr sz="900">
                <a:latin typeface="Arial" charset="0"/>
              </a:defRPr>
            </a:lvl1pPr>
          </a:lstStyle>
          <a:p>
            <a:pPr>
              <a:defRPr/>
            </a:pPr>
            <a:fld id="{11078270-9774-434C-B0D8-1D932573188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576263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+mj-lt"/>
          <a:ea typeface="+mj-ea"/>
          <a:cs typeface="+mj-cs"/>
        </a:defRPr>
      </a:lvl1pPr>
      <a:lvl2pPr algn="ctr" defTabSz="576263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2pPr>
      <a:lvl3pPr algn="ctr" defTabSz="576263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3pPr>
      <a:lvl4pPr algn="ctr" defTabSz="576263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4pPr>
      <a:lvl5pPr algn="ctr" defTabSz="576263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5pPr>
      <a:lvl6pPr marL="457200" algn="ctr" defTabSz="576263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6pPr>
      <a:lvl7pPr marL="914400" algn="ctr" defTabSz="576263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7pPr>
      <a:lvl8pPr marL="1371600" algn="ctr" defTabSz="576263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8pPr>
      <a:lvl9pPr marL="1828800" algn="ctr" defTabSz="576263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9pPr>
    </p:titleStyle>
    <p:bodyStyle>
      <a:lvl1pPr marL="215900" indent="-215900" algn="l" defTabSz="576263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468313" indent="-180975" algn="l" defTabSz="576263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2pPr>
      <a:lvl3pPr marL="719138" indent="-142875" algn="l" defTabSz="576263" rtl="0" eaLnBrk="0" fontAlgn="base" hangingPunct="0">
        <a:spcBef>
          <a:spcPct val="20000"/>
        </a:spcBef>
        <a:spcAft>
          <a:spcPct val="0"/>
        </a:spcAft>
        <a:buChar char="•"/>
        <a:defRPr sz="1500">
          <a:solidFill>
            <a:schemeClr val="tx1"/>
          </a:solidFill>
          <a:latin typeface="+mn-lt"/>
        </a:defRPr>
      </a:lvl3pPr>
      <a:lvl4pPr marL="1008063" indent="-144463" algn="l" defTabSz="576263" rtl="0" eaLnBrk="0" fontAlgn="base" hangingPunct="0">
        <a:spcBef>
          <a:spcPct val="20000"/>
        </a:spcBef>
        <a:spcAft>
          <a:spcPct val="0"/>
        </a:spcAft>
        <a:buChar char="–"/>
        <a:defRPr sz="1300">
          <a:solidFill>
            <a:schemeClr val="tx1"/>
          </a:solidFill>
          <a:latin typeface="+mn-lt"/>
        </a:defRPr>
      </a:lvl4pPr>
      <a:lvl5pPr marL="1295400" indent="-142875" algn="l" defTabSz="576263" rtl="0" eaLnBrk="0" fontAlgn="base" hangingPunct="0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</a:defRPr>
      </a:lvl5pPr>
      <a:lvl6pPr marL="1752600" indent="-142875" algn="l" defTabSz="576263" rtl="0" fontAlgn="base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</a:defRPr>
      </a:lvl6pPr>
      <a:lvl7pPr marL="2209800" indent="-142875" algn="l" defTabSz="576263" rtl="0" fontAlgn="base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</a:defRPr>
      </a:lvl7pPr>
      <a:lvl8pPr marL="2667000" indent="-142875" algn="l" defTabSz="576263" rtl="0" fontAlgn="base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</a:defRPr>
      </a:lvl8pPr>
      <a:lvl9pPr marL="3124200" indent="-142875" algn="l" defTabSz="576263" rtl="0" fontAlgn="base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1" descr="C:\Users\lubamark\Documents\_дизайн\_Шаблоны презентаций\ТПУ_Карта стилизованная_CMYK.bmp"/>
          <p:cNvPicPr>
            <a:picLocks noChangeAspect="1" noChangeArrowheads="1"/>
          </p:cNvPicPr>
          <p:nvPr/>
        </p:nvPicPr>
        <p:blipFill>
          <a:blip r:embed="rId2" cstate="print"/>
          <a:srcRect l="2" r="46294" b="50024"/>
          <a:stretch>
            <a:fillRect/>
          </a:stretch>
        </p:blipFill>
        <p:spPr bwMode="auto">
          <a:xfrm>
            <a:off x="3213100" y="180975"/>
            <a:ext cx="2547938" cy="1258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Rectangle 13"/>
          <p:cNvSpPr>
            <a:spLocks noChangeArrowheads="1"/>
          </p:cNvSpPr>
          <p:nvPr/>
        </p:nvSpPr>
        <p:spPr bwMode="auto">
          <a:xfrm>
            <a:off x="2232025" y="3803661"/>
            <a:ext cx="1296988" cy="517514"/>
          </a:xfrm>
          <a:prstGeom prst="rect">
            <a:avLst/>
          </a:prstGeom>
          <a:solidFill>
            <a:srgbClr val="969696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68278" tIns="34139" rIns="68278" bIns="34139" anchor="ctr"/>
          <a:lstStyle/>
          <a:p>
            <a:pPr algn="ctr" defTabSz="576263"/>
            <a:r>
              <a:rPr lang="en-US" b="1" dirty="0" smtClean="0">
                <a:solidFill>
                  <a:schemeClr val="bg1"/>
                </a:solidFill>
              </a:rPr>
              <a:t>25 January</a:t>
            </a:r>
            <a:endParaRPr lang="ru-RU" b="1" dirty="0">
              <a:solidFill>
                <a:schemeClr val="bg1"/>
              </a:solidFill>
            </a:endParaRPr>
          </a:p>
          <a:p>
            <a:pPr algn="ctr" defTabSz="576263"/>
            <a:r>
              <a:rPr lang="ru-RU" b="1" dirty="0" smtClean="0">
                <a:solidFill>
                  <a:schemeClr val="bg1"/>
                </a:solidFill>
              </a:rPr>
              <a:t>201</a:t>
            </a:r>
            <a:r>
              <a:rPr lang="en-US" b="1" dirty="0" smtClean="0">
                <a:solidFill>
                  <a:schemeClr val="bg1"/>
                </a:solidFill>
              </a:rPr>
              <a:t>6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2052" name="Rectangle 12"/>
          <p:cNvSpPr>
            <a:spLocks noChangeArrowheads="1"/>
          </p:cNvSpPr>
          <p:nvPr/>
        </p:nvSpPr>
        <p:spPr bwMode="auto">
          <a:xfrm>
            <a:off x="0" y="1439864"/>
            <a:ext cx="5761038" cy="1220789"/>
          </a:xfrm>
          <a:prstGeom prst="rect">
            <a:avLst/>
          </a:prstGeom>
          <a:solidFill>
            <a:srgbClr val="80BF44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0" y="1446207"/>
            <a:ext cx="5761038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57606" tIns="28803" rIns="57606" bIns="28803"/>
          <a:lstStyle/>
          <a:p>
            <a:pPr algn="ctr"/>
            <a:r>
              <a:rPr lang="en-US" sz="2000" b="1" i="1" dirty="0" smtClean="0">
                <a:ln w="11430"/>
                <a:solidFill>
                  <a:schemeClr val="tx2">
                    <a:lumMod val="75000"/>
                    <a:lumOff val="25000"/>
                  </a:schemeClr>
                </a:solidFill>
              </a:rPr>
              <a:t>SUMMARY  WRITING </a:t>
            </a:r>
            <a:r>
              <a:rPr lang="ru-RU" sz="1300" b="1" dirty="0" smtClean="0">
                <a:solidFill>
                  <a:schemeClr val="bg2"/>
                </a:solidFill>
              </a:rPr>
              <a:t/>
            </a:r>
            <a:br>
              <a:rPr lang="ru-RU" sz="1300" b="1" dirty="0" smtClean="0">
                <a:solidFill>
                  <a:schemeClr val="bg2"/>
                </a:solidFill>
              </a:rPr>
            </a:br>
            <a:endParaRPr lang="ru-RU" sz="800" b="1" dirty="0" smtClean="0">
              <a:solidFill>
                <a:schemeClr val="bg2"/>
              </a:solidFill>
            </a:endParaRPr>
          </a:p>
          <a:p>
            <a:pPr algn="ctr"/>
            <a:endParaRPr lang="ru-RU" sz="400" b="1" dirty="0" smtClean="0">
              <a:ln w="11430"/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endParaRPr lang="en-US" sz="800" b="1" dirty="0" smtClean="0">
              <a:ln w="11430"/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endParaRPr lang="en-US" sz="800" b="1" dirty="0" smtClean="0">
              <a:ln w="11430"/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endParaRPr lang="en-US" sz="800" b="1" dirty="0" smtClean="0">
              <a:ln w="11430"/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endParaRPr lang="en-US" sz="800" b="1" dirty="0" smtClean="0">
              <a:ln w="11430"/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endParaRPr lang="en-US" sz="800" b="1" dirty="0" smtClean="0">
              <a:ln w="11430"/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endParaRPr lang="ru-RU" sz="800" b="1" dirty="0" smtClean="0">
              <a:ln w="11430"/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r>
              <a:rPr lang="en-US" sz="2000" b="1" i="1" dirty="0" err="1" smtClean="0">
                <a:ln w="11430"/>
                <a:solidFill>
                  <a:schemeClr val="bg1">
                    <a:lumMod val="50000"/>
                  </a:schemeClr>
                </a:solidFill>
              </a:rPr>
              <a:t>Sokolova</a:t>
            </a:r>
            <a:r>
              <a:rPr lang="ru-RU" sz="2000" b="1" i="1" dirty="0" smtClean="0">
                <a:ln w="11430"/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000" b="1" i="1" dirty="0" smtClean="0">
                <a:ln w="11430"/>
                <a:solidFill>
                  <a:schemeClr val="bg1">
                    <a:lumMod val="50000"/>
                  </a:schemeClr>
                </a:solidFill>
              </a:rPr>
              <a:t>Elvira</a:t>
            </a:r>
            <a:r>
              <a:rPr lang="ru-RU" sz="2000" b="1" i="1" dirty="0" smtClean="0">
                <a:ln w="11430"/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000" b="1" i="1" dirty="0" err="1" smtClean="0">
                <a:ln w="11430"/>
                <a:solidFill>
                  <a:schemeClr val="bg1">
                    <a:lumMod val="50000"/>
                  </a:schemeClr>
                </a:solidFill>
              </a:rPr>
              <a:t>Yakovlevna</a:t>
            </a:r>
            <a:endParaRPr lang="ru-RU" sz="2000" b="1" i="1" dirty="0" smtClean="0">
              <a:ln w="11430"/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r>
              <a:rPr lang="ru-RU" sz="1200" b="1" dirty="0" smtClean="0">
                <a:ln w="11430"/>
                <a:solidFill>
                  <a:srgbClr val="740000"/>
                </a:solidFill>
              </a:rPr>
              <a:t/>
            </a:r>
            <a:br>
              <a:rPr lang="ru-RU" sz="1200" b="1" dirty="0" smtClean="0">
                <a:ln w="11430"/>
                <a:solidFill>
                  <a:srgbClr val="740000"/>
                </a:solidFill>
              </a:rPr>
            </a:br>
            <a:endParaRPr lang="ru-RU" sz="1200" b="1" dirty="0">
              <a:solidFill>
                <a:schemeClr val="bg2"/>
              </a:solidFill>
            </a:endParaRPr>
          </a:p>
        </p:txBody>
      </p:sp>
      <p:grpSp>
        <p:nvGrpSpPr>
          <p:cNvPr id="2055" name="Группа 8"/>
          <p:cNvGrpSpPr>
            <a:grpSpLocks/>
          </p:cNvGrpSpPr>
          <p:nvPr/>
        </p:nvGrpSpPr>
        <p:grpSpPr bwMode="auto">
          <a:xfrm>
            <a:off x="720279" y="648419"/>
            <a:ext cx="2537892" cy="567455"/>
            <a:chOff x="543276" y="545242"/>
            <a:chExt cx="1953171" cy="435314"/>
          </a:xfrm>
        </p:grpSpPr>
        <p:sp>
          <p:nvSpPr>
            <p:cNvPr id="14" name="Freeform 37"/>
            <p:cNvSpPr>
              <a:spLocks noEditPoints="1"/>
            </p:cNvSpPr>
            <p:nvPr/>
          </p:nvSpPr>
          <p:spPr bwMode="auto">
            <a:xfrm>
              <a:off x="1174518" y="633914"/>
              <a:ext cx="1321929" cy="346642"/>
            </a:xfrm>
            <a:custGeom>
              <a:avLst/>
              <a:gdLst>
                <a:gd name="T0" fmla="*/ 528 w 2132"/>
                <a:gd name="T1" fmla="*/ 586 h 649"/>
                <a:gd name="T2" fmla="*/ 791 w 2132"/>
                <a:gd name="T3" fmla="*/ 557 h 649"/>
                <a:gd name="T4" fmla="*/ 510 w 2132"/>
                <a:gd name="T5" fmla="*/ 564 h 649"/>
                <a:gd name="T6" fmla="*/ 490 w 2132"/>
                <a:gd name="T7" fmla="*/ 521 h 649"/>
                <a:gd name="T8" fmla="*/ 1337 w 2132"/>
                <a:gd name="T9" fmla="*/ 504 h 649"/>
                <a:gd name="T10" fmla="*/ 1257 w 2132"/>
                <a:gd name="T11" fmla="*/ 504 h 649"/>
                <a:gd name="T12" fmla="*/ 1001 w 2132"/>
                <a:gd name="T13" fmla="*/ 504 h 649"/>
                <a:gd name="T14" fmla="*/ 981 w 2132"/>
                <a:gd name="T15" fmla="*/ 504 h 649"/>
                <a:gd name="T16" fmla="*/ 799 w 2132"/>
                <a:gd name="T17" fmla="*/ 579 h 649"/>
                <a:gd name="T18" fmla="*/ 625 w 2132"/>
                <a:gd name="T19" fmla="*/ 522 h 649"/>
                <a:gd name="T20" fmla="*/ 508 w 2132"/>
                <a:gd name="T21" fmla="*/ 504 h 649"/>
                <a:gd name="T22" fmla="*/ 529 w 2132"/>
                <a:gd name="T23" fmla="*/ 574 h 649"/>
                <a:gd name="T24" fmla="*/ 470 w 2132"/>
                <a:gd name="T25" fmla="*/ 646 h 649"/>
                <a:gd name="T26" fmla="*/ 404 w 2132"/>
                <a:gd name="T27" fmla="*/ 536 h 649"/>
                <a:gd name="T28" fmla="*/ 249 w 2132"/>
                <a:gd name="T29" fmla="*/ 646 h 649"/>
                <a:gd name="T30" fmla="*/ 131 w 2132"/>
                <a:gd name="T31" fmla="*/ 504 h 649"/>
                <a:gd name="T32" fmla="*/ 23 w 2132"/>
                <a:gd name="T33" fmla="*/ 627 h 649"/>
                <a:gd name="T34" fmla="*/ 931 w 2132"/>
                <a:gd name="T35" fmla="*/ 503 h 649"/>
                <a:gd name="T36" fmla="*/ 872 w 2132"/>
                <a:gd name="T37" fmla="*/ 609 h 649"/>
                <a:gd name="T38" fmla="*/ 893 w 2132"/>
                <a:gd name="T39" fmla="*/ 646 h 649"/>
                <a:gd name="T40" fmla="*/ 914 w 2132"/>
                <a:gd name="T41" fmla="*/ 502 h 649"/>
                <a:gd name="T42" fmla="*/ 206 w 2132"/>
                <a:gd name="T43" fmla="*/ 387 h 649"/>
                <a:gd name="T44" fmla="*/ 267 w 2132"/>
                <a:gd name="T45" fmla="*/ 302 h 649"/>
                <a:gd name="T46" fmla="*/ 2111 w 2132"/>
                <a:gd name="T47" fmla="*/ 411 h 649"/>
                <a:gd name="T48" fmla="*/ 1976 w 2132"/>
                <a:gd name="T49" fmla="*/ 269 h 649"/>
                <a:gd name="T50" fmla="*/ 1805 w 2132"/>
                <a:gd name="T51" fmla="*/ 269 h 649"/>
                <a:gd name="T52" fmla="*/ 1549 w 2132"/>
                <a:gd name="T53" fmla="*/ 287 h 649"/>
                <a:gd name="T54" fmla="*/ 1337 w 2132"/>
                <a:gd name="T55" fmla="*/ 269 h 649"/>
                <a:gd name="T56" fmla="*/ 1423 w 2132"/>
                <a:gd name="T57" fmla="*/ 269 h 649"/>
                <a:gd name="T58" fmla="*/ 1337 w 2132"/>
                <a:gd name="T59" fmla="*/ 294 h 649"/>
                <a:gd name="T60" fmla="*/ 1280 w 2132"/>
                <a:gd name="T61" fmla="*/ 302 h 649"/>
                <a:gd name="T62" fmla="*/ 1126 w 2132"/>
                <a:gd name="T63" fmla="*/ 411 h 649"/>
                <a:gd name="T64" fmla="*/ 955 w 2132"/>
                <a:gd name="T65" fmla="*/ 337 h 649"/>
                <a:gd name="T66" fmla="*/ 791 w 2132"/>
                <a:gd name="T67" fmla="*/ 287 h 649"/>
                <a:gd name="T68" fmla="*/ 741 w 2132"/>
                <a:gd name="T69" fmla="*/ 269 h 649"/>
                <a:gd name="T70" fmla="*/ 515 w 2132"/>
                <a:gd name="T71" fmla="*/ 380 h 649"/>
                <a:gd name="T72" fmla="*/ 447 w 2132"/>
                <a:gd name="T73" fmla="*/ 269 h 649"/>
                <a:gd name="T74" fmla="*/ 363 w 2132"/>
                <a:gd name="T75" fmla="*/ 406 h 649"/>
                <a:gd name="T76" fmla="*/ 351 w 2132"/>
                <a:gd name="T77" fmla="*/ 386 h 649"/>
                <a:gd name="T78" fmla="*/ 105 w 2132"/>
                <a:gd name="T79" fmla="*/ 287 h 649"/>
                <a:gd name="T80" fmla="*/ 1640 w 2132"/>
                <a:gd name="T81" fmla="*/ 288 h 649"/>
                <a:gd name="T82" fmla="*/ 1680 w 2132"/>
                <a:gd name="T83" fmla="*/ 393 h 649"/>
                <a:gd name="T84" fmla="*/ 1583 w 2132"/>
                <a:gd name="T85" fmla="*/ 339 h 649"/>
                <a:gd name="T86" fmla="*/ 292 w 2132"/>
                <a:gd name="T87" fmla="*/ 303 h 649"/>
                <a:gd name="T88" fmla="*/ 182 w 2132"/>
                <a:gd name="T89" fmla="*/ 393 h 649"/>
                <a:gd name="T90" fmla="*/ 2059 w 2132"/>
                <a:gd name="T91" fmla="*/ 241 h 649"/>
                <a:gd name="T92" fmla="*/ 2058 w 2132"/>
                <a:gd name="T93" fmla="*/ 257 h 649"/>
                <a:gd name="T94" fmla="*/ 157 w 2132"/>
                <a:gd name="T95" fmla="*/ 132 h 649"/>
                <a:gd name="T96" fmla="*/ 244 w 2132"/>
                <a:gd name="T97" fmla="*/ 92 h 649"/>
                <a:gd name="T98" fmla="*/ 1046 w 2132"/>
                <a:gd name="T99" fmla="*/ 35 h 649"/>
                <a:gd name="T100" fmla="*/ 803 w 2132"/>
                <a:gd name="T101" fmla="*/ 145 h 649"/>
                <a:gd name="T102" fmla="*/ 658 w 2132"/>
                <a:gd name="T103" fmla="*/ 35 h 649"/>
                <a:gd name="T104" fmla="*/ 305 w 2132"/>
                <a:gd name="T105" fmla="*/ 35 h 649"/>
                <a:gd name="T106" fmla="*/ 325 w 2132"/>
                <a:gd name="T107" fmla="*/ 53 h 649"/>
                <a:gd name="T108" fmla="*/ 44 w 2132"/>
                <a:gd name="T109" fmla="*/ 52 h 649"/>
                <a:gd name="T110" fmla="*/ 529 w 2132"/>
                <a:gd name="T111" fmla="*/ 72 h 649"/>
                <a:gd name="T112" fmla="*/ 605 w 2132"/>
                <a:gd name="T113" fmla="*/ 173 h 649"/>
                <a:gd name="T114" fmla="*/ 507 w 2132"/>
                <a:gd name="T115" fmla="*/ 66 h 649"/>
                <a:gd name="T116" fmla="*/ 267 w 2132"/>
                <a:gd name="T117" fmla="*/ 105 h 649"/>
                <a:gd name="T118" fmla="*/ 132 w 2132"/>
                <a:gd name="T119" fmla="*/ 126 h 649"/>
                <a:gd name="T120" fmla="*/ 992 w 2132"/>
                <a:gd name="T121" fmla="*/ 9 h 649"/>
                <a:gd name="T122" fmla="*/ 967 w 2132"/>
                <a:gd name="T123" fmla="*/ 0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baseline="-25000"/>
            </a:p>
          </p:txBody>
        </p:sp>
        <p:grpSp>
          <p:nvGrpSpPr>
            <p:cNvPr id="2057" name="Group 34"/>
            <p:cNvGrpSpPr>
              <a:grpSpLocks noChangeAspect="1"/>
            </p:cNvGrpSpPr>
            <p:nvPr/>
          </p:nvGrpSpPr>
          <p:grpSpPr bwMode="auto">
            <a:xfrm>
              <a:off x="543276" y="545242"/>
              <a:ext cx="421345" cy="421345"/>
              <a:chOff x="1099" y="205"/>
              <a:chExt cx="340" cy="340"/>
            </a:xfrm>
          </p:grpSpPr>
          <p:sp>
            <p:nvSpPr>
              <p:cNvPr id="16" name="Freeform 38"/>
              <p:cNvSpPr>
                <a:spLocks noEditPoints="1"/>
              </p:cNvSpPr>
              <p:nvPr/>
            </p:nvSpPr>
            <p:spPr bwMode="auto">
              <a:xfrm>
                <a:off x="1099" y="325"/>
                <a:ext cx="341" cy="220"/>
              </a:xfrm>
              <a:custGeom>
                <a:avLst/>
                <a:gdLst>
                  <a:gd name="T0" fmla="*/ 240 w 680"/>
                  <a:gd name="T1" fmla="*/ 240 h 441"/>
                  <a:gd name="T2" fmla="*/ 440 w 680"/>
                  <a:gd name="T3" fmla="*/ 240 h 441"/>
                  <a:gd name="T4" fmla="*/ 440 w 680"/>
                  <a:gd name="T5" fmla="*/ 441 h 441"/>
                  <a:gd name="T6" fmla="*/ 240 w 680"/>
                  <a:gd name="T7" fmla="*/ 441 h 441"/>
                  <a:gd name="T8" fmla="*/ 240 w 680"/>
                  <a:gd name="T9" fmla="*/ 240 h 441"/>
                  <a:gd name="T10" fmla="*/ 480 w 680"/>
                  <a:gd name="T11" fmla="*/ 0 h 441"/>
                  <a:gd name="T12" fmla="*/ 680 w 680"/>
                  <a:gd name="T13" fmla="*/ 0 h 441"/>
                  <a:gd name="T14" fmla="*/ 680 w 680"/>
                  <a:gd name="T15" fmla="*/ 441 h 441"/>
                  <a:gd name="T16" fmla="*/ 480 w 680"/>
                  <a:gd name="T17" fmla="*/ 441 h 441"/>
                  <a:gd name="T18" fmla="*/ 480 w 680"/>
                  <a:gd name="T19" fmla="*/ 0 h 441"/>
                  <a:gd name="T20" fmla="*/ 0 w 680"/>
                  <a:gd name="T21" fmla="*/ 0 h 441"/>
                  <a:gd name="T22" fmla="*/ 200 w 680"/>
                  <a:gd name="T23" fmla="*/ 0 h 441"/>
                  <a:gd name="T24" fmla="*/ 200 w 680"/>
                  <a:gd name="T25" fmla="*/ 441 h 441"/>
                  <a:gd name="T26" fmla="*/ 0 w 680"/>
                  <a:gd name="T27" fmla="*/ 441 h 441"/>
                  <a:gd name="T28" fmla="*/ 0 w 680"/>
                  <a:gd name="T29" fmla="*/ 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240" y="240"/>
                    </a:moveTo>
                    <a:lnTo>
                      <a:pt x="440" y="24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240"/>
                    </a:lnTo>
                    <a:close/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441"/>
                    </a:lnTo>
                    <a:lnTo>
                      <a:pt x="480" y="441"/>
                    </a:lnTo>
                    <a:lnTo>
                      <a:pt x="48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441"/>
                    </a:lnTo>
                    <a:lnTo>
                      <a:pt x="0" y="4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baseline="-25000"/>
              </a:p>
            </p:txBody>
          </p:sp>
          <p:sp>
            <p:nvSpPr>
              <p:cNvPr id="2059" name="Freeform 39"/>
              <p:cNvSpPr>
                <a:spLocks noEditPoints="1"/>
              </p:cNvSpPr>
              <p:nvPr/>
            </p:nvSpPr>
            <p:spPr bwMode="auto">
              <a:xfrm>
                <a:off x="1099" y="205"/>
                <a:ext cx="340" cy="220"/>
              </a:xfrm>
              <a:custGeom>
                <a:avLst/>
                <a:gdLst>
                  <a:gd name="T0" fmla="*/ 30 w 680"/>
                  <a:gd name="T1" fmla="*/ 0 h 441"/>
                  <a:gd name="T2" fmla="*/ 43 w 680"/>
                  <a:gd name="T3" fmla="*/ 0 h 441"/>
                  <a:gd name="T4" fmla="*/ 43 w 680"/>
                  <a:gd name="T5" fmla="*/ 12 h 441"/>
                  <a:gd name="T6" fmla="*/ 30 w 680"/>
                  <a:gd name="T7" fmla="*/ 12 h 441"/>
                  <a:gd name="T8" fmla="*/ 30 w 680"/>
                  <a:gd name="T9" fmla="*/ 0 h 441"/>
                  <a:gd name="T10" fmla="*/ 15 w 680"/>
                  <a:gd name="T11" fmla="*/ 0 h 441"/>
                  <a:gd name="T12" fmla="*/ 28 w 680"/>
                  <a:gd name="T13" fmla="*/ 0 h 441"/>
                  <a:gd name="T14" fmla="*/ 28 w 680"/>
                  <a:gd name="T15" fmla="*/ 27 h 441"/>
                  <a:gd name="T16" fmla="*/ 15 w 680"/>
                  <a:gd name="T17" fmla="*/ 27 h 441"/>
                  <a:gd name="T18" fmla="*/ 15 w 680"/>
                  <a:gd name="T19" fmla="*/ 0 h 441"/>
                  <a:gd name="T20" fmla="*/ 0 w 680"/>
                  <a:gd name="T21" fmla="*/ 0 h 441"/>
                  <a:gd name="T22" fmla="*/ 13 w 680"/>
                  <a:gd name="T23" fmla="*/ 0 h 441"/>
                  <a:gd name="T24" fmla="*/ 13 w 680"/>
                  <a:gd name="T25" fmla="*/ 12 h 441"/>
                  <a:gd name="T26" fmla="*/ 0 w 680"/>
                  <a:gd name="T27" fmla="*/ 12 h 441"/>
                  <a:gd name="T28" fmla="*/ 0 w 680"/>
                  <a:gd name="T29" fmla="*/ 0 h 44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201"/>
                    </a:lnTo>
                    <a:lnTo>
                      <a:pt x="480" y="201"/>
                    </a:lnTo>
                    <a:lnTo>
                      <a:pt x="480" y="0"/>
                    </a:lnTo>
                    <a:close/>
                    <a:moveTo>
                      <a:pt x="240" y="0"/>
                    </a:moveTo>
                    <a:lnTo>
                      <a:pt x="440" y="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201"/>
                    </a:lnTo>
                    <a:lnTo>
                      <a:pt x="0" y="2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BF4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737379" y="803265"/>
            <a:ext cx="4500594" cy="493226"/>
          </a:xfrm>
        </p:spPr>
        <p:txBody>
          <a:bodyPr/>
          <a:lstStyle/>
          <a:p>
            <a:pPr eaLnBrk="1" hangingPunct="1"/>
            <a:r>
              <a:rPr lang="en-US" sz="2400" b="1" i="1" dirty="0" smtClean="0">
                <a:ln w="11430"/>
                <a:solidFill>
                  <a:srgbClr val="80BF4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Definition</a:t>
            </a:r>
            <a:endParaRPr lang="ru-RU" sz="2400" b="1" i="1" dirty="0" smtClean="0">
              <a:solidFill>
                <a:srgbClr val="80BF44"/>
              </a:solidFill>
              <a:latin typeface="Calibri" pitchFamily="34" charset="0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37445" y="1728540"/>
            <a:ext cx="3731430" cy="432048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sz="2400" b="1" i="1" dirty="0" smtClean="0">
                <a:ln w="11430"/>
                <a:solidFill>
                  <a:srgbClr val="80BF4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Types</a:t>
            </a:r>
            <a:endParaRPr lang="ru-RU" sz="2100" b="1" i="1" dirty="0" smtClean="0">
              <a:solidFill>
                <a:srgbClr val="80BF44"/>
              </a:solidFill>
              <a:latin typeface="Calibri" pitchFamily="34" charset="0"/>
            </a:endParaRPr>
          </a:p>
        </p:txBody>
      </p:sp>
      <p:sp>
        <p:nvSpPr>
          <p:cNvPr id="3076" name="Rectangle 5"/>
          <p:cNvSpPr>
            <a:spLocks noChangeArrowheads="1"/>
          </p:cNvSpPr>
          <p:nvPr/>
        </p:nvSpPr>
        <p:spPr bwMode="auto">
          <a:xfrm>
            <a:off x="5329238" y="3889375"/>
            <a:ext cx="431800" cy="431800"/>
          </a:xfrm>
          <a:prstGeom prst="rect">
            <a:avLst/>
          </a:prstGeom>
          <a:solidFill>
            <a:srgbClr val="969696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68278" tIns="34139" rIns="68278" bIns="34139" anchor="ctr"/>
          <a:lstStyle/>
          <a:p>
            <a:pPr algn="ctr" defTabSz="576263"/>
            <a:r>
              <a:rPr lang="en-US" sz="900"/>
              <a:t>2</a:t>
            </a:r>
            <a:endParaRPr lang="ru-RU" sz="900"/>
          </a:p>
        </p:txBody>
      </p:sp>
      <p:sp>
        <p:nvSpPr>
          <p:cNvPr id="3077" name="Text Box 8"/>
          <p:cNvSpPr txBox="1">
            <a:spLocks noChangeArrowheads="1"/>
          </p:cNvSpPr>
          <p:nvPr/>
        </p:nvSpPr>
        <p:spPr bwMode="auto">
          <a:xfrm>
            <a:off x="2447925" y="3889375"/>
            <a:ext cx="2784475" cy="484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8278" tIns="34139" rIns="68278" bIns="34139">
            <a:spAutoFit/>
          </a:bodyPr>
          <a:lstStyle/>
          <a:p>
            <a:pPr defTabSz="576263"/>
            <a:r>
              <a:rPr lang="en-US" sz="900" dirty="0" err="1" smtClean="0">
                <a:ln w="11430"/>
                <a:solidFill>
                  <a:schemeClr val="bg1">
                    <a:lumMod val="50000"/>
                  </a:schemeClr>
                </a:solidFill>
              </a:rPr>
              <a:t>Sokolova</a:t>
            </a:r>
            <a:r>
              <a:rPr lang="en-US" sz="900" dirty="0" smtClean="0">
                <a:ln w="11430"/>
                <a:solidFill>
                  <a:schemeClr val="bg1">
                    <a:lumMod val="50000"/>
                  </a:schemeClr>
                </a:solidFill>
              </a:rPr>
              <a:t> Elvira </a:t>
            </a:r>
            <a:r>
              <a:rPr lang="en-US" sz="900" dirty="0" err="1" smtClean="0">
                <a:ln w="11430"/>
                <a:solidFill>
                  <a:schemeClr val="bg1">
                    <a:lumMod val="50000"/>
                  </a:schemeClr>
                </a:solidFill>
              </a:rPr>
              <a:t>Yakovlevna</a:t>
            </a:r>
            <a:r>
              <a:rPr lang="en-US" sz="900" dirty="0" smtClean="0">
                <a:ln w="11430"/>
                <a:solidFill>
                  <a:schemeClr val="bg1">
                    <a:lumMod val="50000"/>
                  </a:schemeClr>
                </a:solidFill>
              </a:rPr>
              <a:t> </a:t>
            </a:r>
          </a:p>
          <a:p>
            <a:pPr defTabSz="576263"/>
            <a:r>
              <a:rPr lang="en-US" sz="900" dirty="0" smtClean="0">
                <a:ln w="11430"/>
                <a:solidFill>
                  <a:schemeClr val="bg1">
                    <a:lumMod val="50000"/>
                  </a:schemeClr>
                </a:solidFill>
              </a:rPr>
              <a:t> Department of Foreign Languages, Institute of Power  Engineering</a:t>
            </a:r>
            <a:endParaRPr lang="ru-RU" sz="9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3078" name="AutoShape 12"/>
          <p:cNvCxnSpPr>
            <a:cxnSpLocks noChangeShapeType="1"/>
          </p:cNvCxnSpPr>
          <p:nvPr/>
        </p:nvCxnSpPr>
        <p:spPr bwMode="auto">
          <a:xfrm>
            <a:off x="2592388" y="720725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</p:spPr>
      </p:cxnSp>
      <p:sp>
        <p:nvSpPr>
          <p:cNvPr id="3079" name="Rectangle 26"/>
          <p:cNvSpPr>
            <a:spLocks noChangeArrowheads="1"/>
          </p:cNvSpPr>
          <p:nvPr/>
        </p:nvSpPr>
        <p:spPr bwMode="auto">
          <a:xfrm>
            <a:off x="720725" y="1296491"/>
            <a:ext cx="4679950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57606" tIns="28803" rIns="57606" bIns="28803" anchor="ctr"/>
          <a:lstStyle/>
          <a:p>
            <a:pPr algn="just">
              <a:buNone/>
            </a:pPr>
            <a:r>
              <a:rPr lang="en-US" dirty="0" smtClean="0"/>
              <a:t>a comprehensive and usually brief abstract, recapitulation, or compendium of previously stated facts or statements.</a:t>
            </a:r>
            <a:endParaRPr lang="ru-RU" b="1" dirty="0" smtClean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080" name="Rectangle 27"/>
          <p:cNvSpPr>
            <a:spLocks noChangeArrowheads="1"/>
          </p:cNvSpPr>
          <p:nvPr/>
        </p:nvSpPr>
        <p:spPr bwMode="auto">
          <a:xfrm>
            <a:off x="720725" y="2160587"/>
            <a:ext cx="4535488" cy="1255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57606" tIns="28803" rIns="57606" bIns="28803" anchor="ctr"/>
          <a:lstStyle/>
          <a:p>
            <a:pPr defTabSz="576263"/>
            <a:endParaRPr lang="ru-RU" b="1" dirty="0">
              <a:solidFill>
                <a:schemeClr val="tx2"/>
              </a:solidFill>
            </a:endParaRPr>
          </a:p>
        </p:txBody>
      </p:sp>
      <p:pic>
        <p:nvPicPr>
          <p:cNvPr id="3081" name="Picture 30" descr="ТПУ_Презентация_квадраты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778250"/>
            <a:ext cx="2520950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082" name="Группа 8"/>
          <p:cNvGrpSpPr>
            <a:grpSpLocks/>
          </p:cNvGrpSpPr>
          <p:nvPr/>
        </p:nvGrpSpPr>
        <p:grpSpPr bwMode="auto">
          <a:xfrm>
            <a:off x="261938" y="223838"/>
            <a:ext cx="1924050" cy="449262"/>
            <a:chOff x="543276" y="545242"/>
            <a:chExt cx="1816737" cy="422585"/>
          </a:xfrm>
        </p:grpSpPr>
        <p:sp>
          <p:nvSpPr>
            <p:cNvPr id="17" name="Freeform 37"/>
            <p:cNvSpPr>
              <a:spLocks noEditPoints="1"/>
            </p:cNvSpPr>
            <p:nvPr/>
          </p:nvSpPr>
          <p:spPr bwMode="auto">
            <a:xfrm>
              <a:off x="1037932" y="566147"/>
              <a:ext cx="1322081" cy="401680"/>
            </a:xfrm>
            <a:custGeom>
              <a:avLst/>
              <a:gdLst>
                <a:gd name="T0" fmla="*/ 528 w 2132"/>
                <a:gd name="T1" fmla="*/ 586 h 649"/>
                <a:gd name="T2" fmla="*/ 791 w 2132"/>
                <a:gd name="T3" fmla="*/ 557 h 649"/>
                <a:gd name="T4" fmla="*/ 510 w 2132"/>
                <a:gd name="T5" fmla="*/ 564 h 649"/>
                <a:gd name="T6" fmla="*/ 490 w 2132"/>
                <a:gd name="T7" fmla="*/ 521 h 649"/>
                <a:gd name="T8" fmla="*/ 1337 w 2132"/>
                <a:gd name="T9" fmla="*/ 504 h 649"/>
                <a:gd name="T10" fmla="*/ 1257 w 2132"/>
                <a:gd name="T11" fmla="*/ 504 h 649"/>
                <a:gd name="T12" fmla="*/ 1001 w 2132"/>
                <a:gd name="T13" fmla="*/ 504 h 649"/>
                <a:gd name="T14" fmla="*/ 981 w 2132"/>
                <a:gd name="T15" fmla="*/ 504 h 649"/>
                <a:gd name="T16" fmla="*/ 799 w 2132"/>
                <a:gd name="T17" fmla="*/ 579 h 649"/>
                <a:gd name="T18" fmla="*/ 625 w 2132"/>
                <a:gd name="T19" fmla="*/ 522 h 649"/>
                <a:gd name="T20" fmla="*/ 508 w 2132"/>
                <a:gd name="T21" fmla="*/ 504 h 649"/>
                <a:gd name="T22" fmla="*/ 529 w 2132"/>
                <a:gd name="T23" fmla="*/ 574 h 649"/>
                <a:gd name="T24" fmla="*/ 470 w 2132"/>
                <a:gd name="T25" fmla="*/ 646 h 649"/>
                <a:gd name="T26" fmla="*/ 404 w 2132"/>
                <a:gd name="T27" fmla="*/ 536 h 649"/>
                <a:gd name="T28" fmla="*/ 249 w 2132"/>
                <a:gd name="T29" fmla="*/ 646 h 649"/>
                <a:gd name="T30" fmla="*/ 131 w 2132"/>
                <a:gd name="T31" fmla="*/ 504 h 649"/>
                <a:gd name="T32" fmla="*/ 23 w 2132"/>
                <a:gd name="T33" fmla="*/ 627 h 649"/>
                <a:gd name="T34" fmla="*/ 931 w 2132"/>
                <a:gd name="T35" fmla="*/ 503 h 649"/>
                <a:gd name="T36" fmla="*/ 872 w 2132"/>
                <a:gd name="T37" fmla="*/ 609 h 649"/>
                <a:gd name="T38" fmla="*/ 893 w 2132"/>
                <a:gd name="T39" fmla="*/ 646 h 649"/>
                <a:gd name="T40" fmla="*/ 914 w 2132"/>
                <a:gd name="T41" fmla="*/ 502 h 649"/>
                <a:gd name="T42" fmla="*/ 206 w 2132"/>
                <a:gd name="T43" fmla="*/ 387 h 649"/>
                <a:gd name="T44" fmla="*/ 267 w 2132"/>
                <a:gd name="T45" fmla="*/ 302 h 649"/>
                <a:gd name="T46" fmla="*/ 2111 w 2132"/>
                <a:gd name="T47" fmla="*/ 411 h 649"/>
                <a:gd name="T48" fmla="*/ 1976 w 2132"/>
                <a:gd name="T49" fmla="*/ 269 h 649"/>
                <a:gd name="T50" fmla="*/ 1805 w 2132"/>
                <a:gd name="T51" fmla="*/ 269 h 649"/>
                <a:gd name="T52" fmla="*/ 1549 w 2132"/>
                <a:gd name="T53" fmla="*/ 287 h 649"/>
                <a:gd name="T54" fmla="*/ 1337 w 2132"/>
                <a:gd name="T55" fmla="*/ 269 h 649"/>
                <a:gd name="T56" fmla="*/ 1423 w 2132"/>
                <a:gd name="T57" fmla="*/ 269 h 649"/>
                <a:gd name="T58" fmla="*/ 1337 w 2132"/>
                <a:gd name="T59" fmla="*/ 294 h 649"/>
                <a:gd name="T60" fmla="*/ 1280 w 2132"/>
                <a:gd name="T61" fmla="*/ 302 h 649"/>
                <a:gd name="T62" fmla="*/ 1126 w 2132"/>
                <a:gd name="T63" fmla="*/ 411 h 649"/>
                <a:gd name="T64" fmla="*/ 955 w 2132"/>
                <a:gd name="T65" fmla="*/ 337 h 649"/>
                <a:gd name="T66" fmla="*/ 791 w 2132"/>
                <a:gd name="T67" fmla="*/ 287 h 649"/>
                <a:gd name="T68" fmla="*/ 741 w 2132"/>
                <a:gd name="T69" fmla="*/ 269 h 649"/>
                <a:gd name="T70" fmla="*/ 515 w 2132"/>
                <a:gd name="T71" fmla="*/ 380 h 649"/>
                <a:gd name="T72" fmla="*/ 447 w 2132"/>
                <a:gd name="T73" fmla="*/ 269 h 649"/>
                <a:gd name="T74" fmla="*/ 363 w 2132"/>
                <a:gd name="T75" fmla="*/ 406 h 649"/>
                <a:gd name="T76" fmla="*/ 351 w 2132"/>
                <a:gd name="T77" fmla="*/ 386 h 649"/>
                <a:gd name="T78" fmla="*/ 105 w 2132"/>
                <a:gd name="T79" fmla="*/ 287 h 649"/>
                <a:gd name="T80" fmla="*/ 1640 w 2132"/>
                <a:gd name="T81" fmla="*/ 288 h 649"/>
                <a:gd name="T82" fmla="*/ 1680 w 2132"/>
                <a:gd name="T83" fmla="*/ 393 h 649"/>
                <a:gd name="T84" fmla="*/ 1583 w 2132"/>
                <a:gd name="T85" fmla="*/ 339 h 649"/>
                <a:gd name="T86" fmla="*/ 292 w 2132"/>
                <a:gd name="T87" fmla="*/ 303 h 649"/>
                <a:gd name="T88" fmla="*/ 182 w 2132"/>
                <a:gd name="T89" fmla="*/ 393 h 649"/>
                <a:gd name="T90" fmla="*/ 2059 w 2132"/>
                <a:gd name="T91" fmla="*/ 241 h 649"/>
                <a:gd name="T92" fmla="*/ 2058 w 2132"/>
                <a:gd name="T93" fmla="*/ 257 h 649"/>
                <a:gd name="T94" fmla="*/ 157 w 2132"/>
                <a:gd name="T95" fmla="*/ 132 h 649"/>
                <a:gd name="T96" fmla="*/ 244 w 2132"/>
                <a:gd name="T97" fmla="*/ 92 h 649"/>
                <a:gd name="T98" fmla="*/ 1046 w 2132"/>
                <a:gd name="T99" fmla="*/ 35 h 649"/>
                <a:gd name="T100" fmla="*/ 803 w 2132"/>
                <a:gd name="T101" fmla="*/ 145 h 649"/>
                <a:gd name="T102" fmla="*/ 658 w 2132"/>
                <a:gd name="T103" fmla="*/ 35 h 649"/>
                <a:gd name="T104" fmla="*/ 305 w 2132"/>
                <a:gd name="T105" fmla="*/ 35 h 649"/>
                <a:gd name="T106" fmla="*/ 325 w 2132"/>
                <a:gd name="T107" fmla="*/ 53 h 649"/>
                <a:gd name="T108" fmla="*/ 44 w 2132"/>
                <a:gd name="T109" fmla="*/ 52 h 649"/>
                <a:gd name="T110" fmla="*/ 529 w 2132"/>
                <a:gd name="T111" fmla="*/ 72 h 649"/>
                <a:gd name="T112" fmla="*/ 605 w 2132"/>
                <a:gd name="T113" fmla="*/ 173 h 649"/>
                <a:gd name="T114" fmla="*/ 507 w 2132"/>
                <a:gd name="T115" fmla="*/ 66 h 649"/>
                <a:gd name="T116" fmla="*/ 267 w 2132"/>
                <a:gd name="T117" fmla="*/ 105 h 649"/>
                <a:gd name="T118" fmla="*/ 132 w 2132"/>
                <a:gd name="T119" fmla="*/ 126 h 649"/>
                <a:gd name="T120" fmla="*/ 992 w 2132"/>
                <a:gd name="T121" fmla="*/ 9 h 649"/>
                <a:gd name="T122" fmla="*/ 967 w 2132"/>
                <a:gd name="T123" fmla="*/ 0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baseline="-25000"/>
            </a:p>
          </p:txBody>
        </p:sp>
        <p:grpSp>
          <p:nvGrpSpPr>
            <p:cNvPr id="3084" name="Group 34"/>
            <p:cNvGrpSpPr>
              <a:grpSpLocks noChangeAspect="1"/>
            </p:cNvGrpSpPr>
            <p:nvPr/>
          </p:nvGrpSpPr>
          <p:grpSpPr bwMode="auto">
            <a:xfrm>
              <a:off x="543276" y="545242"/>
              <a:ext cx="421345" cy="421345"/>
              <a:chOff x="1099" y="205"/>
              <a:chExt cx="340" cy="340"/>
            </a:xfrm>
          </p:grpSpPr>
          <p:sp>
            <p:nvSpPr>
              <p:cNvPr id="19" name="Freeform 38"/>
              <p:cNvSpPr>
                <a:spLocks noEditPoints="1"/>
              </p:cNvSpPr>
              <p:nvPr/>
            </p:nvSpPr>
            <p:spPr bwMode="auto">
              <a:xfrm>
                <a:off x="1099" y="325"/>
                <a:ext cx="341" cy="218"/>
              </a:xfrm>
              <a:custGeom>
                <a:avLst/>
                <a:gdLst>
                  <a:gd name="T0" fmla="*/ 240 w 680"/>
                  <a:gd name="T1" fmla="*/ 240 h 441"/>
                  <a:gd name="T2" fmla="*/ 440 w 680"/>
                  <a:gd name="T3" fmla="*/ 240 h 441"/>
                  <a:gd name="T4" fmla="*/ 440 w 680"/>
                  <a:gd name="T5" fmla="*/ 441 h 441"/>
                  <a:gd name="T6" fmla="*/ 240 w 680"/>
                  <a:gd name="T7" fmla="*/ 441 h 441"/>
                  <a:gd name="T8" fmla="*/ 240 w 680"/>
                  <a:gd name="T9" fmla="*/ 240 h 441"/>
                  <a:gd name="T10" fmla="*/ 480 w 680"/>
                  <a:gd name="T11" fmla="*/ 0 h 441"/>
                  <a:gd name="T12" fmla="*/ 680 w 680"/>
                  <a:gd name="T13" fmla="*/ 0 h 441"/>
                  <a:gd name="T14" fmla="*/ 680 w 680"/>
                  <a:gd name="T15" fmla="*/ 441 h 441"/>
                  <a:gd name="T16" fmla="*/ 480 w 680"/>
                  <a:gd name="T17" fmla="*/ 441 h 441"/>
                  <a:gd name="T18" fmla="*/ 480 w 680"/>
                  <a:gd name="T19" fmla="*/ 0 h 441"/>
                  <a:gd name="T20" fmla="*/ 0 w 680"/>
                  <a:gd name="T21" fmla="*/ 0 h 441"/>
                  <a:gd name="T22" fmla="*/ 200 w 680"/>
                  <a:gd name="T23" fmla="*/ 0 h 441"/>
                  <a:gd name="T24" fmla="*/ 200 w 680"/>
                  <a:gd name="T25" fmla="*/ 441 h 441"/>
                  <a:gd name="T26" fmla="*/ 0 w 680"/>
                  <a:gd name="T27" fmla="*/ 441 h 441"/>
                  <a:gd name="T28" fmla="*/ 0 w 680"/>
                  <a:gd name="T29" fmla="*/ 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240" y="240"/>
                    </a:moveTo>
                    <a:lnTo>
                      <a:pt x="440" y="24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240"/>
                    </a:lnTo>
                    <a:close/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441"/>
                    </a:lnTo>
                    <a:lnTo>
                      <a:pt x="480" y="441"/>
                    </a:lnTo>
                    <a:lnTo>
                      <a:pt x="48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441"/>
                    </a:lnTo>
                    <a:lnTo>
                      <a:pt x="0" y="4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baseline="-25000"/>
              </a:p>
            </p:txBody>
          </p:sp>
          <p:sp>
            <p:nvSpPr>
              <p:cNvPr id="3086" name="Freeform 39"/>
              <p:cNvSpPr>
                <a:spLocks noEditPoints="1"/>
              </p:cNvSpPr>
              <p:nvPr/>
            </p:nvSpPr>
            <p:spPr bwMode="auto">
              <a:xfrm>
                <a:off x="1099" y="205"/>
                <a:ext cx="340" cy="220"/>
              </a:xfrm>
              <a:custGeom>
                <a:avLst/>
                <a:gdLst>
                  <a:gd name="T0" fmla="*/ 30 w 680"/>
                  <a:gd name="T1" fmla="*/ 0 h 441"/>
                  <a:gd name="T2" fmla="*/ 43 w 680"/>
                  <a:gd name="T3" fmla="*/ 0 h 441"/>
                  <a:gd name="T4" fmla="*/ 43 w 680"/>
                  <a:gd name="T5" fmla="*/ 12 h 441"/>
                  <a:gd name="T6" fmla="*/ 30 w 680"/>
                  <a:gd name="T7" fmla="*/ 12 h 441"/>
                  <a:gd name="T8" fmla="*/ 30 w 680"/>
                  <a:gd name="T9" fmla="*/ 0 h 441"/>
                  <a:gd name="T10" fmla="*/ 15 w 680"/>
                  <a:gd name="T11" fmla="*/ 0 h 441"/>
                  <a:gd name="T12" fmla="*/ 28 w 680"/>
                  <a:gd name="T13" fmla="*/ 0 h 441"/>
                  <a:gd name="T14" fmla="*/ 28 w 680"/>
                  <a:gd name="T15" fmla="*/ 27 h 441"/>
                  <a:gd name="T16" fmla="*/ 15 w 680"/>
                  <a:gd name="T17" fmla="*/ 27 h 441"/>
                  <a:gd name="T18" fmla="*/ 15 w 680"/>
                  <a:gd name="T19" fmla="*/ 0 h 441"/>
                  <a:gd name="T20" fmla="*/ 0 w 680"/>
                  <a:gd name="T21" fmla="*/ 0 h 441"/>
                  <a:gd name="T22" fmla="*/ 13 w 680"/>
                  <a:gd name="T23" fmla="*/ 0 h 441"/>
                  <a:gd name="T24" fmla="*/ 13 w 680"/>
                  <a:gd name="T25" fmla="*/ 12 h 441"/>
                  <a:gd name="T26" fmla="*/ 0 w 680"/>
                  <a:gd name="T27" fmla="*/ 12 h 441"/>
                  <a:gd name="T28" fmla="*/ 0 w 680"/>
                  <a:gd name="T29" fmla="*/ 0 h 44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201"/>
                    </a:lnTo>
                    <a:lnTo>
                      <a:pt x="480" y="201"/>
                    </a:lnTo>
                    <a:lnTo>
                      <a:pt x="480" y="0"/>
                    </a:lnTo>
                    <a:close/>
                    <a:moveTo>
                      <a:pt x="240" y="0"/>
                    </a:moveTo>
                    <a:lnTo>
                      <a:pt x="440" y="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201"/>
                    </a:lnTo>
                    <a:lnTo>
                      <a:pt x="0" y="2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BF4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15" name="Прямоугольник 14"/>
          <p:cNvSpPr/>
          <p:nvPr/>
        </p:nvSpPr>
        <p:spPr>
          <a:xfrm>
            <a:off x="936303" y="2160587"/>
            <a:ext cx="4373108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Font typeface="Arial" pitchFamily="34" charset="0"/>
              <a:buChar char="•"/>
            </a:pPr>
            <a:r>
              <a:rPr lang="en-US" dirty="0" smtClean="0"/>
              <a:t>It may be satisfactory for your needs to </a:t>
            </a:r>
            <a:r>
              <a:rPr lang="en-US" dirty="0" smtClean="0"/>
              <a:t>summarize </a:t>
            </a:r>
            <a:r>
              <a:rPr lang="en-US" dirty="0" smtClean="0"/>
              <a:t>a text in only one or two sentences. A short summary like this may be needed, for example, for the abstract  of a short essay or article you have written.</a:t>
            </a:r>
            <a:endParaRPr lang="ru-RU" dirty="0" smtClean="0"/>
          </a:p>
          <a:p>
            <a:pPr lvl="0">
              <a:buFont typeface="Arial" pitchFamily="34" charset="0"/>
              <a:buChar char="•"/>
            </a:pPr>
            <a:r>
              <a:rPr lang="en-US" dirty="0" smtClean="0"/>
              <a:t>More detailed summary may be necessary. For example, you may need to </a:t>
            </a:r>
            <a:r>
              <a:rPr lang="en-US" dirty="0" smtClean="0"/>
              <a:t>summarize </a:t>
            </a:r>
            <a:r>
              <a:rPr lang="en-US" dirty="0" smtClean="0"/>
              <a:t>the entire content of an article you are reading. This is called global </a:t>
            </a:r>
            <a:r>
              <a:rPr lang="en-US" dirty="0" smtClean="0"/>
              <a:t>summarizing.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You may need to </a:t>
            </a:r>
            <a:r>
              <a:rPr lang="en-US" dirty="0" err="1" smtClean="0"/>
              <a:t>summarise</a:t>
            </a:r>
            <a:r>
              <a:rPr lang="en-US" dirty="0" smtClean="0"/>
              <a:t> only some of the information in a text. Such a selective summary may involve only the extraction of relevant material from a large body of prose.</a:t>
            </a:r>
            <a:endParaRPr lang="ru-RU" dirty="0" smtClean="0"/>
          </a:p>
          <a:p>
            <a:pPr lvl="0">
              <a:buFont typeface="Arial" pitchFamily="34" charset="0"/>
              <a:buChar char="•"/>
            </a:pPr>
            <a:endParaRPr lang="ru-RU" dirty="0" smtClean="0"/>
          </a:p>
          <a:p>
            <a:pPr algn="ctr">
              <a:buNone/>
            </a:pPr>
            <a:r>
              <a:rPr lang="ru-RU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</a:t>
            </a:r>
            <a:endParaRPr lang="ru-RU" b="1" dirty="0" smtClean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523329" y="0"/>
            <a:ext cx="3237709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00" b="1" dirty="0" smtClean="0">
                <a:ln w="11430"/>
                <a:solidFill>
                  <a:schemeClr val="tx2">
                    <a:lumMod val="75000"/>
                    <a:lumOff val="2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>SUMMARY</a:t>
            </a:r>
            <a:endParaRPr lang="ru-RU" sz="900" dirty="0">
              <a:latin typeface="Cambria" pitchFamily="18" charset="0"/>
            </a:endParaRPr>
          </a:p>
        </p:txBody>
      </p:sp>
      <p:pic>
        <p:nvPicPr>
          <p:cNvPr id="18" name="Picture 2" descr="j030125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2374902"/>
            <a:ext cx="936302" cy="1357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2520950" y="112713"/>
            <a:ext cx="3168650" cy="576262"/>
          </a:xfrm>
        </p:spPr>
        <p:txBody>
          <a:bodyPr/>
          <a:lstStyle/>
          <a:p>
            <a:r>
              <a:rPr lang="en-US" sz="900" b="1" dirty="0" smtClean="0">
                <a:ln w="11430"/>
                <a:solidFill>
                  <a:schemeClr val="tx2">
                    <a:lumMod val="75000"/>
                    <a:lumOff val="2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>SUMMARY</a:t>
            </a:r>
            <a:endParaRPr lang="ru-RU" sz="900" dirty="0">
              <a:latin typeface="Cambria" pitchFamily="18" charset="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0189" y="946141"/>
            <a:ext cx="5380849" cy="422358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sz="2400" b="1" i="1" dirty="0" smtClean="0">
                <a:ln w="11430"/>
                <a:solidFill>
                  <a:srgbClr val="80BF4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FEATURES</a:t>
            </a:r>
            <a:endParaRPr lang="ru-RU" sz="2400" b="1" i="1" dirty="0" smtClean="0">
              <a:solidFill>
                <a:srgbClr val="80BF44"/>
              </a:solidFill>
              <a:latin typeface="Calibri" pitchFamily="34" charset="0"/>
            </a:endParaRPr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5329238" y="3889375"/>
            <a:ext cx="431800" cy="431800"/>
          </a:xfrm>
          <a:prstGeom prst="rect">
            <a:avLst/>
          </a:prstGeom>
          <a:solidFill>
            <a:srgbClr val="969696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68278" tIns="34139" rIns="68278" bIns="34139" anchor="ctr"/>
          <a:lstStyle/>
          <a:p>
            <a:pPr algn="ctr" defTabSz="576263"/>
            <a:r>
              <a:rPr lang="ru-RU" sz="900" dirty="0" smtClean="0"/>
              <a:t>3</a:t>
            </a:r>
            <a:endParaRPr lang="ru-RU" sz="900" dirty="0"/>
          </a:p>
        </p:txBody>
      </p:sp>
      <p:cxnSp>
        <p:nvCxnSpPr>
          <p:cNvPr id="4101" name="AutoShape 7"/>
          <p:cNvCxnSpPr>
            <a:cxnSpLocks noChangeShapeType="1"/>
          </p:cNvCxnSpPr>
          <p:nvPr/>
        </p:nvCxnSpPr>
        <p:spPr bwMode="auto">
          <a:xfrm>
            <a:off x="2592388" y="720725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</p:spPr>
      </p:cxnSp>
      <p:sp>
        <p:nvSpPr>
          <p:cNvPr id="4102" name="Rectangle 11"/>
          <p:cNvSpPr>
            <a:spLocks noChangeArrowheads="1"/>
          </p:cNvSpPr>
          <p:nvPr/>
        </p:nvSpPr>
        <p:spPr bwMode="auto">
          <a:xfrm>
            <a:off x="1944688" y="1512888"/>
            <a:ext cx="3576637" cy="208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57606" tIns="28803" rIns="57606" bIns="28803" anchor="ctr"/>
          <a:lstStyle/>
          <a:p>
            <a:pPr defTabSz="576263"/>
            <a:endParaRPr lang="ru-RU" sz="800" b="1" dirty="0">
              <a:solidFill>
                <a:schemeClr val="tx2"/>
              </a:solidFill>
            </a:endParaRPr>
          </a:p>
        </p:txBody>
      </p:sp>
      <p:pic>
        <p:nvPicPr>
          <p:cNvPr id="4103" name="Picture 14" descr="ТПУ_Презентация_квадраты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778250"/>
            <a:ext cx="2520950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303331"/>
            <a:ext cx="308751" cy="3017844"/>
          </a:xfrm>
          <a:prstGeom prst="rect">
            <a:avLst/>
          </a:prstGeom>
          <a:solidFill>
            <a:srgbClr val="80BF44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105" name="Text Box 15"/>
          <p:cNvSpPr txBox="1">
            <a:spLocks noChangeArrowheads="1"/>
          </p:cNvSpPr>
          <p:nvPr/>
        </p:nvSpPr>
        <p:spPr bwMode="auto">
          <a:xfrm>
            <a:off x="2447925" y="3744763"/>
            <a:ext cx="2784475" cy="484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68278" tIns="34139" rIns="68278" bIns="34139">
            <a:spAutoFit/>
          </a:bodyPr>
          <a:lstStyle/>
          <a:p>
            <a:pPr defTabSz="576263"/>
            <a:r>
              <a:rPr lang="en-US" sz="900" dirty="0" err="1" smtClean="0">
                <a:ln w="11430"/>
                <a:solidFill>
                  <a:schemeClr val="bg1">
                    <a:lumMod val="50000"/>
                  </a:schemeClr>
                </a:solidFill>
              </a:rPr>
              <a:t>Sokolova</a:t>
            </a:r>
            <a:r>
              <a:rPr lang="en-US" sz="900" dirty="0" smtClean="0">
                <a:ln w="11430"/>
                <a:solidFill>
                  <a:schemeClr val="bg1">
                    <a:lumMod val="50000"/>
                  </a:schemeClr>
                </a:solidFill>
              </a:rPr>
              <a:t> Elvira </a:t>
            </a:r>
            <a:r>
              <a:rPr lang="en-US" sz="900" dirty="0" err="1" smtClean="0">
                <a:ln w="11430"/>
                <a:solidFill>
                  <a:schemeClr val="bg1">
                    <a:lumMod val="50000"/>
                  </a:schemeClr>
                </a:solidFill>
              </a:rPr>
              <a:t>Yakovlevna</a:t>
            </a:r>
            <a:r>
              <a:rPr lang="en-US" sz="900" dirty="0" smtClean="0">
                <a:ln w="11430"/>
                <a:solidFill>
                  <a:schemeClr val="bg1">
                    <a:lumMod val="50000"/>
                  </a:schemeClr>
                </a:solidFill>
              </a:rPr>
              <a:t> </a:t>
            </a:r>
          </a:p>
          <a:p>
            <a:pPr defTabSz="576263"/>
            <a:r>
              <a:rPr lang="en-US" sz="900" dirty="0" smtClean="0">
                <a:ln w="11430"/>
                <a:solidFill>
                  <a:schemeClr val="bg1">
                    <a:lumMod val="50000"/>
                  </a:schemeClr>
                </a:solidFill>
              </a:rPr>
              <a:t> Department of Foreign Languages, Institute of Power  Engineering</a:t>
            </a:r>
            <a:endParaRPr lang="ru-RU" sz="9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4107" name="Группа 8"/>
          <p:cNvGrpSpPr>
            <a:grpSpLocks/>
          </p:cNvGrpSpPr>
          <p:nvPr/>
        </p:nvGrpSpPr>
        <p:grpSpPr bwMode="auto">
          <a:xfrm>
            <a:off x="261938" y="223838"/>
            <a:ext cx="1924050" cy="449262"/>
            <a:chOff x="543276" y="545242"/>
            <a:chExt cx="1816737" cy="422585"/>
          </a:xfrm>
        </p:grpSpPr>
        <p:sp>
          <p:nvSpPr>
            <p:cNvPr id="13" name="Freeform 37"/>
            <p:cNvSpPr>
              <a:spLocks noEditPoints="1"/>
            </p:cNvSpPr>
            <p:nvPr/>
          </p:nvSpPr>
          <p:spPr bwMode="auto">
            <a:xfrm>
              <a:off x="1037932" y="566147"/>
              <a:ext cx="1322081" cy="401680"/>
            </a:xfrm>
            <a:custGeom>
              <a:avLst/>
              <a:gdLst>
                <a:gd name="T0" fmla="*/ 528 w 2132"/>
                <a:gd name="T1" fmla="*/ 586 h 649"/>
                <a:gd name="T2" fmla="*/ 791 w 2132"/>
                <a:gd name="T3" fmla="*/ 557 h 649"/>
                <a:gd name="T4" fmla="*/ 510 w 2132"/>
                <a:gd name="T5" fmla="*/ 564 h 649"/>
                <a:gd name="T6" fmla="*/ 490 w 2132"/>
                <a:gd name="T7" fmla="*/ 521 h 649"/>
                <a:gd name="T8" fmla="*/ 1337 w 2132"/>
                <a:gd name="T9" fmla="*/ 504 h 649"/>
                <a:gd name="T10" fmla="*/ 1257 w 2132"/>
                <a:gd name="T11" fmla="*/ 504 h 649"/>
                <a:gd name="T12" fmla="*/ 1001 w 2132"/>
                <a:gd name="T13" fmla="*/ 504 h 649"/>
                <a:gd name="T14" fmla="*/ 981 w 2132"/>
                <a:gd name="T15" fmla="*/ 504 h 649"/>
                <a:gd name="T16" fmla="*/ 799 w 2132"/>
                <a:gd name="T17" fmla="*/ 579 h 649"/>
                <a:gd name="T18" fmla="*/ 625 w 2132"/>
                <a:gd name="T19" fmla="*/ 522 h 649"/>
                <a:gd name="T20" fmla="*/ 508 w 2132"/>
                <a:gd name="T21" fmla="*/ 504 h 649"/>
                <a:gd name="T22" fmla="*/ 529 w 2132"/>
                <a:gd name="T23" fmla="*/ 574 h 649"/>
                <a:gd name="T24" fmla="*/ 470 w 2132"/>
                <a:gd name="T25" fmla="*/ 646 h 649"/>
                <a:gd name="T26" fmla="*/ 404 w 2132"/>
                <a:gd name="T27" fmla="*/ 536 h 649"/>
                <a:gd name="T28" fmla="*/ 249 w 2132"/>
                <a:gd name="T29" fmla="*/ 646 h 649"/>
                <a:gd name="T30" fmla="*/ 131 w 2132"/>
                <a:gd name="T31" fmla="*/ 504 h 649"/>
                <a:gd name="T32" fmla="*/ 23 w 2132"/>
                <a:gd name="T33" fmla="*/ 627 h 649"/>
                <a:gd name="T34" fmla="*/ 931 w 2132"/>
                <a:gd name="T35" fmla="*/ 503 h 649"/>
                <a:gd name="T36" fmla="*/ 872 w 2132"/>
                <a:gd name="T37" fmla="*/ 609 h 649"/>
                <a:gd name="T38" fmla="*/ 893 w 2132"/>
                <a:gd name="T39" fmla="*/ 646 h 649"/>
                <a:gd name="T40" fmla="*/ 914 w 2132"/>
                <a:gd name="T41" fmla="*/ 502 h 649"/>
                <a:gd name="T42" fmla="*/ 206 w 2132"/>
                <a:gd name="T43" fmla="*/ 387 h 649"/>
                <a:gd name="T44" fmla="*/ 267 w 2132"/>
                <a:gd name="T45" fmla="*/ 302 h 649"/>
                <a:gd name="T46" fmla="*/ 2111 w 2132"/>
                <a:gd name="T47" fmla="*/ 411 h 649"/>
                <a:gd name="T48" fmla="*/ 1976 w 2132"/>
                <a:gd name="T49" fmla="*/ 269 h 649"/>
                <a:gd name="T50" fmla="*/ 1805 w 2132"/>
                <a:gd name="T51" fmla="*/ 269 h 649"/>
                <a:gd name="T52" fmla="*/ 1549 w 2132"/>
                <a:gd name="T53" fmla="*/ 287 h 649"/>
                <a:gd name="T54" fmla="*/ 1337 w 2132"/>
                <a:gd name="T55" fmla="*/ 269 h 649"/>
                <a:gd name="T56" fmla="*/ 1423 w 2132"/>
                <a:gd name="T57" fmla="*/ 269 h 649"/>
                <a:gd name="T58" fmla="*/ 1337 w 2132"/>
                <a:gd name="T59" fmla="*/ 294 h 649"/>
                <a:gd name="T60" fmla="*/ 1280 w 2132"/>
                <a:gd name="T61" fmla="*/ 302 h 649"/>
                <a:gd name="T62" fmla="*/ 1126 w 2132"/>
                <a:gd name="T63" fmla="*/ 411 h 649"/>
                <a:gd name="T64" fmla="*/ 955 w 2132"/>
                <a:gd name="T65" fmla="*/ 337 h 649"/>
                <a:gd name="T66" fmla="*/ 791 w 2132"/>
                <a:gd name="T67" fmla="*/ 287 h 649"/>
                <a:gd name="T68" fmla="*/ 741 w 2132"/>
                <a:gd name="T69" fmla="*/ 269 h 649"/>
                <a:gd name="T70" fmla="*/ 515 w 2132"/>
                <a:gd name="T71" fmla="*/ 380 h 649"/>
                <a:gd name="T72" fmla="*/ 447 w 2132"/>
                <a:gd name="T73" fmla="*/ 269 h 649"/>
                <a:gd name="T74" fmla="*/ 363 w 2132"/>
                <a:gd name="T75" fmla="*/ 406 h 649"/>
                <a:gd name="T76" fmla="*/ 351 w 2132"/>
                <a:gd name="T77" fmla="*/ 386 h 649"/>
                <a:gd name="T78" fmla="*/ 105 w 2132"/>
                <a:gd name="T79" fmla="*/ 287 h 649"/>
                <a:gd name="T80" fmla="*/ 1640 w 2132"/>
                <a:gd name="T81" fmla="*/ 288 h 649"/>
                <a:gd name="T82" fmla="*/ 1680 w 2132"/>
                <a:gd name="T83" fmla="*/ 393 h 649"/>
                <a:gd name="T84" fmla="*/ 1583 w 2132"/>
                <a:gd name="T85" fmla="*/ 339 h 649"/>
                <a:gd name="T86" fmla="*/ 292 w 2132"/>
                <a:gd name="T87" fmla="*/ 303 h 649"/>
                <a:gd name="T88" fmla="*/ 182 w 2132"/>
                <a:gd name="T89" fmla="*/ 393 h 649"/>
                <a:gd name="T90" fmla="*/ 2059 w 2132"/>
                <a:gd name="T91" fmla="*/ 241 h 649"/>
                <a:gd name="T92" fmla="*/ 2058 w 2132"/>
                <a:gd name="T93" fmla="*/ 257 h 649"/>
                <a:gd name="T94" fmla="*/ 157 w 2132"/>
                <a:gd name="T95" fmla="*/ 132 h 649"/>
                <a:gd name="T96" fmla="*/ 244 w 2132"/>
                <a:gd name="T97" fmla="*/ 92 h 649"/>
                <a:gd name="T98" fmla="*/ 1046 w 2132"/>
                <a:gd name="T99" fmla="*/ 35 h 649"/>
                <a:gd name="T100" fmla="*/ 803 w 2132"/>
                <a:gd name="T101" fmla="*/ 145 h 649"/>
                <a:gd name="T102" fmla="*/ 658 w 2132"/>
                <a:gd name="T103" fmla="*/ 35 h 649"/>
                <a:gd name="T104" fmla="*/ 305 w 2132"/>
                <a:gd name="T105" fmla="*/ 35 h 649"/>
                <a:gd name="T106" fmla="*/ 325 w 2132"/>
                <a:gd name="T107" fmla="*/ 53 h 649"/>
                <a:gd name="T108" fmla="*/ 44 w 2132"/>
                <a:gd name="T109" fmla="*/ 52 h 649"/>
                <a:gd name="T110" fmla="*/ 529 w 2132"/>
                <a:gd name="T111" fmla="*/ 72 h 649"/>
                <a:gd name="T112" fmla="*/ 605 w 2132"/>
                <a:gd name="T113" fmla="*/ 173 h 649"/>
                <a:gd name="T114" fmla="*/ 507 w 2132"/>
                <a:gd name="T115" fmla="*/ 66 h 649"/>
                <a:gd name="T116" fmla="*/ 267 w 2132"/>
                <a:gd name="T117" fmla="*/ 105 h 649"/>
                <a:gd name="T118" fmla="*/ 132 w 2132"/>
                <a:gd name="T119" fmla="*/ 126 h 649"/>
                <a:gd name="T120" fmla="*/ 992 w 2132"/>
                <a:gd name="T121" fmla="*/ 9 h 649"/>
                <a:gd name="T122" fmla="*/ 967 w 2132"/>
                <a:gd name="T123" fmla="*/ 0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baseline="-25000"/>
            </a:p>
          </p:txBody>
        </p:sp>
        <p:grpSp>
          <p:nvGrpSpPr>
            <p:cNvPr id="4109" name="Group 34"/>
            <p:cNvGrpSpPr>
              <a:grpSpLocks noChangeAspect="1"/>
            </p:cNvGrpSpPr>
            <p:nvPr/>
          </p:nvGrpSpPr>
          <p:grpSpPr bwMode="auto">
            <a:xfrm>
              <a:off x="543276" y="545242"/>
              <a:ext cx="421345" cy="421345"/>
              <a:chOff x="1099" y="205"/>
              <a:chExt cx="340" cy="340"/>
            </a:xfrm>
          </p:grpSpPr>
          <p:sp>
            <p:nvSpPr>
              <p:cNvPr id="15" name="Freeform 38"/>
              <p:cNvSpPr>
                <a:spLocks noEditPoints="1"/>
              </p:cNvSpPr>
              <p:nvPr/>
            </p:nvSpPr>
            <p:spPr bwMode="auto">
              <a:xfrm>
                <a:off x="1099" y="325"/>
                <a:ext cx="341" cy="218"/>
              </a:xfrm>
              <a:custGeom>
                <a:avLst/>
                <a:gdLst>
                  <a:gd name="T0" fmla="*/ 240 w 680"/>
                  <a:gd name="T1" fmla="*/ 240 h 441"/>
                  <a:gd name="T2" fmla="*/ 440 w 680"/>
                  <a:gd name="T3" fmla="*/ 240 h 441"/>
                  <a:gd name="T4" fmla="*/ 440 w 680"/>
                  <a:gd name="T5" fmla="*/ 441 h 441"/>
                  <a:gd name="T6" fmla="*/ 240 w 680"/>
                  <a:gd name="T7" fmla="*/ 441 h 441"/>
                  <a:gd name="T8" fmla="*/ 240 w 680"/>
                  <a:gd name="T9" fmla="*/ 240 h 441"/>
                  <a:gd name="T10" fmla="*/ 480 w 680"/>
                  <a:gd name="T11" fmla="*/ 0 h 441"/>
                  <a:gd name="T12" fmla="*/ 680 w 680"/>
                  <a:gd name="T13" fmla="*/ 0 h 441"/>
                  <a:gd name="T14" fmla="*/ 680 w 680"/>
                  <a:gd name="T15" fmla="*/ 441 h 441"/>
                  <a:gd name="T16" fmla="*/ 480 w 680"/>
                  <a:gd name="T17" fmla="*/ 441 h 441"/>
                  <a:gd name="T18" fmla="*/ 480 w 680"/>
                  <a:gd name="T19" fmla="*/ 0 h 441"/>
                  <a:gd name="T20" fmla="*/ 0 w 680"/>
                  <a:gd name="T21" fmla="*/ 0 h 441"/>
                  <a:gd name="T22" fmla="*/ 200 w 680"/>
                  <a:gd name="T23" fmla="*/ 0 h 441"/>
                  <a:gd name="T24" fmla="*/ 200 w 680"/>
                  <a:gd name="T25" fmla="*/ 441 h 441"/>
                  <a:gd name="T26" fmla="*/ 0 w 680"/>
                  <a:gd name="T27" fmla="*/ 441 h 441"/>
                  <a:gd name="T28" fmla="*/ 0 w 680"/>
                  <a:gd name="T29" fmla="*/ 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240" y="240"/>
                    </a:moveTo>
                    <a:lnTo>
                      <a:pt x="440" y="24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240"/>
                    </a:lnTo>
                    <a:close/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441"/>
                    </a:lnTo>
                    <a:lnTo>
                      <a:pt x="480" y="441"/>
                    </a:lnTo>
                    <a:lnTo>
                      <a:pt x="48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441"/>
                    </a:lnTo>
                    <a:lnTo>
                      <a:pt x="0" y="4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baseline="-25000"/>
              </a:p>
            </p:txBody>
          </p:sp>
          <p:sp>
            <p:nvSpPr>
              <p:cNvPr id="4111" name="Freeform 39"/>
              <p:cNvSpPr>
                <a:spLocks noEditPoints="1"/>
              </p:cNvSpPr>
              <p:nvPr/>
            </p:nvSpPr>
            <p:spPr bwMode="auto">
              <a:xfrm>
                <a:off x="1099" y="205"/>
                <a:ext cx="340" cy="220"/>
              </a:xfrm>
              <a:custGeom>
                <a:avLst/>
                <a:gdLst>
                  <a:gd name="T0" fmla="*/ 30 w 680"/>
                  <a:gd name="T1" fmla="*/ 0 h 441"/>
                  <a:gd name="T2" fmla="*/ 43 w 680"/>
                  <a:gd name="T3" fmla="*/ 0 h 441"/>
                  <a:gd name="T4" fmla="*/ 43 w 680"/>
                  <a:gd name="T5" fmla="*/ 12 h 441"/>
                  <a:gd name="T6" fmla="*/ 30 w 680"/>
                  <a:gd name="T7" fmla="*/ 12 h 441"/>
                  <a:gd name="T8" fmla="*/ 30 w 680"/>
                  <a:gd name="T9" fmla="*/ 0 h 441"/>
                  <a:gd name="T10" fmla="*/ 15 w 680"/>
                  <a:gd name="T11" fmla="*/ 0 h 441"/>
                  <a:gd name="T12" fmla="*/ 28 w 680"/>
                  <a:gd name="T13" fmla="*/ 0 h 441"/>
                  <a:gd name="T14" fmla="*/ 28 w 680"/>
                  <a:gd name="T15" fmla="*/ 27 h 441"/>
                  <a:gd name="T16" fmla="*/ 15 w 680"/>
                  <a:gd name="T17" fmla="*/ 27 h 441"/>
                  <a:gd name="T18" fmla="*/ 15 w 680"/>
                  <a:gd name="T19" fmla="*/ 0 h 441"/>
                  <a:gd name="T20" fmla="*/ 0 w 680"/>
                  <a:gd name="T21" fmla="*/ 0 h 441"/>
                  <a:gd name="T22" fmla="*/ 13 w 680"/>
                  <a:gd name="T23" fmla="*/ 0 h 441"/>
                  <a:gd name="T24" fmla="*/ 13 w 680"/>
                  <a:gd name="T25" fmla="*/ 12 h 441"/>
                  <a:gd name="T26" fmla="*/ 0 w 680"/>
                  <a:gd name="T27" fmla="*/ 12 h 441"/>
                  <a:gd name="T28" fmla="*/ 0 w 680"/>
                  <a:gd name="T29" fmla="*/ 0 h 44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201"/>
                    </a:lnTo>
                    <a:lnTo>
                      <a:pt x="480" y="201"/>
                    </a:lnTo>
                    <a:lnTo>
                      <a:pt x="480" y="0"/>
                    </a:lnTo>
                    <a:close/>
                    <a:moveTo>
                      <a:pt x="240" y="0"/>
                    </a:moveTo>
                    <a:lnTo>
                      <a:pt x="440" y="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201"/>
                    </a:lnTo>
                    <a:lnTo>
                      <a:pt x="0" y="2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BF4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16" name="Прямоугольник 15"/>
          <p:cNvSpPr/>
          <p:nvPr/>
        </p:nvSpPr>
        <p:spPr>
          <a:xfrm>
            <a:off x="360239" y="1303331"/>
            <a:ext cx="523492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latin typeface="Times New Roman"/>
              </a:rPr>
              <a:t>The summary presents in a condensed form the basic issues of a longer text (source). </a:t>
            </a:r>
            <a:endParaRPr lang="en-US" sz="2000" dirty="0" smtClean="0">
              <a:latin typeface="Times New Roman"/>
            </a:endParaRPr>
          </a:p>
          <a:p>
            <a:r>
              <a:rPr lang="en-US" sz="2000" dirty="0" smtClean="0">
                <a:latin typeface="Times New Roman"/>
              </a:rPr>
              <a:t>The </a:t>
            </a:r>
            <a:r>
              <a:rPr lang="en-US" sz="2000" dirty="0" smtClean="0">
                <a:latin typeface="Times New Roman"/>
              </a:rPr>
              <a:t>summary provides the main points, for example, of an article or a section from a book. Syntax </a:t>
            </a:r>
            <a:r>
              <a:rPr lang="en-US" sz="2000" dirty="0" smtClean="0">
                <a:latin typeface="Times New Roman"/>
              </a:rPr>
              <a:t>in</a:t>
            </a:r>
          </a:p>
          <a:p>
            <a:r>
              <a:rPr lang="en-US" sz="2000" dirty="0" smtClean="0">
                <a:latin typeface="Times New Roman"/>
              </a:rPr>
              <a:t> </a:t>
            </a:r>
            <a:r>
              <a:rPr lang="en-US" sz="2000" dirty="0" smtClean="0">
                <a:latin typeface="Times New Roman"/>
              </a:rPr>
              <a:t>a summary is complex: complete sentences; the text should be </a:t>
            </a:r>
            <a:r>
              <a:rPr lang="en-US" sz="2000" dirty="0" smtClean="0">
                <a:latin typeface="Times New Roman"/>
              </a:rPr>
              <a:t>coherent, understandable and </a:t>
            </a:r>
            <a:r>
              <a:rPr lang="en-US" sz="2000" dirty="0" smtClean="0">
                <a:latin typeface="Times New Roman"/>
              </a:rPr>
              <a:t>clear.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2520950" y="112713"/>
            <a:ext cx="3168650" cy="576262"/>
          </a:xfrm>
        </p:spPr>
        <p:txBody>
          <a:bodyPr/>
          <a:lstStyle/>
          <a:p>
            <a:r>
              <a:rPr lang="en-US" sz="900" b="1" dirty="0" smtClean="0">
                <a:ln w="11430"/>
                <a:solidFill>
                  <a:schemeClr val="tx2">
                    <a:lumMod val="75000"/>
                    <a:lumOff val="2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>SUMMARY</a:t>
            </a:r>
            <a:endParaRPr lang="ru-RU" sz="900" dirty="0">
              <a:latin typeface="Cambria" pitchFamily="18" charset="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0189" y="946141"/>
            <a:ext cx="5380849" cy="422358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sz="2400" b="1" i="1" dirty="0" smtClean="0">
                <a:ln w="11430"/>
                <a:solidFill>
                  <a:srgbClr val="80BF4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FEATURES</a:t>
            </a:r>
            <a:endParaRPr lang="ru-RU" sz="2400" b="1" i="1" dirty="0" smtClean="0">
              <a:solidFill>
                <a:srgbClr val="80BF44"/>
              </a:solidFill>
              <a:latin typeface="Calibri" pitchFamily="34" charset="0"/>
            </a:endParaRPr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5329238" y="3889375"/>
            <a:ext cx="431800" cy="431800"/>
          </a:xfrm>
          <a:prstGeom prst="rect">
            <a:avLst/>
          </a:prstGeom>
          <a:solidFill>
            <a:srgbClr val="969696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68278" tIns="34139" rIns="68278" bIns="34139" anchor="ctr"/>
          <a:lstStyle/>
          <a:p>
            <a:pPr algn="ctr" defTabSz="576263"/>
            <a:r>
              <a:rPr lang="ru-RU" sz="900" dirty="0" smtClean="0"/>
              <a:t>3</a:t>
            </a:r>
            <a:endParaRPr lang="ru-RU" sz="900" dirty="0"/>
          </a:p>
        </p:txBody>
      </p:sp>
      <p:cxnSp>
        <p:nvCxnSpPr>
          <p:cNvPr id="4101" name="AutoShape 7"/>
          <p:cNvCxnSpPr>
            <a:cxnSpLocks noChangeShapeType="1"/>
          </p:cNvCxnSpPr>
          <p:nvPr/>
        </p:nvCxnSpPr>
        <p:spPr bwMode="auto">
          <a:xfrm>
            <a:off x="2592388" y="720725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</p:spPr>
      </p:cxnSp>
      <p:sp>
        <p:nvSpPr>
          <p:cNvPr id="4102" name="Rectangle 11"/>
          <p:cNvSpPr>
            <a:spLocks noChangeArrowheads="1"/>
          </p:cNvSpPr>
          <p:nvPr/>
        </p:nvSpPr>
        <p:spPr bwMode="auto">
          <a:xfrm>
            <a:off x="1944688" y="1512888"/>
            <a:ext cx="3576637" cy="208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57606" tIns="28803" rIns="57606" bIns="28803" anchor="ctr"/>
          <a:lstStyle/>
          <a:p>
            <a:pPr defTabSz="576263"/>
            <a:endParaRPr lang="ru-RU" sz="800" b="1" dirty="0">
              <a:solidFill>
                <a:schemeClr val="tx2"/>
              </a:solidFill>
            </a:endParaRPr>
          </a:p>
        </p:txBody>
      </p:sp>
      <p:pic>
        <p:nvPicPr>
          <p:cNvPr id="4103" name="Picture 14" descr="ТПУ_Презентация_квадраты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778250"/>
            <a:ext cx="2520950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303331"/>
            <a:ext cx="308751" cy="3017844"/>
          </a:xfrm>
          <a:prstGeom prst="rect">
            <a:avLst/>
          </a:prstGeom>
          <a:solidFill>
            <a:srgbClr val="80BF44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105" name="Text Box 15"/>
          <p:cNvSpPr txBox="1">
            <a:spLocks noChangeArrowheads="1"/>
          </p:cNvSpPr>
          <p:nvPr/>
        </p:nvSpPr>
        <p:spPr bwMode="auto">
          <a:xfrm>
            <a:off x="2447925" y="3744763"/>
            <a:ext cx="2784475" cy="484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68278" tIns="34139" rIns="68278" bIns="34139">
            <a:spAutoFit/>
          </a:bodyPr>
          <a:lstStyle/>
          <a:p>
            <a:pPr defTabSz="576263"/>
            <a:r>
              <a:rPr lang="en-US" sz="900" dirty="0" err="1" smtClean="0">
                <a:ln w="11430"/>
                <a:solidFill>
                  <a:schemeClr val="bg1">
                    <a:lumMod val="50000"/>
                  </a:schemeClr>
                </a:solidFill>
              </a:rPr>
              <a:t>Sokolova</a:t>
            </a:r>
            <a:r>
              <a:rPr lang="en-US" sz="900" dirty="0" smtClean="0">
                <a:ln w="11430"/>
                <a:solidFill>
                  <a:schemeClr val="bg1">
                    <a:lumMod val="50000"/>
                  </a:schemeClr>
                </a:solidFill>
              </a:rPr>
              <a:t> Elvira </a:t>
            </a:r>
            <a:r>
              <a:rPr lang="en-US" sz="900" dirty="0" err="1" smtClean="0">
                <a:ln w="11430"/>
                <a:solidFill>
                  <a:schemeClr val="bg1">
                    <a:lumMod val="50000"/>
                  </a:schemeClr>
                </a:solidFill>
              </a:rPr>
              <a:t>Yakovlevna</a:t>
            </a:r>
            <a:r>
              <a:rPr lang="en-US" sz="900" dirty="0" smtClean="0">
                <a:ln w="11430"/>
                <a:solidFill>
                  <a:schemeClr val="bg1">
                    <a:lumMod val="50000"/>
                  </a:schemeClr>
                </a:solidFill>
              </a:rPr>
              <a:t> </a:t>
            </a:r>
          </a:p>
          <a:p>
            <a:pPr defTabSz="576263"/>
            <a:r>
              <a:rPr lang="en-US" sz="900" dirty="0" smtClean="0">
                <a:ln w="11430"/>
                <a:solidFill>
                  <a:schemeClr val="bg1">
                    <a:lumMod val="50000"/>
                  </a:schemeClr>
                </a:solidFill>
              </a:rPr>
              <a:t> Department of Foreign Languages, Institute of Power  Engineering</a:t>
            </a:r>
            <a:endParaRPr lang="ru-RU" sz="9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2" name="Группа 8"/>
          <p:cNvGrpSpPr>
            <a:grpSpLocks/>
          </p:cNvGrpSpPr>
          <p:nvPr/>
        </p:nvGrpSpPr>
        <p:grpSpPr bwMode="auto">
          <a:xfrm>
            <a:off x="261938" y="223838"/>
            <a:ext cx="1924050" cy="449262"/>
            <a:chOff x="543276" y="545242"/>
            <a:chExt cx="1816737" cy="422585"/>
          </a:xfrm>
        </p:grpSpPr>
        <p:sp>
          <p:nvSpPr>
            <p:cNvPr id="13" name="Freeform 37"/>
            <p:cNvSpPr>
              <a:spLocks noEditPoints="1"/>
            </p:cNvSpPr>
            <p:nvPr/>
          </p:nvSpPr>
          <p:spPr bwMode="auto">
            <a:xfrm>
              <a:off x="1037932" y="566147"/>
              <a:ext cx="1322081" cy="401680"/>
            </a:xfrm>
            <a:custGeom>
              <a:avLst/>
              <a:gdLst>
                <a:gd name="T0" fmla="*/ 528 w 2132"/>
                <a:gd name="T1" fmla="*/ 586 h 649"/>
                <a:gd name="T2" fmla="*/ 791 w 2132"/>
                <a:gd name="T3" fmla="*/ 557 h 649"/>
                <a:gd name="T4" fmla="*/ 510 w 2132"/>
                <a:gd name="T5" fmla="*/ 564 h 649"/>
                <a:gd name="T6" fmla="*/ 490 w 2132"/>
                <a:gd name="T7" fmla="*/ 521 h 649"/>
                <a:gd name="T8" fmla="*/ 1337 w 2132"/>
                <a:gd name="T9" fmla="*/ 504 h 649"/>
                <a:gd name="T10" fmla="*/ 1257 w 2132"/>
                <a:gd name="T11" fmla="*/ 504 h 649"/>
                <a:gd name="T12" fmla="*/ 1001 w 2132"/>
                <a:gd name="T13" fmla="*/ 504 h 649"/>
                <a:gd name="T14" fmla="*/ 981 w 2132"/>
                <a:gd name="T15" fmla="*/ 504 h 649"/>
                <a:gd name="T16" fmla="*/ 799 w 2132"/>
                <a:gd name="T17" fmla="*/ 579 h 649"/>
                <a:gd name="T18" fmla="*/ 625 w 2132"/>
                <a:gd name="T19" fmla="*/ 522 h 649"/>
                <a:gd name="T20" fmla="*/ 508 w 2132"/>
                <a:gd name="T21" fmla="*/ 504 h 649"/>
                <a:gd name="T22" fmla="*/ 529 w 2132"/>
                <a:gd name="T23" fmla="*/ 574 h 649"/>
                <a:gd name="T24" fmla="*/ 470 w 2132"/>
                <a:gd name="T25" fmla="*/ 646 h 649"/>
                <a:gd name="T26" fmla="*/ 404 w 2132"/>
                <a:gd name="T27" fmla="*/ 536 h 649"/>
                <a:gd name="T28" fmla="*/ 249 w 2132"/>
                <a:gd name="T29" fmla="*/ 646 h 649"/>
                <a:gd name="T30" fmla="*/ 131 w 2132"/>
                <a:gd name="T31" fmla="*/ 504 h 649"/>
                <a:gd name="T32" fmla="*/ 23 w 2132"/>
                <a:gd name="T33" fmla="*/ 627 h 649"/>
                <a:gd name="T34" fmla="*/ 931 w 2132"/>
                <a:gd name="T35" fmla="*/ 503 h 649"/>
                <a:gd name="T36" fmla="*/ 872 w 2132"/>
                <a:gd name="T37" fmla="*/ 609 h 649"/>
                <a:gd name="T38" fmla="*/ 893 w 2132"/>
                <a:gd name="T39" fmla="*/ 646 h 649"/>
                <a:gd name="T40" fmla="*/ 914 w 2132"/>
                <a:gd name="T41" fmla="*/ 502 h 649"/>
                <a:gd name="T42" fmla="*/ 206 w 2132"/>
                <a:gd name="T43" fmla="*/ 387 h 649"/>
                <a:gd name="T44" fmla="*/ 267 w 2132"/>
                <a:gd name="T45" fmla="*/ 302 h 649"/>
                <a:gd name="T46" fmla="*/ 2111 w 2132"/>
                <a:gd name="T47" fmla="*/ 411 h 649"/>
                <a:gd name="T48" fmla="*/ 1976 w 2132"/>
                <a:gd name="T49" fmla="*/ 269 h 649"/>
                <a:gd name="T50" fmla="*/ 1805 w 2132"/>
                <a:gd name="T51" fmla="*/ 269 h 649"/>
                <a:gd name="T52" fmla="*/ 1549 w 2132"/>
                <a:gd name="T53" fmla="*/ 287 h 649"/>
                <a:gd name="T54" fmla="*/ 1337 w 2132"/>
                <a:gd name="T55" fmla="*/ 269 h 649"/>
                <a:gd name="T56" fmla="*/ 1423 w 2132"/>
                <a:gd name="T57" fmla="*/ 269 h 649"/>
                <a:gd name="T58" fmla="*/ 1337 w 2132"/>
                <a:gd name="T59" fmla="*/ 294 h 649"/>
                <a:gd name="T60" fmla="*/ 1280 w 2132"/>
                <a:gd name="T61" fmla="*/ 302 h 649"/>
                <a:gd name="T62" fmla="*/ 1126 w 2132"/>
                <a:gd name="T63" fmla="*/ 411 h 649"/>
                <a:gd name="T64" fmla="*/ 955 w 2132"/>
                <a:gd name="T65" fmla="*/ 337 h 649"/>
                <a:gd name="T66" fmla="*/ 791 w 2132"/>
                <a:gd name="T67" fmla="*/ 287 h 649"/>
                <a:gd name="T68" fmla="*/ 741 w 2132"/>
                <a:gd name="T69" fmla="*/ 269 h 649"/>
                <a:gd name="T70" fmla="*/ 515 w 2132"/>
                <a:gd name="T71" fmla="*/ 380 h 649"/>
                <a:gd name="T72" fmla="*/ 447 w 2132"/>
                <a:gd name="T73" fmla="*/ 269 h 649"/>
                <a:gd name="T74" fmla="*/ 363 w 2132"/>
                <a:gd name="T75" fmla="*/ 406 h 649"/>
                <a:gd name="T76" fmla="*/ 351 w 2132"/>
                <a:gd name="T77" fmla="*/ 386 h 649"/>
                <a:gd name="T78" fmla="*/ 105 w 2132"/>
                <a:gd name="T79" fmla="*/ 287 h 649"/>
                <a:gd name="T80" fmla="*/ 1640 w 2132"/>
                <a:gd name="T81" fmla="*/ 288 h 649"/>
                <a:gd name="T82" fmla="*/ 1680 w 2132"/>
                <a:gd name="T83" fmla="*/ 393 h 649"/>
                <a:gd name="T84" fmla="*/ 1583 w 2132"/>
                <a:gd name="T85" fmla="*/ 339 h 649"/>
                <a:gd name="T86" fmla="*/ 292 w 2132"/>
                <a:gd name="T87" fmla="*/ 303 h 649"/>
                <a:gd name="T88" fmla="*/ 182 w 2132"/>
                <a:gd name="T89" fmla="*/ 393 h 649"/>
                <a:gd name="T90" fmla="*/ 2059 w 2132"/>
                <a:gd name="T91" fmla="*/ 241 h 649"/>
                <a:gd name="T92" fmla="*/ 2058 w 2132"/>
                <a:gd name="T93" fmla="*/ 257 h 649"/>
                <a:gd name="T94" fmla="*/ 157 w 2132"/>
                <a:gd name="T95" fmla="*/ 132 h 649"/>
                <a:gd name="T96" fmla="*/ 244 w 2132"/>
                <a:gd name="T97" fmla="*/ 92 h 649"/>
                <a:gd name="T98" fmla="*/ 1046 w 2132"/>
                <a:gd name="T99" fmla="*/ 35 h 649"/>
                <a:gd name="T100" fmla="*/ 803 w 2132"/>
                <a:gd name="T101" fmla="*/ 145 h 649"/>
                <a:gd name="T102" fmla="*/ 658 w 2132"/>
                <a:gd name="T103" fmla="*/ 35 h 649"/>
                <a:gd name="T104" fmla="*/ 305 w 2132"/>
                <a:gd name="T105" fmla="*/ 35 h 649"/>
                <a:gd name="T106" fmla="*/ 325 w 2132"/>
                <a:gd name="T107" fmla="*/ 53 h 649"/>
                <a:gd name="T108" fmla="*/ 44 w 2132"/>
                <a:gd name="T109" fmla="*/ 52 h 649"/>
                <a:gd name="T110" fmla="*/ 529 w 2132"/>
                <a:gd name="T111" fmla="*/ 72 h 649"/>
                <a:gd name="T112" fmla="*/ 605 w 2132"/>
                <a:gd name="T113" fmla="*/ 173 h 649"/>
                <a:gd name="T114" fmla="*/ 507 w 2132"/>
                <a:gd name="T115" fmla="*/ 66 h 649"/>
                <a:gd name="T116" fmla="*/ 267 w 2132"/>
                <a:gd name="T117" fmla="*/ 105 h 649"/>
                <a:gd name="T118" fmla="*/ 132 w 2132"/>
                <a:gd name="T119" fmla="*/ 126 h 649"/>
                <a:gd name="T120" fmla="*/ 992 w 2132"/>
                <a:gd name="T121" fmla="*/ 9 h 649"/>
                <a:gd name="T122" fmla="*/ 967 w 2132"/>
                <a:gd name="T123" fmla="*/ 0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baseline="-25000"/>
            </a:p>
          </p:txBody>
        </p:sp>
        <p:grpSp>
          <p:nvGrpSpPr>
            <p:cNvPr id="3" name="Group 34"/>
            <p:cNvGrpSpPr>
              <a:grpSpLocks noChangeAspect="1"/>
            </p:cNvGrpSpPr>
            <p:nvPr/>
          </p:nvGrpSpPr>
          <p:grpSpPr bwMode="auto">
            <a:xfrm>
              <a:off x="543276" y="545242"/>
              <a:ext cx="421345" cy="421345"/>
              <a:chOff x="1099" y="205"/>
              <a:chExt cx="340" cy="340"/>
            </a:xfrm>
          </p:grpSpPr>
          <p:sp>
            <p:nvSpPr>
              <p:cNvPr id="15" name="Freeform 38"/>
              <p:cNvSpPr>
                <a:spLocks noEditPoints="1"/>
              </p:cNvSpPr>
              <p:nvPr/>
            </p:nvSpPr>
            <p:spPr bwMode="auto">
              <a:xfrm>
                <a:off x="1099" y="325"/>
                <a:ext cx="341" cy="218"/>
              </a:xfrm>
              <a:custGeom>
                <a:avLst/>
                <a:gdLst>
                  <a:gd name="T0" fmla="*/ 240 w 680"/>
                  <a:gd name="T1" fmla="*/ 240 h 441"/>
                  <a:gd name="T2" fmla="*/ 440 w 680"/>
                  <a:gd name="T3" fmla="*/ 240 h 441"/>
                  <a:gd name="T4" fmla="*/ 440 w 680"/>
                  <a:gd name="T5" fmla="*/ 441 h 441"/>
                  <a:gd name="T6" fmla="*/ 240 w 680"/>
                  <a:gd name="T7" fmla="*/ 441 h 441"/>
                  <a:gd name="T8" fmla="*/ 240 w 680"/>
                  <a:gd name="T9" fmla="*/ 240 h 441"/>
                  <a:gd name="T10" fmla="*/ 480 w 680"/>
                  <a:gd name="T11" fmla="*/ 0 h 441"/>
                  <a:gd name="T12" fmla="*/ 680 w 680"/>
                  <a:gd name="T13" fmla="*/ 0 h 441"/>
                  <a:gd name="T14" fmla="*/ 680 w 680"/>
                  <a:gd name="T15" fmla="*/ 441 h 441"/>
                  <a:gd name="T16" fmla="*/ 480 w 680"/>
                  <a:gd name="T17" fmla="*/ 441 h 441"/>
                  <a:gd name="T18" fmla="*/ 480 w 680"/>
                  <a:gd name="T19" fmla="*/ 0 h 441"/>
                  <a:gd name="T20" fmla="*/ 0 w 680"/>
                  <a:gd name="T21" fmla="*/ 0 h 441"/>
                  <a:gd name="T22" fmla="*/ 200 w 680"/>
                  <a:gd name="T23" fmla="*/ 0 h 441"/>
                  <a:gd name="T24" fmla="*/ 200 w 680"/>
                  <a:gd name="T25" fmla="*/ 441 h 441"/>
                  <a:gd name="T26" fmla="*/ 0 w 680"/>
                  <a:gd name="T27" fmla="*/ 441 h 441"/>
                  <a:gd name="T28" fmla="*/ 0 w 680"/>
                  <a:gd name="T29" fmla="*/ 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240" y="240"/>
                    </a:moveTo>
                    <a:lnTo>
                      <a:pt x="440" y="24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240"/>
                    </a:lnTo>
                    <a:close/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441"/>
                    </a:lnTo>
                    <a:lnTo>
                      <a:pt x="480" y="441"/>
                    </a:lnTo>
                    <a:lnTo>
                      <a:pt x="48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441"/>
                    </a:lnTo>
                    <a:lnTo>
                      <a:pt x="0" y="4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baseline="-25000"/>
              </a:p>
            </p:txBody>
          </p:sp>
          <p:sp>
            <p:nvSpPr>
              <p:cNvPr id="4111" name="Freeform 39"/>
              <p:cNvSpPr>
                <a:spLocks noEditPoints="1"/>
              </p:cNvSpPr>
              <p:nvPr/>
            </p:nvSpPr>
            <p:spPr bwMode="auto">
              <a:xfrm>
                <a:off x="1099" y="205"/>
                <a:ext cx="340" cy="220"/>
              </a:xfrm>
              <a:custGeom>
                <a:avLst/>
                <a:gdLst>
                  <a:gd name="T0" fmla="*/ 30 w 680"/>
                  <a:gd name="T1" fmla="*/ 0 h 441"/>
                  <a:gd name="T2" fmla="*/ 43 w 680"/>
                  <a:gd name="T3" fmla="*/ 0 h 441"/>
                  <a:gd name="T4" fmla="*/ 43 w 680"/>
                  <a:gd name="T5" fmla="*/ 12 h 441"/>
                  <a:gd name="T6" fmla="*/ 30 w 680"/>
                  <a:gd name="T7" fmla="*/ 12 h 441"/>
                  <a:gd name="T8" fmla="*/ 30 w 680"/>
                  <a:gd name="T9" fmla="*/ 0 h 441"/>
                  <a:gd name="T10" fmla="*/ 15 w 680"/>
                  <a:gd name="T11" fmla="*/ 0 h 441"/>
                  <a:gd name="T12" fmla="*/ 28 w 680"/>
                  <a:gd name="T13" fmla="*/ 0 h 441"/>
                  <a:gd name="T14" fmla="*/ 28 w 680"/>
                  <a:gd name="T15" fmla="*/ 27 h 441"/>
                  <a:gd name="T16" fmla="*/ 15 w 680"/>
                  <a:gd name="T17" fmla="*/ 27 h 441"/>
                  <a:gd name="T18" fmla="*/ 15 w 680"/>
                  <a:gd name="T19" fmla="*/ 0 h 441"/>
                  <a:gd name="T20" fmla="*/ 0 w 680"/>
                  <a:gd name="T21" fmla="*/ 0 h 441"/>
                  <a:gd name="T22" fmla="*/ 13 w 680"/>
                  <a:gd name="T23" fmla="*/ 0 h 441"/>
                  <a:gd name="T24" fmla="*/ 13 w 680"/>
                  <a:gd name="T25" fmla="*/ 12 h 441"/>
                  <a:gd name="T26" fmla="*/ 0 w 680"/>
                  <a:gd name="T27" fmla="*/ 12 h 441"/>
                  <a:gd name="T28" fmla="*/ 0 w 680"/>
                  <a:gd name="T29" fmla="*/ 0 h 44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201"/>
                    </a:lnTo>
                    <a:lnTo>
                      <a:pt x="480" y="201"/>
                    </a:lnTo>
                    <a:lnTo>
                      <a:pt x="480" y="0"/>
                    </a:lnTo>
                    <a:close/>
                    <a:moveTo>
                      <a:pt x="240" y="0"/>
                    </a:moveTo>
                    <a:lnTo>
                      <a:pt x="440" y="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201"/>
                    </a:lnTo>
                    <a:lnTo>
                      <a:pt x="0" y="2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BF4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16" name="Прямоугольник 15"/>
          <p:cNvSpPr/>
          <p:nvPr/>
        </p:nvSpPr>
        <p:spPr>
          <a:xfrm>
            <a:off x="360239" y="1303331"/>
            <a:ext cx="523492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latin typeface="Times New Roman"/>
              </a:rPr>
              <a:t>A summary highlights only the important issues of the text, without personal </a:t>
            </a:r>
            <a:r>
              <a:rPr lang="en-US" sz="2000" dirty="0" smtClean="0">
                <a:latin typeface="Times New Roman"/>
              </a:rPr>
              <a:t>judgment </a:t>
            </a:r>
            <a:r>
              <a:rPr lang="en-US" sz="2000" dirty="0" smtClean="0">
                <a:latin typeface="Times New Roman"/>
              </a:rPr>
              <a:t>of the topic. </a:t>
            </a:r>
            <a:r>
              <a:rPr lang="en-US" sz="2000" dirty="0" smtClean="0">
                <a:latin typeface="Times New Roman"/>
              </a:rPr>
              <a:t> A  summary </a:t>
            </a:r>
            <a:r>
              <a:rPr lang="en-US" sz="2000" dirty="0" smtClean="0">
                <a:latin typeface="Times New Roman"/>
              </a:rPr>
              <a:t>is absolutely </a:t>
            </a:r>
            <a:r>
              <a:rPr lang="en-US" sz="2000" dirty="0" smtClean="0">
                <a:latin typeface="Times New Roman"/>
              </a:rPr>
              <a:t>objective.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2520950" y="112713"/>
            <a:ext cx="3168650" cy="576262"/>
          </a:xfrm>
        </p:spPr>
        <p:txBody>
          <a:bodyPr/>
          <a:lstStyle/>
          <a:p>
            <a:r>
              <a:rPr lang="en-US" sz="900" b="1" dirty="0" smtClean="0">
                <a:ln w="11430"/>
                <a:solidFill>
                  <a:schemeClr val="tx2">
                    <a:lumMod val="75000"/>
                    <a:lumOff val="2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>SUMMARY</a:t>
            </a:r>
            <a:endParaRPr lang="ru-RU" sz="900" dirty="0">
              <a:latin typeface="Cambria" pitchFamily="18" charset="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0189" y="946141"/>
            <a:ext cx="5380849" cy="2942638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sz="2400" b="1" i="1" dirty="0" smtClean="0">
                <a:ln w="11430"/>
                <a:solidFill>
                  <a:srgbClr val="80BF4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Steps in writing a summary</a:t>
            </a:r>
          </a:p>
          <a:p>
            <a:pPr lvl="0"/>
            <a:r>
              <a:rPr lang="en-GB" sz="1600" dirty="0" smtClean="0"/>
              <a:t>Read through the whole piece carefully.</a:t>
            </a:r>
            <a:endParaRPr lang="ru-RU" sz="1600" dirty="0" smtClean="0"/>
          </a:p>
          <a:p>
            <a:pPr lvl="0"/>
            <a:r>
              <a:rPr lang="en-GB" sz="1600" dirty="0" smtClean="0"/>
              <a:t>Identify the author’s purpose; keep it</a:t>
            </a:r>
            <a:endParaRPr lang="ru-RU" sz="1600" dirty="0" smtClean="0"/>
          </a:p>
          <a:p>
            <a:pPr lvl="0"/>
            <a:r>
              <a:rPr lang="en-GB" sz="1600" dirty="0" smtClean="0"/>
              <a:t>Highlight the main point as you read.</a:t>
            </a:r>
            <a:endParaRPr lang="ru-RU" sz="1600" dirty="0" smtClean="0"/>
          </a:p>
          <a:p>
            <a:pPr lvl="0"/>
            <a:r>
              <a:rPr lang="en-GB" sz="1600" dirty="0" smtClean="0"/>
              <a:t>Make notes of your own on these points</a:t>
            </a:r>
            <a:endParaRPr lang="ru-RU" sz="1600" dirty="0" smtClean="0"/>
          </a:p>
          <a:p>
            <a:pPr lvl="0"/>
            <a:r>
              <a:rPr lang="en-GB" sz="1600" dirty="0" smtClean="0"/>
              <a:t>Begin your summary with a statement of the main idea.</a:t>
            </a:r>
            <a:endParaRPr lang="ru-RU" sz="1600" dirty="0" smtClean="0"/>
          </a:p>
          <a:p>
            <a:pPr lvl="0"/>
            <a:r>
              <a:rPr lang="en-GB" sz="1600" dirty="0" smtClean="0"/>
              <a:t>Write a sentence or </a:t>
            </a:r>
            <a:r>
              <a:rPr lang="en-GB" sz="1600" dirty="0" smtClean="0"/>
              <a:t>two </a:t>
            </a:r>
            <a:r>
              <a:rPr lang="en-GB" sz="1600" dirty="0" err="1" smtClean="0"/>
              <a:t>summari</a:t>
            </a:r>
            <a:r>
              <a:rPr lang="en-US" sz="1600" dirty="0" smtClean="0"/>
              <a:t>z</a:t>
            </a:r>
            <a:r>
              <a:rPr lang="en-GB" sz="1600" dirty="0" err="1" smtClean="0"/>
              <a:t>ing</a:t>
            </a:r>
            <a:r>
              <a:rPr lang="en-GB" sz="1600" dirty="0" smtClean="0"/>
              <a:t> each section of thought.</a:t>
            </a:r>
            <a:endParaRPr lang="ru-RU" sz="1600" dirty="0" smtClean="0"/>
          </a:p>
          <a:p>
            <a:pPr algn="ctr" eaLnBrk="1" hangingPunct="1">
              <a:buFontTx/>
              <a:buNone/>
            </a:pPr>
            <a:endParaRPr lang="ru-RU" sz="2400" b="1" i="1" dirty="0" smtClean="0">
              <a:solidFill>
                <a:srgbClr val="80BF44"/>
              </a:solidFill>
              <a:latin typeface="Calibri" pitchFamily="34" charset="0"/>
            </a:endParaRPr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5329238" y="3889375"/>
            <a:ext cx="431800" cy="431800"/>
          </a:xfrm>
          <a:prstGeom prst="rect">
            <a:avLst/>
          </a:prstGeom>
          <a:solidFill>
            <a:srgbClr val="969696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68278" tIns="34139" rIns="68278" bIns="34139" anchor="ctr"/>
          <a:lstStyle/>
          <a:p>
            <a:pPr algn="ctr" defTabSz="576263"/>
            <a:r>
              <a:rPr lang="ru-RU" sz="900" dirty="0" smtClean="0"/>
              <a:t>3</a:t>
            </a:r>
            <a:endParaRPr lang="ru-RU" sz="900" dirty="0"/>
          </a:p>
        </p:txBody>
      </p:sp>
      <p:cxnSp>
        <p:nvCxnSpPr>
          <p:cNvPr id="4101" name="AutoShape 7"/>
          <p:cNvCxnSpPr>
            <a:cxnSpLocks noChangeShapeType="1"/>
          </p:cNvCxnSpPr>
          <p:nvPr/>
        </p:nvCxnSpPr>
        <p:spPr bwMode="auto">
          <a:xfrm>
            <a:off x="2592388" y="720725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</p:spPr>
      </p:cxnSp>
      <p:sp>
        <p:nvSpPr>
          <p:cNvPr id="4102" name="Rectangle 11"/>
          <p:cNvSpPr>
            <a:spLocks noChangeArrowheads="1"/>
          </p:cNvSpPr>
          <p:nvPr/>
        </p:nvSpPr>
        <p:spPr bwMode="auto">
          <a:xfrm>
            <a:off x="576264" y="1512888"/>
            <a:ext cx="4945062" cy="208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57606" tIns="28803" rIns="57606" bIns="28803" anchor="ctr"/>
          <a:lstStyle/>
          <a:p>
            <a:pPr defTabSz="576263"/>
            <a:endParaRPr lang="ru-RU" sz="800" b="1" dirty="0">
              <a:solidFill>
                <a:schemeClr val="tx2"/>
              </a:solidFill>
            </a:endParaRPr>
          </a:p>
        </p:txBody>
      </p:sp>
      <p:pic>
        <p:nvPicPr>
          <p:cNvPr id="4103" name="Picture 14" descr="ТПУ_Презентация_квадраты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778250"/>
            <a:ext cx="2520950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303331"/>
            <a:ext cx="308751" cy="3017844"/>
          </a:xfrm>
          <a:prstGeom prst="rect">
            <a:avLst/>
          </a:prstGeom>
          <a:solidFill>
            <a:srgbClr val="80BF44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105" name="Text Box 15"/>
          <p:cNvSpPr txBox="1">
            <a:spLocks noChangeArrowheads="1"/>
          </p:cNvSpPr>
          <p:nvPr/>
        </p:nvSpPr>
        <p:spPr bwMode="auto">
          <a:xfrm>
            <a:off x="2447925" y="3744763"/>
            <a:ext cx="2784475" cy="484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68278" tIns="34139" rIns="68278" bIns="34139">
            <a:spAutoFit/>
          </a:bodyPr>
          <a:lstStyle/>
          <a:p>
            <a:pPr defTabSz="576263"/>
            <a:r>
              <a:rPr lang="en-US" sz="900" dirty="0" err="1" smtClean="0">
                <a:ln w="11430"/>
                <a:solidFill>
                  <a:schemeClr val="bg1">
                    <a:lumMod val="50000"/>
                  </a:schemeClr>
                </a:solidFill>
              </a:rPr>
              <a:t>Sokolova</a:t>
            </a:r>
            <a:r>
              <a:rPr lang="en-US" sz="900" dirty="0" smtClean="0">
                <a:ln w="11430"/>
                <a:solidFill>
                  <a:schemeClr val="bg1">
                    <a:lumMod val="50000"/>
                  </a:schemeClr>
                </a:solidFill>
              </a:rPr>
              <a:t> Elvira </a:t>
            </a:r>
            <a:r>
              <a:rPr lang="en-US" sz="900" dirty="0" err="1" smtClean="0">
                <a:ln w="11430"/>
                <a:solidFill>
                  <a:schemeClr val="bg1">
                    <a:lumMod val="50000"/>
                  </a:schemeClr>
                </a:solidFill>
              </a:rPr>
              <a:t>Yakovlevna</a:t>
            </a:r>
            <a:r>
              <a:rPr lang="en-US" sz="900" dirty="0" smtClean="0">
                <a:ln w="11430"/>
                <a:solidFill>
                  <a:schemeClr val="bg1">
                    <a:lumMod val="50000"/>
                  </a:schemeClr>
                </a:solidFill>
              </a:rPr>
              <a:t> </a:t>
            </a:r>
          </a:p>
          <a:p>
            <a:pPr defTabSz="576263"/>
            <a:r>
              <a:rPr lang="en-US" sz="900" dirty="0" smtClean="0">
                <a:ln w="11430"/>
                <a:solidFill>
                  <a:schemeClr val="bg1">
                    <a:lumMod val="50000"/>
                  </a:schemeClr>
                </a:solidFill>
              </a:rPr>
              <a:t> Department of Foreign Languages, Institute of Power  Engineering</a:t>
            </a:r>
            <a:endParaRPr lang="ru-RU" sz="9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2" name="Группа 8"/>
          <p:cNvGrpSpPr>
            <a:grpSpLocks/>
          </p:cNvGrpSpPr>
          <p:nvPr/>
        </p:nvGrpSpPr>
        <p:grpSpPr bwMode="auto">
          <a:xfrm>
            <a:off x="261938" y="223838"/>
            <a:ext cx="1924050" cy="449262"/>
            <a:chOff x="543276" y="545242"/>
            <a:chExt cx="1816737" cy="422585"/>
          </a:xfrm>
        </p:grpSpPr>
        <p:sp>
          <p:nvSpPr>
            <p:cNvPr id="13" name="Freeform 37"/>
            <p:cNvSpPr>
              <a:spLocks noEditPoints="1"/>
            </p:cNvSpPr>
            <p:nvPr/>
          </p:nvSpPr>
          <p:spPr bwMode="auto">
            <a:xfrm>
              <a:off x="1037932" y="566147"/>
              <a:ext cx="1322081" cy="401680"/>
            </a:xfrm>
            <a:custGeom>
              <a:avLst/>
              <a:gdLst>
                <a:gd name="T0" fmla="*/ 528 w 2132"/>
                <a:gd name="T1" fmla="*/ 586 h 649"/>
                <a:gd name="T2" fmla="*/ 791 w 2132"/>
                <a:gd name="T3" fmla="*/ 557 h 649"/>
                <a:gd name="T4" fmla="*/ 510 w 2132"/>
                <a:gd name="T5" fmla="*/ 564 h 649"/>
                <a:gd name="T6" fmla="*/ 490 w 2132"/>
                <a:gd name="T7" fmla="*/ 521 h 649"/>
                <a:gd name="T8" fmla="*/ 1337 w 2132"/>
                <a:gd name="T9" fmla="*/ 504 h 649"/>
                <a:gd name="T10" fmla="*/ 1257 w 2132"/>
                <a:gd name="T11" fmla="*/ 504 h 649"/>
                <a:gd name="T12" fmla="*/ 1001 w 2132"/>
                <a:gd name="T13" fmla="*/ 504 h 649"/>
                <a:gd name="T14" fmla="*/ 981 w 2132"/>
                <a:gd name="T15" fmla="*/ 504 h 649"/>
                <a:gd name="T16" fmla="*/ 799 w 2132"/>
                <a:gd name="T17" fmla="*/ 579 h 649"/>
                <a:gd name="T18" fmla="*/ 625 w 2132"/>
                <a:gd name="T19" fmla="*/ 522 h 649"/>
                <a:gd name="T20" fmla="*/ 508 w 2132"/>
                <a:gd name="T21" fmla="*/ 504 h 649"/>
                <a:gd name="T22" fmla="*/ 529 w 2132"/>
                <a:gd name="T23" fmla="*/ 574 h 649"/>
                <a:gd name="T24" fmla="*/ 470 w 2132"/>
                <a:gd name="T25" fmla="*/ 646 h 649"/>
                <a:gd name="T26" fmla="*/ 404 w 2132"/>
                <a:gd name="T27" fmla="*/ 536 h 649"/>
                <a:gd name="T28" fmla="*/ 249 w 2132"/>
                <a:gd name="T29" fmla="*/ 646 h 649"/>
                <a:gd name="T30" fmla="*/ 131 w 2132"/>
                <a:gd name="T31" fmla="*/ 504 h 649"/>
                <a:gd name="T32" fmla="*/ 23 w 2132"/>
                <a:gd name="T33" fmla="*/ 627 h 649"/>
                <a:gd name="T34" fmla="*/ 931 w 2132"/>
                <a:gd name="T35" fmla="*/ 503 h 649"/>
                <a:gd name="T36" fmla="*/ 872 w 2132"/>
                <a:gd name="T37" fmla="*/ 609 h 649"/>
                <a:gd name="T38" fmla="*/ 893 w 2132"/>
                <a:gd name="T39" fmla="*/ 646 h 649"/>
                <a:gd name="T40" fmla="*/ 914 w 2132"/>
                <a:gd name="T41" fmla="*/ 502 h 649"/>
                <a:gd name="T42" fmla="*/ 206 w 2132"/>
                <a:gd name="T43" fmla="*/ 387 h 649"/>
                <a:gd name="T44" fmla="*/ 267 w 2132"/>
                <a:gd name="T45" fmla="*/ 302 h 649"/>
                <a:gd name="T46" fmla="*/ 2111 w 2132"/>
                <a:gd name="T47" fmla="*/ 411 h 649"/>
                <a:gd name="T48" fmla="*/ 1976 w 2132"/>
                <a:gd name="T49" fmla="*/ 269 h 649"/>
                <a:gd name="T50" fmla="*/ 1805 w 2132"/>
                <a:gd name="T51" fmla="*/ 269 h 649"/>
                <a:gd name="T52" fmla="*/ 1549 w 2132"/>
                <a:gd name="T53" fmla="*/ 287 h 649"/>
                <a:gd name="T54" fmla="*/ 1337 w 2132"/>
                <a:gd name="T55" fmla="*/ 269 h 649"/>
                <a:gd name="T56" fmla="*/ 1423 w 2132"/>
                <a:gd name="T57" fmla="*/ 269 h 649"/>
                <a:gd name="T58" fmla="*/ 1337 w 2132"/>
                <a:gd name="T59" fmla="*/ 294 h 649"/>
                <a:gd name="T60" fmla="*/ 1280 w 2132"/>
                <a:gd name="T61" fmla="*/ 302 h 649"/>
                <a:gd name="T62" fmla="*/ 1126 w 2132"/>
                <a:gd name="T63" fmla="*/ 411 h 649"/>
                <a:gd name="T64" fmla="*/ 955 w 2132"/>
                <a:gd name="T65" fmla="*/ 337 h 649"/>
                <a:gd name="T66" fmla="*/ 791 w 2132"/>
                <a:gd name="T67" fmla="*/ 287 h 649"/>
                <a:gd name="T68" fmla="*/ 741 w 2132"/>
                <a:gd name="T69" fmla="*/ 269 h 649"/>
                <a:gd name="T70" fmla="*/ 515 w 2132"/>
                <a:gd name="T71" fmla="*/ 380 h 649"/>
                <a:gd name="T72" fmla="*/ 447 w 2132"/>
                <a:gd name="T73" fmla="*/ 269 h 649"/>
                <a:gd name="T74" fmla="*/ 363 w 2132"/>
                <a:gd name="T75" fmla="*/ 406 h 649"/>
                <a:gd name="T76" fmla="*/ 351 w 2132"/>
                <a:gd name="T77" fmla="*/ 386 h 649"/>
                <a:gd name="T78" fmla="*/ 105 w 2132"/>
                <a:gd name="T79" fmla="*/ 287 h 649"/>
                <a:gd name="T80" fmla="*/ 1640 w 2132"/>
                <a:gd name="T81" fmla="*/ 288 h 649"/>
                <a:gd name="T82" fmla="*/ 1680 w 2132"/>
                <a:gd name="T83" fmla="*/ 393 h 649"/>
                <a:gd name="T84" fmla="*/ 1583 w 2132"/>
                <a:gd name="T85" fmla="*/ 339 h 649"/>
                <a:gd name="T86" fmla="*/ 292 w 2132"/>
                <a:gd name="T87" fmla="*/ 303 h 649"/>
                <a:gd name="T88" fmla="*/ 182 w 2132"/>
                <a:gd name="T89" fmla="*/ 393 h 649"/>
                <a:gd name="T90" fmla="*/ 2059 w 2132"/>
                <a:gd name="T91" fmla="*/ 241 h 649"/>
                <a:gd name="T92" fmla="*/ 2058 w 2132"/>
                <a:gd name="T93" fmla="*/ 257 h 649"/>
                <a:gd name="T94" fmla="*/ 157 w 2132"/>
                <a:gd name="T95" fmla="*/ 132 h 649"/>
                <a:gd name="T96" fmla="*/ 244 w 2132"/>
                <a:gd name="T97" fmla="*/ 92 h 649"/>
                <a:gd name="T98" fmla="*/ 1046 w 2132"/>
                <a:gd name="T99" fmla="*/ 35 h 649"/>
                <a:gd name="T100" fmla="*/ 803 w 2132"/>
                <a:gd name="T101" fmla="*/ 145 h 649"/>
                <a:gd name="T102" fmla="*/ 658 w 2132"/>
                <a:gd name="T103" fmla="*/ 35 h 649"/>
                <a:gd name="T104" fmla="*/ 305 w 2132"/>
                <a:gd name="T105" fmla="*/ 35 h 649"/>
                <a:gd name="T106" fmla="*/ 325 w 2132"/>
                <a:gd name="T107" fmla="*/ 53 h 649"/>
                <a:gd name="T108" fmla="*/ 44 w 2132"/>
                <a:gd name="T109" fmla="*/ 52 h 649"/>
                <a:gd name="T110" fmla="*/ 529 w 2132"/>
                <a:gd name="T111" fmla="*/ 72 h 649"/>
                <a:gd name="T112" fmla="*/ 605 w 2132"/>
                <a:gd name="T113" fmla="*/ 173 h 649"/>
                <a:gd name="T114" fmla="*/ 507 w 2132"/>
                <a:gd name="T115" fmla="*/ 66 h 649"/>
                <a:gd name="T116" fmla="*/ 267 w 2132"/>
                <a:gd name="T117" fmla="*/ 105 h 649"/>
                <a:gd name="T118" fmla="*/ 132 w 2132"/>
                <a:gd name="T119" fmla="*/ 126 h 649"/>
                <a:gd name="T120" fmla="*/ 992 w 2132"/>
                <a:gd name="T121" fmla="*/ 9 h 649"/>
                <a:gd name="T122" fmla="*/ 967 w 2132"/>
                <a:gd name="T123" fmla="*/ 0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baseline="-25000"/>
            </a:p>
          </p:txBody>
        </p:sp>
        <p:grpSp>
          <p:nvGrpSpPr>
            <p:cNvPr id="3" name="Group 34"/>
            <p:cNvGrpSpPr>
              <a:grpSpLocks noChangeAspect="1"/>
            </p:cNvGrpSpPr>
            <p:nvPr/>
          </p:nvGrpSpPr>
          <p:grpSpPr bwMode="auto">
            <a:xfrm>
              <a:off x="543276" y="545242"/>
              <a:ext cx="421345" cy="421345"/>
              <a:chOff x="1099" y="205"/>
              <a:chExt cx="340" cy="340"/>
            </a:xfrm>
          </p:grpSpPr>
          <p:sp>
            <p:nvSpPr>
              <p:cNvPr id="15" name="Freeform 38"/>
              <p:cNvSpPr>
                <a:spLocks noEditPoints="1"/>
              </p:cNvSpPr>
              <p:nvPr/>
            </p:nvSpPr>
            <p:spPr bwMode="auto">
              <a:xfrm>
                <a:off x="1099" y="325"/>
                <a:ext cx="341" cy="218"/>
              </a:xfrm>
              <a:custGeom>
                <a:avLst/>
                <a:gdLst>
                  <a:gd name="T0" fmla="*/ 240 w 680"/>
                  <a:gd name="T1" fmla="*/ 240 h 441"/>
                  <a:gd name="T2" fmla="*/ 440 w 680"/>
                  <a:gd name="T3" fmla="*/ 240 h 441"/>
                  <a:gd name="T4" fmla="*/ 440 w 680"/>
                  <a:gd name="T5" fmla="*/ 441 h 441"/>
                  <a:gd name="T6" fmla="*/ 240 w 680"/>
                  <a:gd name="T7" fmla="*/ 441 h 441"/>
                  <a:gd name="T8" fmla="*/ 240 w 680"/>
                  <a:gd name="T9" fmla="*/ 240 h 441"/>
                  <a:gd name="T10" fmla="*/ 480 w 680"/>
                  <a:gd name="T11" fmla="*/ 0 h 441"/>
                  <a:gd name="T12" fmla="*/ 680 w 680"/>
                  <a:gd name="T13" fmla="*/ 0 h 441"/>
                  <a:gd name="T14" fmla="*/ 680 w 680"/>
                  <a:gd name="T15" fmla="*/ 441 h 441"/>
                  <a:gd name="T16" fmla="*/ 480 w 680"/>
                  <a:gd name="T17" fmla="*/ 441 h 441"/>
                  <a:gd name="T18" fmla="*/ 480 w 680"/>
                  <a:gd name="T19" fmla="*/ 0 h 441"/>
                  <a:gd name="T20" fmla="*/ 0 w 680"/>
                  <a:gd name="T21" fmla="*/ 0 h 441"/>
                  <a:gd name="T22" fmla="*/ 200 w 680"/>
                  <a:gd name="T23" fmla="*/ 0 h 441"/>
                  <a:gd name="T24" fmla="*/ 200 w 680"/>
                  <a:gd name="T25" fmla="*/ 441 h 441"/>
                  <a:gd name="T26" fmla="*/ 0 w 680"/>
                  <a:gd name="T27" fmla="*/ 441 h 441"/>
                  <a:gd name="T28" fmla="*/ 0 w 680"/>
                  <a:gd name="T29" fmla="*/ 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240" y="240"/>
                    </a:moveTo>
                    <a:lnTo>
                      <a:pt x="440" y="24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240"/>
                    </a:lnTo>
                    <a:close/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441"/>
                    </a:lnTo>
                    <a:lnTo>
                      <a:pt x="480" y="441"/>
                    </a:lnTo>
                    <a:lnTo>
                      <a:pt x="48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441"/>
                    </a:lnTo>
                    <a:lnTo>
                      <a:pt x="0" y="4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baseline="-25000"/>
              </a:p>
            </p:txBody>
          </p:sp>
          <p:sp>
            <p:nvSpPr>
              <p:cNvPr id="4111" name="Freeform 39"/>
              <p:cNvSpPr>
                <a:spLocks noEditPoints="1"/>
              </p:cNvSpPr>
              <p:nvPr/>
            </p:nvSpPr>
            <p:spPr bwMode="auto">
              <a:xfrm>
                <a:off x="1099" y="205"/>
                <a:ext cx="340" cy="220"/>
              </a:xfrm>
              <a:custGeom>
                <a:avLst/>
                <a:gdLst>
                  <a:gd name="T0" fmla="*/ 30 w 680"/>
                  <a:gd name="T1" fmla="*/ 0 h 441"/>
                  <a:gd name="T2" fmla="*/ 43 w 680"/>
                  <a:gd name="T3" fmla="*/ 0 h 441"/>
                  <a:gd name="T4" fmla="*/ 43 w 680"/>
                  <a:gd name="T5" fmla="*/ 12 h 441"/>
                  <a:gd name="T6" fmla="*/ 30 w 680"/>
                  <a:gd name="T7" fmla="*/ 12 h 441"/>
                  <a:gd name="T8" fmla="*/ 30 w 680"/>
                  <a:gd name="T9" fmla="*/ 0 h 441"/>
                  <a:gd name="T10" fmla="*/ 15 w 680"/>
                  <a:gd name="T11" fmla="*/ 0 h 441"/>
                  <a:gd name="T12" fmla="*/ 28 w 680"/>
                  <a:gd name="T13" fmla="*/ 0 h 441"/>
                  <a:gd name="T14" fmla="*/ 28 w 680"/>
                  <a:gd name="T15" fmla="*/ 27 h 441"/>
                  <a:gd name="T16" fmla="*/ 15 w 680"/>
                  <a:gd name="T17" fmla="*/ 27 h 441"/>
                  <a:gd name="T18" fmla="*/ 15 w 680"/>
                  <a:gd name="T19" fmla="*/ 0 h 441"/>
                  <a:gd name="T20" fmla="*/ 0 w 680"/>
                  <a:gd name="T21" fmla="*/ 0 h 441"/>
                  <a:gd name="T22" fmla="*/ 13 w 680"/>
                  <a:gd name="T23" fmla="*/ 0 h 441"/>
                  <a:gd name="T24" fmla="*/ 13 w 680"/>
                  <a:gd name="T25" fmla="*/ 12 h 441"/>
                  <a:gd name="T26" fmla="*/ 0 w 680"/>
                  <a:gd name="T27" fmla="*/ 12 h 441"/>
                  <a:gd name="T28" fmla="*/ 0 w 680"/>
                  <a:gd name="T29" fmla="*/ 0 h 44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201"/>
                    </a:lnTo>
                    <a:lnTo>
                      <a:pt x="480" y="201"/>
                    </a:lnTo>
                    <a:lnTo>
                      <a:pt x="480" y="0"/>
                    </a:lnTo>
                    <a:close/>
                    <a:moveTo>
                      <a:pt x="240" y="0"/>
                    </a:moveTo>
                    <a:lnTo>
                      <a:pt x="440" y="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201"/>
                    </a:lnTo>
                    <a:lnTo>
                      <a:pt x="0" y="2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BF4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2520950" y="112713"/>
            <a:ext cx="3168650" cy="576262"/>
          </a:xfrm>
        </p:spPr>
        <p:txBody>
          <a:bodyPr/>
          <a:lstStyle/>
          <a:p>
            <a:r>
              <a:rPr lang="en-US" sz="900" b="1" dirty="0" smtClean="0">
                <a:ln w="11430"/>
                <a:solidFill>
                  <a:schemeClr val="tx2">
                    <a:lumMod val="75000"/>
                    <a:lumOff val="2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>SUMMARY</a:t>
            </a:r>
            <a:endParaRPr lang="ru-RU" sz="900" dirty="0">
              <a:latin typeface="Cambria" pitchFamily="18" charset="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0189" y="946141"/>
            <a:ext cx="5380849" cy="2942638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sz="2400" b="1" i="1" dirty="0" smtClean="0">
                <a:ln w="11430"/>
                <a:solidFill>
                  <a:srgbClr val="80BF4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Steps in writing a summary</a:t>
            </a:r>
          </a:p>
          <a:p>
            <a:pPr lvl="0"/>
            <a:r>
              <a:rPr lang="en-GB" sz="1600" dirty="0" smtClean="0"/>
              <a:t>Write a first draft of your summary, including the following items:</a:t>
            </a:r>
            <a:endParaRPr lang="ru-RU" sz="1600" dirty="0" smtClean="0"/>
          </a:p>
          <a:p>
            <a:r>
              <a:rPr lang="en-GB" sz="1600" b="1" dirty="0" smtClean="0"/>
              <a:t>a) </a:t>
            </a:r>
            <a:r>
              <a:rPr lang="en-GB" sz="1600" dirty="0" smtClean="0"/>
              <a:t>In the first sentence:1 the author’s name; 2 the article’s name; 3 the author’s thesis statement.</a:t>
            </a:r>
            <a:endParaRPr lang="ru-RU" sz="1600" dirty="0" smtClean="0"/>
          </a:p>
          <a:p>
            <a:r>
              <a:rPr lang="en-GB" sz="1600" b="1" dirty="0" smtClean="0"/>
              <a:t>b) </a:t>
            </a:r>
            <a:r>
              <a:rPr lang="en-GB" sz="1600" dirty="0" smtClean="0"/>
              <a:t>Next, your summary sentences for each paragraph or section. Put them in the order that the author presents the essay.</a:t>
            </a:r>
            <a:endParaRPr lang="ru-RU" sz="1600" dirty="0" smtClean="0"/>
          </a:p>
          <a:p>
            <a:endParaRPr lang="ru-RU" sz="2400" b="1" i="1" dirty="0" smtClean="0">
              <a:solidFill>
                <a:srgbClr val="80BF44"/>
              </a:solidFill>
              <a:latin typeface="Calibri" pitchFamily="34" charset="0"/>
            </a:endParaRPr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5329238" y="3889375"/>
            <a:ext cx="431800" cy="431800"/>
          </a:xfrm>
          <a:prstGeom prst="rect">
            <a:avLst/>
          </a:prstGeom>
          <a:solidFill>
            <a:srgbClr val="969696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68278" tIns="34139" rIns="68278" bIns="34139" anchor="ctr"/>
          <a:lstStyle/>
          <a:p>
            <a:pPr algn="ctr" defTabSz="576263"/>
            <a:r>
              <a:rPr lang="ru-RU" sz="900" dirty="0" smtClean="0"/>
              <a:t>3</a:t>
            </a:r>
            <a:endParaRPr lang="ru-RU" sz="900" dirty="0"/>
          </a:p>
        </p:txBody>
      </p:sp>
      <p:cxnSp>
        <p:nvCxnSpPr>
          <p:cNvPr id="4101" name="AutoShape 7"/>
          <p:cNvCxnSpPr>
            <a:cxnSpLocks noChangeShapeType="1"/>
          </p:cNvCxnSpPr>
          <p:nvPr/>
        </p:nvCxnSpPr>
        <p:spPr bwMode="auto">
          <a:xfrm>
            <a:off x="2592388" y="720725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</p:spPr>
      </p:cxnSp>
      <p:sp>
        <p:nvSpPr>
          <p:cNvPr id="4102" name="Rectangle 11"/>
          <p:cNvSpPr>
            <a:spLocks noChangeArrowheads="1"/>
          </p:cNvSpPr>
          <p:nvPr/>
        </p:nvSpPr>
        <p:spPr bwMode="auto">
          <a:xfrm>
            <a:off x="576264" y="1512888"/>
            <a:ext cx="4945062" cy="208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57606" tIns="28803" rIns="57606" bIns="28803" anchor="ctr"/>
          <a:lstStyle/>
          <a:p>
            <a:pPr defTabSz="576263"/>
            <a:endParaRPr lang="ru-RU" sz="800" b="1" dirty="0">
              <a:solidFill>
                <a:schemeClr val="tx2"/>
              </a:solidFill>
            </a:endParaRPr>
          </a:p>
        </p:txBody>
      </p:sp>
      <p:pic>
        <p:nvPicPr>
          <p:cNvPr id="4103" name="Picture 14" descr="ТПУ_Презентация_квадраты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778250"/>
            <a:ext cx="2520950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303331"/>
            <a:ext cx="308751" cy="3017844"/>
          </a:xfrm>
          <a:prstGeom prst="rect">
            <a:avLst/>
          </a:prstGeom>
          <a:solidFill>
            <a:srgbClr val="80BF44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105" name="Text Box 15"/>
          <p:cNvSpPr txBox="1">
            <a:spLocks noChangeArrowheads="1"/>
          </p:cNvSpPr>
          <p:nvPr/>
        </p:nvSpPr>
        <p:spPr bwMode="auto">
          <a:xfrm>
            <a:off x="2447925" y="3744763"/>
            <a:ext cx="2784475" cy="484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68278" tIns="34139" rIns="68278" bIns="34139">
            <a:spAutoFit/>
          </a:bodyPr>
          <a:lstStyle/>
          <a:p>
            <a:pPr defTabSz="576263"/>
            <a:r>
              <a:rPr lang="en-US" sz="900" dirty="0" err="1" smtClean="0">
                <a:ln w="11430"/>
                <a:solidFill>
                  <a:schemeClr val="bg1">
                    <a:lumMod val="50000"/>
                  </a:schemeClr>
                </a:solidFill>
              </a:rPr>
              <a:t>Sokolova</a:t>
            </a:r>
            <a:r>
              <a:rPr lang="en-US" sz="900" dirty="0" smtClean="0">
                <a:ln w="11430"/>
                <a:solidFill>
                  <a:schemeClr val="bg1">
                    <a:lumMod val="50000"/>
                  </a:schemeClr>
                </a:solidFill>
              </a:rPr>
              <a:t> Elvira </a:t>
            </a:r>
            <a:r>
              <a:rPr lang="en-US" sz="900" dirty="0" err="1" smtClean="0">
                <a:ln w="11430"/>
                <a:solidFill>
                  <a:schemeClr val="bg1">
                    <a:lumMod val="50000"/>
                  </a:schemeClr>
                </a:solidFill>
              </a:rPr>
              <a:t>Yakovlevna</a:t>
            </a:r>
            <a:r>
              <a:rPr lang="en-US" sz="900" dirty="0" smtClean="0">
                <a:ln w="11430"/>
                <a:solidFill>
                  <a:schemeClr val="bg1">
                    <a:lumMod val="50000"/>
                  </a:schemeClr>
                </a:solidFill>
              </a:rPr>
              <a:t> </a:t>
            </a:r>
          </a:p>
          <a:p>
            <a:pPr defTabSz="576263"/>
            <a:r>
              <a:rPr lang="en-US" sz="900" dirty="0" smtClean="0">
                <a:ln w="11430"/>
                <a:solidFill>
                  <a:schemeClr val="bg1">
                    <a:lumMod val="50000"/>
                  </a:schemeClr>
                </a:solidFill>
              </a:rPr>
              <a:t> Department of Foreign Languages, Institute of Power  Engineering</a:t>
            </a:r>
            <a:endParaRPr lang="ru-RU" sz="9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2" name="Группа 8"/>
          <p:cNvGrpSpPr>
            <a:grpSpLocks/>
          </p:cNvGrpSpPr>
          <p:nvPr/>
        </p:nvGrpSpPr>
        <p:grpSpPr bwMode="auto">
          <a:xfrm>
            <a:off x="261938" y="223838"/>
            <a:ext cx="1924050" cy="449262"/>
            <a:chOff x="543276" y="545242"/>
            <a:chExt cx="1816737" cy="422585"/>
          </a:xfrm>
        </p:grpSpPr>
        <p:sp>
          <p:nvSpPr>
            <p:cNvPr id="13" name="Freeform 37"/>
            <p:cNvSpPr>
              <a:spLocks noEditPoints="1"/>
            </p:cNvSpPr>
            <p:nvPr/>
          </p:nvSpPr>
          <p:spPr bwMode="auto">
            <a:xfrm>
              <a:off x="1037932" y="566147"/>
              <a:ext cx="1322081" cy="401680"/>
            </a:xfrm>
            <a:custGeom>
              <a:avLst/>
              <a:gdLst>
                <a:gd name="T0" fmla="*/ 528 w 2132"/>
                <a:gd name="T1" fmla="*/ 586 h 649"/>
                <a:gd name="T2" fmla="*/ 791 w 2132"/>
                <a:gd name="T3" fmla="*/ 557 h 649"/>
                <a:gd name="T4" fmla="*/ 510 w 2132"/>
                <a:gd name="T5" fmla="*/ 564 h 649"/>
                <a:gd name="T6" fmla="*/ 490 w 2132"/>
                <a:gd name="T7" fmla="*/ 521 h 649"/>
                <a:gd name="T8" fmla="*/ 1337 w 2132"/>
                <a:gd name="T9" fmla="*/ 504 h 649"/>
                <a:gd name="T10" fmla="*/ 1257 w 2132"/>
                <a:gd name="T11" fmla="*/ 504 h 649"/>
                <a:gd name="T12" fmla="*/ 1001 w 2132"/>
                <a:gd name="T13" fmla="*/ 504 h 649"/>
                <a:gd name="T14" fmla="*/ 981 w 2132"/>
                <a:gd name="T15" fmla="*/ 504 h 649"/>
                <a:gd name="T16" fmla="*/ 799 w 2132"/>
                <a:gd name="T17" fmla="*/ 579 h 649"/>
                <a:gd name="T18" fmla="*/ 625 w 2132"/>
                <a:gd name="T19" fmla="*/ 522 h 649"/>
                <a:gd name="T20" fmla="*/ 508 w 2132"/>
                <a:gd name="T21" fmla="*/ 504 h 649"/>
                <a:gd name="T22" fmla="*/ 529 w 2132"/>
                <a:gd name="T23" fmla="*/ 574 h 649"/>
                <a:gd name="T24" fmla="*/ 470 w 2132"/>
                <a:gd name="T25" fmla="*/ 646 h 649"/>
                <a:gd name="T26" fmla="*/ 404 w 2132"/>
                <a:gd name="T27" fmla="*/ 536 h 649"/>
                <a:gd name="T28" fmla="*/ 249 w 2132"/>
                <a:gd name="T29" fmla="*/ 646 h 649"/>
                <a:gd name="T30" fmla="*/ 131 w 2132"/>
                <a:gd name="T31" fmla="*/ 504 h 649"/>
                <a:gd name="T32" fmla="*/ 23 w 2132"/>
                <a:gd name="T33" fmla="*/ 627 h 649"/>
                <a:gd name="T34" fmla="*/ 931 w 2132"/>
                <a:gd name="T35" fmla="*/ 503 h 649"/>
                <a:gd name="T36" fmla="*/ 872 w 2132"/>
                <a:gd name="T37" fmla="*/ 609 h 649"/>
                <a:gd name="T38" fmla="*/ 893 w 2132"/>
                <a:gd name="T39" fmla="*/ 646 h 649"/>
                <a:gd name="T40" fmla="*/ 914 w 2132"/>
                <a:gd name="T41" fmla="*/ 502 h 649"/>
                <a:gd name="T42" fmla="*/ 206 w 2132"/>
                <a:gd name="T43" fmla="*/ 387 h 649"/>
                <a:gd name="T44" fmla="*/ 267 w 2132"/>
                <a:gd name="T45" fmla="*/ 302 h 649"/>
                <a:gd name="T46" fmla="*/ 2111 w 2132"/>
                <a:gd name="T47" fmla="*/ 411 h 649"/>
                <a:gd name="T48" fmla="*/ 1976 w 2132"/>
                <a:gd name="T49" fmla="*/ 269 h 649"/>
                <a:gd name="T50" fmla="*/ 1805 w 2132"/>
                <a:gd name="T51" fmla="*/ 269 h 649"/>
                <a:gd name="T52" fmla="*/ 1549 w 2132"/>
                <a:gd name="T53" fmla="*/ 287 h 649"/>
                <a:gd name="T54" fmla="*/ 1337 w 2132"/>
                <a:gd name="T55" fmla="*/ 269 h 649"/>
                <a:gd name="T56" fmla="*/ 1423 w 2132"/>
                <a:gd name="T57" fmla="*/ 269 h 649"/>
                <a:gd name="T58" fmla="*/ 1337 w 2132"/>
                <a:gd name="T59" fmla="*/ 294 h 649"/>
                <a:gd name="T60" fmla="*/ 1280 w 2132"/>
                <a:gd name="T61" fmla="*/ 302 h 649"/>
                <a:gd name="T62" fmla="*/ 1126 w 2132"/>
                <a:gd name="T63" fmla="*/ 411 h 649"/>
                <a:gd name="T64" fmla="*/ 955 w 2132"/>
                <a:gd name="T65" fmla="*/ 337 h 649"/>
                <a:gd name="T66" fmla="*/ 791 w 2132"/>
                <a:gd name="T67" fmla="*/ 287 h 649"/>
                <a:gd name="T68" fmla="*/ 741 w 2132"/>
                <a:gd name="T69" fmla="*/ 269 h 649"/>
                <a:gd name="T70" fmla="*/ 515 w 2132"/>
                <a:gd name="T71" fmla="*/ 380 h 649"/>
                <a:gd name="T72" fmla="*/ 447 w 2132"/>
                <a:gd name="T73" fmla="*/ 269 h 649"/>
                <a:gd name="T74" fmla="*/ 363 w 2132"/>
                <a:gd name="T75" fmla="*/ 406 h 649"/>
                <a:gd name="T76" fmla="*/ 351 w 2132"/>
                <a:gd name="T77" fmla="*/ 386 h 649"/>
                <a:gd name="T78" fmla="*/ 105 w 2132"/>
                <a:gd name="T79" fmla="*/ 287 h 649"/>
                <a:gd name="T80" fmla="*/ 1640 w 2132"/>
                <a:gd name="T81" fmla="*/ 288 h 649"/>
                <a:gd name="T82" fmla="*/ 1680 w 2132"/>
                <a:gd name="T83" fmla="*/ 393 h 649"/>
                <a:gd name="T84" fmla="*/ 1583 w 2132"/>
                <a:gd name="T85" fmla="*/ 339 h 649"/>
                <a:gd name="T86" fmla="*/ 292 w 2132"/>
                <a:gd name="T87" fmla="*/ 303 h 649"/>
                <a:gd name="T88" fmla="*/ 182 w 2132"/>
                <a:gd name="T89" fmla="*/ 393 h 649"/>
                <a:gd name="T90" fmla="*/ 2059 w 2132"/>
                <a:gd name="T91" fmla="*/ 241 h 649"/>
                <a:gd name="T92" fmla="*/ 2058 w 2132"/>
                <a:gd name="T93" fmla="*/ 257 h 649"/>
                <a:gd name="T94" fmla="*/ 157 w 2132"/>
                <a:gd name="T95" fmla="*/ 132 h 649"/>
                <a:gd name="T96" fmla="*/ 244 w 2132"/>
                <a:gd name="T97" fmla="*/ 92 h 649"/>
                <a:gd name="T98" fmla="*/ 1046 w 2132"/>
                <a:gd name="T99" fmla="*/ 35 h 649"/>
                <a:gd name="T100" fmla="*/ 803 w 2132"/>
                <a:gd name="T101" fmla="*/ 145 h 649"/>
                <a:gd name="T102" fmla="*/ 658 w 2132"/>
                <a:gd name="T103" fmla="*/ 35 h 649"/>
                <a:gd name="T104" fmla="*/ 305 w 2132"/>
                <a:gd name="T105" fmla="*/ 35 h 649"/>
                <a:gd name="T106" fmla="*/ 325 w 2132"/>
                <a:gd name="T107" fmla="*/ 53 h 649"/>
                <a:gd name="T108" fmla="*/ 44 w 2132"/>
                <a:gd name="T109" fmla="*/ 52 h 649"/>
                <a:gd name="T110" fmla="*/ 529 w 2132"/>
                <a:gd name="T111" fmla="*/ 72 h 649"/>
                <a:gd name="T112" fmla="*/ 605 w 2132"/>
                <a:gd name="T113" fmla="*/ 173 h 649"/>
                <a:gd name="T114" fmla="*/ 507 w 2132"/>
                <a:gd name="T115" fmla="*/ 66 h 649"/>
                <a:gd name="T116" fmla="*/ 267 w 2132"/>
                <a:gd name="T117" fmla="*/ 105 h 649"/>
                <a:gd name="T118" fmla="*/ 132 w 2132"/>
                <a:gd name="T119" fmla="*/ 126 h 649"/>
                <a:gd name="T120" fmla="*/ 992 w 2132"/>
                <a:gd name="T121" fmla="*/ 9 h 649"/>
                <a:gd name="T122" fmla="*/ 967 w 2132"/>
                <a:gd name="T123" fmla="*/ 0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baseline="-25000"/>
            </a:p>
          </p:txBody>
        </p:sp>
        <p:grpSp>
          <p:nvGrpSpPr>
            <p:cNvPr id="3" name="Group 34"/>
            <p:cNvGrpSpPr>
              <a:grpSpLocks noChangeAspect="1"/>
            </p:cNvGrpSpPr>
            <p:nvPr/>
          </p:nvGrpSpPr>
          <p:grpSpPr bwMode="auto">
            <a:xfrm>
              <a:off x="543276" y="545242"/>
              <a:ext cx="421345" cy="421345"/>
              <a:chOff x="1099" y="205"/>
              <a:chExt cx="340" cy="340"/>
            </a:xfrm>
          </p:grpSpPr>
          <p:sp>
            <p:nvSpPr>
              <p:cNvPr id="15" name="Freeform 38"/>
              <p:cNvSpPr>
                <a:spLocks noEditPoints="1"/>
              </p:cNvSpPr>
              <p:nvPr/>
            </p:nvSpPr>
            <p:spPr bwMode="auto">
              <a:xfrm>
                <a:off x="1099" y="325"/>
                <a:ext cx="341" cy="218"/>
              </a:xfrm>
              <a:custGeom>
                <a:avLst/>
                <a:gdLst>
                  <a:gd name="T0" fmla="*/ 240 w 680"/>
                  <a:gd name="T1" fmla="*/ 240 h 441"/>
                  <a:gd name="T2" fmla="*/ 440 w 680"/>
                  <a:gd name="T3" fmla="*/ 240 h 441"/>
                  <a:gd name="T4" fmla="*/ 440 w 680"/>
                  <a:gd name="T5" fmla="*/ 441 h 441"/>
                  <a:gd name="T6" fmla="*/ 240 w 680"/>
                  <a:gd name="T7" fmla="*/ 441 h 441"/>
                  <a:gd name="T8" fmla="*/ 240 w 680"/>
                  <a:gd name="T9" fmla="*/ 240 h 441"/>
                  <a:gd name="T10" fmla="*/ 480 w 680"/>
                  <a:gd name="T11" fmla="*/ 0 h 441"/>
                  <a:gd name="T12" fmla="*/ 680 w 680"/>
                  <a:gd name="T13" fmla="*/ 0 h 441"/>
                  <a:gd name="T14" fmla="*/ 680 w 680"/>
                  <a:gd name="T15" fmla="*/ 441 h 441"/>
                  <a:gd name="T16" fmla="*/ 480 w 680"/>
                  <a:gd name="T17" fmla="*/ 441 h 441"/>
                  <a:gd name="T18" fmla="*/ 480 w 680"/>
                  <a:gd name="T19" fmla="*/ 0 h 441"/>
                  <a:gd name="T20" fmla="*/ 0 w 680"/>
                  <a:gd name="T21" fmla="*/ 0 h 441"/>
                  <a:gd name="T22" fmla="*/ 200 w 680"/>
                  <a:gd name="T23" fmla="*/ 0 h 441"/>
                  <a:gd name="T24" fmla="*/ 200 w 680"/>
                  <a:gd name="T25" fmla="*/ 441 h 441"/>
                  <a:gd name="T26" fmla="*/ 0 w 680"/>
                  <a:gd name="T27" fmla="*/ 441 h 441"/>
                  <a:gd name="T28" fmla="*/ 0 w 680"/>
                  <a:gd name="T29" fmla="*/ 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240" y="240"/>
                    </a:moveTo>
                    <a:lnTo>
                      <a:pt x="440" y="24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240"/>
                    </a:lnTo>
                    <a:close/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441"/>
                    </a:lnTo>
                    <a:lnTo>
                      <a:pt x="480" y="441"/>
                    </a:lnTo>
                    <a:lnTo>
                      <a:pt x="48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441"/>
                    </a:lnTo>
                    <a:lnTo>
                      <a:pt x="0" y="4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baseline="-25000"/>
              </a:p>
            </p:txBody>
          </p:sp>
          <p:sp>
            <p:nvSpPr>
              <p:cNvPr id="4111" name="Freeform 39"/>
              <p:cNvSpPr>
                <a:spLocks noEditPoints="1"/>
              </p:cNvSpPr>
              <p:nvPr/>
            </p:nvSpPr>
            <p:spPr bwMode="auto">
              <a:xfrm>
                <a:off x="1099" y="205"/>
                <a:ext cx="340" cy="220"/>
              </a:xfrm>
              <a:custGeom>
                <a:avLst/>
                <a:gdLst>
                  <a:gd name="T0" fmla="*/ 30 w 680"/>
                  <a:gd name="T1" fmla="*/ 0 h 441"/>
                  <a:gd name="T2" fmla="*/ 43 w 680"/>
                  <a:gd name="T3" fmla="*/ 0 h 441"/>
                  <a:gd name="T4" fmla="*/ 43 w 680"/>
                  <a:gd name="T5" fmla="*/ 12 h 441"/>
                  <a:gd name="T6" fmla="*/ 30 w 680"/>
                  <a:gd name="T7" fmla="*/ 12 h 441"/>
                  <a:gd name="T8" fmla="*/ 30 w 680"/>
                  <a:gd name="T9" fmla="*/ 0 h 441"/>
                  <a:gd name="T10" fmla="*/ 15 w 680"/>
                  <a:gd name="T11" fmla="*/ 0 h 441"/>
                  <a:gd name="T12" fmla="*/ 28 w 680"/>
                  <a:gd name="T13" fmla="*/ 0 h 441"/>
                  <a:gd name="T14" fmla="*/ 28 w 680"/>
                  <a:gd name="T15" fmla="*/ 27 h 441"/>
                  <a:gd name="T16" fmla="*/ 15 w 680"/>
                  <a:gd name="T17" fmla="*/ 27 h 441"/>
                  <a:gd name="T18" fmla="*/ 15 w 680"/>
                  <a:gd name="T19" fmla="*/ 0 h 441"/>
                  <a:gd name="T20" fmla="*/ 0 w 680"/>
                  <a:gd name="T21" fmla="*/ 0 h 441"/>
                  <a:gd name="T22" fmla="*/ 13 w 680"/>
                  <a:gd name="T23" fmla="*/ 0 h 441"/>
                  <a:gd name="T24" fmla="*/ 13 w 680"/>
                  <a:gd name="T25" fmla="*/ 12 h 441"/>
                  <a:gd name="T26" fmla="*/ 0 w 680"/>
                  <a:gd name="T27" fmla="*/ 12 h 441"/>
                  <a:gd name="T28" fmla="*/ 0 w 680"/>
                  <a:gd name="T29" fmla="*/ 0 h 44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201"/>
                    </a:lnTo>
                    <a:lnTo>
                      <a:pt x="480" y="201"/>
                    </a:lnTo>
                    <a:lnTo>
                      <a:pt x="480" y="0"/>
                    </a:lnTo>
                    <a:close/>
                    <a:moveTo>
                      <a:pt x="240" y="0"/>
                    </a:moveTo>
                    <a:lnTo>
                      <a:pt x="440" y="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201"/>
                    </a:lnTo>
                    <a:lnTo>
                      <a:pt x="0" y="2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BF4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2520950" y="112713"/>
            <a:ext cx="3168650" cy="576262"/>
          </a:xfrm>
        </p:spPr>
        <p:txBody>
          <a:bodyPr/>
          <a:lstStyle/>
          <a:p>
            <a:r>
              <a:rPr lang="en-US" sz="900" b="1" dirty="0" smtClean="0">
                <a:ln w="11430"/>
                <a:solidFill>
                  <a:schemeClr val="tx2">
                    <a:lumMod val="75000"/>
                    <a:lumOff val="2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>SUMMARY</a:t>
            </a:r>
            <a:endParaRPr lang="ru-RU" sz="900" dirty="0">
              <a:latin typeface="Cambria" pitchFamily="18" charset="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0189" y="792435"/>
            <a:ext cx="5380849" cy="2942638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sz="2400" b="1" i="1" dirty="0" smtClean="0">
                <a:ln w="11430"/>
                <a:solidFill>
                  <a:srgbClr val="80BF4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Steps in writing a summary</a:t>
            </a:r>
          </a:p>
          <a:p>
            <a:r>
              <a:rPr lang="en-GB" sz="1400" dirty="0" smtClean="0"/>
              <a:t>You should make every effort to put the author’s ideas into your own words to avoid plagiarism. You may occasionally quote a point directly from the author. In this case, be sure to place quotation marks and cite your page number.</a:t>
            </a:r>
            <a:endParaRPr lang="ru-RU" sz="1400" dirty="0" smtClean="0"/>
          </a:p>
          <a:p>
            <a:pPr lvl="0"/>
            <a:r>
              <a:rPr lang="en-GB" sz="1400" dirty="0" smtClean="0"/>
              <a:t>Link your section summary sentences together with good transitional words and phrases.</a:t>
            </a:r>
            <a:endParaRPr lang="ru-RU" sz="1400" dirty="0" smtClean="0"/>
          </a:p>
          <a:p>
            <a:pPr lvl="0"/>
            <a:r>
              <a:rPr lang="en-GB" sz="1400" dirty="0" smtClean="0"/>
              <a:t>Your summary should be about one third of the length of the original.</a:t>
            </a:r>
            <a:endParaRPr lang="ru-RU" sz="1400" dirty="0" smtClean="0"/>
          </a:p>
          <a:p>
            <a:pPr lvl="0"/>
            <a:r>
              <a:rPr lang="en-GB" sz="1400" dirty="0" smtClean="0"/>
              <a:t>Paraphrase the ideas as much as possible</a:t>
            </a:r>
            <a:endParaRPr lang="ru-RU" sz="1400" dirty="0" smtClean="0"/>
          </a:p>
          <a:p>
            <a:pPr lvl="0"/>
            <a:r>
              <a:rPr lang="en-GB" sz="1400" dirty="0" smtClean="0"/>
              <a:t>Avoid quotations</a:t>
            </a:r>
            <a:endParaRPr lang="ru-RU" sz="1400" dirty="0" smtClean="0"/>
          </a:p>
          <a:p>
            <a:endParaRPr lang="ru-RU" sz="2400" b="1" i="1" dirty="0" smtClean="0">
              <a:solidFill>
                <a:srgbClr val="80BF44"/>
              </a:solidFill>
              <a:latin typeface="Calibri" pitchFamily="34" charset="0"/>
            </a:endParaRPr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5329238" y="3889375"/>
            <a:ext cx="431800" cy="431800"/>
          </a:xfrm>
          <a:prstGeom prst="rect">
            <a:avLst/>
          </a:prstGeom>
          <a:solidFill>
            <a:srgbClr val="969696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68278" tIns="34139" rIns="68278" bIns="34139" anchor="ctr"/>
          <a:lstStyle/>
          <a:p>
            <a:pPr algn="ctr" defTabSz="576263"/>
            <a:r>
              <a:rPr lang="ru-RU" sz="900" dirty="0" smtClean="0"/>
              <a:t>3</a:t>
            </a:r>
            <a:endParaRPr lang="ru-RU" sz="900" dirty="0"/>
          </a:p>
        </p:txBody>
      </p:sp>
      <p:cxnSp>
        <p:nvCxnSpPr>
          <p:cNvPr id="4101" name="AutoShape 7"/>
          <p:cNvCxnSpPr>
            <a:cxnSpLocks noChangeShapeType="1"/>
          </p:cNvCxnSpPr>
          <p:nvPr/>
        </p:nvCxnSpPr>
        <p:spPr bwMode="auto">
          <a:xfrm>
            <a:off x="2592388" y="720725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</p:spPr>
      </p:cxnSp>
      <p:sp>
        <p:nvSpPr>
          <p:cNvPr id="4102" name="Rectangle 11"/>
          <p:cNvSpPr>
            <a:spLocks noChangeArrowheads="1"/>
          </p:cNvSpPr>
          <p:nvPr/>
        </p:nvSpPr>
        <p:spPr bwMode="auto">
          <a:xfrm>
            <a:off x="576264" y="1512888"/>
            <a:ext cx="4945062" cy="208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57606" tIns="28803" rIns="57606" bIns="28803" anchor="ctr"/>
          <a:lstStyle/>
          <a:p>
            <a:pPr defTabSz="576263"/>
            <a:endParaRPr lang="ru-RU" sz="800" b="1" dirty="0">
              <a:solidFill>
                <a:schemeClr val="tx2"/>
              </a:solidFill>
            </a:endParaRPr>
          </a:p>
        </p:txBody>
      </p:sp>
      <p:pic>
        <p:nvPicPr>
          <p:cNvPr id="4103" name="Picture 14" descr="ТПУ_Презентация_квадраты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778250"/>
            <a:ext cx="2520950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303331"/>
            <a:ext cx="308751" cy="3017844"/>
          </a:xfrm>
          <a:prstGeom prst="rect">
            <a:avLst/>
          </a:prstGeom>
          <a:solidFill>
            <a:srgbClr val="80BF44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105" name="Text Box 15"/>
          <p:cNvSpPr txBox="1">
            <a:spLocks noChangeArrowheads="1"/>
          </p:cNvSpPr>
          <p:nvPr/>
        </p:nvSpPr>
        <p:spPr bwMode="auto">
          <a:xfrm>
            <a:off x="2447925" y="3744763"/>
            <a:ext cx="2784475" cy="484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68278" tIns="34139" rIns="68278" bIns="34139">
            <a:spAutoFit/>
          </a:bodyPr>
          <a:lstStyle/>
          <a:p>
            <a:pPr defTabSz="576263"/>
            <a:r>
              <a:rPr lang="en-US" sz="900" dirty="0" err="1" smtClean="0">
                <a:ln w="11430"/>
                <a:solidFill>
                  <a:schemeClr val="bg1">
                    <a:lumMod val="50000"/>
                  </a:schemeClr>
                </a:solidFill>
              </a:rPr>
              <a:t>Sokolova</a:t>
            </a:r>
            <a:r>
              <a:rPr lang="en-US" sz="900" dirty="0" smtClean="0">
                <a:ln w="11430"/>
                <a:solidFill>
                  <a:schemeClr val="bg1">
                    <a:lumMod val="50000"/>
                  </a:schemeClr>
                </a:solidFill>
              </a:rPr>
              <a:t> Elvira </a:t>
            </a:r>
            <a:r>
              <a:rPr lang="en-US" sz="900" dirty="0" err="1" smtClean="0">
                <a:ln w="11430"/>
                <a:solidFill>
                  <a:schemeClr val="bg1">
                    <a:lumMod val="50000"/>
                  </a:schemeClr>
                </a:solidFill>
              </a:rPr>
              <a:t>Yakovlevna</a:t>
            </a:r>
            <a:r>
              <a:rPr lang="en-US" sz="900" dirty="0" smtClean="0">
                <a:ln w="11430"/>
                <a:solidFill>
                  <a:schemeClr val="bg1">
                    <a:lumMod val="50000"/>
                  </a:schemeClr>
                </a:solidFill>
              </a:rPr>
              <a:t> </a:t>
            </a:r>
          </a:p>
          <a:p>
            <a:pPr defTabSz="576263"/>
            <a:r>
              <a:rPr lang="en-US" sz="900" dirty="0" smtClean="0">
                <a:ln w="11430"/>
                <a:solidFill>
                  <a:schemeClr val="bg1">
                    <a:lumMod val="50000"/>
                  </a:schemeClr>
                </a:solidFill>
              </a:rPr>
              <a:t> Department of Foreign Languages, Institute of Power  Engineering</a:t>
            </a:r>
            <a:endParaRPr lang="ru-RU" sz="9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2" name="Группа 8"/>
          <p:cNvGrpSpPr>
            <a:grpSpLocks/>
          </p:cNvGrpSpPr>
          <p:nvPr/>
        </p:nvGrpSpPr>
        <p:grpSpPr bwMode="auto">
          <a:xfrm>
            <a:off x="261938" y="223838"/>
            <a:ext cx="1924050" cy="449262"/>
            <a:chOff x="543276" y="545242"/>
            <a:chExt cx="1816737" cy="422585"/>
          </a:xfrm>
        </p:grpSpPr>
        <p:sp>
          <p:nvSpPr>
            <p:cNvPr id="13" name="Freeform 37"/>
            <p:cNvSpPr>
              <a:spLocks noEditPoints="1"/>
            </p:cNvSpPr>
            <p:nvPr/>
          </p:nvSpPr>
          <p:spPr bwMode="auto">
            <a:xfrm>
              <a:off x="1037932" y="566147"/>
              <a:ext cx="1322081" cy="401680"/>
            </a:xfrm>
            <a:custGeom>
              <a:avLst/>
              <a:gdLst>
                <a:gd name="T0" fmla="*/ 528 w 2132"/>
                <a:gd name="T1" fmla="*/ 586 h 649"/>
                <a:gd name="T2" fmla="*/ 791 w 2132"/>
                <a:gd name="T3" fmla="*/ 557 h 649"/>
                <a:gd name="T4" fmla="*/ 510 w 2132"/>
                <a:gd name="T5" fmla="*/ 564 h 649"/>
                <a:gd name="T6" fmla="*/ 490 w 2132"/>
                <a:gd name="T7" fmla="*/ 521 h 649"/>
                <a:gd name="T8" fmla="*/ 1337 w 2132"/>
                <a:gd name="T9" fmla="*/ 504 h 649"/>
                <a:gd name="T10" fmla="*/ 1257 w 2132"/>
                <a:gd name="T11" fmla="*/ 504 h 649"/>
                <a:gd name="T12" fmla="*/ 1001 w 2132"/>
                <a:gd name="T13" fmla="*/ 504 h 649"/>
                <a:gd name="T14" fmla="*/ 981 w 2132"/>
                <a:gd name="T15" fmla="*/ 504 h 649"/>
                <a:gd name="T16" fmla="*/ 799 w 2132"/>
                <a:gd name="T17" fmla="*/ 579 h 649"/>
                <a:gd name="T18" fmla="*/ 625 w 2132"/>
                <a:gd name="T19" fmla="*/ 522 h 649"/>
                <a:gd name="T20" fmla="*/ 508 w 2132"/>
                <a:gd name="T21" fmla="*/ 504 h 649"/>
                <a:gd name="T22" fmla="*/ 529 w 2132"/>
                <a:gd name="T23" fmla="*/ 574 h 649"/>
                <a:gd name="T24" fmla="*/ 470 w 2132"/>
                <a:gd name="T25" fmla="*/ 646 h 649"/>
                <a:gd name="T26" fmla="*/ 404 w 2132"/>
                <a:gd name="T27" fmla="*/ 536 h 649"/>
                <a:gd name="T28" fmla="*/ 249 w 2132"/>
                <a:gd name="T29" fmla="*/ 646 h 649"/>
                <a:gd name="T30" fmla="*/ 131 w 2132"/>
                <a:gd name="T31" fmla="*/ 504 h 649"/>
                <a:gd name="T32" fmla="*/ 23 w 2132"/>
                <a:gd name="T33" fmla="*/ 627 h 649"/>
                <a:gd name="T34" fmla="*/ 931 w 2132"/>
                <a:gd name="T35" fmla="*/ 503 h 649"/>
                <a:gd name="T36" fmla="*/ 872 w 2132"/>
                <a:gd name="T37" fmla="*/ 609 h 649"/>
                <a:gd name="T38" fmla="*/ 893 w 2132"/>
                <a:gd name="T39" fmla="*/ 646 h 649"/>
                <a:gd name="T40" fmla="*/ 914 w 2132"/>
                <a:gd name="T41" fmla="*/ 502 h 649"/>
                <a:gd name="T42" fmla="*/ 206 w 2132"/>
                <a:gd name="T43" fmla="*/ 387 h 649"/>
                <a:gd name="T44" fmla="*/ 267 w 2132"/>
                <a:gd name="T45" fmla="*/ 302 h 649"/>
                <a:gd name="T46" fmla="*/ 2111 w 2132"/>
                <a:gd name="T47" fmla="*/ 411 h 649"/>
                <a:gd name="T48" fmla="*/ 1976 w 2132"/>
                <a:gd name="T49" fmla="*/ 269 h 649"/>
                <a:gd name="T50" fmla="*/ 1805 w 2132"/>
                <a:gd name="T51" fmla="*/ 269 h 649"/>
                <a:gd name="T52" fmla="*/ 1549 w 2132"/>
                <a:gd name="T53" fmla="*/ 287 h 649"/>
                <a:gd name="T54" fmla="*/ 1337 w 2132"/>
                <a:gd name="T55" fmla="*/ 269 h 649"/>
                <a:gd name="T56" fmla="*/ 1423 w 2132"/>
                <a:gd name="T57" fmla="*/ 269 h 649"/>
                <a:gd name="T58" fmla="*/ 1337 w 2132"/>
                <a:gd name="T59" fmla="*/ 294 h 649"/>
                <a:gd name="T60" fmla="*/ 1280 w 2132"/>
                <a:gd name="T61" fmla="*/ 302 h 649"/>
                <a:gd name="T62" fmla="*/ 1126 w 2132"/>
                <a:gd name="T63" fmla="*/ 411 h 649"/>
                <a:gd name="T64" fmla="*/ 955 w 2132"/>
                <a:gd name="T65" fmla="*/ 337 h 649"/>
                <a:gd name="T66" fmla="*/ 791 w 2132"/>
                <a:gd name="T67" fmla="*/ 287 h 649"/>
                <a:gd name="T68" fmla="*/ 741 w 2132"/>
                <a:gd name="T69" fmla="*/ 269 h 649"/>
                <a:gd name="T70" fmla="*/ 515 w 2132"/>
                <a:gd name="T71" fmla="*/ 380 h 649"/>
                <a:gd name="T72" fmla="*/ 447 w 2132"/>
                <a:gd name="T73" fmla="*/ 269 h 649"/>
                <a:gd name="T74" fmla="*/ 363 w 2132"/>
                <a:gd name="T75" fmla="*/ 406 h 649"/>
                <a:gd name="T76" fmla="*/ 351 w 2132"/>
                <a:gd name="T77" fmla="*/ 386 h 649"/>
                <a:gd name="T78" fmla="*/ 105 w 2132"/>
                <a:gd name="T79" fmla="*/ 287 h 649"/>
                <a:gd name="T80" fmla="*/ 1640 w 2132"/>
                <a:gd name="T81" fmla="*/ 288 h 649"/>
                <a:gd name="T82" fmla="*/ 1680 w 2132"/>
                <a:gd name="T83" fmla="*/ 393 h 649"/>
                <a:gd name="T84" fmla="*/ 1583 w 2132"/>
                <a:gd name="T85" fmla="*/ 339 h 649"/>
                <a:gd name="T86" fmla="*/ 292 w 2132"/>
                <a:gd name="T87" fmla="*/ 303 h 649"/>
                <a:gd name="T88" fmla="*/ 182 w 2132"/>
                <a:gd name="T89" fmla="*/ 393 h 649"/>
                <a:gd name="T90" fmla="*/ 2059 w 2132"/>
                <a:gd name="T91" fmla="*/ 241 h 649"/>
                <a:gd name="T92" fmla="*/ 2058 w 2132"/>
                <a:gd name="T93" fmla="*/ 257 h 649"/>
                <a:gd name="T94" fmla="*/ 157 w 2132"/>
                <a:gd name="T95" fmla="*/ 132 h 649"/>
                <a:gd name="T96" fmla="*/ 244 w 2132"/>
                <a:gd name="T97" fmla="*/ 92 h 649"/>
                <a:gd name="T98" fmla="*/ 1046 w 2132"/>
                <a:gd name="T99" fmla="*/ 35 h 649"/>
                <a:gd name="T100" fmla="*/ 803 w 2132"/>
                <a:gd name="T101" fmla="*/ 145 h 649"/>
                <a:gd name="T102" fmla="*/ 658 w 2132"/>
                <a:gd name="T103" fmla="*/ 35 h 649"/>
                <a:gd name="T104" fmla="*/ 305 w 2132"/>
                <a:gd name="T105" fmla="*/ 35 h 649"/>
                <a:gd name="T106" fmla="*/ 325 w 2132"/>
                <a:gd name="T107" fmla="*/ 53 h 649"/>
                <a:gd name="T108" fmla="*/ 44 w 2132"/>
                <a:gd name="T109" fmla="*/ 52 h 649"/>
                <a:gd name="T110" fmla="*/ 529 w 2132"/>
                <a:gd name="T111" fmla="*/ 72 h 649"/>
                <a:gd name="T112" fmla="*/ 605 w 2132"/>
                <a:gd name="T113" fmla="*/ 173 h 649"/>
                <a:gd name="T114" fmla="*/ 507 w 2132"/>
                <a:gd name="T115" fmla="*/ 66 h 649"/>
                <a:gd name="T116" fmla="*/ 267 w 2132"/>
                <a:gd name="T117" fmla="*/ 105 h 649"/>
                <a:gd name="T118" fmla="*/ 132 w 2132"/>
                <a:gd name="T119" fmla="*/ 126 h 649"/>
                <a:gd name="T120" fmla="*/ 992 w 2132"/>
                <a:gd name="T121" fmla="*/ 9 h 649"/>
                <a:gd name="T122" fmla="*/ 967 w 2132"/>
                <a:gd name="T123" fmla="*/ 0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baseline="-25000"/>
            </a:p>
          </p:txBody>
        </p:sp>
        <p:grpSp>
          <p:nvGrpSpPr>
            <p:cNvPr id="3" name="Group 34"/>
            <p:cNvGrpSpPr>
              <a:grpSpLocks noChangeAspect="1"/>
            </p:cNvGrpSpPr>
            <p:nvPr/>
          </p:nvGrpSpPr>
          <p:grpSpPr bwMode="auto">
            <a:xfrm>
              <a:off x="543276" y="545242"/>
              <a:ext cx="421345" cy="421345"/>
              <a:chOff x="1099" y="205"/>
              <a:chExt cx="340" cy="340"/>
            </a:xfrm>
          </p:grpSpPr>
          <p:sp>
            <p:nvSpPr>
              <p:cNvPr id="15" name="Freeform 38"/>
              <p:cNvSpPr>
                <a:spLocks noEditPoints="1"/>
              </p:cNvSpPr>
              <p:nvPr/>
            </p:nvSpPr>
            <p:spPr bwMode="auto">
              <a:xfrm>
                <a:off x="1099" y="325"/>
                <a:ext cx="341" cy="218"/>
              </a:xfrm>
              <a:custGeom>
                <a:avLst/>
                <a:gdLst>
                  <a:gd name="T0" fmla="*/ 240 w 680"/>
                  <a:gd name="T1" fmla="*/ 240 h 441"/>
                  <a:gd name="T2" fmla="*/ 440 w 680"/>
                  <a:gd name="T3" fmla="*/ 240 h 441"/>
                  <a:gd name="T4" fmla="*/ 440 w 680"/>
                  <a:gd name="T5" fmla="*/ 441 h 441"/>
                  <a:gd name="T6" fmla="*/ 240 w 680"/>
                  <a:gd name="T7" fmla="*/ 441 h 441"/>
                  <a:gd name="T8" fmla="*/ 240 w 680"/>
                  <a:gd name="T9" fmla="*/ 240 h 441"/>
                  <a:gd name="T10" fmla="*/ 480 w 680"/>
                  <a:gd name="T11" fmla="*/ 0 h 441"/>
                  <a:gd name="T12" fmla="*/ 680 w 680"/>
                  <a:gd name="T13" fmla="*/ 0 h 441"/>
                  <a:gd name="T14" fmla="*/ 680 w 680"/>
                  <a:gd name="T15" fmla="*/ 441 h 441"/>
                  <a:gd name="T16" fmla="*/ 480 w 680"/>
                  <a:gd name="T17" fmla="*/ 441 h 441"/>
                  <a:gd name="T18" fmla="*/ 480 w 680"/>
                  <a:gd name="T19" fmla="*/ 0 h 441"/>
                  <a:gd name="T20" fmla="*/ 0 w 680"/>
                  <a:gd name="T21" fmla="*/ 0 h 441"/>
                  <a:gd name="T22" fmla="*/ 200 w 680"/>
                  <a:gd name="T23" fmla="*/ 0 h 441"/>
                  <a:gd name="T24" fmla="*/ 200 w 680"/>
                  <a:gd name="T25" fmla="*/ 441 h 441"/>
                  <a:gd name="T26" fmla="*/ 0 w 680"/>
                  <a:gd name="T27" fmla="*/ 441 h 441"/>
                  <a:gd name="T28" fmla="*/ 0 w 680"/>
                  <a:gd name="T29" fmla="*/ 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240" y="240"/>
                    </a:moveTo>
                    <a:lnTo>
                      <a:pt x="440" y="24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240"/>
                    </a:lnTo>
                    <a:close/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441"/>
                    </a:lnTo>
                    <a:lnTo>
                      <a:pt x="480" y="441"/>
                    </a:lnTo>
                    <a:lnTo>
                      <a:pt x="48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441"/>
                    </a:lnTo>
                    <a:lnTo>
                      <a:pt x="0" y="4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baseline="-25000"/>
              </a:p>
            </p:txBody>
          </p:sp>
          <p:sp>
            <p:nvSpPr>
              <p:cNvPr id="4111" name="Freeform 39"/>
              <p:cNvSpPr>
                <a:spLocks noEditPoints="1"/>
              </p:cNvSpPr>
              <p:nvPr/>
            </p:nvSpPr>
            <p:spPr bwMode="auto">
              <a:xfrm>
                <a:off x="1099" y="205"/>
                <a:ext cx="340" cy="220"/>
              </a:xfrm>
              <a:custGeom>
                <a:avLst/>
                <a:gdLst>
                  <a:gd name="T0" fmla="*/ 30 w 680"/>
                  <a:gd name="T1" fmla="*/ 0 h 441"/>
                  <a:gd name="T2" fmla="*/ 43 w 680"/>
                  <a:gd name="T3" fmla="*/ 0 h 441"/>
                  <a:gd name="T4" fmla="*/ 43 w 680"/>
                  <a:gd name="T5" fmla="*/ 12 h 441"/>
                  <a:gd name="T6" fmla="*/ 30 w 680"/>
                  <a:gd name="T7" fmla="*/ 12 h 441"/>
                  <a:gd name="T8" fmla="*/ 30 w 680"/>
                  <a:gd name="T9" fmla="*/ 0 h 441"/>
                  <a:gd name="T10" fmla="*/ 15 w 680"/>
                  <a:gd name="T11" fmla="*/ 0 h 441"/>
                  <a:gd name="T12" fmla="*/ 28 w 680"/>
                  <a:gd name="T13" fmla="*/ 0 h 441"/>
                  <a:gd name="T14" fmla="*/ 28 w 680"/>
                  <a:gd name="T15" fmla="*/ 27 h 441"/>
                  <a:gd name="T16" fmla="*/ 15 w 680"/>
                  <a:gd name="T17" fmla="*/ 27 h 441"/>
                  <a:gd name="T18" fmla="*/ 15 w 680"/>
                  <a:gd name="T19" fmla="*/ 0 h 441"/>
                  <a:gd name="T20" fmla="*/ 0 w 680"/>
                  <a:gd name="T21" fmla="*/ 0 h 441"/>
                  <a:gd name="T22" fmla="*/ 13 w 680"/>
                  <a:gd name="T23" fmla="*/ 0 h 441"/>
                  <a:gd name="T24" fmla="*/ 13 w 680"/>
                  <a:gd name="T25" fmla="*/ 12 h 441"/>
                  <a:gd name="T26" fmla="*/ 0 w 680"/>
                  <a:gd name="T27" fmla="*/ 12 h 441"/>
                  <a:gd name="T28" fmla="*/ 0 w 680"/>
                  <a:gd name="T29" fmla="*/ 0 h 44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201"/>
                    </a:lnTo>
                    <a:lnTo>
                      <a:pt x="480" y="201"/>
                    </a:lnTo>
                    <a:lnTo>
                      <a:pt x="480" y="0"/>
                    </a:lnTo>
                    <a:close/>
                    <a:moveTo>
                      <a:pt x="240" y="0"/>
                    </a:moveTo>
                    <a:lnTo>
                      <a:pt x="440" y="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201"/>
                    </a:lnTo>
                    <a:lnTo>
                      <a:pt x="0" y="2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BF4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2520950" y="112713"/>
            <a:ext cx="3168650" cy="576262"/>
          </a:xfrm>
        </p:spPr>
        <p:txBody>
          <a:bodyPr/>
          <a:lstStyle/>
          <a:p>
            <a:r>
              <a:rPr lang="en-US" sz="900" b="1" dirty="0" smtClean="0">
                <a:ln w="11430"/>
                <a:solidFill>
                  <a:schemeClr val="tx2">
                    <a:lumMod val="75000"/>
                    <a:lumOff val="2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>SUMMARY</a:t>
            </a:r>
            <a:endParaRPr lang="ru-RU" sz="900" dirty="0">
              <a:latin typeface="Cambria" pitchFamily="18" charset="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0189" y="792435"/>
            <a:ext cx="5380849" cy="2942638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sz="2400" b="1" i="1" dirty="0" smtClean="0">
                <a:ln w="11430"/>
                <a:solidFill>
                  <a:srgbClr val="80BF4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REMEMBER!</a:t>
            </a:r>
          </a:p>
          <a:p>
            <a:pPr lvl="0"/>
            <a:r>
              <a:rPr lang="en-GB" sz="1400" dirty="0" smtClean="0"/>
              <a:t>Reduce the information significantly!</a:t>
            </a:r>
            <a:endParaRPr lang="ru-RU" sz="1400" dirty="0" smtClean="0"/>
          </a:p>
          <a:p>
            <a:pPr lvl="0"/>
            <a:r>
              <a:rPr lang="en-GB" sz="1400" dirty="0" smtClean="0"/>
              <a:t>Remain the purpose!</a:t>
            </a:r>
            <a:endParaRPr lang="ru-RU" sz="1400" dirty="0" smtClean="0"/>
          </a:p>
          <a:p>
            <a:pPr lvl="0"/>
            <a:r>
              <a:rPr lang="en-GB" sz="1400" dirty="0" smtClean="0"/>
              <a:t>Avoid expressing your own opinion!</a:t>
            </a:r>
            <a:endParaRPr lang="ru-RU" sz="1400" dirty="0" smtClean="0"/>
          </a:p>
          <a:p>
            <a:pPr lvl="0"/>
            <a:r>
              <a:rPr lang="en-GB" sz="1400" dirty="0" smtClean="0"/>
              <a:t>Use your own words and develop your own sentences!</a:t>
            </a:r>
            <a:endParaRPr lang="ru-RU" sz="1400" dirty="0" smtClean="0"/>
          </a:p>
          <a:p>
            <a:pPr lvl="0"/>
            <a:r>
              <a:rPr lang="en-GB" sz="1400" dirty="0" smtClean="0"/>
              <a:t>Paraphrase the ideas of the original text!</a:t>
            </a:r>
            <a:endParaRPr lang="ru-RU" sz="1400" dirty="0" smtClean="0"/>
          </a:p>
          <a:p>
            <a:endParaRPr lang="ru-RU" sz="2400" b="1" i="1" dirty="0" smtClean="0">
              <a:solidFill>
                <a:srgbClr val="80BF44"/>
              </a:solidFill>
              <a:latin typeface="Calibri" pitchFamily="34" charset="0"/>
            </a:endParaRPr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5329238" y="3889375"/>
            <a:ext cx="431800" cy="431800"/>
          </a:xfrm>
          <a:prstGeom prst="rect">
            <a:avLst/>
          </a:prstGeom>
          <a:solidFill>
            <a:srgbClr val="969696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68278" tIns="34139" rIns="68278" bIns="34139" anchor="ctr"/>
          <a:lstStyle/>
          <a:p>
            <a:pPr algn="ctr" defTabSz="576263"/>
            <a:r>
              <a:rPr lang="ru-RU" sz="900" dirty="0" smtClean="0"/>
              <a:t>3</a:t>
            </a:r>
            <a:endParaRPr lang="ru-RU" sz="900" dirty="0"/>
          </a:p>
        </p:txBody>
      </p:sp>
      <p:cxnSp>
        <p:nvCxnSpPr>
          <p:cNvPr id="4101" name="AutoShape 7"/>
          <p:cNvCxnSpPr>
            <a:cxnSpLocks noChangeShapeType="1"/>
          </p:cNvCxnSpPr>
          <p:nvPr/>
        </p:nvCxnSpPr>
        <p:spPr bwMode="auto">
          <a:xfrm>
            <a:off x="2592388" y="720725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</p:spPr>
      </p:cxnSp>
      <p:sp>
        <p:nvSpPr>
          <p:cNvPr id="4102" name="Rectangle 11"/>
          <p:cNvSpPr>
            <a:spLocks noChangeArrowheads="1"/>
          </p:cNvSpPr>
          <p:nvPr/>
        </p:nvSpPr>
        <p:spPr bwMode="auto">
          <a:xfrm>
            <a:off x="576264" y="1512888"/>
            <a:ext cx="4945062" cy="208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57606" tIns="28803" rIns="57606" bIns="28803" anchor="ctr"/>
          <a:lstStyle/>
          <a:p>
            <a:pPr defTabSz="576263"/>
            <a:endParaRPr lang="ru-RU" sz="800" b="1" dirty="0">
              <a:solidFill>
                <a:schemeClr val="tx2"/>
              </a:solidFill>
            </a:endParaRPr>
          </a:p>
        </p:txBody>
      </p:sp>
      <p:pic>
        <p:nvPicPr>
          <p:cNvPr id="4103" name="Picture 14" descr="ТПУ_Презентация_квадраты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778250"/>
            <a:ext cx="2520950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303331"/>
            <a:ext cx="308751" cy="3017844"/>
          </a:xfrm>
          <a:prstGeom prst="rect">
            <a:avLst/>
          </a:prstGeom>
          <a:solidFill>
            <a:srgbClr val="80BF44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105" name="Text Box 15"/>
          <p:cNvSpPr txBox="1">
            <a:spLocks noChangeArrowheads="1"/>
          </p:cNvSpPr>
          <p:nvPr/>
        </p:nvSpPr>
        <p:spPr bwMode="auto">
          <a:xfrm>
            <a:off x="2447925" y="3744763"/>
            <a:ext cx="2784475" cy="484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68278" tIns="34139" rIns="68278" bIns="34139">
            <a:spAutoFit/>
          </a:bodyPr>
          <a:lstStyle/>
          <a:p>
            <a:pPr defTabSz="576263"/>
            <a:r>
              <a:rPr lang="en-US" sz="900" dirty="0" err="1" smtClean="0">
                <a:ln w="11430"/>
                <a:solidFill>
                  <a:schemeClr val="bg1">
                    <a:lumMod val="50000"/>
                  </a:schemeClr>
                </a:solidFill>
              </a:rPr>
              <a:t>Sokolova</a:t>
            </a:r>
            <a:r>
              <a:rPr lang="en-US" sz="900" dirty="0" smtClean="0">
                <a:ln w="11430"/>
                <a:solidFill>
                  <a:schemeClr val="bg1">
                    <a:lumMod val="50000"/>
                  </a:schemeClr>
                </a:solidFill>
              </a:rPr>
              <a:t> Elvira </a:t>
            </a:r>
            <a:r>
              <a:rPr lang="en-US" sz="900" dirty="0" err="1" smtClean="0">
                <a:ln w="11430"/>
                <a:solidFill>
                  <a:schemeClr val="bg1">
                    <a:lumMod val="50000"/>
                  </a:schemeClr>
                </a:solidFill>
              </a:rPr>
              <a:t>Yakovlevna</a:t>
            </a:r>
            <a:r>
              <a:rPr lang="en-US" sz="900" dirty="0" smtClean="0">
                <a:ln w="11430"/>
                <a:solidFill>
                  <a:schemeClr val="bg1">
                    <a:lumMod val="50000"/>
                  </a:schemeClr>
                </a:solidFill>
              </a:rPr>
              <a:t> </a:t>
            </a:r>
          </a:p>
          <a:p>
            <a:pPr defTabSz="576263"/>
            <a:r>
              <a:rPr lang="en-US" sz="900" dirty="0" smtClean="0">
                <a:ln w="11430"/>
                <a:solidFill>
                  <a:schemeClr val="bg1">
                    <a:lumMod val="50000"/>
                  </a:schemeClr>
                </a:solidFill>
              </a:rPr>
              <a:t> Department of Foreign Languages, Institute of Power  Engineering</a:t>
            </a:r>
            <a:endParaRPr lang="ru-RU" sz="9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2" name="Группа 8"/>
          <p:cNvGrpSpPr>
            <a:grpSpLocks/>
          </p:cNvGrpSpPr>
          <p:nvPr/>
        </p:nvGrpSpPr>
        <p:grpSpPr bwMode="auto">
          <a:xfrm>
            <a:off x="261938" y="223838"/>
            <a:ext cx="1924050" cy="449262"/>
            <a:chOff x="543276" y="545242"/>
            <a:chExt cx="1816737" cy="422585"/>
          </a:xfrm>
        </p:grpSpPr>
        <p:sp>
          <p:nvSpPr>
            <p:cNvPr id="13" name="Freeform 37"/>
            <p:cNvSpPr>
              <a:spLocks noEditPoints="1"/>
            </p:cNvSpPr>
            <p:nvPr/>
          </p:nvSpPr>
          <p:spPr bwMode="auto">
            <a:xfrm>
              <a:off x="1037932" y="566147"/>
              <a:ext cx="1322081" cy="401680"/>
            </a:xfrm>
            <a:custGeom>
              <a:avLst/>
              <a:gdLst>
                <a:gd name="T0" fmla="*/ 528 w 2132"/>
                <a:gd name="T1" fmla="*/ 586 h 649"/>
                <a:gd name="T2" fmla="*/ 791 w 2132"/>
                <a:gd name="T3" fmla="*/ 557 h 649"/>
                <a:gd name="T4" fmla="*/ 510 w 2132"/>
                <a:gd name="T5" fmla="*/ 564 h 649"/>
                <a:gd name="T6" fmla="*/ 490 w 2132"/>
                <a:gd name="T7" fmla="*/ 521 h 649"/>
                <a:gd name="T8" fmla="*/ 1337 w 2132"/>
                <a:gd name="T9" fmla="*/ 504 h 649"/>
                <a:gd name="T10" fmla="*/ 1257 w 2132"/>
                <a:gd name="T11" fmla="*/ 504 h 649"/>
                <a:gd name="T12" fmla="*/ 1001 w 2132"/>
                <a:gd name="T13" fmla="*/ 504 h 649"/>
                <a:gd name="T14" fmla="*/ 981 w 2132"/>
                <a:gd name="T15" fmla="*/ 504 h 649"/>
                <a:gd name="T16" fmla="*/ 799 w 2132"/>
                <a:gd name="T17" fmla="*/ 579 h 649"/>
                <a:gd name="T18" fmla="*/ 625 w 2132"/>
                <a:gd name="T19" fmla="*/ 522 h 649"/>
                <a:gd name="T20" fmla="*/ 508 w 2132"/>
                <a:gd name="T21" fmla="*/ 504 h 649"/>
                <a:gd name="T22" fmla="*/ 529 w 2132"/>
                <a:gd name="T23" fmla="*/ 574 h 649"/>
                <a:gd name="T24" fmla="*/ 470 w 2132"/>
                <a:gd name="T25" fmla="*/ 646 h 649"/>
                <a:gd name="T26" fmla="*/ 404 w 2132"/>
                <a:gd name="T27" fmla="*/ 536 h 649"/>
                <a:gd name="T28" fmla="*/ 249 w 2132"/>
                <a:gd name="T29" fmla="*/ 646 h 649"/>
                <a:gd name="T30" fmla="*/ 131 w 2132"/>
                <a:gd name="T31" fmla="*/ 504 h 649"/>
                <a:gd name="T32" fmla="*/ 23 w 2132"/>
                <a:gd name="T33" fmla="*/ 627 h 649"/>
                <a:gd name="T34" fmla="*/ 931 w 2132"/>
                <a:gd name="T35" fmla="*/ 503 h 649"/>
                <a:gd name="T36" fmla="*/ 872 w 2132"/>
                <a:gd name="T37" fmla="*/ 609 h 649"/>
                <a:gd name="T38" fmla="*/ 893 w 2132"/>
                <a:gd name="T39" fmla="*/ 646 h 649"/>
                <a:gd name="T40" fmla="*/ 914 w 2132"/>
                <a:gd name="T41" fmla="*/ 502 h 649"/>
                <a:gd name="T42" fmla="*/ 206 w 2132"/>
                <a:gd name="T43" fmla="*/ 387 h 649"/>
                <a:gd name="T44" fmla="*/ 267 w 2132"/>
                <a:gd name="T45" fmla="*/ 302 h 649"/>
                <a:gd name="T46" fmla="*/ 2111 w 2132"/>
                <a:gd name="T47" fmla="*/ 411 h 649"/>
                <a:gd name="T48" fmla="*/ 1976 w 2132"/>
                <a:gd name="T49" fmla="*/ 269 h 649"/>
                <a:gd name="T50" fmla="*/ 1805 w 2132"/>
                <a:gd name="T51" fmla="*/ 269 h 649"/>
                <a:gd name="T52" fmla="*/ 1549 w 2132"/>
                <a:gd name="T53" fmla="*/ 287 h 649"/>
                <a:gd name="T54" fmla="*/ 1337 w 2132"/>
                <a:gd name="T55" fmla="*/ 269 h 649"/>
                <a:gd name="T56" fmla="*/ 1423 w 2132"/>
                <a:gd name="T57" fmla="*/ 269 h 649"/>
                <a:gd name="T58" fmla="*/ 1337 w 2132"/>
                <a:gd name="T59" fmla="*/ 294 h 649"/>
                <a:gd name="T60" fmla="*/ 1280 w 2132"/>
                <a:gd name="T61" fmla="*/ 302 h 649"/>
                <a:gd name="T62" fmla="*/ 1126 w 2132"/>
                <a:gd name="T63" fmla="*/ 411 h 649"/>
                <a:gd name="T64" fmla="*/ 955 w 2132"/>
                <a:gd name="T65" fmla="*/ 337 h 649"/>
                <a:gd name="T66" fmla="*/ 791 w 2132"/>
                <a:gd name="T67" fmla="*/ 287 h 649"/>
                <a:gd name="T68" fmla="*/ 741 w 2132"/>
                <a:gd name="T69" fmla="*/ 269 h 649"/>
                <a:gd name="T70" fmla="*/ 515 w 2132"/>
                <a:gd name="T71" fmla="*/ 380 h 649"/>
                <a:gd name="T72" fmla="*/ 447 w 2132"/>
                <a:gd name="T73" fmla="*/ 269 h 649"/>
                <a:gd name="T74" fmla="*/ 363 w 2132"/>
                <a:gd name="T75" fmla="*/ 406 h 649"/>
                <a:gd name="T76" fmla="*/ 351 w 2132"/>
                <a:gd name="T77" fmla="*/ 386 h 649"/>
                <a:gd name="T78" fmla="*/ 105 w 2132"/>
                <a:gd name="T79" fmla="*/ 287 h 649"/>
                <a:gd name="T80" fmla="*/ 1640 w 2132"/>
                <a:gd name="T81" fmla="*/ 288 h 649"/>
                <a:gd name="T82" fmla="*/ 1680 w 2132"/>
                <a:gd name="T83" fmla="*/ 393 h 649"/>
                <a:gd name="T84" fmla="*/ 1583 w 2132"/>
                <a:gd name="T85" fmla="*/ 339 h 649"/>
                <a:gd name="T86" fmla="*/ 292 w 2132"/>
                <a:gd name="T87" fmla="*/ 303 h 649"/>
                <a:gd name="T88" fmla="*/ 182 w 2132"/>
                <a:gd name="T89" fmla="*/ 393 h 649"/>
                <a:gd name="T90" fmla="*/ 2059 w 2132"/>
                <a:gd name="T91" fmla="*/ 241 h 649"/>
                <a:gd name="T92" fmla="*/ 2058 w 2132"/>
                <a:gd name="T93" fmla="*/ 257 h 649"/>
                <a:gd name="T94" fmla="*/ 157 w 2132"/>
                <a:gd name="T95" fmla="*/ 132 h 649"/>
                <a:gd name="T96" fmla="*/ 244 w 2132"/>
                <a:gd name="T97" fmla="*/ 92 h 649"/>
                <a:gd name="T98" fmla="*/ 1046 w 2132"/>
                <a:gd name="T99" fmla="*/ 35 h 649"/>
                <a:gd name="T100" fmla="*/ 803 w 2132"/>
                <a:gd name="T101" fmla="*/ 145 h 649"/>
                <a:gd name="T102" fmla="*/ 658 w 2132"/>
                <a:gd name="T103" fmla="*/ 35 h 649"/>
                <a:gd name="T104" fmla="*/ 305 w 2132"/>
                <a:gd name="T105" fmla="*/ 35 h 649"/>
                <a:gd name="T106" fmla="*/ 325 w 2132"/>
                <a:gd name="T107" fmla="*/ 53 h 649"/>
                <a:gd name="T108" fmla="*/ 44 w 2132"/>
                <a:gd name="T109" fmla="*/ 52 h 649"/>
                <a:gd name="T110" fmla="*/ 529 w 2132"/>
                <a:gd name="T111" fmla="*/ 72 h 649"/>
                <a:gd name="T112" fmla="*/ 605 w 2132"/>
                <a:gd name="T113" fmla="*/ 173 h 649"/>
                <a:gd name="T114" fmla="*/ 507 w 2132"/>
                <a:gd name="T115" fmla="*/ 66 h 649"/>
                <a:gd name="T116" fmla="*/ 267 w 2132"/>
                <a:gd name="T117" fmla="*/ 105 h 649"/>
                <a:gd name="T118" fmla="*/ 132 w 2132"/>
                <a:gd name="T119" fmla="*/ 126 h 649"/>
                <a:gd name="T120" fmla="*/ 992 w 2132"/>
                <a:gd name="T121" fmla="*/ 9 h 649"/>
                <a:gd name="T122" fmla="*/ 967 w 2132"/>
                <a:gd name="T123" fmla="*/ 0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baseline="-25000"/>
            </a:p>
          </p:txBody>
        </p:sp>
        <p:grpSp>
          <p:nvGrpSpPr>
            <p:cNvPr id="3" name="Group 34"/>
            <p:cNvGrpSpPr>
              <a:grpSpLocks noChangeAspect="1"/>
            </p:cNvGrpSpPr>
            <p:nvPr/>
          </p:nvGrpSpPr>
          <p:grpSpPr bwMode="auto">
            <a:xfrm>
              <a:off x="543276" y="545242"/>
              <a:ext cx="421345" cy="421345"/>
              <a:chOff x="1099" y="205"/>
              <a:chExt cx="340" cy="340"/>
            </a:xfrm>
          </p:grpSpPr>
          <p:sp>
            <p:nvSpPr>
              <p:cNvPr id="15" name="Freeform 38"/>
              <p:cNvSpPr>
                <a:spLocks noEditPoints="1"/>
              </p:cNvSpPr>
              <p:nvPr/>
            </p:nvSpPr>
            <p:spPr bwMode="auto">
              <a:xfrm>
                <a:off x="1099" y="325"/>
                <a:ext cx="341" cy="218"/>
              </a:xfrm>
              <a:custGeom>
                <a:avLst/>
                <a:gdLst>
                  <a:gd name="T0" fmla="*/ 240 w 680"/>
                  <a:gd name="T1" fmla="*/ 240 h 441"/>
                  <a:gd name="T2" fmla="*/ 440 w 680"/>
                  <a:gd name="T3" fmla="*/ 240 h 441"/>
                  <a:gd name="T4" fmla="*/ 440 w 680"/>
                  <a:gd name="T5" fmla="*/ 441 h 441"/>
                  <a:gd name="T6" fmla="*/ 240 w 680"/>
                  <a:gd name="T7" fmla="*/ 441 h 441"/>
                  <a:gd name="T8" fmla="*/ 240 w 680"/>
                  <a:gd name="T9" fmla="*/ 240 h 441"/>
                  <a:gd name="T10" fmla="*/ 480 w 680"/>
                  <a:gd name="T11" fmla="*/ 0 h 441"/>
                  <a:gd name="T12" fmla="*/ 680 w 680"/>
                  <a:gd name="T13" fmla="*/ 0 h 441"/>
                  <a:gd name="T14" fmla="*/ 680 w 680"/>
                  <a:gd name="T15" fmla="*/ 441 h 441"/>
                  <a:gd name="T16" fmla="*/ 480 w 680"/>
                  <a:gd name="T17" fmla="*/ 441 h 441"/>
                  <a:gd name="T18" fmla="*/ 480 w 680"/>
                  <a:gd name="T19" fmla="*/ 0 h 441"/>
                  <a:gd name="T20" fmla="*/ 0 w 680"/>
                  <a:gd name="T21" fmla="*/ 0 h 441"/>
                  <a:gd name="T22" fmla="*/ 200 w 680"/>
                  <a:gd name="T23" fmla="*/ 0 h 441"/>
                  <a:gd name="T24" fmla="*/ 200 w 680"/>
                  <a:gd name="T25" fmla="*/ 441 h 441"/>
                  <a:gd name="T26" fmla="*/ 0 w 680"/>
                  <a:gd name="T27" fmla="*/ 441 h 441"/>
                  <a:gd name="T28" fmla="*/ 0 w 680"/>
                  <a:gd name="T29" fmla="*/ 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240" y="240"/>
                    </a:moveTo>
                    <a:lnTo>
                      <a:pt x="440" y="24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240"/>
                    </a:lnTo>
                    <a:close/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441"/>
                    </a:lnTo>
                    <a:lnTo>
                      <a:pt x="480" y="441"/>
                    </a:lnTo>
                    <a:lnTo>
                      <a:pt x="48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441"/>
                    </a:lnTo>
                    <a:lnTo>
                      <a:pt x="0" y="4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baseline="-25000"/>
              </a:p>
            </p:txBody>
          </p:sp>
          <p:sp>
            <p:nvSpPr>
              <p:cNvPr id="4111" name="Freeform 39"/>
              <p:cNvSpPr>
                <a:spLocks noEditPoints="1"/>
              </p:cNvSpPr>
              <p:nvPr/>
            </p:nvSpPr>
            <p:spPr bwMode="auto">
              <a:xfrm>
                <a:off x="1099" y="205"/>
                <a:ext cx="340" cy="220"/>
              </a:xfrm>
              <a:custGeom>
                <a:avLst/>
                <a:gdLst>
                  <a:gd name="T0" fmla="*/ 30 w 680"/>
                  <a:gd name="T1" fmla="*/ 0 h 441"/>
                  <a:gd name="T2" fmla="*/ 43 w 680"/>
                  <a:gd name="T3" fmla="*/ 0 h 441"/>
                  <a:gd name="T4" fmla="*/ 43 w 680"/>
                  <a:gd name="T5" fmla="*/ 12 h 441"/>
                  <a:gd name="T6" fmla="*/ 30 w 680"/>
                  <a:gd name="T7" fmla="*/ 12 h 441"/>
                  <a:gd name="T8" fmla="*/ 30 w 680"/>
                  <a:gd name="T9" fmla="*/ 0 h 441"/>
                  <a:gd name="T10" fmla="*/ 15 w 680"/>
                  <a:gd name="T11" fmla="*/ 0 h 441"/>
                  <a:gd name="T12" fmla="*/ 28 w 680"/>
                  <a:gd name="T13" fmla="*/ 0 h 441"/>
                  <a:gd name="T14" fmla="*/ 28 w 680"/>
                  <a:gd name="T15" fmla="*/ 27 h 441"/>
                  <a:gd name="T16" fmla="*/ 15 w 680"/>
                  <a:gd name="T17" fmla="*/ 27 h 441"/>
                  <a:gd name="T18" fmla="*/ 15 w 680"/>
                  <a:gd name="T19" fmla="*/ 0 h 441"/>
                  <a:gd name="T20" fmla="*/ 0 w 680"/>
                  <a:gd name="T21" fmla="*/ 0 h 441"/>
                  <a:gd name="T22" fmla="*/ 13 w 680"/>
                  <a:gd name="T23" fmla="*/ 0 h 441"/>
                  <a:gd name="T24" fmla="*/ 13 w 680"/>
                  <a:gd name="T25" fmla="*/ 12 h 441"/>
                  <a:gd name="T26" fmla="*/ 0 w 680"/>
                  <a:gd name="T27" fmla="*/ 12 h 441"/>
                  <a:gd name="T28" fmla="*/ 0 w 680"/>
                  <a:gd name="T29" fmla="*/ 0 h 44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201"/>
                    </a:lnTo>
                    <a:lnTo>
                      <a:pt x="480" y="201"/>
                    </a:lnTo>
                    <a:lnTo>
                      <a:pt x="480" y="0"/>
                    </a:lnTo>
                    <a:close/>
                    <a:moveTo>
                      <a:pt x="240" y="0"/>
                    </a:moveTo>
                    <a:lnTo>
                      <a:pt x="440" y="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201"/>
                    </a:lnTo>
                    <a:lnTo>
                      <a:pt x="0" y="2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BF4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2520950" y="112713"/>
            <a:ext cx="3168650" cy="576262"/>
          </a:xfrm>
        </p:spPr>
        <p:txBody>
          <a:bodyPr/>
          <a:lstStyle/>
          <a:p>
            <a:r>
              <a:rPr lang="en-US" sz="900" b="1" dirty="0" smtClean="0">
                <a:ln w="11430"/>
                <a:solidFill>
                  <a:schemeClr val="tx2">
                    <a:lumMod val="75000"/>
                    <a:lumOff val="2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>SUMMARY</a:t>
            </a:r>
            <a:endParaRPr lang="ru-RU" sz="900" dirty="0">
              <a:latin typeface="Cambria" pitchFamily="18" charset="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0189" y="792435"/>
            <a:ext cx="5380849" cy="2942638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b="1" i="1" dirty="0" smtClean="0">
                <a:ln w="11430"/>
                <a:solidFill>
                  <a:srgbClr val="80BF4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Linking phrases and ideas for logical organization</a:t>
            </a:r>
          </a:p>
          <a:p>
            <a:pPr lvl="0">
              <a:buNone/>
            </a:pPr>
            <a:r>
              <a:rPr lang="en-US" sz="1400" b="1" u="sng" dirty="0" smtClean="0"/>
              <a:t>Definition of the purpose</a:t>
            </a:r>
            <a:endParaRPr lang="ru-RU" sz="1400" b="1" u="sng" dirty="0" smtClean="0"/>
          </a:p>
          <a:p>
            <a:pPr lvl="0"/>
            <a:r>
              <a:rPr lang="en-US" sz="1200" dirty="0" smtClean="0"/>
              <a:t>The purpose of this paper is to investigate the relationship between .. . </a:t>
            </a:r>
            <a:endParaRPr lang="ru-RU" sz="1200" dirty="0" smtClean="0"/>
          </a:p>
          <a:p>
            <a:pPr lvl="0"/>
            <a:r>
              <a:rPr lang="en-US" sz="1200" dirty="0" smtClean="0"/>
              <a:t>The purpose of this paper is to </a:t>
            </a:r>
            <a:r>
              <a:rPr lang="en-US" sz="1200" dirty="0" smtClean="0"/>
              <a:t>present, to </a:t>
            </a:r>
            <a:r>
              <a:rPr lang="en-US" sz="1200" dirty="0" smtClean="0"/>
              <a:t>discuss, to describe, to show, to develop, to give the main idea .....</a:t>
            </a:r>
            <a:endParaRPr lang="ru-RU" sz="1200" dirty="0" smtClean="0"/>
          </a:p>
          <a:p>
            <a:pPr lvl="0"/>
            <a:r>
              <a:rPr lang="en-US" sz="1200" dirty="0" smtClean="0"/>
              <a:t>The purpose of the given paper /thesis/degree work is to compare</a:t>
            </a:r>
            <a:endParaRPr lang="ru-RU" sz="1200" dirty="0" smtClean="0"/>
          </a:p>
          <a:p>
            <a:pPr lvl="0"/>
            <a:r>
              <a:rPr lang="en-US" sz="1200" dirty="0" smtClean="0"/>
              <a:t>The aim of this paper is to provide an overview of. ....</a:t>
            </a:r>
            <a:endParaRPr lang="ru-RU" sz="1200" dirty="0" smtClean="0"/>
          </a:p>
          <a:p>
            <a:pPr lvl="0"/>
            <a:r>
              <a:rPr lang="en-US" sz="1200" dirty="0" smtClean="0"/>
              <a:t>The article puts forward the ideas to determine ....</a:t>
            </a:r>
            <a:endParaRPr lang="ru-RU" sz="1200" dirty="0" smtClean="0"/>
          </a:p>
          <a:p>
            <a:pPr lvl="0"/>
            <a:r>
              <a:rPr lang="en-US" sz="1200" dirty="0" smtClean="0"/>
              <a:t>The chief /general/key/main/ultimate aim/purpose/goal of this paper/article is to provide an overview of/ to discuss/ to describe/ to show/to develop the idea /to formulate ...</a:t>
            </a:r>
            <a:endParaRPr lang="ru-RU" sz="1200" dirty="0" smtClean="0"/>
          </a:p>
          <a:p>
            <a:pPr lvl="0"/>
            <a:endParaRPr lang="ru-RU" sz="1400" dirty="0" smtClean="0"/>
          </a:p>
          <a:p>
            <a:endParaRPr lang="ru-RU" sz="2400" b="1" i="1" dirty="0" smtClean="0">
              <a:solidFill>
                <a:srgbClr val="80BF44"/>
              </a:solidFill>
              <a:latin typeface="Calibri" pitchFamily="34" charset="0"/>
            </a:endParaRPr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5329238" y="3889375"/>
            <a:ext cx="431800" cy="431800"/>
          </a:xfrm>
          <a:prstGeom prst="rect">
            <a:avLst/>
          </a:prstGeom>
          <a:solidFill>
            <a:srgbClr val="969696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68278" tIns="34139" rIns="68278" bIns="34139" anchor="ctr"/>
          <a:lstStyle/>
          <a:p>
            <a:pPr algn="ctr" defTabSz="576263"/>
            <a:r>
              <a:rPr lang="ru-RU" sz="900" dirty="0" smtClean="0"/>
              <a:t>3</a:t>
            </a:r>
            <a:endParaRPr lang="ru-RU" sz="900" dirty="0"/>
          </a:p>
        </p:txBody>
      </p:sp>
      <p:cxnSp>
        <p:nvCxnSpPr>
          <p:cNvPr id="4101" name="AutoShape 7"/>
          <p:cNvCxnSpPr>
            <a:cxnSpLocks noChangeShapeType="1"/>
          </p:cNvCxnSpPr>
          <p:nvPr/>
        </p:nvCxnSpPr>
        <p:spPr bwMode="auto">
          <a:xfrm>
            <a:off x="2592388" y="720725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</p:spPr>
      </p:cxnSp>
      <p:sp>
        <p:nvSpPr>
          <p:cNvPr id="4102" name="Rectangle 11"/>
          <p:cNvSpPr>
            <a:spLocks noChangeArrowheads="1"/>
          </p:cNvSpPr>
          <p:nvPr/>
        </p:nvSpPr>
        <p:spPr bwMode="auto">
          <a:xfrm>
            <a:off x="576264" y="1512888"/>
            <a:ext cx="4945062" cy="208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57606" tIns="28803" rIns="57606" bIns="28803" anchor="ctr"/>
          <a:lstStyle/>
          <a:p>
            <a:pPr defTabSz="576263"/>
            <a:endParaRPr lang="ru-RU" sz="800" b="1" dirty="0">
              <a:solidFill>
                <a:schemeClr val="tx2"/>
              </a:solidFill>
            </a:endParaRPr>
          </a:p>
        </p:txBody>
      </p:sp>
      <p:pic>
        <p:nvPicPr>
          <p:cNvPr id="4103" name="Picture 14" descr="ТПУ_Презентация_квадраты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778250"/>
            <a:ext cx="2520950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303331"/>
            <a:ext cx="308751" cy="3017844"/>
          </a:xfrm>
          <a:prstGeom prst="rect">
            <a:avLst/>
          </a:prstGeom>
          <a:solidFill>
            <a:srgbClr val="80BF44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105" name="Text Box 15"/>
          <p:cNvSpPr txBox="1">
            <a:spLocks noChangeArrowheads="1"/>
          </p:cNvSpPr>
          <p:nvPr/>
        </p:nvSpPr>
        <p:spPr bwMode="auto">
          <a:xfrm>
            <a:off x="2447925" y="3744763"/>
            <a:ext cx="2784475" cy="484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68278" tIns="34139" rIns="68278" bIns="34139">
            <a:spAutoFit/>
          </a:bodyPr>
          <a:lstStyle/>
          <a:p>
            <a:pPr defTabSz="576263"/>
            <a:r>
              <a:rPr lang="en-US" sz="900" dirty="0" err="1" smtClean="0">
                <a:ln w="11430"/>
                <a:solidFill>
                  <a:schemeClr val="bg1">
                    <a:lumMod val="50000"/>
                  </a:schemeClr>
                </a:solidFill>
              </a:rPr>
              <a:t>Sokolova</a:t>
            </a:r>
            <a:r>
              <a:rPr lang="en-US" sz="900" dirty="0" smtClean="0">
                <a:ln w="11430"/>
                <a:solidFill>
                  <a:schemeClr val="bg1">
                    <a:lumMod val="50000"/>
                  </a:schemeClr>
                </a:solidFill>
              </a:rPr>
              <a:t> Elvira </a:t>
            </a:r>
            <a:r>
              <a:rPr lang="en-US" sz="900" dirty="0" err="1" smtClean="0">
                <a:ln w="11430"/>
                <a:solidFill>
                  <a:schemeClr val="bg1">
                    <a:lumMod val="50000"/>
                  </a:schemeClr>
                </a:solidFill>
              </a:rPr>
              <a:t>Yakovlevna</a:t>
            </a:r>
            <a:r>
              <a:rPr lang="en-US" sz="900" dirty="0" smtClean="0">
                <a:ln w="11430"/>
                <a:solidFill>
                  <a:schemeClr val="bg1">
                    <a:lumMod val="50000"/>
                  </a:schemeClr>
                </a:solidFill>
              </a:rPr>
              <a:t> </a:t>
            </a:r>
          </a:p>
          <a:p>
            <a:pPr defTabSz="576263"/>
            <a:r>
              <a:rPr lang="en-US" sz="900" dirty="0" smtClean="0">
                <a:ln w="11430"/>
                <a:solidFill>
                  <a:schemeClr val="bg1">
                    <a:lumMod val="50000"/>
                  </a:schemeClr>
                </a:solidFill>
              </a:rPr>
              <a:t> Department of Foreign Languages, Institute of Power  Engineering</a:t>
            </a:r>
            <a:endParaRPr lang="ru-RU" sz="9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2" name="Группа 8"/>
          <p:cNvGrpSpPr>
            <a:grpSpLocks/>
          </p:cNvGrpSpPr>
          <p:nvPr/>
        </p:nvGrpSpPr>
        <p:grpSpPr bwMode="auto">
          <a:xfrm>
            <a:off x="261938" y="223838"/>
            <a:ext cx="1924050" cy="449262"/>
            <a:chOff x="543276" y="545242"/>
            <a:chExt cx="1816737" cy="422585"/>
          </a:xfrm>
        </p:grpSpPr>
        <p:sp>
          <p:nvSpPr>
            <p:cNvPr id="13" name="Freeform 37"/>
            <p:cNvSpPr>
              <a:spLocks noEditPoints="1"/>
            </p:cNvSpPr>
            <p:nvPr/>
          </p:nvSpPr>
          <p:spPr bwMode="auto">
            <a:xfrm>
              <a:off x="1037932" y="566147"/>
              <a:ext cx="1322081" cy="401680"/>
            </a:xfrm>
            <a:custGeom>
              <a:avLst/>
              <a:gdLst>
                <a:gd name="T0" fmla="*/ 528 w 2132"/>
                <a:gd name="T1" fmla="*/ 586 h 649"/>
                <a:gd name="T2" fmla="*/ 791 w 2132"/>
                <a:gd name="T3" fmla="*/ 557 h 649"/>
                <a:gd name="T4" fmla="*/ 510 w 2132"/>
                <a:gd name="T5" fmla="*/ 564 h 649"/>
                <a:gd name="T6" fmla="*/ 490 w 2132"/>
                <a:gd name="T7" fmla="*/ 521 h 649"/>
                <a:gd name="T8" fmla="*/ 1337 w 2132"/>
                <a:gd name="T9" fmla="*/ 504 h 649"/>
                <a:gd name="T10" fmla="*/ 1257 w 2132"/>
                <a:gd name="T11" fmla="*/ 504 h 649"/>
                <a:gd name="T12" fmla="*/ 1001 w 2132"/>
                <a:gd name="T13" fmla="*/ 504 h 649"/>
                <a:gd name="T14" fmla="*/ 981 w 2132"/>
                <a:gd name="T15" fmla="*/ 504 h 649"/>
                <a:gd name="T16" fmla="*/ 799 w 2132"/>
                <a:gd name="T17" fmla="*/ 579 h 649"/>
                <a:gd name="T18" fmla="*/ 625 w 2132"/>
                <a:gd name="T19" fmla="*/ 522 h 649"/>
                <a:gd name="T20" fmla="*/ 508 w 2132"/>
                <a:gd name="T21" fmla="*/ 504 h 649"/>
                <a:gd name="T22" fmla="*/ 529 w 2132"/>
                <a:gd name="T23" fmla="*/ 574 h 649"/>
                <a:gd name="T24" fmla="*/ 470 w 2132"/>
                <a:gd name="T25" fmla="*/ 646 h 649"/>
                <a:gd name="T26" fmla="*/ 404 w 2132"/>
                <a:gd name="T27" fmla="*/ 536 h 649"/>
                <a:gd name="T28" fmla="*/ 249 w 2132"/>
                <a:gd name="T29" fmla="*/ 646 h 649"/>
                <a:gd name="T30" fmla="*/ 131 w 2132"/>
                <a:gd name="T31" fmla="*/ 504 h 649"/>
                <a:gd name="T32" fmla="*/ 23 w 2132"/>
                <a:gd name="T33" fmla="*/ 627 h 649"/>
                <a:gd name="T34" fmla="*/ 931 w 2132"/>
                <a:gd name="T35" fmla="*/ 503 h 649"/>
                <a:gd name="T36" fmla="*/ 872 w 2132"/>
                <a:gd name="T37" fmla="*/ 609 h 649"/>
                <a:gd name="T38" fmla="*/ 893 w 2132"/>
                <a:gd name="T39" fmla="*/ 646 h 649"/>
                <a:gd name="T40" fmla="*/ 914 w 2132"/>
                <a:gd name="T41" fmla="*/ 502 h 649"/>
                <a:gd name="T42" fmla="*/ 206 w 2132"/>
                <a:gd name="T43" fmla="*/ 387 h 649"/>
                <a:gd name="T44" fmla="*/ 267 w 2132"/>
                <a:gd name="T45" fmla="*/ 302 h 649"/>
                <a:gd name="T46" fmla="*/ 2111 w 2132"/>
                <a:gd name="T47" fmla="*/ 411 h 649"/>
                <a:gd name="T48" fmla="*/ 1976 w 2132"/>
                <a:gd name="T49" fmla="*/ 269 h 649"/>
                <a:gd name="T50" fmla="*/ 1805 w 2132"/>
                <a:gd name="T51" fmla="*/ 269 h 649"/>
                <a:gd name="T52" fmla="*/ 1549 w 2132"/>
                <a:gd name="T53" fmla="*/ 287 h 649"/>
                <a:gd name="T54" fmla="*/ 1337 w 2132"/>
                <a:gd name="T55" fmla="*/ 269 h 649"/>
                <a:gd name="T56" fmla="*/ 1423 w 2132"/>
                <a:gd name="T57" fmla="*/ 269 h 649"/>
                <a:gd name="T58" fmla="*/ 1337 w 2132"/>
                <a:gd name="T59" fmla="*/ 294 h 649"/>
                <a:gd name="T60" fmla="*/ 1280 w 2132"/>
                <a:gd name="T61" fmla="*/ 302 h 649"/>
                <a:gd name="T62" fmla="*/ 1126 w 2132"/>
                <a:gd name="T63" fmla="*/ 411 h 649"/>
                <a:gd name="T64" fmla="*/ 955 w 2132"/>
                <a:gd name="T65" fmla="*/ 337 h 649"/>
                <a:gd name="T66" fmla="*/ 791 w 2132"/>
                <a:gd name="T67" fmla="*/ 287 h 649"/>
                <a:gd name="T68" fmla="*/ 741 w 2132"/>
                <a:gd name="T69" fmla="*/ 269 h 649"/>
                <a:gd name="T70" fmla="*/ 515 w 2132"/>
                <a:gd name="T71" fmla="*/ 380 h 649"/>
                <a:gd name="T72" fmla="*/ 447 w 2132"/>
                <a:gd name="T73" fmla="*/ 269 h 649"/>
                <a:gd name="T74" fmla="*/ 363 w 2132"/>
                <a:gd name="T75" fmla="*/ 406 h 649"/>
                <a:gd name="T76" fmla="*/ 351 w 2132"/>
                <a:gd name="T77" fmla="*/ 386 h 649"/>
                <a:gd name="T78" fmla="*/ 105 w 2132"/>
                <a:gd name="T79" fmla="*/ 287 h 649"/>
                <a:gd name="T80" fmla="*/ 1640 w 2132"/>
                <a:gd name="T81" fmla="*/ 288 h 649"/>
                <a:gd name="T82" fmla="*/ 1680 w 2132"/>
                <a:gd name="T83" fmla="*/ 393 h 649"/>
                <a:gd name="T84" fmla="*/ 1583 w 2132"/>
                <a:gd name="T85" fmla="*/ 339 h 649"/>
                <a:gd name="T86" fmla="*/ 292 w 2132"/>
                <a:gd name="T87" fmla="*/ 303 h 649"/>
                <a:gd name="T88" fmla="*/ 182 w 2132"/>
                <a:gd name="T89" fmla="*/ 393 h 649"/>
                <a:gd name="T90" fmla="*/ 2059 w 2132"/>
                <a:gd name="T91" fmla="*/ 241 h 649"/>
                <a:gd name="T92" fmla="*/ 2058 w 2132"/>
                <a:gd name="T93" fmla="*/ 257 h 649"/>
                <a:gd name="T94" fmla="*/ 157 w 2132"/>
                <a:gd name="T95" fmla="*/ 132 h 649"/>
                <a:gd name="T96" fmla="*/ 244 w 2132"/>
                <a:gd name="T97" fmla="*/ 92 h 649"/>
                <a:gd name="T98" fmla="*/ 1046 w 2132"/>
                <a:gd name="T99" fmla="*/ 35 h 649"/>
                <a:gd name="T100" fmla="*/ 803 w 2132"/>
                <a:gd name="T101" fmla="*/ 145 h 649"/>
                <a:gd name="T102" fmla="*/ 658 w 2132"/>
                <a:gd name="T103" fmla="*/ 35 h 649"/>
                <a:gd name="T104" fmla="*/ 305 w 2132"/>
                <a:gd name="T105" fmla="*/ 35 h 649"/>
                <a:gd name="T106" fmla="*/ 325 w 2132"/>
                <a:gd name="T107" fmla="*/ 53 h 649"/>
                <a:gd name="T108" fmla="*/ 44 w 2132"/>
                <a:gd name="T109" fmla="*/ 52 h 649"/>
                <a:gd name="T110" fmla="*/ 529 w 2132"/>
                <a:gd name="T111" fmla="*/ 72 h 649"/>
                <a:gd name="T112" fmla="*/ 605 w 2132"/>
                <a:gd name="T113" fmla="*/ 173 h 649"/>
                <a:gd name="T114" fmla="*/ 507 w 2132"/>
                <a:gd name="T115" fmla="*/ 66 h 649"/>
                <a:gd name="T116" fmla="*/ 267 w 2132"/>
                <a:gd name="T117" fmla="*/ 105 h 649"/>
                <a:gd name="T118" fmla="*/ 132 w 2132"/>
                <a:gd name="T119" fmla="*/ 126 h 649"/>
                <a:gd name="T120" fmla="*/ 992 w 2132"/>
                <a:gd name="T121" fmla="*/ 9 h 649"/>
                <a:gd name="T122" fmla="*/ 967 w 2132"/>
                <a:gd name="T123" fmla="*/ 0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baseline="-25000"/>
            </a:p>
          </p:txBody>
        </p:sp>
        <p:grpSp>
          <p:nvGrpSpPr>
            <p:cNvPr id="3" name="Group 34"/>
            <p:cNvGrpSpPr>
              <a:grpSpLocks noChangeAspect="1"/>
            </p:cNvGrpSpPr>
            <p:nvPr/>
          </p:nvGrpSpPr>
          <p:grpSpPr bwMode="auto">
            <a:xfrm>
              <a:off x="543276" y="545242"/>
              <a:ext cx="421345" cy="421345"/>
              <a:chOff x="1099" y="205"/>
              <a:chExt cx="340" cy="340"/>
            </a:xfrm>
          </p:grpSpPr>
          <p:sp>
            <p:nvSpPr>
              <p:cNvPr id="15" name="Freeform 38"/>
              <p:cNvSpPr>
                <a:spLocks noEditPoints="1"/>
              </p:cNvSpPr>
              <p:nvPr/>
            </p:nvSpPr>
            <p:spPr bwMode="auto">
              <a:xfrm>
                <a:off x="1099" y="325"/>
                <a:ext cx="341" cy="218"/>
              </a:xfrm>
              <a:custGeom>
                <a:avLst/>
                <a:gdLst>
                  <a:gd name="T0" fmla="*/ 240 w 680"/>
                  <a:gd name="T1" fmla="*/ 240 h 441"/>
                  <a:gd name="T2" fmla="*/ 440 w 680"/>
                  <a:gd name="T3" fmla="*/ 240 h 441"/>
                  <a:gd name="T4" fmla="*/ 440 w 680"/>
                  <a:gd name="T5" fmla="*/ 441 h 441"/>
                  <a:gd name="T6" fmla="*/ 240 w 680"/>
                  <a:gd name="T7" fmla="*/ 441 h 441"/>
                  <a:gd name="T8" fmla="*/ 240 w 680"/>
                  <a:gd name="T9" fmla="*/ 240 h 441"/>
                  <a:gd name="T10" fmla="*/ 480 w 680"/>
                  <a:gd name="T11" fmla="*/ 0 h 441"/>
                  <a:gd name="T12" fmla="*/ 680 w 680"/>
                  <a:gd name="T13" fmla="*/ 0 h 441"/>
                  <a:gd name="T14" fmla="*/ 680 w 680"/>
                  <a:gd name="T15" fmla="*/ 441 h 441"/>
                  <a:gd name="T16" fmla="*/ 480 w 680"/>
                  <a:gd name="T17" fmla="*/ 441 h 441"/>
                  <a:gd name="T18" fmla="*/ 480 w 680"/>
                  <a:gd name="T19" fmla="*/ 0 h 441"/>
                  <a:gd name="T20" fmla="*/ 0 w 680"/>
                  <a:gd name="T21" fmla="*/ 0 h 441"/>
                  <a:gd name="T22" fmla="*/ 200 w 680"/>
                  <a:gd name="T23" fmla="*/ 0 h 441"/>
                  <a:gd name="T24" fmla="*/ 200 w 680"/>
                  <a:gd name="T25" fmla="*/ 441 h 441"/>
                  <a:gd name="T26" fmla="*/ 0 w 680"/>
                  <a:gd name="T27" fmla="*/ 441 h 441"/>
                  <a:gd name="T28" fmla="*/ 0 w 680"/>
                  <a:gd name="T29" fmla="*/ 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240" y="240"/>
                    </a:moveTo>
                    <a:lnTo>
                      <a:pt x="440" y="24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240"/>
                    </a:lnTo>
                    <a:close/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441"/>
                    </a:lnTo>
                    <a:lnTo>
                      <a:pt x="480" y="441"/>
                    </a:lnTo>
                    <a:lnTo>
                      <a:pt x="48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441"/>
                    </a:lnTo>
                    <a:lnTo>
                      <a:pt x="0" y="4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baseline="-25000"/>
              </a:p>
            </p:txBody>
          </p:sp>
          <p:sp>
            <p:nvSpPr>
              <p:cNvPr id="4111" name="Freeform 39"/>
              <p:cNvSpPr>
                <a:spLocks noEditPoints="1"/>
              </p:cNvSpPr>
              <p:nvPr/>
            </p:nvSpPr>
            <p:spPr bwMode="auto">
              <a:xfrm>
                <a:off x="1099" y="205"/>
                <a:ext cx="340" cy="220"/>
              </a:xfrm>
              <a:custGeom>
                <a:avLst/>
                <a:gdLst>
                  <a:gd name="T0" fmla="*/ 30 w 680"/>
                  <a:gd name="T1" fmla="*/ 0 h 441"/>
                  <a:gd name="T2" fmla="*/ 43 w 680"/>
                  <a:gd name="T3" fmla="*/ 0 h 441"/>
                  <a:gd name="T4" fmla="*/ 43 w 680"/>
                  <a:gd name="T5" fmla="*/ 12 h 441"/>
                  <a:gd name="T6" fmla="*/ 30 w 680"/>
                  <a:gd name="T7" fmla="*/ 12 h 441"/>
                  <a:gd name="T8" fmla="*/ 30 w 680"/>
                  <a:gd name="T9" fmla="*/ 0 h 441"/>
                  <a:gd name="T10" fmla="*/ 15 w 680"/>
                  <a:gd name="T11" fmla="*/ 0 h 441"/>
                  <a:gd name="T12" fmla="*/ 28 w 680"/>
                  <a:gd name="T13" fmla="*/ 0 h 441"/>
                  <a:gd name="T14" fmla="*/ 28 w 680"/>
                  <a:gd name="T15" fmla="*/ 27 h 441"/>
                  <a:gd name="T16" fmla="*/ 15 w 680"/>
                  <a:gd name="T17" fmla="*/ 27 h 441"/>
                  <a:gd name="T18" fmla="*/ 15 w 680"/>
                  <a:gd name="T19" fmla="*/ 0 h 441"/>
                  <a:gd name="T20" fmla="*/ 0 w 680"/>
                  <a:gd name="T21" fmla="*/ 0 h 441"/>
                  <a:gd name="T22" fmla="*/ 13 w 680"/>
                  <a:gd name="T23" fmla="*/ 0 h 441"/>
                  <a:gd name="T24" fmla="*/ 13 w 680"/>
                  <a:gd name="T25" fmla="*/ 12 h 441"/>
                  <a:gd name="T26" fmla="*/ 0 w 680"/>
                  <a:gd name="T27" fmla="*/ 12 h 441"/>
                  <a:gd name="T28" fmla="*/ 0 w 680"/>
                  <a:gd name="T29" fmla="*/ 0 h 44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201"/>
                    </a:lnTo>
                    <a:lnTo>
                      <a:pt x="480" y="201"/>
                    </a:lnTo>
                    <a:lnTo>
                      <a:pt x="480" y="0"/>
                    </a:lnTo>
                    <a:close/>
                    <a:moveTo>
                      <a:pt x="240" y="0"/>
                    </a:moveTo>
                    <a:lnTo>
                      <a:pt x="440" y="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201"/>
                    </a:lnTo>
                    <a:lnTo>
                      <a:pt x="0" y="2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BF4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2520950" y="112713"/>
            <a:ext cx="3168650" cy="576262"/>
          </a:xfrm>
        </p:spPr>
        <p:txBody>
          <a:bodyPr/>
          <a:lstStyle/>
          <a:p>
            <a:r>
              <a:rPr lang="en-US" sz="900" b="1" dirty="0" smtClean="0">
                <a:ln w="11430"/>
                <a:solidFill>
                  <a:schemeClr val="tx2">
                    <a:lumMod val="75000"/>
                    <a:lumOff val="2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>SUMMARY</a:t>
            </a:r>
            <a:endParaRPr lang="ru-RU" sz="900" dirty="0">
              <a:latin typeface="Cambria" pitchFamily="18" charset="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0189" y="792435"/>
            <a:ext cx="5380849" cy="2942638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b="1" i="1" dirty="0" smtClean="0">
                <a:ln w="11430"/>
                <a:solidFill>
                  <a:srgbClr val="80BF4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Linking phrases and ideas for logical organization</a:t>
            </a:r>
          </a:p>
          <a:p>
            <a:pPr lvl="0">
              <a:buNone/>
            </a:pPr>
            <a:r>
              <a:rPr lang="en-US" sz="1400" b="1" u="sng" dirty="0" smtClean="0"/>
              <a:t>Issues discussed in the paper</a:t>
            </a:r>
            <a:endParaRPr lang="ru-RU" sz="1400" b="1" u="sng" dirty="0" smtClean="0"/>
          </a:p>
          <a:p>
            <a:pPr lvl="0"/>
            <a:r>
              <a:rPr lang="en-US" sz="1200" dirty="0" smtClean="0"/>
              <a:t>The article discusses some problems relating to ...</a:t>
            </a:r>
            <a:endParaRPr lang="ru-RU" sz="1200" dirty="0" smtClean="0"/>
          </a:p>
          <a:p>
            <a:pPr lvl="0"/>
            <a:r>
              <a:rPr lang="en-US" sz="1200" dirty="0" smtClean="0"/>
              <a:t>The article deals with some problems; issues concerning ...</a:t>
            </a:r>
            <a:endParaRPr lang="ru-RU" sz="1200" dirty="0" smtClean="0"/>
          </a:p>
          <a:p>
            <a:pPr lvl="0"/>
            <a:r>
              <a:rPr lang="en-US" sz="1200" dirty="0" smtClean="0"/>
              <a:t>The article presents the basic theory ...</a:t>
            </a:r>
            <a:endParaRPr lang="ru-RU" sz="1200" dirty="0" smtClean="0"/>
          </a:p>
          <a:p>
            <a:pPr lvl="0"/>
            <a:r>
              <a:rPr lang="en-US" sz="1200" dirty="0" smtClean="0"/>
              <a:t>The article presents some crucial/urgent issues relating to ...</a:t>
            </a:r>
            <a:endParaRPr lang="ru-RU" sz="1200" dirty="0" smtClean="0"/>
          </a:p>
          <a:p>
            <a:pPr lvl="0"/>
            <a:r>
              <a:rPr lang="en-US" sz="1200" dirty="0" smtClean="0"/>
              <a:t>The article provides information on ...</a:t>
            </a:r>
            <a:endParaRPr lang="ru-RU" sz="1200" dirty="0" smtClean="0"/>
          </a:p>
          <a:p>
            <a:pPr lvl="0"/>
            <a:r>
              <a:rPr lang="en-US" sz="1200" dirty="0" smtClean="0"/>
              <a:t>The paper is devoted to ....</a:t>
            </a:r>
            <a:endParaRPr lang="ru-RU" sz="1200" dirty="0" smtClean="0"/>
          </a:p>
          <a:p>
            <a:pPr lvl="0"/>
            <a:r>
              <a:rPr lang="en-US" sz="1200" dirty="0" smtClean="0"/>
              <a:t>The main idea covered in the article/paper is ...</a:t>
            </a:r>
            <a:endParaRPr lang="ru-RU" sz="1200" dirty="0" smtClean="0"/>
          </a:p>
          <a:p>
            <a:r>
              <a:rPr lang="en-US" sz="1200" dirty="0" smtClean="0"/>
              <a:t>The paper/ the article/ the text points out that </a:t>
            </a:r>
            <a:r>
              <a:rPr lang="en-US" sz="1200" dirty="0" smtClean="0"/>
              <a:t> …</a:t>
            </a:r>
            <a:endParaRPr lang="ru-RU" sz="1400" dirty="0" smtClean="0"/>
          </a:p>
          <a:p>
            <a:endParaRPr lang="ru-RU" sz="2400" b="1" i="1" dirty="0" smtClean="0">
              <a:solidFill>
                <a:srgbClr val="80BF44"/>
              </a:solidFill>
              <a:latin typeface="Calibri" pitchFamily="34" charset="0"/>
            </a:endParaRPr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5329238" y="3889375"/>
            <a:ext cx="431800" cy="431800"/>
          </a:xfrm>
          <a:prstGeom prst="rect">
            <a:avLst/>
          </a:prstGeom>
          <a:solidFill>
            <a:srgbClr val="969696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68278" tIns="34139" rIns="68278" bIns="34139" anchor="ctr"/>
          <a:lstStyle/>
          <a:p>
            <a:pPr algn="ctr" defTabSz="576263"/>
            <a:r>
              <a:rPr lang="ru-RU" sz="900" dirty="0" smtClean="0"/>
              <a:t>3</a:t>
            </a:r>
            <a:endParaRPr lang="ru-RU" sz="900" dirty="0"/>
          </a:p>
        </p:txBody>
      </p:sp>
      <p:cxnSp>
        <p:nvCxnSpPr>
          <p:cNvPr id="4101" name="AutoShape 7"/>
          <p:cNvCxnSpPr>
            <a:cxnSpLocks noChangeShapeType="1"/>
          </p:cNvCxnSpPr>
          <p:nvPr/>
        </p:nvCxnSpPr>
        <p:spPr bwMode="auto">
          <a:xfrm>
            <a:off x="2592388" y="720725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</p:spPr>
      </p:cxnSp>
      <p:sp>
        <p:nvSpPr>
          <p:cNvPr id="4102" name="Rectangle 11"/>
          <p:cNvSpPr>
            <a:spLocks noChangeArrowheads="1"/>
          </p:cNvSpPr>
          <p:nvPr/>
        </p:nvSpPr>
        <p:spPr bwMode="auto">
          <a:xfrm>
            <a:off x="576264" y="1512888"/>
            <a:ext cx="4945062" cy="208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57606" tIns="28803" rIns="57606" bIns="28803" anchor="ctr"/>
          <a:lstStyle/>
          <a:p>
            <a:pPr defTabSz="576263"/>
            <a:endParaRPr lang="ru-RU" sz="800" b="1" dirty="0">
              <a:solidFill>
                <a:schemeClr val="tx2"/>
              </a:solidFill>
            </a:endParaRPr>
          </a:p>
        </p:txBody>
      </p:sp>
      <p:pic>
        <p:nvPicPr>
          <p:cNvPr id="4103" name="Picture 14" descr="ТПУ_Презентация_квадраты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778250"/>
            <a:ext cx="2520950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303331"/>
            <a:ext cx="308751" cy="3017844"/>
          </a:xfrm>
          <a:prstGeom prst="rect">
            <a:avLst/>
          </a:prstGeom>
          <a:solidFill>
            <a:srgbClr val="80BF44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105" name="Text Box 15"/>
          <p:cNvSpPr txBox="1">
            <a:spLocks noChangeArrowheads="1"/>
          </p:cNvSpPr>
          <p:nvPr/>
        </p:nvSpPr>
        <p:spPr bwMode="auto">
          <a:xfrm>
            <a:off x="2447925" y="3744763"/>
            <a:ext cx="2784475" cy="484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68278" tIns="34139" rIns="68278" bIns="34139">
            <a:spAutoFit/>
          </a:bodyPr>
          <a:lstStyle/>
          <a:p>
            <a:pPr defTabSz="576263"/>
            <a:r>
              <a:rPr lang="en-US" sz="900" dirty="0" err="1" smtClean="0">
                <a:ln w="11430"/>
                <a:solidFill>
                  <a:schemeClr val="bg1">
                    <a:lumMod val="50000"/>
                  </a:schemeClr>
                </a:solidFill>
              </a:rPr>
              <a:t>Sokolova</a:t>
            </a:r>
            <a:r>
              <a:rPr lang="en-US" sz="900" dirty="0" smtClean="0">
                <a:ln w="11430"/>
                <a:solidFill>
                  <a:schemeClr val="bg1">
                    <a:lumMod val="50000"/>
                  </a:schemeClr>
                </a:solidFill>
              </a:rPr>
              <a:t> Elvira </a:t>
            </a:r>
            <a:r>
              <a:rPr lang="en-US" sz="900" dirty="0" err="1" smtClean="0">
                <a:ln w="11430"/>
                <a:solidFill>
                  <a:schemeClr val="bg1">
                    <a:lumMod val="50000"/>
                  </a:schemeClr>
                </a:solidFill>
              </a:rPr>
              <a:t>Yakovlevna</a:t>
            </a:r>
            <a:r>
              <a:rPr lang="en-US" sz="900" dirty="0" smtClean="0">
                <a:ln w="11430"/>
                <a:solidFill>
                  <a:schemeClr val="bg1">
                    <a:lumMod val="50000"/>
                  </a:schemeClr>
                </a:solidFill>
              </a:rPr>
              <a:t> </a:t>
            </a:r>
          </a:p>
          <a:p>
            <a:pPr defTabSz="576263"/>
            <a:r>
              <a:rPr lang="en-US" sz="900" dirty="0" smtClean="0">
                <a:ln w="11430"/>
                <a:solidFill>
                  <a:schemeClr val="bg1">
                    <a:lumMod val="50000"/>
                  </a:schemeClr>
                </a:solidFill>
              </a:rPr>
              <a:t> Department of Foreign Languages, Institute of Power  Engineering</a:t>
            </a:r>
            <a:endParaRPr lang="ru-RU" sz="9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2" name="Группа 8"/>
          <p:cNvGrpSpPr>
            <a:grpSpLocks/>
          </p:cNvGrpSpPr>
          <p:nvPr/>
        </p:nvGrpSpPr>
        <p:grpSpPr bwMode="auto">
          <a:xfrm>
            <a:off x="261938" y="223838"/>
            <a:ext cx="1924050" cy="449262"/>
            <a:chOff x="543276" y="545242"/>
            <a:chExt cx="1816737" cy="422585"/>
          </a:xfrm>
        </p:grpSpPr>
        <p:sp>
          <p:nvSpPr>
            <p:cNvPr id="13" name="Freeform 37"/>
            <p:cNvSpPr>
              <a:spLocks noEditPoints="1"/>
            </p:cNvSpPr>
            <p:nvPr/>
          </p:nvSpPr>
          <p:spPr bwMode="auto">
            <a:xfrm>
              <a:off x="1037932" y="566147"/>
              <a:ext cx="1322081" cy="401680"/>
            </a:xfrm>
            <a:custGeom>
              <a:avLst/>
              <a:gdLst>
                <a:gd name="T0" fmla="*/ 528 w 2132"/>
                <a:gd name="T1" fmla="*/ 586 h 649"/>
                <a:gd name="T2" fmla="*/ 791 w 2132"/>
                <a:gd name="T3" fmla="*/ 557 h 649"/>
                <a:gd name="T4" fmla="*/ 510 w 2132"/>
                <a:gd name="T5" fmla="*/ 564 h 649"/>
                <a:gd name="T6" fmla="*/ 490 w 2132"/>
                <a:gd name="T7" fmla="*/ 521 h 649"/>
                <a:gd name="T8" fmla="*/ 1337 w 2132"/>
                <a:gd name="T9" fmla="*/ 504 h 649"/>
                <a:gd name="T10" fmla="*/ 1257 w 2132"/>
                <a:gd name="T11" fmla="*/ 504 h 649"/>
                <a:gd name="T12" fmla="*/ 1001 w 2132"/>
                <a:gd name="T13" fmla="*/ 504 h 649"/>
                <a:gd name="T14" fmla="*/ 981 w 2132"/>
                <a:gd name="T15" fmla="*/ 504 h 649"/>
                <a:gd name="T16" fmla="*/ 799 w 2132"/>
                <a:gd name="T17" fmla="*/ 579 h 649"/>
                <a:gd name="T18" fmla="*/ 625 w 2132"/>
                <a:gd name="T19" fmla="*/ 522 h 649"/>
                <a:gd name="T20" fmla="*/ 508 w 2132"/>
                <a:gd name="T21" fmla="*/ 504 h 649"/>
                <a:gd name="T22" fmla="*/ 529 w 2132"/>
                <a:gd name="T23" fmla="*/ 574 h 649"/>
                <a:gd name="T24" fmla="*/ 470 w 2132"/>
                <a:gd name="T25" fmla="*/ 646 h 649"/>
                <a:gd name="T26" fmla="*/ 404 w 2132"/>
                <a:gd name="T27" fmla="*/ 536 h 649"/>
                <a:gd name="T28" fmla="*/ 249 w 2132"/>
                <a:gd name="T29" fmla="*/ 646 h 649"/>
                <a:gd name="T30" fmla="*/ 131 w 2132"/>
                <a:gd name="T31" fmla="*/ 504 h 649"/>
                <a:gd name="T32" fmla="*/ 23 w 2132"/>
                <a:gd name="T33" fmla="*/ 627 h 649"/>
                <a:gd name="T34" fmla="*/ 931 w 2132"/>
                <a:gd name="T35" fmla="*/ 503 h 649"/>
                <a:gd name="T36" fmla="*/ 872 w 2132"/>
                <a:gd name="T37" fmla="*/ 609 h 649"/>
                <a:gd name="T38" fmla="*/ 893 w 2132"/>
                <a:gd name="T39" fmla="*/ 646 h 649"/>
                <a:gd name="T40" fmla="*/ 914 w 2132"/>
                <a:gd name="T41" fmla="*/ 502 h 649"/>
                <a:gd name="T42" fmla="*/ 206 w 2132"/>
                <a:gd name="T43" fmla="*/ 387 h 649"/>
                <a:gd name="T44" fmla="*/ 267 w 2132"/>
                <a:gd name="T45" fmla="*/ 302 h 649"/>
                <a:gd name="T46" fmla="*/ 2111 w 2132"/>
                <a:gd name="T47" fmla="*/ 411 h 649"/>
                <a:gd name="T48" fmla="*/ 1976 w 2132"/>
                <a:gd name="T49" fmla="*/ 269 h 649"/>
                <a:gd name="T50" fmla="*/ 1805 w 2132"/>
                <a:gd name="T51" fmla="*/ 269 h 649"/>
                <a:gd name="T52" fmla="*/ 1549 w 2132"/>
                <a:gd name="T53" fmla="*/ 287 h 649"/>
                <a:gd name="T54" fmla="*/ 1337 w 2132"/>
                <a:gd name="T55" fmla="*/ 269 h 649"/>
                <a:gd name="T56" fmla="*/ 1423 w 2132"/>
                <a:gd name="T57" fmla="*/ 269 h 649"/>
                <a:gd name="T58" fmla="*/ 1337 w 2132"/>
                <a:gd name="T59" fmla="*/ 294 h 649"/>
                <a:gd name="T60" fmla="*/ 1280 w 2132"/>
                <a:gd name="T61" fmla="*/ 302 h 649"/>
                <a:gd name="T62" fmla="*/ 1126 w 2132"/>
                <a:gd name="T63" fmla="*/ 411 h 649"/>
                <a:gd name="T64" fmla="*/ 955 w 2132"/>
                <a:gd name="T65" fmla="*/ 337 h 649"/>
                <a:gd name="T66" fmla="*/ 791 w 2132"/>
                <a:gd name="T67" fmla="*/ 287 h 649"/>
                <a:gd name="T68" fmla="*/ 741 w 2132"/>
                <a:gd name="T69" fmla="*/ 269 h 649"/>
                <a:gd name="T70" fmla="*/ 515 w 2132"/>
                <a:gd name="T71" fmla="*/ 380 h 649"/>
                <a:gd name="T72" fmla="*/ 447 w 2132"/>
                <a:gd name="T73" fmla="*/ 269 h 649"/>
                <a:gd name="T74" fmla="*/ 363 w 2132"/>
                <a:gd name="T75" fmla="*/ 406 h 649"/>
                <a:gd name="T76" fmla="*/ 351 w 2132"/>
                <a:gd name="T77" fmla="*/ 386 h 649"/>
                <a:gd name="T78" fmla="*/ 105 w 2132"/>
                <a:gd name="T79" fmla="*/ 287 h 649"/>
                <a:gd name="T80" fmla="*/ 1640 w 2132"/>
                <a:gd name="T81" fmla="*/ 288 h 649"/>
                <a:gd name="T82" fmla="*/ 1680 w 2132"/>
                <a:gd name="T83" fmla="*/ 393 h 649"/>
                <a:gd name="T84" fmla="*/ 1583 w 2132"/>
                <a:gd name="T85" fmla="*/ 339 h 649"/>
                <a:gd name="T86" fmla="*/ 292 w 2132"/>
                <a:gd name="T87" fmla="*/ 303 h 649"/>
                <a:gd name="T88" fmla="*/ 182 w 2132"/>
                <a:gd name="T89" fmla="*/ 393 h 649"/>
                <a:gd name="T90" fmla="*/ 2059 w 2132"/>
                <a:gd name="T91" fmla="*/ 241 h 649"/>
                <a:gd name="T92" fmla="*/ 2058 w 2132"/>
                <a:gd name="T93" fmla="*/ 257 h 649"/>
                <a:gd name="T94" fmla="*/ 157 w 2132"/>
                <a:gd name="T95" fmla="*/ 132 h 649"/>
                <a:gd name="T96" fmla="*/ 244 w 2132"/>
                <a:gd name="T97" fmla="*/ 92 h 649"/>
                <a:gd name="T98" fmla="*/ 1046 w 2132"/>
                <a:gd name="T99" fmla="*/ 35 h 649"/>
                <a:gd name="T100" fmla="*/ 803 w 2132"/>
                <a:gd name="T101" fmla="*/ 145 h 649"/>
                <a:gd name="T102" fmla="*/ 658 w 2132"/>
                <a:gd name="T103" fmla="*/ 35 h 649"/>
                <a:gd name="T104" fmla="*/ 305 w 2132"/>
                <a:gd name="T105" fmla="*/ 35 h 649"/>
                <a:gd name="T106" fmla="*/ 325 w 2132"/>
                <a:gd name="T107" fmla="*/ 53 h 649"/>
                <a:gd name="T108" fmla="*/ 44 w 2132"/>
                <a:gd name="T109" fmla="*/ 52 h 649"/>
                <a:gd name="T110" fmla="*/ 529 w 2132"/>
                <a:gd name="T111" fmla="*/ 72 h 649"/>
                <a:gd name="T112" fmla="*/ 605 w 2132"/>
                <a:gd name="T113" fmla="*/ 173 h 649"/>
                <a:gd name="T114" fmla="*/ 507 w 2132"/>
                <a:gd name="T115" fmla="*/ 66 h 649"/>
                <a:gd name="T116" fmla="*/ 267 w 2132"/>
                <a:gd name="T117" fmla="*/ 105 h 649"/>
                <a:gd name="T118" fmla="*/ 132 w 2132"/>
                <a:gd name="T119" fmla="*/ 126 h 649"/>
                <a:gd name="T120" fmla="*/ 992 w 2132"/>
                <a:gd name="T121" fmla="*/ 9 h 649"/>
                <a:gd name="T122" fmla="*/ 967 w 2132"/>
                <a:gd name="T123" fmla="*/ 0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baseline="-25000"/>
            </a:p>
          </p:txBody>
        </p:sp>
        <p:grpSp>
          <p:nvGrpSpPr>
            <p:cNvPr id="3" name="Group 34"/>
            <p:cNvGrpSpPr>
              <a:grpSpLocks noChangeAspect="1"/>
            </p:cNvGrpSpPr>
            <p:nvPr/>
          </p:nvGrpSpPr>
          <p:grpSpPr bwMode="auto">
            <a:xfrm>
              <a:off x="543276" y="545242"/>
              <a:ext cx="421345" cy="421345"/>
              <a:chOff x="1099" y="205"/>
              <a:chExt cx="340" cy="340"/>
            </a:xfrm>
          </p:grpSpPr>
          <p:sp>
            <p:nvSpPr>
              <p:cNvPr id="15" name="Freeform 38"/>
              <p:cNvSpPr>
                <a:spLocks noEditPoints="1"/>
              </p:cNvSpPr>
              <p:nvPr/>
            </p:nvSpPr>
            <p:spPr bwMode="auto">
              <a:xfrm>
                <a:off x="1099" y="325"/>
                <a:ext cx="341" cy="218"/>
              </a:xfrm>
              <a:custGeom>
                <a:avLst/>
                <a:gdLst>
                  <a:gd name="T0" fmla="*/ 240 w 680"/>
                  <a:gd name="T1" fmla="*/ 240 h 441"/>
                  <a:gd name="T2" fmla="*/ 440 w 680"/>
                  <a:gd name="T3" fmla="*/ 240 h 441"/>
                  <a:gd name="T4" fmla="*/ 440 w 680"/>
                  <a:gd name="T5" fmla="*/ 441 h 441"/>
                  <a:gd name="T6" fmla="*/ 240 w 680"/>
                  <a:gd name="T7" fmla="*/ 441 h 441"/>
                  <a:gd name="T8" fmla="*/ 240 w 680"/>
                  <a:gd name="T9" fmla="*/ 240 h 441"/>
                  <a:gd name="T10" fmla="*/ 480 w 680"/>
                  <a:gd name="T11" fmla="*/ 0 h 441"/>
                  <a:gd name="T12" fmla="*/ 680 w 680"/>
                  <a:gd name="T13" fmla="*/ 0 h 441"/>
                  <a:gd name="T14" fmla="*/ 680 w 680"/>
                  <a:gd name="T15" fmla="*/ 441 h 441"/>
                  <a:gd name="T16" fmla="*/ 480 w 680"/>
                  <a:gd name="T17" fmla="*/ 441 h 441"/>
                  <a:gd name="T18" fmla="*/ 480 w 680"/>
                  <a:gd name="T19" fmla="*/ 0 h 441"/>
                  <a:gd name="T20" fmla="*/ 0 w 680"/>
                  <a:gd name="T21" fmla="*/ 0 h 441"/>
                  <a:gd name="T22" fmla="*/ 200 w 680"/>
                  <a:gd name="T23" fmla="*/ 0 h 441"/>
                  <a:gd name="T24" fmla="*/ 200 w 680"/>
                  <a:gd name="T25" fmla="*/ 441 h 441"/>
                  <a:gd name="T26" fmla="*/ 0 w 680"/>
                  <a:gd name="T27" fmla="*/ 441 h 441"/>
                  <a:gd name="T28" fmla="*/ 0 w 680"/>
                  <a:gd name="T29" fmla="*/ 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240" y="240"/>
                    </a:moveTo>
                    <a:lnTo>
                      <a:pt x="440" y="24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240"/>
                    </a:lnTo>
                    <a:close/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441"/>
                    </a:lnTo>
                    <a:lnTo>
                      <a:pt x="480" y="441"/>
                    </a:lnTo>
                    <a:lnTo>
                      <a:pt x="48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441"/>
                    </a:lnTo>
                    <a:lnTo>
                      <a:pt x="0" y="4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baseline="-25000"/>
              </a:p>
            </p:txBody>
          </p:sp>
          <p:sp>
            <p:nvSpPr>
              <p:cNvPr id="4111" name="Freeform 39"/>
              <p:cNvSpPr>
                <a:spLocks noEditPoints="1"/>
              </p:cNvSpPr>
              <p:nvPr/>
            </p:nvSpPr>
            <p:spPr bwMode="auto">
              <a:xfrm>
                <a:off x="1099" y="205"/>
                <a:ext cx="340" cy="220"/>
              </a:xfrm>
              <a:custGeom>
                <a:avLst/>
                <a:gdLst>
                  <a:gd name="T0" fmla="*/ 30 w 680"/>
                  <a:gd name="T1" fmla="*/ 0 h 441"/>
                  <a:gd name="T2" fmla="*/ 43 w 680"/>
                  <a:gd name="T3" fmla="*/ 0 h 441"/>
                  <a:gd name="T4" fmla="*/ 43 w 680"/>
                  <a:gd name="T5" fmla="*/ 12 h 441"/>
                  <a:gd name="T6" fmla="*/ 30 w 680"/>
                  <a:gd name="T7" fmla="*/ 12 h 441"/>
                  <a:gd name="T8" fmla="*/ 30 w 680"/>
                  <a:gd name="T9" fmla="*/ 0 h 441"/>
                  <a:gd name="T10" fmla="*/ 15 w 680"/>
                  <a:gd name="T11" fmla="*/ 0 h 441"/>
                  <a:gd name="T12" fmla="*/ 28 w 680"/>
                  <a:gd name="T13" fmla="*/ 0 h 441"/>
                  <a:gd name="T14" fmla="*/ 28 w 680"/>
                  <a:gd name="T15" fmla="*/ 27 h 441"/>
                  <a:gd name="T16" fmla="*/ 15 w 680"/>
                  <a:gd name="T17" fmla="*/ 27 h 441"/>
                  <a:gd name="T18" fmla="*/ 15 w 680"/>
                  <a:gd name="T19" fmla="*/ 0 h 441"/>
                  <a:gd name="T20" fmla="*/ 0 w 680"/>
                  <a:gd name="T21" fmla="*/ 0 h 441"/>
                  <a:gd name="T22" fmla="*/ 13 w 680"/>
                  <a:gd name="T23" fmla="*/ 0 h 441"/>
                  <a:gd name="T24" fmla="*/ 13 w 680"/>
                  <a:gd name="T25" fmla="*/ 12 h 441"/>
                  <a:gd name="T26" fmla="*/ 0 w 680"/>
                  <a:gd name="T27" fmla="*/ 12 h 441"/>
                  <a:gd name="T28" fmla="*/ 0 w 680"/>
                  <a:gd name="T29" fmla="*/ 0 h 44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201"/>
                    </a:lnTo>
                    <a:lnTo>
                      <a:pt x="480" y="201"/>
                    </a:lnTo>
                    <a:lnTo>
                      <a:pt x="480" y="0"/>
                    </a:lnTo>
                    <a:close/>
                    <a:moveTo>
                      <a:pt x="240" y="0"/>
                    </a:moveTo>
                    <a:lnTo>
                      <a:pt x="440" y="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201"/>
                    </a:lnTo>
                    <a:lnTo>
                      <a:pt x="0" y="2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BF4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2520950" y="112713"/>
            <a:ext cx="3168650" cy="576262"/>
          </a:xfrm>
        </p:spPr>
        <p:txBody>
          <a:bodyPr/>
          <a:lstStyle/>
          <a:p>
            <a:r>
              <a:rPr lang="en-US" sz="900" b="1" dirty="0" smtClean="0">
                <a:ln w="11430"/>
                <a:solidFill>
                  <a:schemeClr val="tx2">
                    <a:lumMod val="75000"/>
                    <a:lumOff val="2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>SUMMARY</a:t>
            </a:r>
            <a:endParaRPr lang="ru-RU" sz="900" dirty="0">
              <a:latin typeface="Cambria" pitchFamily="18" charset="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0189" y="792435"/>
            <a:ext cx="5380849" cy="2942638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b="1" i="1" dirty="0" smtClean="0">
                <a:ln w="11430"/>
                <a:solidFill>
                  <a:srgbClr val="80BF4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Linking phrases and ideas for logical organization</a:t>
            </a:r>
          </a:p>
          <a:p>
            <a:pPr lvl="0">
              <a:buNone/>
            </a:pPr>
            <a:r>
              <a:rPr lang="en-US" sz="1400" b="1" u="sng" dirty="0" smtClean="0"/>
              <a:t>Dividing into parts</a:t>
            </a:r>
            <a:endParaRPr lang="ru-RU" sz="1400" b="1" u="sng" dirty="0" smtClean="0"/>
          </a:p>
          <a:p>
            <a:pPr lvl="0"/>
            <a:r>
              <a:rPr lang="en-US" sz="1200" dirty="0" smtClean="0"/>
              <a:t>The article/paper consists of ...parts.</a:t>
            </a:r>
            <a:endParaRPr lang="ru-RU" sz="1200" dirty="0" smtClean="0"/>
          </a:p>
          <a:p>
            <a:pPr lvl="0"/>
            <a:r>
              <a:rPr lang="en-US" sz="1200" dirty="0" smtClean="0"/>
              <a:t>The article/paper  is made up of ... parts.</a:t>
            </a:r>
            <a:endParaRPr lang="ru-RU" sz="1200" dirty="0" smtClean="0"/>
          </a:p>
          <a:p>
            <a:pPr lvl="0"/>
            <a:r>
              <a:rPr lang="en-US" sz="1200" dirty="0" smtClean="0"/>
              <a:t>The article/paper  is divided /can be divided ... parts.</a:t>
            </a:r>
            <a:endParaRPr lang="ru-RU" sz="1200" dirty="0" smtClean="0"/>
          </a:p>
          <a:p>
            <a:pPr lvl="0"/>
            <a:r>
              <a:rPr lang="en-US" sz="1200" dirty="0" smtClean="0"/>
              <a:t>The article/paper  contains .... parts.</a:t>
            </a:r>
            <a:endParaRPr lang="ru-RU" sz="1200" dirty="0" smtClean="0"/>
          </a:p>
          <a:p>
            <a:pPr lvl="0"/>
            <a:r>
              <a:rPr lang="en-US" sz="1200" dirty="0" smtClean="0"/>
              <a:t>The article/paper  includes ...parts.</a:t>
            </a:r>
            <a:endParaRPr lang="ru-RU" sz="1200" dirty="0" smtClean="0"/>
          </a:p>
          <a:p>
            <a:endParaRPr lang="ru-RU" sz="2400" b="1" i="1" dirty="0" smtClean="0">
              <a:solidFill>
                <a:srgbClr val="80BF44"/>
              </a:solidFill>
              <a:latin typeface="Calibri" pitchFamily="34" charset="0"/>
            </a:endParaRPr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5329238" y="3889375"/>
            <a:ext cx="431800" cy="431800"/>
          </a:xfrm>
          <a:prstGeom prst="rect">
            <a:avLst/>
          </a:prstGeom>
          <a:solidFill>
            <a:srgbClr val="969696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68278" tIns="34139" rIns="68278" bIns="34139" anchor="ctr"/>
          <a:lstStyle/>
          <a:p>
            <a:pPr algn="ctr" defTabSz="576263"/>
            <a:r>
              <a:rPr lang="ru-RU" sz="900" dirty="0" smtClean="0"/>
              <a:t>3</a:t>
            </a:r>
            <a:endParaRPr lang="ru-RU" sz="900" dirty="0"/>
          </a:p>
        </p:txBody>
      </p:sp>
      <p:cxnSp>
        <p:nvCxnSpPr>
          <p:cNvPr id="4101" name="AutoShape 7"/>
          <p:cNvCxnSpPr>
            <a:cxnSpLocks noChangeShapeType="1"/>
          </p:cNvCxnSpPr>
          <p:nvPr/>
        </p:nvCxnSpPr>
        <p:spPr bwMode="auto">
          <a:xfrm>
            <a:off x="2592388" y="720725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</p:spPr>
      </p:cxnSp>
      <p:sp>
        <p:nvSpPr>
          <p:cNvPr id="4102" name="Rectangle 11"/>
          <p:cNvSpPr>
            <a:spLocks noChangeArrowheads="1"/>
          </p:cNvSpPr>
          <p:nvPr/>
        </p:nvSpPr>
        <p:spPr bwMode="auto">
          <a:xfrm>
            <a:off x="576264" y="1512888"/>
            <a:ext cx="4945062" cy="208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57606" tIns="28803" rIns="57606" bIns="28803" anchor="ctr"/>
          <a:lstStyle/>
          <a:p>
            <a:pPr defTabSz="576263"/>
            <a:endParaRPr lang="ru-RU" sz="800" b="1" dirty="0">
              <a:solidFill>
                <a:schemeClr val="tx2"/>
              </a:solidFill>
            </a:endParaRPr>
          </a:p>
        </p:txBody>
      </p:sp>
      <p:pic>
        <p:nvPicPr>
          <p:cNvPr id="4103" name="Picture 14" descr="ТПУ_Презентация_квадраты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778250"/>
            <a:ext cx="2520950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303331"/>
            <a:ext cx="308751" cy="3017844"/>
          </a:xfrm>
          <a:prstGeom prst="rect">
            <a:avLst/>
          </a:prstGeom>
          <a:solidFill>
            <a:srgbClr val="80BF44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105" name="Text Box 15"/>
          <p:cNvSpPr txBox="1">
            <a:spLocks noChangeArrowheads="1"/>
          </p:cNvSpPr>
          <p:nvPr/>
        </p:nvSpPr>
        <p:spPr bwMode="auto">
          <a:xfrm>
            <a:off x="2447925" y="3744763"/>
            <a:ext cx="2784475" cy="484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68278" tIns="34139" rIns="68278" bIns="34139">
            <a:spAutoFit/>
          </a:bodyPr>
          <a:lstStyle/>
          <a:p>
            <a:pPr defTabSz="576263"/>
            <a:r>
              <a:rPr lang="en-US" sz="900" dirty="0" err="1" smtClean="0">
                <a:ln w="11430"/>
                <a:solidFill>
                  <a:schemeClr val="bg1">
                    <a:lumMod val="50000"/>
                  </a:schemeClr>
                </a:solidFill>
              </a:rPr>
              <a:t>Sokolova</a:t>
            </a:r>
            <a:r>
              <a:rPr lang="en-US" sz="900" dirty="0" smtClean="0">
                <a:ln w="11430"/>
                <a:solidFill>
                  <a:schemeClr val="bg1">
                    <a:lumMod val="50000"/>
                  </a:schemeClr>
                </a:solidFill>
              </a:rPr>
              <a:t> Elvira </a:t>
            </a:r>
            <a:r>
              <a:rPr lang="en-US" sz="900" dirty="0" err="1" smtClean="0">
                <a:ln w="11430"/>
                <a:solidFill>
                  <a:schemeClr val="bg1">
                    <a:lumMod val="50000"/>
                  </a:schemeClr>
                </a:solidFill>
              </a:rPr>
              <a:t>Yakovlevna</a:t>
            </a:r>
            <a:r>
              <a:rPr lang="en-US" sz="900" dirty="0" smtClean="0">
                <a:ln w="11430"/>
                <a:solidFill>
                  <a:schemeClr val="bg1">
                    <a:lumMod val="50000"/>
                  </a:schemeClr>
                </a:solidFill>
              </a:rPr>
              <a:t> </a:t>
            </a:r>
          </a:p>
          <a:p>
            <a:pPr defTabSz="576263"/>
            <a:r>
              <a:rPr lang="en-US" sz="900" dirty="0" smtClean="0">
                <a:ln w="11430"/>
                <a:solidFill>
                  <a:schemeClr val="bg1">
                    <a:lumMod val="50000"/>
                  </a:schemeClr>
                </a:solidFill>
              </a:rPr>
              <a:t> Department of Foreign Languages, Institute of Power  Engineering</a:t>
            </a:r>
            <a:endParaRPr lang="ru-RU" sz="9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2" name="Группа 8"/>
          <p:cNvGrpSpPr>
            <a:grpSpLocks/>
          </p:cNvGrpSpPr>
          <p:nvPr/>
        </p:nvGrpSpPr>
        <p:grpSpPr bwMode="auto">
          <a:xfrm>
            <a:off x="261938" y="223838"/>
            <a:ext cx="1924050" cy="449262"/>
            <a:chOff x="543276" y="545242"/>
            <a:chExt cx="1816737" cy="422585"/>
          </a:xfrm>
        </p:grpSpPr>
        <p:sp>
          <p:nvSpPr>
            <p:cNvPr id="13" name="Freeform 37"/>
            <p:cNvSpPr>
              <a:spLocks noEditPoints="1"/>
            </p:cNvSpPr>
            <p:nvPr/>
          </p:nvSpPr>
          <p:spPr bwMode="auto">
            <a:xfrm>
              <a:off x="1037932" y="566147"/>
              <a:ext cx="1322081" cy="401680"/>
            </a:xfrm>
            <a:custGeom>
              <a:avLst/>
              <a:gdLst>
                <a:gd name="T0" fmla="*/ 528 w 2132"/>
                <a:gd name="T1" fmla="*/ 586 h 649"/>
                <a:gd name="T2" fmla="*/ 791 w 2132"/>
                <a:gd name="T3" fmla="*/ 557 h 649"/>
                <a:gd name="T4" fmla="*/ 510 w 2132"/>
                <a:gd name="T5" fmla="*/ 564 h 649"/>
                <a:gd name="T6" fmla="*/ 490 w 2132"/>
                <a:gd name="T7" fmla="*/ 521 h 649"/>
                <a:gd name="T8" fmla="*/ 1337 w 2132"/>
                <a:gd name="T9" fmla="*/ 504 h 649"/>
                <a:gd name="T10" fmla="*/ 1257 w 2132"/>
                <a:gd name="T11" fmla="*/ 504 h 649"/>
                <a:gd name="T12" fmla="*/ 1001 w 2132"/>
                <a:gd name="T13" fmla="*/ 504 h 649"/>
                <a:gd name="T14" fmla="*/ 981 w 2132"/>
                <a:gd name="T15" fmla="*/ 504 h 649"/>
                <a:gd name="T16" fmla="*/ 799 w 2132"/>
                <a:gd name="T17" fmla="*/ 579 h 649"/>
                <a:gd name="T18" fmla="*/ 625 w 2132"/>
                <a:gd name="T19" fmla="*/ 522 h 649"/>
                <a:gd name="T20" fmla="*/ 508 w 2132"/>
                <a:gd name="T21" fmla="*/ 504 h 649"/>
                <a:gd name="T22" fmla="*/ 529 w 2132"/>
                <a:gd name="T23" fmla="*/ 574 h 649"/>
                <a:gd name="T24" fmla="*/ 470 w 2132"/>
                <a:gd name="T25" fmla="*/ 646 h 649"/>
                <a:gd name="T26" fmla="*/ 404 w 2132"/>
                <a:gd name="T27" fmla="*/ 536 h 649"/>
                <a:gd name="T28" fmla="*/ 249 w 2132"/>
                <a:gd name="T29" fmla="*/ 646 h 649"/>
                <a:gd name="T30" fmla="*/ 131 w 2132"/>
                <a:gd name="T31" fmla="*/ 504 h 649"/>
                <a:gd name="T32" fmla="*/ 23 w 2132"/>
                <a:gd name="T33" fmla="*/ 627 h 649"/>
                <a:gd name="T34" fmla="*/ 931 w 2132"/>
                <a:gd name="T35" fmla="*/ 503 h 649"/>
                <a:gd name="T36" fmla="*/ 872 w 2132"/>
                <a:gd name="T37" fmla="*/ 609 h 649"/>
                <a:gd name="T38" fmla="*/ 893 w 2132"/>
                <a:gd name="T39" fmla="*/ 646 h 649"/>
                <a:gd name="T40" fmla="*/ 914 w 2132"/>
                <a:gd name="T41" fmla="*/ 502 h 649"/>
                <a:gd name="T42" fmla="*/ 206 w 2132"/>
                <a:gd name="T43" fmla="*/ 387 h 649"/>
                <a:gd name="T44" fmla="*/ 267 w 2132"/>
                <a:gd name="T45" fmla="*/ 302 h 649"/>
                <a:gd name="T46" fmla="*/ 2111 w 2132"/>
                <a:gd name="T47" fmla="*/ 411 h 649"/>
                <a:gd name="T48" fmla="*/ 1976 w 2132"/>
                <a:gd name="T49" fmla="*/ 269 h 649"/>
                <a:gd name="T50" fmla="*/ 1805 w 2132"/>
                <a:gd name="T51" fmla="*/ 269 h 649"/>
                <a:gd name="T52" fmla="*/ 1549 w 2132"/>
                <a:gd name="T53" fmla="*/ 287 h 649"/>
                <a:gd name="T54" fmla="*/ 1337 w 2132"/>
                <a:gd name="T55" fmla="*/ 269 h 649"/>
                <a:gd name="T56" fmla="*/ 1423 w 2132"/>
                <a:gd name="T57" fmla="*/ 269 h 649"/>
                <a:gd name="T58" fmla="*/ 1337 w 2132"/>
                <a:gd name="T59" fmla="*/ 294 h 649"/>
                <a:gd name="T60" fmla="*/ 1280 w 2132"/>
                <a:gd name="T61" fmla="*/ 302 h 649"/>
                <a:gd name="T62" fmla="*/ 1126 w 2132"/>
                <a:gd name="T63" fmla="*/ 411 h 649"/>
                <a:gd name="T64" fmla="*/ 955 w 2132"/>
                <a:gd name="T65" fmla="*/ 337 h 649"/>
                <a:gd name="T66" fmla="*/ 791 w 2132"/>
                <a:gd name="T67" fmla="*/ 287 h 649"/>
                <a:gd name="T68" fmla="*/ 741 w 2132"/>
                <a:gd name="T69" fmla="*/ 269 h 649"/>
                <a:gd name="T70" fmla="*/ 515 w 2132"/>
                <a:gd name="T71" fmla="*/ 380 h 649"/>
                <a:gd name="T72" fmla="*/ 447 w 2132"/>
                <a:gd name="T73" fmla="*/ 269 h 649"/>
                <a:gd name="T74" fmla="*/ 363 w 2132"/>
                <a:gd name="T75" fmla="*/ 406 h 649"/>
                <a:gd name="T76" fmla="*/ 351 w 2132"/>
                <a:gd name="T77" fmla="*/ 386 h 649"/>
                <a:gd name="T78" fmla="*/ 105 w 2132"/>
                <a:gd name="T79" fmla="*/ 287 h 649"/>
                <a:gd name="T80" fmla="*/ 1640 w 2132"/>
                <a:gd name="T81" fmla="*/ 288 h 649"/>
                <a:gd name="T82" fmla="*/ 1680 w 2132"/>
                <a:gd name="T83" fmla="*/ 393 h 649"/>
                <a:gd name="T84" fmla="*/ 1583 w 2132"/>
                <a:gd name="T85" fmla="*/ 339 h 649"/>
                <a:gd name="T86" fmla="*/ 292 w 2132"/>
                <a:gd name="T87" fmla="*/ 303 h 649"/>
                <a:gd name="T88" fmla="*/ 182 w 2132"/>
                <a:gd name="T89" fmla="*/ 393 h 649"/>
                <a:gd name="T90" fmla="*/ 2059 w 2132"/>
                <a:gd name="T91" fmla="*/ 241 h 649"/>
                <a:gd name="T92" fmla="*/ 2058 w 2132"/>
                <a:gd name="T93" fmla="*/ 257 h 649"/>
                <a:gd name="T94" fmla="*/ 157 w 2132"/>
                <a:gd name="T95" fmla="*/ 132 h 649"/>
                <a:gd name="T96" fmla="*/ 244 w 2132"/>
                <a:gd name="T97" fmla="*/ 92 h 649"/>
                <a:gd name="T98" fmla="*/ 1046 w 2132"/>
                <a:gd name="T99" fmla="*/ 35 h 649"/>
                <a:gd name="T100" fmla="*/ 803 w 2132"/>
                <a:gd name="T101" fmla="*/ 145 h 649"/>
                <a:gd name="T102" fmla="*/ 658 w 2132"/>
                <a:gd name="T103" fmla="*/ 35 h 649"/>
                <a:gd name="T104" fmla="*/ 305 w 2132"/>
                <a:gd name="T105" fmla="*/ 35 h 649"/>
                <a:gd name="T106" fmla="*/ 325 w 2132"/>
                <a:gd name="T107" fmla="*/ 53 h 649"/>
                <a:gd name="T108" fmla="*/ 44 w 2132"/>
                <a:gd name="T109" fmla="*/ 52 h 649"/>
                <a:gd name="T110" fmla="*/ 529 w 2132"/>
                <a:gd name="T111" fmla="*/ 72 h 649"/>
                <a:gd name="T112" fmla="*/ 605 w 2132"/>
                <a:gd name="T113" fmla="*/ 173 h 649"/>
                <a:gd name="T114" fmla="*/ 507 w 2132"/>
                <a:gd name="T115" fmla="*/ 66 h 649"/>
                <a:gd name="T116" fmla="*/ 267 w 2132"/>
                <a:gd name="T117" fmla="*/ 105 h 649"/>
                <a:gd name="T118" fmla="*/ 132 w 2132"/>
                <a:gd name="T119" fmla="*/ 126 h 649"/>
                <a:gd name="T120" fmla="*/ 992 w 2132"/>
                <a:gd name="T121" fmla="*/ 9 h 649"/>
                <a:gd name="T122" fmla="*/ 967 w 2132"/>
                <a:gd name="T123" fmla="*/ 0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baseline="-25000"/>
            </a:p>
          </p:txBody>
        </p:sp>
        <p:grpSp>
          <p:nvGrpSpPr>
            <p:cNvPr id="3" name="Group 34"/>
            <p:cNvGrpSpPr>
              <a:grpSpLocks noChangeAspect="1"/>
            </p:cNvGrpSpPr>
            <p:nvPr/>
          </p:nvGrpSpPr>
          <p:grpSpPr bwMode="auto">
            <a:xfrm>
              <a:off x="543276" y="545242"/>
              <a:ext cx="421345" cy="421345"/>
              <a:chOff x="1099" y="205"/>
              <a:chExt cx="340" cy="340"/>
            </a:xfrm>
          </p:grpSpPr>
          <p:sp>
            <p:nvSpPr>
              <p:cNvPr id="15" name="Freeform 38"/>
              <p:cNvSpPr>
                <a:spLocks noEditPoints="1"/>
              </p:cNvSpPr>
              <p:nvPr/>
            </p:nvSpPr>
            <p:spPr bwMode="auto">
              <a:xfrm>
                <a:off x="1099" y="325"/>
                <a:ext cx="341" cy="218"/>
              </a:xfrm>
              <a:custGeom>
                <a:avLst/>
                <a:gdLst>
                  <a:gd name="T0" fmla="*/ 240 w 680"/>
                  <a:gd name="T1" fmla="*/ 240 h 441"/>
                  <a:gd name="T2" fmla="*/ 440 w 680"/>
                  <a:gd name="T3" fmla="*/ 240 h 441"/>
                  <a:gd name="T4" fmla="*/ 440 w 680"/>
                  <a:gd name="T5" fmla="*/ 441 h 441"/>
                  <a:gd name="T6" fmla="*/ 240 w 680"/>
                  <a:gd name="T7" fmla="*/ 441 h 441"/>
                  <a:gd name="T8" fmla="*/ 240 w 680"/>
                  <a:gd name="T9" fmla="*/ 240 h 441"/>
                  <a:gd name="T10" fmla="*/ 480 w 680"/>
                  <a:gd name="T11" fmla="*/ 0 h 441"/>
                  <a:gd name="T12" fmla="*/ 680 w 680"/>
                  <a:gd name="T13" fmla="*/ 0 h 441"/>
                  <a:gd name="T14" fmla="*/ 680 w 680"/>
                  <a:gd name="T15" fmla="*/ 441 h 441"/>
                  <a:gd name="T16" fmla="*/ 480 w 680"/>
                  <a:gd name="T17" fmla="*/ 441 h 441"/>
                  <a:gd name="T18" fmla="*/ 480 w 680"/>
                  <a:gd name="T19" fmla="*/ 0 h 441"/>
                  <a:gd name="T20" fmla="*/ 0 w 680"/>
                  <a:gd name="T21" fmla="*/ 0 h 441"/>
                  <a:gd name="T22" fmla="*/ 200 w 680"/>
                  <a:gd name="T23" fmla="*/ 0 h 441"/>
                  <a:gd name="T24" fmla="*/ 200 w 680"/>
                  <a:gd name="T25" fmla="*/ 441 h 441"/>
                  <a:gd name="T26" fmla="*/ 0 w 680"/>
                  <a:gd name="T27" fmla="*/ 441 h 441"/>
                  <a:gd name="T28" fmla="*/ 0 w 680"/>
                  <a:gd name="T29" fmla="*/ 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240" y="240"/>
                    </a:moveTo>
                    <a:lnTo>
                      <a:pt x="440" y="24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240"/>
                    </a:lnTo>
                    <a:close/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441"/>
                    </a:lnTo>
                    <a:lnTo>
                      <a:pt x="480" y="441"/>
                    </a:lnTo>
                    <a:lnTo>
                      <a:pt x="48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441"/>
                    </a:lnTo>
                    <a:lnTo>
                      <a:pt x="0" y="4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baseline="-25000"/>
              </a:p>
            </p:txBody>
          </p:sp>
          <p:sp>
            <p:nvSpPr>
              <p:cNvPr id="4111" name="Freeform 39"/>
              <p:cNvSpPr>
                <a:spLocks noEditPoints="1"/>
              </p:cNvSpPr>
              <p:nvPr/>
            </p:nvSpPr>
            <p:spPr bwMode="auto">
              <a:xfrm>
                <a:off x="1099" y="205"/>
                <a:ext cx="340" cy="220"/>
              </a:xfrm>
              <a:custGeom>
                <a:avLst/>
                <a:gdLst>
                  <a:gd name="T0" fmla="*/ 30 w 680"/>
                  <a:gd name="T1" fmla="*/ 0 h 441"/>
                  <a:gd name="T2" fmla="*/ 43 w 680"/>
                  <a:gd name="T3" fmla="*/ 0 h 441"/>
                  <a:gd name="T4" fmla="*/ 43 w 680"/>
                  <a:gd name="T5" fmla="*/ 12 h 441"/>
                  <a:gd name="T6" fmla="*/ 30 w 680"/>
                  <a:gd name="T7" fmla="*/ 12 h 441"/>
                  <a:gd name="T8" fmla="*/ 30 w 680"/>
                  <a:gd name="T9" fmla="*/ 0 h 441"/>
                  <a:gd name="T10" fmla="*/ 15 w 680"/>
                  <a:gd name="T11" fmla="*/ 0 h 441"/>
                  <a:gd name="T12" fmla="*/ 28 w 680"/>
                  <a:gd name="T13" fmla="*/ 0 h 441"/>
                  <a:gd name="T14" fmla="*/ 28 w 680"/>
                  <a:gd name="T15" fmla="*/ 27 h 441"/>
                  <a:gd name="T16" fmla="*/ 15 w 680"/>
                  <a:gd name="T17" fmla="*/ 27 h 441"/>
                  <a:gd name="T18" fmla="*/ 15 w 680"/>
                  <a:gd name="T19" fmla="*/ 0 h 441"/>
                  <a:gd name="T20" fmla="*/ 0 w 680"/>
                  <a:gd name="T21" fmla="*/ 0 h 441"/>
                  <a:gd name="T22" fmla="*/ 13 w 680"/>
                  <a:gd name="T23" fmla="*/ 0 h 441"/>
                  <a:gd name="T24" fmla="*/ 13 w 680"/>
                  <a:gd name="T25" fmla="*/ 12 h 441"/>
                  <a:gd name="T26" fmla="*/ 0 w 680"/>
                  <a:gd name="T27" fmla="*/ 12 h 441"/>
                  <a:gd name="T28" fmla="*/ 0 w 680"/>
                  <a:gd name="T29" fmla="*/ 0 h 44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201"/>
                    </a:lnTo>
                    <a:lnTo>
                      <a:pt x="480" y="201"/>
                    </a:lnTo>
                    <a:lnTo>
                      <a:pt x="480" y="0"/>
                    </a:lnTo>
                    <a:close/>
                    <a:moveTo>
                      <a:pt x="240" y="0"/>
                    </a:moveTo>
                    <a:lnTo>
                      <a:pt x="440" y="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201"/>
                    </a:lnTo>
                    <a:lnTo>
                      <a:pt x="0" y="2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BF4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2520950" y="112713"/>
            <a:ext cx="3168650" cy="576262"/>
          </a:xfrm>
        </p:spPr>
        <p:txBody>
          <a:bodyPr/>
          <a:lstStyle/>
          <a:p>
            <a:r>
              <a:rPr lang="en-US" sz="900" b="1" dirty="0" smtClean="0">
                <a:ln w="11430"/>
                <a:solidFill>
                  <a:schemeClr val="tx2">
                    <a:lumMod val="75000"/>
                    <a:lumOff val="2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>SUMMARY</a:t>
            </a:r>
            <a:endParaRPr lang="ru-RU" sz="900" dirty="0">
              <a:latin typeface="Cambria" pitchFamily="18" charset="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0189" y="792435"/>
            <a:ext cx="5380849" cy="2942638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b="1" i="1" dirty="0" smtClean="0">
                <a:ln w="11430"/>
                <a:solidFill>
                  <a:srgbClr val="80BF4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Linking phrases and ideas for logical organization</a:t>
            </a:r>
          </a:p>
          <a:p>
            <a:pPr lvl="0">
              <a:buNone/>
            </a:pPr>
            <a:r>
              <a:rPr lang="en-US" sz="1400" b="1" u="sng" dirty="0" smtClean="0"/>
              <a:t>Beginning</a:t>
            </a:r>
            <a:endParaRPr lang="ru-RU" sz="1400" b="1" u="sng" dirty="0" smtClean="0"/>
          </a:p>
          <a:p>
            <a:pPr lvl="0"/>
            <a:r>
              <a:rPr lang="en-US" sz="1200" dirty="0" smtClean="0"/>
              <a:t>The first paragraph /</a:t>
            </a:r>
            <a:r>
              <a:rPr lang="en-US" sz="1200" dirty="0" err="1" smtClean="0"/>
              <a:t>para</a:t>
            </a:r>
            <a:r>
              <a:rPr lang="en-US" sz="1200" dirty="0" smtClean="0"/>
              <a:t>/ part  deals with ...</a:t>
            </a:r>
            <a:endParaRPr lang="ru-RU" sz="1200" dirty="0" smtClean="0"/>
          </a:p>
          <a:p>
            <a:pPr lvl="0"/>
            <a:r>
              <a:rPr lang="en-US" sz="1200" dirty="0" smtClean="0"/>
              <a:t>The first paragraph /</a:t>
            </a:r>
            <a:r>
              <a:rPr lang="en-US" sz="1200" dirty="0" err="1" smtClean="0"/>
              <a:t>para</a:t>
            </a:r>
            <a:r>
              <a:rPr lang="en-US" sz="1200" dirty="0" smtClean="0"/>
              <a:t>/ part is concerned with ...</a:t>
            </a:r>
            <a:endParaRPr lang="ru-RU" sz="1200" dirty="0" smtClean="0"/>
          </a:p>
          <a:p>
            <a:pPr lvl="0"/>
            <a:r>
              <a:rPr lang="en-US" sz="1200" dirty="0" smtClean="0"/>
              <a:t>The first paragraph/</a:t>
            </a:r>
            <a:r>
              <a:rPr lang="en-US" sz="1200" dirty="0" err="1" smtClean="0"/>
              <a:t>para</a:t>
            </a:r>
            <a:r>
              <a:rPr lang="en-US" sz="1200" dirty="0" smtClean="0"/>
              <a:t>/ part describes ...</a:t>
            </a:r>
            <a:endParaRPr lang="ru-RU" sz="1200" dirty="0" smtClean="0"/>
          </a:p>
          <a:p>
            <a:pPr lvl="0"/>
            <a:r>
              <a:rPr lang="en-US" sz="1200" dirty="0" smtClean="0"/>
              <a:t>At first/at the beginning the author points out that ...</a:t>
            </a:r>
            <a:endParaRPr lang="ru-RU" sz="1200" dirty="0" smtClean="0"/>
          </a:p>
          <a:p>
            <a:pPr lvl="0"/>
            <a:r>
              <a:rPr lang="en-US" sz="1200" dirty="0" smtClean="0"/>
              <a:t>At first/at the beginning the author emphasizes  .....</a:t>
            </a:r>
            <a:endParaRPr lang="ru-RU" sz="1200" dirty="0" smtClean="0"/>
          </a:p>
          <a:p>
            <a:pPr lvl="0"/>
            <a:r>
              <a:rPr lang="en-US" sz="1200" dirty="0" smtClean="0"/>
              <a:t>The major task of the first paragraph/</a:t>
            </a:r>
            <a:r>
              <a:rPr lang="en-US" sz="1200" dirty="0" err="1" smtClean="0"/>
              <a:t>para</a:t>
            </a:r>
            <a:r>
              <a:rPr lang="en-US" sz="1200" dirty="0" smtClean="0"/>
              <a:t>/part is to present/to show/to review/to consider ...</a:t>
            </a:r>
            <a:endParaRPr lang="ru-RU" sz="1200" dirty="0" smtClean="0"/>
          </a:p>
          <a:p>
            <a:pPr lvl="0">
              <a:buNone/>
            </a:pPr>
            <a:r>
              <a:rPr lang="en-US" sz="1200" dirty="0" smtClean="0"/>
              <a:t>.</a:t>
            </a:r>
            <a:endParaRPr lang="ru-RU" sz="1200" dirty="0" smtClean="0"/>
          </a:p>
          <a:p>
            <a:endParaRPr lang="ru-RU" sz="2400" b="1" i="1" dirty="0" smtClean="0">
              <a:solidFill>
                <a:srgbClr val="80BF44"/>
              </a:solidFill>
              <a:latin typeface="Calibri" pitchFamily="34" charset="0"/>
            </a:endParaRPr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5329238" y="3889375"/>
            <a:ext cx="431800" cy="431800"/>
          </a:xfrm>
          <a:prstGeom prst="rect">
            <a:avLst/>
          </a:prstGeom>
          <a:solidFill>
            <a:srgbClr val="969696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68278" tIns="34139" rIns="68278" bIns="34139" anchor="ctr"/>
          <a:lstStyle/>
          <a:p>
            <a:pPr algn="ctr" defTabSz="576263"/>
            <a:r>
              <a:rPr lang="ru-RU" sz="900" dirty="0" smtClean="0"/>
              <a:t>3</a:t>
            </a:r>
            <a:endParaRPr lang="ru-RU" sz="900" dirty="0"/>
          </a:p>
        </p:txBody>
      </p:sp>
      <p:cxnSp>
        <p:nvCxnSpPr>
          <p:cNvPr id="4101" name="AutoShape 7"/>
          <p:cNvCxnSpPr>
            <a:cxnSpLocks noChangeShapeType="1"/>
          </p:cNvCxnSpPr>
          <p:nvPr/>
        </p:nvCxnSpPr>
        <p:spPr bwMode="auto">
          <a:xfrm>
            <a:off x="2592388" y="720725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</p:spPr>
      </p:cxnSp>
      <p:sp>
        <p:nvSpPr>
          <p:cNvPr id="4102" name="Rectangle 11"/>
          <p:cNvSpPr>
            <a:spLocks noChangeArrowheads="1"/>
          </p:cNvSpPr>
          <p:nvPr/>
        </p:nvSpPr>
        <p:spPr bwMode="auto">
          <a:xfrm>
            <a:off x="576264" y="1512888"/>
            <a:ext cx="4945062" cy="208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57606" tIns="28803" rIns="57606" bIns="28803" anchor="ctr"/>
          <a:lstStyle/>
          <a:p>
            <a:pPr defTabSz="576263"/>
            <a:endParaRPr lang="ru-RU" sz="800" b="1" dirty="0">
              <a:solidFill>
                <a:schemeClr val="tx2"/>
              </a:solidFill>
            </a:endParaRPr>
          </a:p>
        </p:txBody>
      </p:sp>
      <p:pic>
        <p:nvPicPr>
          <p:cNvPr id="4103" name="Picture 14" descr="ТПУ_Презентация_квадраты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778250"/>
            <a:ext cx="2520950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303331"/>
            <a:ext cx="308751" cy="3017844"/>
          </a:xfrm>
          <a:prstGeom prst="rect">
            <a:avLst/>
          </a:prstGeom>
          <a:solidFill>
            <a:srgbClr val="80BF44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105" name="Text Box 15"/>
          <p:cNvSpPr txBox="1">
            <a:spLocks noChangeArrowheads="1"/>
          </p:cNvSpPr>
          <p:nvPr/>
        </p:nvSpPr>
        <p:spPr bwMode="auto">
          <a:xfrm>
            <a:off x="2447925" y="3744763"/>
            <a:ext cx="2784475" cy="484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68278" tIns="34139" rIns="68278" bIns="34139">
            <a:spAutoFit/>
          </a:bodyPr>
          <a:lstStyle/>
          <a:p>
            <a:pPr defTabSz="576263"/>
            <a:r>
              <a:rPr lang="en-US" sz="900" dirty="0" err="1" smtClean="0">
                <a:ln w="11430"/>
                <a:solidFill>
                  <a:schemeClr val="bg1">
                    <a:lumMod val="50000"/>
                  </a:schemeClr>
                </a:solidFill>
              </a:rPr>
              <a:t>Sokolova</a:t>
            </a:r>
            <a:r>
              <a:rPr lang="en-US" sz="900" dirty="0" smtClean="0">
                <a:ln w="11430"/>
                <a:solidFill>
                  <a:schemeClr val="bg1">
                    <a:lumMod val="50000"/>
                  </a:schemeClr>
                </a:solidFill>
              </a:rPr>
              <a:t> Elvira </a:t>
            </a:r>
            <a:r>
              <a:rPr lang="en-US" sz="900" dirty="0" err="1" smtClean="0">
                <a:ln w="11430"/>
                <a:solidFill>
                  <a:schemeClr val="bg1">
                    <a:lumMod val="50000"/>
                  </a:schemeClr>
                </a:solidFill>
              </a:rPr>
              <a:t>Yakovlevna</a:t>
            </a:r>
            <a:r>
              <a:rPr lang="en-US" sz="900" dirty="0" smtClean="0">
                <a:ln w="11430"/>
                <a:solidFill>
                  <a:schemeClr val="bg1">
                    <a:lumMod val="50000"/>
                  </a:schemeClr>
                </a:solidFill>
              </a:rPr>
              <a:t> </a:t>
            </a:r>
          </a:p>
          <a:p>
            <a:pPr defTabSz="576263"/>
            <a:r>
              <a:rPr lang="en-US" sz="900" dirty="0" smtClean="0">
                <a:ln w="11430"/>
                <a:solidFill>
                  <a:schemeClr val="bg1">
                    <a:lumMod val="50000"/>
                  </a:schemeClr>
                </a:solidFill>
              </a:rPr>
              <a:t> Department of Foreign Languages, Institute of Power  Engineering</a:t>
            </a:r>
            <a:endParaRPr lang="ru-RU" sz="9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2" name="Группа 8"/>
          <p:cNvGrpSpPr>
            <a:grpSpLocks/>
          </p:cNvGrpSpPr>
          <p:nvPr/>
        </p:nvGrpSpPr>
        <p:grpSpPr bwMode="auto">
          <a:xfrm>
            <a:off x="261938" y="223838"/>
            <a:ext cx="1924050" cy="449262"/>
            <a:chOff x="543276" y="545242"/>
            <a:chExt cx="1816737" cy="422585"/>
          </a:xfrm>
        </p:grpSpPr>
        <p:sp>
          <p:nvSpPr>
            <p:cNvPr id="13" name="Freeform 37"/>
            <p:cNvSpPr>
              <a:spLocks noEditPoints="1"/>
            </p:cNvSpPr>
            <p:nvPr/>
          </p:nvSpPr>
          <p:spPr bwMode="auto">
            <a:xfrm>
              <a:off x="1037932" y="566147"/>
              <a:ext cx="1322081" cy="401680"/>
            </a:xfrm>
            <a:custGeom>
              <a:avLst/>
              <a:gdLst>
                <a:gd name="T0" fmla="*/ 528 w 2132"/>
                <a:gd name="T1" fmla="*/ 586 h 649"/>
                <a:gd name="T2" fmla="*/ 791 w 2132"/>
                <a:gd name="T3" fmla="*/ 557 h 649"/>
                <a:gd name="T4" fmla="*/ 510 w 2132"/>
                <a:gd name="T5" fmla="*/ 564 h 649"/>
                <a:gd name="T6" fmla="*/ 490 w 2132"/>
                <a:gd name="T7" fmla="*/ 521 h 649"/>
                <a:gd name="T8" fmla="*/ 1337 w 2132"/>
                <a:gd name="T9" fmla="*/ 504 h 649"/>
                <a:gd name="T10" fmla="*/ 1257 w 2132"/>
                <a:gd name="T11" fmla="*/ 504 h 649"/>
                <a:gd name="T12" fmla="*/ 1001 w 2132"/>
                <a:gd name="T13" fmla="*/ 504 h 649"/>
                <a:gd name="T14" fmla="*/ 981 w 2132"/>
                <a:gd name="T15" fmla="*/ 504 h 649"/>
                <a:gd name="T16" fmla="*/ 799 w 2132"/>
                <a:gd name="T17" fmla="*/ 579 h 649"/>
                <a:gd name="T18" fmla="*/ 625 w 2132"/>
                <a:gd name="T19" fmla="*/ 522 h 649"/>
                <a:gd name="T20" fmla="*/ 508 w 2132"/>
                <a:gd name="T21" fmla="*/ 504 h 649"/>
                <a:gd name="T22" fmla="*/ 529 w 2132"/>
                <a:gd name="T23" fmla="*/ 574 h 649"/>
                <a:gd name="T24" fmla="*/ 470 w 2132"/>
                <a:gd name="T25" fmla="*/ 646 h 649"/>
                <a:gd name="T26" fmla="*/ 404 w 2132"/>
                <a:gd name="T27" fmla="*/ 536 h 649"/>
                <a:gd name="T28" fmla="*/ 249 w 2132"/>
                <a:gd name="T29" fmla="*/ 646 h 649"/>
                <a:gd name="T30" fmla="*/ 131 w 2132"/>
                <a:gd name="T31" fmla="*/ 504 h 649"/>
                <a:gd name="T32" fmla="*/ 23 w 2132"/>
                <a:gd name="T33" fmla="*/ 627 h 649"/>
                <a:gd name="T34" fmla="*/ 931 w 2132"/>
                <a:gd name="T35" fmla="*/ 503 h 649"/>
                <a:gd name="T36" fmla="*/ 872 w 2132"/>
                <a:gd name="T37" fmla="*/ 609 h 649"/>
                <a:gd name="T38" fmla="*/ 893 w 2132"/>
                <a:gd name="T39" fmla="*/ 646 h 649"/>
                <a:gd name="T40" fmla="*/ 914 w 2132"/>
                <a:gd name="T41" fmla="*/ 502 h 649"/>
                <a:gd name="T42" fmla="*/ 206 w 2132"/>
                <a:gd name="T43" fmla="*/ 387 h 649"/>
                <a:gd name="T44" fmla="*/ 267 w 2132"/>
                <a:gd name="T45" fmla="*/ 302 h 649"/>
                <a:gd name="T46" fmla="*/ 2111 w 2132"/>
                <a:gd name="T47" fmla="*/ 411 h 649"/>
                <a:gd name="T48" fmla="*/ 1976 w 2132"/>
                <a:gd name="T49" fmla="*/ 269 h 649"/>
                <a:gd name="T50" fmla="*/ 1805 w 2132"/>
                <a:gd name="T51" fmla="*/ 269 h 649"/>
                <a:gd name="T52" fmla="*/ 1549 w 2132"/>
                <a:gd name="T53" fmla="*/ 287 h 649"/>
                <a:gd name="T54" fmla="*/ 1337 w 2132"/>
                <a:gd name="T55" fmla="*/ 269 h 649"/>
                <a:gd name="T56" fmla="*/ 1423 w 2132"/>
                <a:gd name="T57" fmla="*/ 269 h 649"/>
                <a:gd name="T58" fmla="*/ 1337 w 2132"/>
                <a:gd name="T59" fmla="*/ 294 h 649"/>
                <a:gd name="T60" fmla="*/ 1280 w 2132"/>
                <a:gd name="T61" fmla="*/ 302 h 649"/>
                <a:gd name="T62" fmla="*/ 1126 w 2132"/>
                <a:gd name="T63" fmla="*/ 411 h 649"/>
                <a:gd name="T64" fmla="*/ 955 w 2132"/>
                <a:gd name="T65" fmla="*/ 337 h 649"/>
                <a:gd name="T66" fmla="*/ 791 w 2132"/>
                <a:gd name="T67" fmla="*/ 287 h 649"/>
                <a:gd name="T68" fmla="*/ 741 w 2132"/>
                <a:gd name="T69" fmla="*/ 269 h 649"/>
                <a:gd name="T70" fmla="*/ 515 w 2132"/>
                <a:gd name="T71" fmla="*/ 380 h 649"/>
                <a:gd name="T72" fmla="*/ 447 w 2132"/>
                <a:gd name="T73" fmla="*/ 269 h 649"/>
                <a:gd name="T74" fmla="*/ 363 w 2132"/>
                <a:gd name="T75" fmla="*/ 406 h 649"/>
                <a:gd name="T76" fmla="*/ 351 w 2132"/>
                <a:gd name="T77" fmla="*/ 386 h 649"/>
                <a:gd name="T78" fmla="*/ 105 w 2132"/>
                <a:gd name="T79" fmla="*/ 287 h 649"/>
                <a:gd name="T80" fmla="*/ 1640 w 2132"/>
                <a:gd name="T81" fmla="*/ 288 h 649"/>
                <a:gd name="T82" fmla="*/ 1680 w 2132"/>
                <a:gd name="T83" fmla="*/ 393 h 649"/>
                <a:gd name="T84" fmla="*/ 1583 w 2132"/>
                <a:gd name="T85" fmla="*/ 339 h 649"/>
                <a:gd name="T86" fmla="*/ 292 w 2132"/>
                <a:gd name="T87" fmla="*/ 303 h 649"/>
                <a:gd name="T88" fmla="*/ 182 w 2132"/>
                <a:gd name="T89" fmla="*/ 393 h 649"/>
                <a:gd name="T90" fmla="*/ 2059 w 2132"/>
                <a:gd name="T91" fmla="*/ 241 h 649"/>
                <a:gd name="T92" fmla="*/ 2058 w 2132"/>
                <a:gd name="T93" fmla="*/ 257 h 649"/>
                <a:gd name="T94" fmla="*/ 157 w 2132"/>
                <a:gd name="T95" fmla="*/ 132 h 649"/>
                <a:gd name="T96" fmla="*/ 244 w 2132"/>
                <a:gd name="T97" fmla="*/ 92 h 649"/>
                <a:gd name="T98" fmla="*/ 1046 w 2132"/>
                <a:gd name="T99" fmla="*/ 35 h 649"/>
                <a:gd name="T100" fmla="*/ 803 w 2132"/>
                <a:gd name="T101" fmla="*/ 145 h 649"/>
                <a:gd name="T102" fmla="*/ 658 w 2132"/>
                <a:gd name="T103" fmla="*/ 35 h 649"/>
                <a:gd name="T104" fmla="*/ 305 w 2132"/>
                <a:gd name="T105" fmla="*/ 35 h 649"/>
                <a:gd name="T106" fmla="*/ 325 w 2132"/>
                <a:gd name="T107" fmla="*/ 53 h 649"/>
                <a:gd name="T108" fmla="*/ 44 w 2132"/>
                <a:gd name="T109" fmla="*/ 52 h 649"/>
                <a:gd name="T110" fmla="*/ 529 w 2132"/>
                <a:gd name="T111" fmla="*/ 72 h 649"/>
                <a:gd name="T112" fmla="*/ 605 w 2132"/>
                <a:gd name="T113" fmla="*/ 173 h 649"/>
                <a:gd name="T114" fmla="*/ 507 w 2132"/>
                <a:gd name="T115" fmla="*/ 66 h 649"/>
                <a:gd name="T116" fmla="*/ 267 w 2132"/>
                <a:gd name="T117" fmla="*/ 105 h 649"/>
                <a:gd name="T118" fmla="*/ 132 w 2132"/>
                <a:gd name="T119" fmla="*/ 126 h 649"/>
                <a:gd name="T120" fmla="*/ 992 w 2132"/>
                <a:gd name="T121" fmla="*/ 9 h 649"/>
                <a:gd name="T122" fmla="*/ 967 w 2132"/>
                <a:gd name="T123" fmla="*/ 0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baseline="-25000"/>
            </a:p>
          </p:txBody>
        </p:sp>
        <p:grpSp>
          <p:nvGrpSpPr>
            <p:cNvPr id="3" name="Group 34"/>
            <p:cNvGrpSpPr>
              <a:grpSpLocks noChangeAspect="1"/>
            </p:cNvGrpSpPr>
            <p:nvPr/>
          </p:nvGrpSpPr>
          <p:grpSpPr bwMode="auto">
            <a:xfrm>
              <a:off x="543276" y="545242"/>
              <a:ext cx="421345" cy="421345"/>
              <a:chOff x="1099" y="205"/>
              <a:chExt cx="340" cy="340"/>
            </a:xfrm>
          </p:grpSpPr>
          <p:sp>
            <p:nvSpPr>
              <p:cNvPr id="15" name="Freeform 38"/>
              <p:cNvSpPr>
                <a:spLocks noEditPoints="1"/>
              </p:cNvSpPr>
              <p:nvPr/>
            </p:nvSpPr>
            <p:spPr bwMode="auto">
              <a:xfrm>
                <a:off x="1099" y="325"/>
                <a:ext cx="341" cy="218"/>
              </a:xfrm>
              <a:custGeom>
                <a:avLst/>
                <a:gdLst>
                  <a:gd name="T0" fmla="*/ 240 w 680"/>
                  <a:gd name="T1" fmla="*/ 240 h 441"/>
                  <a:gd name="T2" fmla="*/ 440 w 680"/>
                  <a:gd name="T3" fmla="*/ 240 h 441"/>
                  <a:gd name="T4" fmla="*/ 440 w 680"/>
                  <a:gd name="T5" fmla="*/ 441 h 441"/>
                  <a:gd name="T6" fmla="*/ 240 w 680"/>
                  <a:gd name="T7" fmla="*/ 441 h 441"/>
                  <a:gd name="T8" fmla="*/ 240 w 680"/>
                  <a:gd name="T9" fmla="*/ 240 h 441"/>
                  <a:gd name="T10" fmla="*/ 480 w 680"/>
                  <a:gd name="T11" fmla="*/ 0 h 441"/>
                  <a:gd name="T12" fmla="*/ 680 w 680"/>
                  <a:gd name="T13" fmla="*/ 0 h 441"/>
                  <a:gd name="T14" fmla="*/ 680 w 680"/>
                  <a:gd name="T15" fmla="*/ 441 h 441"/>
                  <a:gd name="T16" fmla="*/ 480 w 680"/>
                  <a:gd name="T17" fmla="*/ 441 h 441"/>
                  <a:gd name="T18" fmla="*/ 480 w 680"/>
                  <a:gd name="T19" fmla="*/ 0 h 441"/>
                  <a:gd name="T20" fmla="*/ 0 w 680"/>
                  <a:gd name="T21" fmla="*/ 0 h 441"/>
                  <a:gd name="T22" fmla="*/ 200 w 680"/>
                  <a:gd name="T23" fmla="*/ 0 h 441"/>
                  <a:gd name="T24" fmla="*/ 200 w 680"/>
                  <a:gd name="T25" fmla="*/ 441 h 441"/>
                  <a:gd name="T26" fmla="*/ 0 w 680"/>
                  <a:gd name="T27" fmla="*/ 441 h 441"/>
                  <a:gd name="T28" fmla="*/ 0 w 680"/>
                  <a:gd name="T29" fmla="*/ 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240" y="240"/>
                    </a:moveTo>
                    <a:lnTo>
                      <a:pt x="440" y="24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240"/>
                    </a:lnTo>
                    <a:close/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441"/>
                    </a:lnTo>
                    <a:lnTo>
                      <a:pt x="480" y="441"/>
                    </a:lnTo>
                    <a:lnTo>
                      <a:pt x="48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441"/>
                    </a:lnTo>
                    <a:lnTo>
                      <a:pt x="0" y="4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baseline="-25000"/>
              </a:p>
            </p:txBody>
          </p:sp>
          <p:sp>
            <p:nvSpPr>
              <p:cNvPr id="4111" name="Freeform 39"/>
              <p:cNvSpPr>
                <a:spLocks noEditPoints="1"/>
              </p:cNvSpPr>
              <p:nvPr/>
            </p:nvSpPr>
            <p:spPr bwMode="auto">
              <a:xfrm>
                <a:off x="1099" y="205"/>
                <a:ext cx="340" cy="220"/>
              </a:xfrm>
              <a:custGeom>
                <a:avLst/>
                <a:gdLst>
                  <a:gd name="T0" fmla="*/ 30 w 680"/>
                  <a:gd name="T1" fmla="*/ 0 h 441"/>
                  <a:gd name="T2" fmla="*/ 43 w 680"/>
                  <a:gd name="T3" fmla="*/ 0 h 441"/>
                  <a:gd name="T4" fmla="*/ 43 w 680"/>
                  <a:gd name="T5" fmla="*/ 12 h 441"/>
                  <a:gd name="T6" fmla="*/ 30 w 680"/>
                  <a:gd name="T7" fmla="*/ 12 h 441"/>
                  <a:gd name="T8" fmla="*/ 30 w 680"/>
                  <a:gd name="T9" fmla="*/ 0 h 441"/>
                  <a:gd name="T10" fmla="*/ 15 w 680"/>
                  <a:gd name="T11" fmla="*/ 0 h 441"/>
                  <a:gd name="T12" fmla="*/ 28 w 680"/>
                  <a:gd name="T13" fmla="*/ 0 h 441"/>
                  <a:gd name="T14" fmla="*/ 28 w 680"/>
                  <a:gd name="T15" fmla="*/ 27 h 441"/>
                  <a:gd name="T16" fmla="*/ 15 w 680"/>
                  <a:gd name="T17" fmla="*/ 27 h 441"/>
                  <a:gd name="T18" fmla="*/ 15 w 680"/>
                  <a:gd name="T19" fmla="*/ 0 h 441"/>
                  <a:gd name="T20" fmla="*/ 0 w 680"/>
                  <a:gd name="T21" fmla="*/ 0 h 441"/>
                  <a:gd name="T22" fmla="*/ 13 w 680"/>
                  <a:gd name="T23" fmla="*/ 0 h 441"/>
                  <a:gd name="T24" fmla="*/ 13 w 680"/>
                  <a:gd name="T25" fmla="*/ 12 h 441"/>
                  <a:gd name="T26" fmla="*/ 0 w 680"/>
                  <a:gd name="T27" fmla="*/ 12 h 441"/>
                  <a:gd name="T28" fmla="*/ 0 w 680"/>
                  <a:gd name="T29" fmla="*/ 0 h 44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201"/>
                    </a:lnTo>
                    <a:lnTo>
                      <a:pt x="480" y="201"/>
                    </a:lnTo>
                    <a:lnTo>
                      <a:pt x="480" y="0"/>
                    </a:lnTo>
                    <a:close/>
                    <a:moveTo>
                      <a:pt x="240" y="0"/>
                    </a:moveTo>
                    <a:lnTo>
                      <a:pt x="440" y="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201"/>
                    </a:lnTo>
                    <a:lnTo>
                      <a:pt x="0" y="2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BF4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2520950" y="112713"/>
            <a:ext cx="3168650" cy="576262"/>
          </a:xfrm>
        </p:spPr>
        <p:txBody>
          <a:bodyPr/>
          <a:lstStyle/>
          <a:p>
            <a:r>
              <a:rPr lang="en-US" sz="900" b="1" dirty="0" smtClean="0">
                <a:ln w="11430"/>
                <a:solidFill>
                  <a:schemeClr val="tx2">
                    <a:lumMod val="75000"/>
                    <a:lumOff val="2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>SUMMARY</a:t>
            </a:r>
            <a:endParaRPr lang="ru-RU" sz="900" dirty="0">
              <a:latin typeface="Cambria" pitchFamily="18" charset="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0189" y="792435"/>
            <a:ext cx="5380849" cy="2942638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b="1" i="1" dirty="0" smtClean="0">
                <a:ln w="11430"/>
                <a:solidFill>
                  <a:srgbClr val="80BF4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Linking phrases and ideas for logical organization</a:t>
            </a:r>
          </a:p>
          <a:p>
            <a:pPr lvl="0">
              <a:buNone/>
            </a:pPr>
            <a:r>
              <a:rPr lang="en-US" sz="1400" b="1" u="sng" dirty="0" smtClean="0"/>
              <a:t>Next parts</a:t>
            </a:r>
            <a:endParaRPr lang="ru-RU" sz="1400" b="1" u="sng" dirty="0" smtClean="0"/>
          </a:p>
          <a:p>
            <a:pPr lvl="0"/>
            <a:r>
              <a:rPr lang="en-US" sz="900" dirty="0" smtClean="0"/>
              <a:t>Then follows discussion on ...</a:t>
            </a:r>
            <a:endParaRPr lang="ru-RU" sz="900" dirty="0" smtClean="0"/>
          </a:p>
          <a:p>
            <a:pPr lvl="0"/>
            <a:r>
              <a:rPr lang="en-US" sz="900" dirty="0" smtClean="0"/>
              <a:t>In the next part (section), the author takes ( we will take) a closer look at (e.g. the various ways in which writing can be conceptualized)</a:t>
            </a:r>
            <a:endParaRPr lang="ru-RU" sz="900" dirty="0" smtClean="0"/>
          </a:p>
          <a:p>
            <a:pPr lvl="0"/>
            <a:r>
              <a:rPr lang="en-US" sz="900" dirty="0" smtClean="0"/>
              <a:t>In the (second/the third)  section, the author turns to a consideration of ...</a:t>
            </a:r>
            <a:endParaRPr lang="ru-RU" sz="900" dirty="0" smtClean="0"/>
          </a:p>
          <a:p>
            <a:pPr lvl="0"/>
            <a:r>
              <a:rPr lang="en-US" sz="900" dirty="0" smtClean="0"/>
              <a:t>The next /the second/the third paragraph/</a:t>
            </a:r>
            <a:r>
              <a:rPr lang="en-US" sz="900" dirty="0" err="1" smtClean="0"/>
              <a:t>para</a:t>
            </a:r>
            <a:r>
              <a:rPr lang="en-US" sz="900" dirty="0" smtClean="0"/>
              <a:t>/part deals with ...</a:t>
            </a:r>
            <a:endParaRPr lang="ru-RU" sz="900" dirty="0" smtClean="0"/>
          </a:p>
          <a:p>
            <a:pPr lvl="0"/>
            <a:r>
              <a:rPr lang="en-US" sz="900" dirty="0" smtClean="0"/>
              <a:t>The next /the second/the third paragraph/</a:t>
            </a:r>
            <a:r>
              <a:rPr lang="en-US" sz="900" dirty="0" err="1" smtClean="0"/>
              <a:t>para</a:t>
            </a:r>
            <a:r>
              <a:rPr lang="en-US" sz="900" dirty="0" smtClean="0"/>
              <a:t>/part presents information about ...</a:t>
            </a:r>
            <a:endParaRPr lang="ru-RU" sz="900" dirty="0" smtClean="0"/>
          </a:p>
          <a:p>
            <a:pPr lvl="0"/>
            <a:r>
              <a:rPr lang="en-US" sz="900" dirty="0" smtClean="0"/>
              <a:t>The next /the second/the third paragraph/</a:t>
            </a:r>
            <a:r>
              <a:rPr lang="en-US" sz="900" dirty="0" err="1" smtClean="0"/>
              <a:t>para</a:t>
            </a:r>
            <a:r>
              <a:rPr lang="en-US" sz="900" dirty="0" smtClean="0"/>
              <a:t>/part is concerned with ...</a:t>
            </a:r>
            <a:endParaRPr lang="ru-RU" sz="900" dirty="0" smtClean="0"/>
          </a:p>
          <a:p>
            <a:pPr lvl="0"/>
            <a:r>
              <a:rPr lang="en-US" sz="900" dirty="0" smtClean="0"/>
              <a:t>The next /the second/the third paragraph/</a:t>
            </a:r>
            <a:r>
              <a:rPr lang="en-US" sz="900" dirty="0" err="1" smtClean="0"/>
              <a:t>para</a:t>
            </a:r>
            <a:r>
              <a:rPr lang="en-US" sz="900" dirty="0" smtClean="0"/>
              <a:t>/part describes ...</a:t>
            </a:r>
            <a:endParaRPr lang="ru-RU" sz="900" dirty="0" smtClean="0"/>
          </a:p>
          <a:p>
            <a:endParaRPr lang="ru-RU" sz="2400" b="1" i="1" dirty="0" smtClean="0">
              <a:solidFill>
                <a:srgbClr val="80BF44"/>
              </a:solidFill>
              <a:latin typeface="Calibri" pitchFamily="34" charset="0"/>
            </a:endParaRPr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5329238" y="3889375"/>
            <a:ext cx="431800" cy="431800"/>
          </a:xfrm>
          <a:prstGeom prst="rect">
            <a:avLst/>
          </a:prstGeom>
          <a:solidFill>
            <a:srgbClr val="969696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68278" tIns="34139" rIns="68278" bIns="34139" anchor="ctr"/>
          <a:lstStyle/>
          <a:p>
            <a:pPr algn="ctr" defTabSz="576263"/>
            <a:r>
              <a:rPr lang="ru-RU" sz="900" dirty="0" smtClean="0"/>
              <a:t>3</a:t>
            </a:r>
            <a:endParaRPr lang="ru-RU" sz="900" dirty="0"/>
          </a:p>
        </p:txBody>
      </p:sp>
      <p:cxnSp>
        <p:nvCxnSpPr>
          <p:cNvPr id="4101" name="AutoShape 7"/>
          <p:cNvCxnSpPr>
            <a:cxnSpLocks noChangeShapeType="1"/>
          </p:cNvCxnSpPr>
          <p:nvPr/>
        </p:nvCxnSpPr>
        <p:spPr bwMode="auto">
          <a:xfrm>
            <a:off x="2592388" y="720725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</p:spPr>
      </p:cxnSp>
      <p:sp>
        <p:nvSpPr>
          <p:cNvPr id="4102" name="Rectangle 11"/>
          <p:cNvSpPr>
            <a:spLocks noChangeArrowheads="1"/>
          </p:cNvSpPr>
          <p:nvPr/>
        </p:nvSpPr>
        <p:spPr bwMode="auto">
          <a:xfrm>
            <a:off x="576264" y="1512888"/>
            <a:ext cx="4945062" cy="208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57606" tIns="28803" rIns="57606" bIns="28803" anchor="ctr"/>
          <a:lstStyle/>
          <a:p>
            <a:pPr defTabSz="576263"/>
            <a:endParaRPr lang="ru-RU" sz="800" b="1" dirty="0">
              <a:solidFill>
                <a:schemeClr val="tx2"/>
              </a:solidFill>
            </a:endParaRPr>
          </a:p>
        </p:txBody>
      </p:sp>
      <p:pic>
        <p:nvPicPr>
          <p:cNvPr id="4103" name="Picture 14" descr="ТПУ_Презентация_квадраты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778250"/>
            <a:ext cx="2520950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303331"/>
            <a:ext cx="308751" cy="3017844"/>
          </a:xfrm>
          <a:prstGeom prst="rect">
            <a:avLst/>
          </a:prstGeom>
          <a:solidFill>
            <a:srgbClr val="80BF44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105" name="Text Box 15"/>
          <p:cNvSpPr txBox="1">
            <a:spLocks noChangeArrowheads="1"/>
          </p:cNvSpPr>
          <p:nvPr/>
        </p:nvSpPr>
        <p:spPr bwMode="auto">
          <a:xfrm>
            <a:off x="2447925" y="3744763"/>
            <a:ext cx="2784475" cy="484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68278" tIns="34139" rIns="68278" bIns="34139">
            <a:spAutoFit/>
          </a:bodyPr>
          <a:lstStyle/>
          <a:p>
            <a:pPr defTabSz="576263"/>
            <a:r>
              <a:rPr lang="en-US" sz="900" dirty="0" err="1" smtClean="0">
                <a:ln w="11430"/>
                <a:solidFill>
                  <a:schemeClr val="bg1">
                    <a:lumMod val="50000"/>
                  </a:schemeClr>
                </a:solidFill>
              </a:rPr>
              <a:t>Sokolova</a:t>
            </a:r>
            <a:r>
              <a:rPr lang="en-US" sz="900" dirty="0" smtClean="0">
                <a:ln w="11430"/>
                <a:solidFill>
                  <a:schemeClr val="bg1">
                    <a:lumMod val="50000"/>
                  </a:schemeClr>
                </a:solidFill>
              </a:rPr>
              <a:t> Elvira </a:t>
            </a:r>
            <a:r>
              <a:rPr lang="en-US" sz="900" dirty="0" err="1" smtClean="0">
                <a:ln w="11430"/>
                <a:solidFill>
                  <a:schemeClr val="bg1">
                    <a:lumMod val="50000"/>
                  </a:schemeClr>
                </a:solidFill>
              </a:rPr>
              <a:t>Yakovlevna</a:t>
            </a:r>
            <a:r>
              <a:rPr lang="en-US" sz="900" dirty="0" smtClean="0">
                <a:ln w="11430"/>
                <a:solidFill>
                  <a:schemeClr val="bg1">
                    <a:lumMod val="50000"/>
                  </a:schemeClr>
                </a:solidFill>
              </a:rPr>
              <a:t> </a:t>
            </a:r>
          </a:p>
          <a:p>
            <a:pPr defTabSz="576263"/>
            <a:r>
              <a:rPr lang="en-US" sz="900" dirty="0" smtClean="0">
                <a:ln w="11430"/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900" dirty="0" smtClean="0">
                <a:ln w="11430"/>
                <a:solidFill>
                  <a:schemeClr val="bg1">
                    <a:lumMod val="50000"/>
                  </a:schemeClr>
                </a:solidFill>
              </a:rPr>
              <a:t>Department of Foreign Languages, Institute of Power  Engineering</a:t>
            </a:r>
            <a:endParaRPr lang="ru-RU" sz="9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2" name="Группа 8"/>
          <p:cNvGrpSpPr>
            <a:grpSpLocks/>
          </p:cNvGrpSpPr>
          <p:nvPr/>
        </p:nvGrpSpPr>
        <p:grpSpPr bwMode="auto">
          <a:xfrm>
            <a:off x="261938" y="223838"/>
            <a:ext cx="1924050" cy="449262"/>
            <a:chOff x="543276" y="545242"/>
            <a:chExt cx="1816737" cy="422585"/>
          </a:xfrm>
        </p:grpSpPr>
        <p:sp>
          <p:nvSpPr>
            <p:cNvPr id="13" name="Freeform 37"/>
            <p:cNvSpPr>
              <a:spLocks noEditPoints="1"/>
            </p:cNvSpPr>
            <p:nvPr/>
          </p:nvSpPr>
          <p:spPr bwMode="auto">
            <a:xfrm>
              <a:off x="1037932" y="566147"/>
              <a:ext cx="1322081" cy="401680"/>
            </a:xfrm>
            <a:custGeom>
              <a:avLst/>
              <a:gdLst>
                <a:gd name="T0" fmla="*/ 528 w 2132"/>
                <a:gd name="T1" fmla="*/ 586 h 649"/>
                <a:gd name="T2" fmla="*/ 791 w 2132"/>
                <a:gd name="T3" fmla="*/ 557 h 649"/>
                <a:gd name="T4" fmla="*/ 510 w 2132"/>
                <a:gd name="T5" fmla="*/ 564 h 649"/>
                <a:gd name="T6" fmla="*/ 490 w 2132"/>
                <a:gd name="T7" fmla="*/ 521 h 649"/>
                <a:gd name="T8" fmla="*/ 1337 w 2132"/>
                <a:gd name="T9" fmla="*/ 504 h 649"/>
                <a:gd name="T10" fmla="*/ 1257 w 2132"/>
                <a:gd name="T11" fmla="*/ 504 h 649"/>
                <a:gd name="T12" fmla="*/ 1001 w 2132"/>
                <a:gd name="T13" fmla="*/ 504 h 649"/>
                <a:gd name="T14" fmla="*/ 981 w 2132"/>
                <a:gd name="T15" fmla="*/ 504 h 649"/>
                <a:gd name="T16" fmla="*/ 799 w 2132"/>
                <a:gd name="T17" fmla="*/ 579 h 649"/>
                <a:gd name="T18" fmla="*/ 625 w 2132"/>
                <a:gd name="T19" fmla="*/ 522 h 649"/>
                <a:gd name="T20" fmla="*/ 508 w 2132"/>
                <a:gd name="T21" fmla="*/ 504 h 649"/>
                <a:gd name="T22" fmla="*/ 529 w 2132"/>
                <a:gd name="T23" fmla="*/ 574 h 649"/>
                <a:gd name="T24" fmla="*/ 470 w 2132"/>
                <a:gd name="T25" fmla="*/ 646 h 649"/>
                <a:gd name="T26" fmla="*/ 404 w 2132"/>
                <a:gd name="T27" fmla="*/ 536 h 649"/>
                <a:gd name="T28" fmla="*/ 249 w 2132"/>
                <a:gd name="T29" fmla="*/ 646 h 649"/>
                <a:gd name="T30" fmla="*/ 131 w 2132"/>
                <a:gd name="T31" fmla="*/ 504 h 649"/>
                <a:gd name="T32" fmla="*/ 23 w 2132"/>
                <a:gd name="T33" fmla="*/ 627 h 649"/>
                <a:gd name="T34" fmla="*/ 931 w 2132"/>
                <a:gd name="T35" fmla="*/ 503 h 649"/>
                <a:gd name="T36" fmla="*/ 872 w 2132"/>
                <a:gd name="T37" fmla="*/ 609 h 649"/>
                <a:gd name="T38" fmla="*/ 893 w 2132"/>
                <a:gd name="T39" fmla="*/ 646 h 649"/>
                <a:gd name="T40" fmla="*/ 914 w 2132"/>
                <a:gd name="T41" fmla="*/ 502 h 649"/>
                <a:gd name="T42" fmla="*/ 206 w 2132"/>
                <a:gd name="T43" fmla="*/ 387 h 649"/>
                <a:gd name="T44" fmla="*/ 267 w 2132"/>
                <a:gd name="T45" fmla="*/ 302 h 649"/>
                <a:gd name="T46" fmla="*/ 2111 w 2132"/>
                <a:gd name="T47" fmla="*/ 411 h 649"/>
                <a:gd name="T48" fmla="*/ 1976 w 2132"/>
                <a:gd name="T49" fmla="*/ 269 h 649"/>
                <a:gd name="T50" fmla="*/ 1805 w 2132"/>
                <a:gd name="T51" fmla="*/ 269 h 649"/>
                <a:gd name="T52" fmla="*/ 1549 w 2132"/>
                <a:gd name="T53" fmla="*/ 287 h 649"/>
                <a:gd name="T54" fmla="*/ 1337 w 2132"/>
                <a:gd name="T55" fmla="*/ 269 h 649"/>
                <a:gd name="T56" fmla="*/ 1423 w 2132"/>
                <a:gd name="T57" fmla="*/ 269 h 649"/>
                <a:gd name="T58" fmla="*/ 1337 w 2132"/>
                <a:gd name="T59" fmla="*/ 294 h 649"/>
                <a:gd name="T60" fmla="*/ 1280 w 2132"/>
                <a:gd name="T61" fmla="*/ 302 h 649"/>
                <a:gd name="T62" fmla="*/ 1126 w 2132"/>
                <a:gd name="T63" fmla="*/ 411 h 649"/>
                <a:gd name="T64" fmla="*/ 955 w 2132"/>
                <a:gd name="T65" fmla="*/ 337 h 649"/>
                <a:gd name="T66" fmla="*/ 791 w 2132"/>
                <a:gd name="T67" fmla="*/ 287 h 649"/>
                <a:gd name="T68" fmla="*/ 741 w 2132"/>
                <a:gd name="T69" fmla="*/ 269 h 649"/>
                <a:gd name="T70" fmla="*/ 515 w 2132"/>
                <a:gd name="T71" fmla="*/ 380 h 649"/>
                <a:gd name="T72" fmla="*/ 447 w 2132"/>
                <a:gd name="T73" fmla="*/ 269 h 649"/>
                <a:gd name="T74" fmla="*/ 363 w 2132"/>
                <a:gd name="T75" fmla="*/ 406 h 649"/>
                <a:gd name="T76" fmla="*/ 351 w 2132"/>
                <a:gd name="T77" fmla="*/ 386 h 649"/>
                <a:gd name="T78" fmla="*/ 105 w 2132"/>
                <a:gd name="T79" fmla="*/ 287 h 649"/>
                <a:gd name="T80" fmla="*/ 1640 w 2132"/>
                <a:gd name="T81" fmla="*/ 288 h 649"/>
                <a:gd name="T82" fmla="*/ 1680 w 2132"/>
                <a:gd name="T83" fmla="*/ 393 h 649"/>
                <a:gd name="T84" fmla="*/ 1583 w 2132"/>
                <a:gd name="T85" fmla="*/ 339 h 649"/>
                <a:gd name="T86" fmla="*/ 292 w 2132"/>
                <a:gd name="T87" fmla="*/ 303 h 649"/>
                <a:gd name="T88" fmla="*/ 182 w 2132"/>
                <a:gd name="T89" fmla="*/ 393 h 649"/>
                <a:gd name="T90" fmla="*/ 2059 w 2132"/>
                <a:gd name="T91" fmla="*/ 241 h 649"/>
                <a:gd name="T92" fmla="*/ 2058 w 2132"/>
                <a:gd name="T93" fmla="*/ 257 h 649"/>
                <a:gd name="T94" fmla="*/ 157 w 2132"/>
                <a:gd name="T95" fmla="*/ 132 h 649"/>
                <a:gd name="T96" fmla="*/ 244 w 2132"/>
                <a:gd name="T97" fmla="*/ 92 h 649"/>
                <a:gd name="T98" fmla="*/ 1046 w 2132"/>
                <a:gd name="T99" fmla="*/ 35 h 649"/>
                <a:gd name="T100" fmla="*/ 803 w 2132"/>
                <a:gd name="T101" fmla="*/ 145 h 649"/>
                <a:gd name="T102" fmla="*/ 658 w 2132"/>
                <a:gd name="T103" fmla="*/ 35 h 649"/>
                <a:gd name="T104" fmla="*/ 305 w 2132"/>
                <a:gd name="T105" fmla="*/ 35 h 649"/>
                <a:gd name="T106" fmla="*/ 325 w 2132"/>
                <a:gd name="T107" fmla="*/ 53 h 649"/>
                <a:gd name="T108" fmla="*/ 44 w 2132"/>
                <a:gd name="T109" fmla="*/ 52 h 649"/>
                <a:gd name="T110" fmla="*/ 529 w 2132"/>
                <a:gd name="T111" fmla="*/ 72 h 649"/>
                <a:gd name="T112" fmla="*/ 605 w 2132"/>
                <a:gd name="T113" fmla="*/ 173 h 649"/>
                <a:gd name="T114" fmla="*/ 507 w 2132"/>
                <a:gd name="T115" fmla="*/ 66 h 649"/>
                <a:gd name="T116" fmla="*/ 267 w 2132"/>
                <a:gd name="T117" fmla="*/ 105 h 649"/>
                <a:gd name="T118" fmla="*/ 132 w 2132"/>
                <a:gd name="T119" fmla="*/ 126 h 649"/>
                <a:gd name="T120" fmla="*/ 992 w 2132"/>
                <a:gd name="T121" fmla="*/ 9 h 649"/>
                <a:gd name="T122" fmla="*/ 967 w 2132"/>
                <a:gd name="T123" fmla="*/ 0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baseline="-25000"/>
            </a:p>
          </p:txBody>
        </p:sp>
        <p:grpSp>
          <p:nvGrpSpPr>
            <p:cNvPr id="3" name="Group 34"/>
            <p:cNvGrpSpPr>
              <a:grpSpLocks noChangeAspect="1"/>
            </p:cNvGrpSpPr>
            <p:nvPr/>
          </p:nvGrpSpPr>
          <p:grpSpPr bwMode="auto">
            <a:xfrm>
              <a:off x="543276" y="545242"/>
              <a:ext cx="421345" cy="421345"/>
              <a:chOff x="1099" y="205"/>
              <a:chExt cx="340" cy="340"/>
            </a:xfrm>
          </p:grpSpPr>
          <p:sp>
            <p:nvSpPr>
              <p:cNvPr id="15" name="Freeform 38"/>
              <p:cNvSpPr>
                <a:spLocks noEditPoints="1"/>
              </p:cNvSpPr>
              <p:nvPr/>
            </p:nvSpPr>
            <p:spPr bwMode="auto">
              <a:xfrm>
                <a:off x="1099" y="325"/>
                <a:ext cx="341" cy="218"/>
              </a:xfrm>
              <a:custGeom>
                <a:avLst/>
                <a:gdLst>
                  <a:gd name="T0" fmla="*/ 240 w 680"/>
                  <a:gd name="T1" fmla="*/ 240 h 441"/>
                  <a:gd name="T2" fmla="*/ 440 w 680"/>
                  <a:gd name="T3" fmla="*/ 240 h 441"/>
                  <a:gd name="T4" fmla="*/ 440 w 680"/>
                  <a:gd name="T5" fmla="*/ 441 h 441"/>
                  <a:gd name="T6" fmla="*/ 240 w 680"/>
                  <a:gd name="T7" fmla="*/ 441 h 441"/>
                  <a:gd name="T8" fmla="*/ 240 w 680"/>
                  <a:gd name="T9" fmla="*/ 240 h 441"/>
                  <a:gd name="T10" fmla="*/ 480 w 680"/>
                  <a:gd name="T11" fmla="*/ 0 h 441"/>
                  <a:gd name="T12" fmla="*/ 680 w 680"/>
                  <a:gd name="T13" fmla="*/ 0 h 441"/>
                  <a:gd name="T14" fmla="*/ 680 w 680"/>
                  <a:gd name="T15" fmla="*/ 441 h 441"/>
                  <a:gd name="T16" fmla="*/ 480 w 680"/>
                  <a:gd name="T17" fmla="*/ 441 h 441"/>
                  <a:gd name="T18" fmla="*/ 480 w 680"/>
                  <a:gd name="T19" fmla="*/ 0 h 441"/>
                  <a:gd name="T20" fmla="*/ 0 w 680"/>
                  <a:gd name="T21" fmla="*/ 0 h 441"/>
                  <a:gd name="T22" fmla="*/ 200 w 680"/>
                  <a:gd name="T23" fmla="*/ 0 h 441"/>
                  <a:gd name="T24" fmla="*/ 200 w 680"/>
                  <a:gd name="T25" fmla="*/ 441 h 441"/>
                  <a:gd name="T26" fmla="*/ 0 w 680"/>
                  <a:gd name="T27" fmla="*/ 441 h 441"/>
                  <a:gd name="T28" fmla="*/ 0 w 680"/>
                  <a:gd name="T29" fmla="*/ 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240" y="240"/>
                    </a:moveTo>
                    <a:lnTo>
                      <a:pt x="440" y="24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240"/>
                    </a:lnTo>
                    <a:close/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441"/>
                    </a:lnTo>
                    <a:lnTo>
                      <a:pt x="480" y="441"/>
                    </a:lnTo>
                    <a:lnTo>
                      <a:pt x="48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441"/>
                    </a:lnTo>
                    <a:lnTo>
                      <a:pt x="0" y="4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baseline="-25000"/>
              </a:p>
            </p:txBody>
          </p:sp>
          <p:sp>
            <p:nvSpPr>
              <p:cNvPr id="4111" name="Freeform 39"/>
              <p:cNvSpPr>
                <a:spLocks noEditPoints="1"/>
              </p:cNvSpPr>
              <p:nvPr/>
            </p:nvSpPr>
            <p:spPr bwMode="auto">
              <a:xfrm>
                <a:off x="1099" y="205"/>
                <a:ext cx="340" cy="220"/>
              </a:xfrm>
              <a:custGeom>
                <a:avLst/>
                <a:gdLst>
                  <a:gd name="T0" fmla="*/ 30 w 680"/>
                  <a:gd name="T1" fmla="*/ 0 h 441"/>
                  <a:gd name="T2" fmla="*/ 43 w 680"/>
                  <a:gd name="T3" fmla="*/ 0 h 441"/>
                  <a:gd name="T4" fmla="*/ 43 w 680"/>
                  <a:gd name="T5" fmla="*/ 12 h 441"/>
                  <a:gd name="T6" fmla="*/ 30 w 680"/>
                  <a:gd name="T7" fmla="*/ 12 h 441"/>
                  <a:gd name="T8" fmla="*/ 30 w 680"/>
                  <a:gd name="T9" fmla="*/ 0 h 441"/>
                  <a:gd name="T10" fmla="*/ 15 w 680"/>
                  <a:gd name="T11" fmla="*/ 0 h 441"/>
                  <a:gd name="T12" fmla="*/ 28 w 680"/>
                  <a:gd name="T13" fmla="*/ 0 h 441"/>
                  <a:gd name="T14" fmla="*/ 28 w 680"/>
                  <a:gd name="T15" fmla="*/ 27 h 441"/>
                  <a:gd name="T16" fmla="*/ 15 w 680"/>
                  <a:gd name="T17" fmla="*/ 27 h 441"/>
                  <a:gd name="T18" fmla="*/ 15 w 680"/>
                  <a:gd name="T19" fmla="*/ 0 h 441"/>
                  <a:gd name="T20" fmla="*/ 0 w 680"/>
                  <a:gd name="T21" fmla="*/ 0 h 441"/>
                  <a:gd name="T22" fmla="*/ 13 w 680"/>
                  <a:gd name="T23" fmla="*/ 0 h 441"/>
                  <a:gd name="T24" fmla="*/ 13 w 680"/>
                  <a:gd name="T25" fmla="*/ 12 h 441"/>
                  <a:gd name="T26" fmla="*/ 0 w 680"/>
                  <a:gd name="T27" fmla="*/ 12 h 441"/>
                  <a:gd name="T28" fmla="*/ 0 w 680"/>
                  <a:gd name="T29" fmla="*/ 0 h 44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201"/>
                    </a:lnTo>
                    <a:lnTo>
                      <a:pt x="480" y="201"/>
                    </a:lnTo>
                    <a:lnTo>
                      <a:pt x="480" y="0"/>
                    </a:lnTo>
                    <a:close/>
                    <a:moveTo>
                      <a:pt x="240" y="0"/>
                    </a:moveTo>
                    <a:lnTo>
                      <a:pt x="440" y="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201"/>
                    </a:lnTo>
                    <a:lnTo>
                      <a:pt x="0" y="2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BF4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2520950" y="112713"/>
            <a:ext cx="3168650" cy="576262"/>
          </a:xfrm>
        </p:spPr>
        <p:txBody>
          <a:bodyPr/>
          <a:lstStyle/>
          <a:p>
            <a:r>
              <a:rPr lang="en-US" sz="900" b="1" dirty="0" smtClean="0">
                <a:ln w="11430"/>
                <a:solidFill>
                  <a:schemeClr val="tx2">
                    <a:lumMod val="75000"/>
                    <a:lumOff val="2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>SUMMARY</a:t>
            </a:r>
            <a:endParaRPr lang="ru-RU" sz="900" dirty="0">
              <a:latin typeface="Cambria" pitchFamily="18" charset="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0189" y="792435"/>
            <a:ext cx="5380849" cy="2942638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b="1" i="1" dirty="0" smtClean="0">
                <a:ln w="11430"/>
                <a:solidFill>
                  <a:srgbClr val="80BF4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Linking phrases and ideas for logical organization</a:t>
            </a:r>
          </a:p>
          <a:p>
            <a:pPr lvl="0">
              <a:buNone/>
            </a:pPr>
            <a:r>
              <a:rPr lang="en-US" sz="1400" b="1" u="sng" dirty="0" smtClean="0"/>
              <a:t>Next parts</a:t>
            </a:r>
            <a:endParaRPr lang="ru-RU" sz="1400" b="1" u="sng" dirty="0" smtClean="0"/>
          </a:p>
          <a:p>
            <a:pPr lvl="0"/>
            <a:r>
              <a:rPr lang="en-US" sz="900" dirty="0" smtClean="0"/>
              <a:t>The next /the second/the third paragraph/</a:t>
            </a:r>
            <a:r>
              <a:rPr lang="en-US" sz="900" dirty="0" err="1" smtClean="0"/>
              <a:t>para</a:t>
            </a:r>
            <a:r>
              <a:rPr lang="en-US" sz="900" dirty="0" smtClean="0"/>
              <a:t>/part is devoted to ...</a:t>
            </a:r>
            <a:endParaRPr lang="ru-RU" sz="900" dirty="0" smtClean="0"/>
          </a:p>
          <a:p>
            <a:pPr lvl="0"/>
            <a:r>
              <a:rPr lang="en-US" sz="900" dirty="0" smtClean="0"/>
              <a:t>The next section discusses the aspects of  ....  in more detail.</a:t>
            </a:r>
            <a:endParaRPr lang="ru-RU" sz="900" dirty="0" smtClean="0"/>
          </a:p>
          <a:p>
            <a:pPr lvl="0"/>
            <a:r>
              <a:rPr lang="en-US" sz="900" dirty="0" smtClean="0"/>
              <a:t>The third (fourth, fifth ) section looks at .... </a:t>
            </a:r>
            <a:endParaRPr lang="ru-RU" sz="900" dirty="0" smtClean="0"/>
          </a:p>
          <a:p>
            <a:pPr lvl="0"/>
            <a:r>
              <a:rPr lang="en-US" sz="900" dirty="0" smtClean="0"/>
              <a:t>The author reviews ....</a:t>
            </a:r>
            <a:endParaRPr lang="ru-RU" sz="900" dirty="0" smtClean="0"/>
          </a:p>
          <a:p>
            <a:pPr lvl="0"/>
            <a:r>
              <a:rPr lang="en-US" sz="900" dirty="0" smtClean="0"/>
              <a:t>The author analyses how ....</a:t>
            </a:r>
            <a:endParaRPr lang="ru-RU" sz="900" dirty="0" smtClean="0"/>
          </a:p>
          <a:p>
            <a:pPr lvl="0"/>
            <a:r>
              <a:rPr lang="en-US" sz="900" dirty="0" smtClean="0"/>
              <a:t>Then / after that the author calls attention to (the fact that ) ...</a:t>
            </a:r>
            <a:endParaRPr lang="ru-RU" sz="900" dirty="0" smtClean="0"/>
          </a:p>
          <a:p>
            <a:pPr lvl="0"/>
            <a:r>
              <a:rPr lang="en-US" sz="900" dirty="0" smtClean="0"/>
              <a:t>Then the author goes on to the issue/problem of ...</a:t>
            </a:r>
            <a:endParaRPr lang="ru-RU" sz="900" dirty="0" smtClean="0"/>
          </a:p>
          <a:p>
            <a:pPr lvl="0"/>
            <a:r>
              <a:rPr lang="en-US" sz="900" dirty="0" smtClean="0"/>
              <a:t>After that the author turns to ....</a:t>
            </a:r>
            <a:endParaRPr lang="ru-RU" sz="900" dirty="0" smtClean="0"/>
          </a:p>
          <a:p>
            <a:endParaRPr lang="ru-RU" sz="2400" b="1" i="1" dirty="0" smtClean="0">
              <a:solidFill>
                <a:srgbClr val="80BF44"/>
              </a:solidFill>
              <a:latin typeface="Calibri" pitchFamily="34" charset="0"/>
            </a:endParaRPr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5329238" y="3889375"/>
            <a:ext cx="431800" cy="431800"/>
          </a:xfrm>
          <a:prstGeom prst="rect">
            <a:avLst/>
          </a:prstGeom>
          <a:solidFill>
            <a:srgbClr val="969696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68278" tIns="34139" rIns="68278" bIns="34139" anchor="ctr"/>
          <a:lstStyle/>
          <a:p>
            <a:pPr algn="ctr" defTabSz="576263"/>
            <a:r>
              <a:rPr lang="ru-RU" sz="900" dirty="0" smtClean="0"/>
              <a:t>3</a:t>
            </a:r>
            <a:endParaRPr lang="ru-RU" sz="900" dirty="0"/>
          </a:p>
        </p:txBody>
      </p:sp>
      <p:cxnSp>
        <p:nvCxnSpPr>
          <p:cNvPr id="4101" name="AutoShape 7"/>
          <p:cNvCxnSpPr>
            <a:cxnSpLocks noChangeShapeType="1"/>
          </p:cNvCxnSpPr>
          <p:nvPr/>
        </p:nvCxnSpPr>
        <p:spPr bwMode="auto">
          <a:xfrm>
            <a:off x="2592388" y="720725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</p:spPr>
      </p:cxnSp>
      <p:sp>
        <p:nvSpPr>
          <p:cNvPr id="4102" name="Rectangle 11"/>
          <p:cNvSpPr>
            <a:spLocks noChangeArrowheads="1"/>
          </p:cNvSpPr>
          <p:nvPr/>
        </p:nvSpPr>
        <p:spPr bwMode="auto">
          <a:xfrm>
            <a:off x="576264" y="1512888"/>
            <a:ext cx="4945062" cy="208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57606" tIns="28803" rIns="57606" bIns="28803" anchor="ctr"/>
          <a:lstStyle/>
          <a:p>
            <a:pPr defTabSz="576263"/>
            <a:endParaRPr lang="ru-RU" sz="800" b="1" dirty="0">
              <a:solidFill>
                <a:schemeClr val="tx2"/>
              </a:solidFill>
            </a:endParaRPr>
          </a:p>
        </p:txBody>
      </p:sp>
      <p:pic>
        <p:nvPicPr>
          <p:cNvPr id="4103" name="Picture 14" descr="ТПУ_Презентация_квадраты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778250"/>
            <a:ext cx="2520950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303331"/>
            <a:ext cx="308751" cy="3017844"/>
          </a:xfrm>
          <a:prstGeom prst="rect">
            <a:avLst/>
          </a:prstGeom>
          <a:solidFill>
            <a:srgbClr val="80BF44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105" name="Text Box 15"/>
          <p:cNvSpPr txBox="1">
            <a:spLocks noChangeArrowheads="1"/>
          </p:cNvSpPr>
          <p:nvPr/>
        </p:nvSpPr>
        <p:spPr bwMode="auto">
          <a:xfrm>
            <a:off x="2447925" y="3744763"/>
            <a:ext cx="2784475" cy="484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68278" tIns="34139" rIns="68278" bIns="34139">
            <a:spAutoFit/>
          </a:bodyPr>
          <a:lstStyle/>
          <a:p>
            <a:pPr defTabSz="576263"/>
            <a:r>
              <a:rPr lang="en-US" sz="900" dirty="0" err="1" smtClean="0">
                <a:ln w="11430"/>
                <a:solidFill>
                  <a:schemeClr val="bg1">
                    <a:lumMod val="50000"/>
                  </a:schemeClr>
                </a:solidFill>
              </a:rPr>
              <a:t>Sokolova</a:t>
            </a:r>
            <a:r>
              <a:rPr lang="en-US" sz="900" dirty="0" smtClean="0">
                <a:ln w="11430"/>
                <a:solidFill>
                  <a:schemeClr val="bg1">
                    <a:lumMod val="50000"/>
                  </a:schemeClr>
                </a:solidFill>
              </a:rPr>
              <a:t> Elvira </a:t>
            </a:r>
            <a:r>
              <a:rPr lang="en-US" sz="900" dirty="0" err="1" smtClean="0">
                <a:ln w="11430"/>
                <a:solidFill>
                  <a:schemeClr val="bg1">
                    <a:lumMod val="50000"/>
                  </a:schemeClr>
                </a:solidFill>
              </a:rPr>
              <a:t>Yakovlevna</a:t>
            </a:r>
            <a:r>
              <a:rPr lang="en-US" sz="900" dirty="0" smtClean="0">
                <a:ln w="11430"/>
                <a:solidFill>
                  <a:schemeClr val="bg1">
                    <a:lumMod val="50000"/>
                  </a:schemeClr>
                </a:solidFill>
              </a:rPr>
              <a:t> </a:t>
            </a:r>
          </a:p>
          <a:p>
            <a:pPr defTabSz="576263"/>
            <a:r>
              <a:rPr lang="en-US" sz="900" dirty="0" smtClean="0">
                <a:ln w="11430"/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900" dirty="0" smtClean="0">
                <a:ln w="11430"/>
                <a:solidFill>
                  <a:schemeClr val="bg1">
                    <a:lumMod val="50000"/>
                  </a:schemeClr>
                </a:solidFill>
              </a:rPr>
              <a:t>Department of Foreign Languages, Institute of Power  Engineering</a:t>
            </a:r>
            <a:endParaRPr lang="ru-RU" sz="9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2" name="Группа 8"/>
          <p:cNvGrpSpPr>
            <a:grpSpLocks/>
          </p:cNvGrpSpPr>
          <p:nvPr/>
        </p:nvGrpSpPr>
        <p:grpSpPr bwMode="auto">
          <a:xfrm>
            <a:off x="261938" y="223838"/>
            <a:ext cx="1924050" cy="449262"/>
            <a:chOff x="543276" y="545242"/>
            <a:chExt cx="1816737" cy="422585"/>
          </a:xfrm>
        </p:grpSpPr>
        <p:sp>
          <p:nvSpPr>
            <p:cNvPr id="13" name="Freeform 37"/>
            <p:cNvSpPr>
              <a:spLocks noEditPoints="1"/>
            </p:cNvSpPr>
            <p:nvPr/>
          </p:nvSpPr>
          <p:spPr bwMode="auto">
            <a:xfrm>
              <a:off x="1037932" y="566147"/>
              <a:ext cx="1322081" cy="401680"/>
            </a:xfrm>
            <a:custGeom>
              <a:avLst/>
              <a:gdLst>
                <a:gd name="T0" fmla="*/ 528 w 2132"/>
                <a:gd name="T1" fmla="*/ 586 h 649"/>
                <a:gd name="T2" fmla="*/ 791 w 2132"/>
                <a:gd name="T3" fmla="*/ 557 h 649"/>
                <a:gd name="T4" fmla="*/ 510 w 2132"/>
                <a:gd name="T5" fmla="*/ 564 h 649"/>
                <a:gd name="T6" fmla="*/ 490 w 2132"/>
                <a:gd name="T7" fmla="*/ 521 h 649"/>
                <a:gd name="T8" fmla="*/ 1337 w 2132"/>
                <a:gd name="T9" fmla="*/ 504 h 649"/>
                <a:gd name="T10" fmla="*/ 1257 w 2132"/>
                <a:gd name="T11" fmla="*/ 504 h 649"/>
                <a:gd name="T12" fmla="*/ 1001 w 2132"/>
                <a:gd name="T13" fmla="*/ 504 h 649"/>
                <a:gd name="T14" fmla="*/ 981 w 2132"/>
                <a:gd name="T15" fmla="*/ 504 h 649"/>
                <a:gd name="T16" fmla="*/ 799 w 2132"/>
                <a:gd name="T17" fmla="*/ 579 h 649"/>
                <a:gd name="T18" fmla="*/ 625 w 2132"/>
                <a:gd name="T19" fmla="*/ 522 h 649"/>
                <a:gd name="T20" fmla="*/ 508 w 2132"/>
                <a:gd name="T21" fmla="*/ 504 h 649"/>
                <a:gd name="T22" fmla="*/ 529 w 2132"/>
                <a:gd name="T23" fmla="*/ 574 h 649"/>
                <a:gd name="T24" fmla="*/ 470 w 2132"/>
                <a:gd name="T25" fmla="*/ 646 h 649"/>
                <a:gd name="T26" fmla="*/ 404 w 2132"/>
                <a:gd name="T27" fmla="*/ 536 h 649"/>
                <a:gd name="T28" fmla="*/ 249 w 2132"/>
                <a:gd name="T29" fmla="*/ 646 h 649"/>
                <a:gd name="T30" fmla="*/ 131 w 2132"/>
                <a:gd name="T31" fmla="*/ 504 h 649"/>
                <a:gd name="T32" fmla="*/ 23 w 2132"/>
                <a:gd name="T33" fmla="*/ 627 h 649"/>
                <a:gd name="T34" fmla="*/ 931 w 2132"/>
                <a:gd name="T35" fmla="*/ 503 h 649"/>
                <a:gd name="T36" fmla="*/ 872 w 2132"/>
                <a:gd name="T37" fmla="*/ 609 h 649"/>
                <a:gd name="T38" fmla="*/ 893 w 2132"/>
                <a:gd name="T39" fmla="*/ 646 h 649"/>
                <a:gd name="T40" fmla="*/ 914 w 2132"/>
                <a:gd name="T41" fmla="*/ 502 h 649"/>
                <a:gd name="T42" fmla="*/ 206 w 2132"/>
                <a:gd name="T43" fmla="*/ 387 h 649"/>
                <a:gd name="T44" fmla="*/ 267 w 2132"/>
                <a:gd name="T45" fmla="*/ 302 h 649"/>
                <a:gd name="T46" fmla="*/ 2111 w 2132"/>
                <a:gd name="T47" fmla="*/ 411 h 649"/>
                <a:gd name="T48" fmla="*/ 1976 w 2132"/>
                <a:gd name="T49" fmla="*/ 269 h 649"/>
                <a:gd name="T50" fmla="*/ 1805 w 2132"/>
                <a:gd name="T51" fmla="*/ 269 h 649"/>
                <a:gd name="T52" fmla="*/ 1549 w 2132"/>
                <a:gd name="T53" fmla="*/ 287 h 649"/>
                <a:gd name="T54" fmla="*/ 1337 w 2132"/>
                <a:gd name="T55" fmla="*/ 269 h 649"/>
                <a:gd name="T56" fmla="*/ 1423 w 2132"/>
                <a:gd name="T57" fmla="*/ 269 h 649"/>
                <a:gd name="T58" fmla="*/ 1337 w 2132"/>
                <a:gd name="T59" fmla="*/ 294 h 649"/>
                <a:gd name="T60" fmla="*/ 1280 w 2132"/>
                <a:gd name="T61" fmla="*/ 302 h 649"/>
                <a:gd name="T62" fmla="*/ 1126 w 2132"/>
                <a:gd name="T63" fmla="*/ 411 h 649"/>
                <a:gd name="T64" fmla="*/ 955 w 2132"/>
                <a:gd name="T65" fmla="*/ 337 h 649"/>
                <a:gd name="T66" fmla="*/ 791 w 2132"/>
                <a:gd name="T67" fmla="*/ 287 h 649"/>
                <a:gd name="T68" fmla="*/ 741 w 2132"/>
                <a:gd name="T69" fmla="*/ 269 h 649"/>
                <a:gd name="T70" fmla="*/ 515 w 2132"/>
                <a:gd name="T71" fmla="*/ 380 h 649"/>
                <a:gd name="T72" fmla="*/ 447 w 2132"/>
                <a:gd name="T73" fmla="*/ 269 h 649"/>
                <a:gd name="T74" fmla="*/ 363 w 2132"/>
                <a:gd name="T75" fmla="*/ 406 h 649"/>
                <a:gd name="T76" fmla="*/ 351 w 2132"/>
                <a:gd name="T77" fmla="*/ 386 h 649"/>
                <a:gd name="T78" fmla="*/ 105 w 2132"/>
                <a:gd name="T79" fmla="*/ 287 h 649"/>
                <a:gd name="T80" fmla="*/ 1640 w 2132"/>
                <a:gd name="T81" fmla="*/ 288 h 649"/>
                <a:gd name="T82" fmla="*/ 1680 w 2132"/>
                <a:gd name="T83" fmla="*/ 393 h 649"/>
                <a:gd name="T84" fmla="*/ 1583 w 2132"/>
                <a:gd name="T85" fmla="*/ 339 h 649"/>
                <a:gd name="T86" fmla="*/ 292 w 2132"/>
                <a:gd name="T87" fmla="*/ 303 h 649"/>
                <a:gd name="T88" fmla="*/ 182 w 2132"/>
                <a:gd name="T89" fmla="*/ 393 h 649"/>
                <a:gd name="T90" fmla="*/ 2059 w 2132"/>
                <a:gd name="T91" fmla="*/ 241 h 649"/>
                <a:gd name="T92" fmla="*/ 2058 w 2132"/>
                <a:gd name="T93" fmla="*/ 257 h 649"/>
                <a:gd name="T94" fmla="*/ 157 w 2132"/>
                <a:gd name="T95" fmla="*/ 132 h 649"/>
                <a:gd name="T96" fmla="*/ 244 w 2132"/>
                <a:gd name="T97" fmla="*/ 92 h 649"/>
                <a:gd name="T98" fmla="*/ 1046 w 2132"/>
                <a:gd name="T99" fmla="*/ 35 h 649"/>
                <a:gd name="T100" fmla="*/ 803 w 2132"/>
                <a:gd name="T101" fmla="*/ 145 h 649"/>
                <a:gd name="T102" fmla="*/ 658 w 2132"/>
                <a:gd name="T103" fmla="*/ 35 h 649"/>
                <a:gd name="T104" fmla="*/ 305 w 2132"/>
                <a:gd name="T105" fmla="*/ 35 h 649"/>
                <a:gd name="T106" fmla="*/ 325 w 2132"/>
                <a:gd name="T107" fmla="*/ 53 h 649"/>
                <a:gd name="T108" fmla="*/ 44 w 2132"/>
                <a:gd name="T109" fmla="*/ 52 h 649"/>
                <a:gd name="T110" fmla="*/ 529 w 2132"/>
                <a:gd name="T111" fmla="*/ 72 h 649"/>
                <a:gd name="T112" fmla="*/ 605 w 2132"/>
                <a:gd name="T113" fmla="*/ 173 h 649"/>
                <a:gd name="T114" fmla="*/ 507 w 2132"/>
                <a:gd name="T115" fmla="*/ 66 h 649"/>
                <a:gd name="T116" fmla="*/ 267 w 2132"/>
                <a:gd name="T117" fmla="*/ 105 h 649"/>
                <a:gd name="T118" fmla="*/ 132 w 2132"/>
                <a:gd name="T119" fmla="*/ 126 h 649"/>
                <a:gd name="T120" fmla="*/ 992 w 2132"/>
                <a:gd name="T121" fmla="*/ 9 h 649"/>
                <a:gd name="T122" fmla="*/ 967 w 2132"/>
                <a:gd name="T123" fmla="*/ 0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baseline="-25000"/>
            </a:p>
          </p:txBody>
        </p:sp>
        <p:grpSp>
          <p:nvGrpSpPr>
            <p:cNvPr id="3" name="Group 34"/>
            <p:cNvGrpSpPr>
              <a:grpSpLocks noChangeAspect="1"/>
            </p:cNvGrpSpPr>
            <p:nvPr/>
          </p:nvGrpSpPr>
          <p:grpSpPr bwMode="auto">
            <a:xfrm>
              <a:off x="543276" y="545242"/>
              <a:ext cx="421345" cy="421345"/>
              <a:chOff x="1099" y="205"/>
              <a:chExt cx="340" cy="340"/>
            </a:xfrm>
          </p:grpSpPr>
          <p:sp>
            <p:nvSpPr>
              <p:cNvPr id="15" name="Freeform 38"/>
              <p:cNvSpPr>
                <a:spLocks noEditPoints="1"/>
              </p:cNvSpPr>
              <p:nvPr/>
            </p:nvSpPr>
            <p:spPr bwMode="auto">
              <a:xfrm>
                <a:off x="1099" y="325"/>
                <a:ext cx="341" cy="218"/>
              </a:xfrm>
              <a:custGeom>
                <a:avLst/>
                <a:gdLst>
                  <a:gd name="T0" fmla="*/ 240 w 680"/>
                  <a:gd name="T1" fmla="*/ 240 h 441"/>
                  <a:gd name="T2" fmla="*/ 440 w 680"/>
                  <a:gd name="T3" fmla="*/ 240 h 441"/>
                  <a:gd name="T4" fmla="*/ 440 w 680"/>
                  <a:gd name="T5" fmla="*/ 441 h 441"/>
                  <a:gd name="T6" fmla="*/ 240 w 680"/>
                  <a:gd name="T7" fmla="*/ 441 h 441"/>
                  <a:gd name="T8" fmla="*/ 240 w 680"/>
                  <a:gd name="T9" fmla="*/ 240 h 441"/>
                  <a:gd name="T10" fmla="*/ 480 w 680"/>
                  <a:gd name="T11" fmla="*/ 0 h 441"/>
                  <a:gd name="T12" fmla="*/ 680 w 680"/>
                  <a:gd name="T13" fmla="*/ 0 h 441"/>
                  <a:gd name="T14" fmla="*/ 680 w 680"/>
                  <a:gd name="T15" fmla="*/ 441 h 441"/>
                  <a:gd name="T16" fmla="*/ 480 w 680"/>
                  <a:gd name="T17" fmla="*/ 441 h 441"/>
                  <a:gd name="T18" fmla="*/ 480 w 680"/>
                  <a:gd name="T19" fmla="*/ 0 h 441"/>
                  <a:gd name="T20" fmla="*/ 0 w 680"/>
                  <a:gd name="T21" fmla="*/ 0 h 441"/>
                  <a:gd name="T22" fmla="*/ 200 w 680"/>
                  <a:gd name="T23" fmla="*/ 0 h 441"/>
                  <a:gd name="T24" fmla="*/ 200 w 680"/>
                  <a:gd name="T25" fmla="*/ 441 h 441"/>
                  <a:gd name="T26" fmla="*/ 0 w 680"/>
                  <a:gd name="T27" fmla="*/ 441 h 441"/>
                  <a:gd name="T28" fmla="*/ 0 w 680"/>
                  <a:gd name="T29" fmla="*/ 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240" y="240"/>
                    </a:moveTo>
                    <a:lnTo>
                      <a:pt x="440" y="24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240"/>
                    </a:lnTo>
                    <a:close/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441"/>
                    </a:lnTo>
                    <a:lnTo>
                      <a:pt x="480" y="441"/>
                    </a:lnTo>
                    <a:lnTo>
                      <a:pt x="48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441"/>
                    </a:lnTo>
                    <a:lnTo>
                      <a:pt x="0" y="4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baseline="-25000"/>
              </a:p>
            </p:txBody>
          </p:sp>
          <p:sp>
            <p:nvSpPr>
              <p:cNvPr id="4111" name="Freeform 39"/>
              <p:cNvSpPr>
                <a:spLocks noEditPoints="1"/>
              </p:cNvSpPr>
              <p:nvPr/>
            </p:nvSpPr>
            <p:spPr bwMode="auto">
              <a:xfrm>
                <a:off x="1099" y="205"/>
                <a:ext cx="340" cy="220"/>
              </a:xfrm>
              <a:custGeom>
                <a:avLst/>
                <a:gdLst>
                  <a:gd name="T0" fmla="*/ 30 w 680"/>
                  <a:gd name="T1" fmla="*/ 0 h 441"/>
                  <a:gd name="T2" fmla="*/ 43 w 680"/>
                  <a:gd name="T3" fmla="*/ 0 h 441"/>
                  <a:gd name="T4" fmla="*/ 43 w 680"/>
                  <a:gd name="T5" fmla="*/ 12 h 441"/>
                  <a:gd name="T6" fmla="*/ 30 w 680"/>
                  <a:gd name="T7" fmla="*/ 12 h 441"/>
                  <a:gd name="T8" fmla="*/ 30 w 680"/>
                  <a:gd name="T9" fmla="*/ 0 h 441"/>
                  <a:gd name="T10" fmla="*/ 15 w 680"/>
                  <a:gd name="T11" fmla="*/ 0 h 441"/>
                  <a:gd name="T12" fmla="*/ 28 w 680"/>
                  <a:gd name="T13" fmla="*/ 0 h 441"/>
                  <a:gd name="T14" fmla="*/ 28 w 680"/>
                  <a:gd name="T15" fmla="*/ 27 h 441"/>
                  <a:gd name="T16" fmla="*/ 15 w 680"/>
                  <a:gd name="T17" fmla="*/ 27 h 441"/>
                  <a:gd name="T18" fmla="*/ 15 w 680"/>
                  <a:gd name="T19" fmla="*/ 0 h 441"/>
                  <a:gd name="T20" fmla="*/ 0 w 680"/>
                  <a:gd name="T21" fmla="*/ 0 h 441"/>
                  <a:gd name="T22" fmla="*/ 13 w 680"/>
                  <a:gd name="T23" fmla="*/ 0 h 441"/>
                  <a:gd name="T24" fmla="*/ 13 w 680"/>
                  <a:gd name="T25" fmla="*/ 12 h 441"/>
                  <a:gd name="T26" fmla="*/ 0 w 680"/>
                  <a:gd name="T27" fmla="*/ 12 h 441"/>
                  <a:gd name="T28" fmla="*/ 0 w 680"/>
                  <a:gd name="T29" fmla="*/ 0 h 44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201"/>
                    </a:lnTo>
                    <a:lnTo>
                      <a:pt x="480" y="201"/>
                    </a:lnTo>
                    <a:lnTo>
                      <a:pt x="480" y="0"/>
                    </a:lnTo>
                    <a:close/>
                    <a:moveTo>
                      <a:pt x="240" y="0"/>
                    </a:moveTo>
                    <a:lnTo>
                      <a:pt x="440" y="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201"/>
                    </a:lnTo>
                    <a:lnTo>
                      <a:pt x="0" y="2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BF4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2520950" y="112713"/>
            <a:ext cx="3168650" cy="576262"/>
          </a:xfrm>
        </p:spPr>
        <p:txBody>
          <a:bodyPr/>
          <a:lstStyle/>
          <a:p>
            <a:r>
              <a:rPr lang="en-US" sz="900" b="1" dirty="0" smtClean="0">
                <a:ln w="11430"/>
                <a:solidFill>
                  <a:schemeClr val="tx2">
                    <a:lumMod val="75000"/>
                    <a:lumOff val="2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>SUMMARY</a:t>
            </a:r>
            <a:endParaRPr lang="ru-RU" sz="900" dirty="0">
              <a:latin typeface="Cambria" pitchFamily="18" charset="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0189" y="792435"/>
            <a:ext cx="5380849" cy="2942638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b="1" i="1" dirty="0" smtClean="0">
                <a:ln w="11430"/>
                <a:solidFill>
                  <a:srgbClr val="80BF4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Linking phrases and ideas for logical organization</a:t>
            </a:r>
          </a:p>
          <a:p>
            <a:pPr lvl="0">
              <a:buNone/>
            </a:pPr>
            <a:r>
              <a:rPr lang="en-US" sz="1400" b="1" u="sng" dirty="0" smtClean="0"/>
              <a:t>Conclusion</a:t>
            </a:r>
            <a:endParaRPr lang="ru-RU" sz="1400" b="1" u="sng" dirty="0" smtClean="0"/>
          </a:p>
          <a:p>
            <a:pPr lvl="0"/>
            <a:r>
              <a:rPr lang="en-US" sz="900" dirty="0" smtClean="0"/>
              <a:t>To sum up ...</a:t>
            </a:r>
            <a:endParaRPr lang="ru-RU" sz="900" dirty="0" smtClean="0"/>
          </a:p>
          <a:p>
            <a:pPr lvl="0"/>
            <a:r>
              <a:rPr lang="en-US" sz="900" dirty="0" smtClean="0"/>
              <a:t>To </a:t>
            </a:r>
            <a:r>
              <a:rPr lang="en-US" sz="900" dirty="0" err="1" smtClean="0"/>
              <a:t>summarise</a:t>
            </a:r>
            <a:r>
              <a:rPr lang="en-US" sz="900" dirty="0" smtClean="0"/>
              <a:t> ...</a:t>
            </a:r>
            <a:endParaRPr lang="ru-RU" sz="900" dirty="0" smtClean="0"/>
          </a:p>
          <a:p>
            <a:pPr lvl="0"/>
            <a:r>
              <a:rPr lang="en-US" sz="900" dirty="0" smtClean="0"/>
              <a:t>The author concludes that ....</a:t>
            </a:r>
            <a:endParaRPr lang="ru-RU" sz="900" dirty="0" smtClean="0"/>
          </a:p>
          <a:p>
            <a:pPr lvl="0"/>
            <a:r>
              <a:rPr lang="en-US" sz="900" dirty="0" smtClean="0"/>
              <a:t>It has been shown that ... ... </a:t>
            </a:r>
            <a:endParaRPr lang="ru-RU" sz="900" dirty="0" smtClean="0"/>
          </a:p>
          <a:p>
            <a:pPr lvl="0"/>
            <a:r>
              <a:rPr lang="en-US" sz="900" dirty="0" smtClean="0"/>
              <a:t>Based on the information in the article , it is considered that ... </a:t>
            </a:r>
            <a:endParaRPr lang="ru-RU" sz="900" dirty="0" smtClean="0"/>
          </a:p>
          <a:p>
            <a:pPr lvl="0"/>
            <a:r>
              <a:rPr lang="en-US" sz="900" dirty="0" smtClean="0"/>
              <a:t>Summarizing the main points of the article the following specific conclusions are drawn .. . </a:t>
            </a:r>
            <a:endParaRPr lang="ru-RU" sz="900" dirty="0" smtClean="0"/>
          </a:p>
          <a:p>
            <a:pPr lvl="0"/>
            <a:r>
              <a:rPr lang="en-US" sz="900" dirty="0" smtClean="0"/>
              <a:t>Evaluating the situation (the facts) discussed in the article/paper the following conclusion can be </a:t>
            </a:r>
            <a:endParaRPr lang="ru-RU" sz="900" dirty="0" smtClean="0"/>
          </a:p>
          <a:p>
            <a:r>
              <a:rPr lang="en-US" sz="900" dirty="0" smtClean="0"/>
              <a:t>drawn ...</a:t>
            </a:r>
            <a:endParaRPr lang="ru-RU" sz="900" dirty="0" smtClean="0"/>
          </a:p>
          <a:p>
            <a:pPr lvl="0"/>
            <a:r>
              <a:rPr lang="en-US" sz="900" dirty="0" smtClean="0"/>
              <a:t>Upon the  analysis made ..</a:t>
            </a:r>
            <a:endParaRPr lang="ru-RU" sz="900" dirty="0" smtClean="0"/>
          </a:p>
          <a:p>
            <a:r>
              <a:rPr lang="en-US" sz="900" dirty="0" smtClean="0"/>
              <a:t>Upon further analysis</a:t>
            </a:r>
            <a:r>
              <a:rPr lang="ru-RU" sz="900" dirty="0" smtClean="0"/>
              <a:t>, </a:t>
            </a:r>
            <a:r>
              <a:rPr lang="en-US" sz="900" dirty="0" smtClean="0"/>
              <a:t>we concluded </a:t>
            </a:r>
            <a:r>
              <a:rPr lang="en-US" sz="900" dirty="0" err="1" smtClean="0"/>
              <a:t>that</a:t>
            </a:r>
            <a:r>
              <a:rPr lang="en-US" sz="900" dirty="0" err="1" smtClean="0"/>
              <a:t>o</a:t>
            </a:r>
            <a:r>
              <a:rPr lang="en-US" sz="900" dirty="0" smtClean="0"/>
              <a:t> </a:t>
            </a:r>
            <a:r>
              <a:rPr lang="en-US" sz="900" dirty="0" smtClean="0"/>
              <a:t>....</a:t>
            </a:r>
            <a:endParaRPr lang="ru-RU" sz="900" dirty="0" smtClean="0"/>
          </a:p>
          <a:p>
            <a:endParaRPr lang="ru-RU" sz="2400" b="1" i="1" dirty="0" smtClean="0">
              <a:solidFill>
                <a:srgbClr val="80BF44"/>
              </a:solidFill>
              <a:latin typeface="Calibri" pitchFamily="34" charset="0"/>
            </a:endParaRPr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5329238" y="3889375"/>
            <a:ext cx="431800" cy="431800"/>
          </a:xfrm>
          <a:prstGeom prst="rect">
            <a:avLst/>
          </a:prstGeom>
          <a:solidFill>
            <a:srgbClr val="969696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68278" tIns="34139" rIns="68278" bIns="34139" anchor="ctr"/>
          <a:lstStyle/>
          <a:p>
            <a:pPr algn="ctr" defTabSz="576263"/>
            <a:r>
              <a:rPr lang="ru-RU" sz="900" dirty="0" smtClean="0"/>
              <a:t>3</a:t>
            </a:r>
            <a:endParaRPr lang="ru-RU" sz="900" dirty="0"/>
          </a:p>
        </p:txBody>
      </p:sp>
      <p:cxnSp>
        <p:nvCxnSpPr>
          <p:cNvPr id="4101" name="AutoShape 7"/>
          <p:cNvCxnSpPr>
            <a:cxnSpLocks noChangeShapeType="1"/>
          </p:cNvCxnSpPr>
          <p:nvPr/>
        </p:nvCxnSpPr>
        <p:spPr bwMode="auto">
          <a:xfrm>
            <a:off x="2592388" y="720725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</p:spPr>
      </p:cxnSp>
      <p:sp>
        <p:nvSpPr>
          <p:cNvPr id="4102" name="Rectangle 11"/>
          <p:cNvSpPr>
            <a:spLocks noChangeArrowheads="1"/>
          </p:cNvSpPr>
          <p:nvPr/>
        </p:nvSpPr>
        <p:spPr bwMode="auto">
          <a:xfrm>
            <a:off x="576264" y="1512888"/>
            <a:ext cx="4945062" cy="208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57606" tIns="28803" rIns="57606" bIns="28803" anchor="ctr"/>
          <a:lstStyle/>
          <a:p>
            <a:pPr defTabSz="576263"/>
            <a:endParaRPr lang="ru-RU" sz="800" b="1" dirty="0">
              <a:solidFill>
                <a:schemeClr val="tx2"/>
              </a:solidFill>
            </a:endParaRPr>
          </a:p>
        </p:txBody>
      </p:sp>
      <p:pic>
        <p:nvPicPr>
          <p:cNvPr id="4103" name="Picture 14" descr="ТПУ_Презентация_квадраты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778250"/>
            <a:ext cx="2520950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303331"/>
            <a:ext cx="308751" cy="3017844"/>
          </a:xfrm>
          <a:prstGeom prst="rect">
            <a:avLst/>
          </a:prstGeom>
          <a:solidFill>
            <a:srgbClr val="80BF44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105" name="Text Box 15"/>
          <p:cNvSpPr txBox="1">
            <a:spLocks noChangeArrowheads="1"/>
          </p:cNvSpPr>
          <p:nvPr/>
        </p:nvSpPr>
        <p:spPr bwMode="auto">
          <a:xfrm>
            <a:off x="2447925" y="3744763"/>
            <a:ext cx="2784475" cy="484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68278" tIns="34139" rIns="68278" bIns="34139">
            <a:spAutoFit/>
          </a:bodyPr>
          <a:lstStyle/>
          <a:p>
            <a:pPr defTabSz="576263"/>
            <a:r>
              <a:rPr lang="en-US" sz="900" dirty="0" err="1" smtClean="0">
                <a:ln w="11430"/>
                <a:solidFill>
                  <a:schemeClr val="bg1">
                    <a:lumMod val="50000"/>
                  </a:schemeClr>
                </a:solidFill>
              </a:rPr>
              <a:t>Sokolova</a:t>
            </a:r>
            <a:r>
              <a:rPr lang="en-US" sz="900" dirty="0" smtClean="0">
                <a:ln w="11430"/>
                <a:solidFill>
                  <a:schemeClr val="bg1">
                    <a:lumMod val="50000"/>
                  </a:schemeClr>
                </a:solidFill>
              </a:rPr>
              <a:t> Elvira </a:t>
            </a:r>
            <a:r>
              <a:rPr lang="en-US" sz="900" dirty="0" err="1" smtClean="0">
                <a:ln w="11430"/>
                <a:solidFill>
                  <a:schemeClr val="bg1">
                    <a:lumMod val="50000"/>
                  </a:schemeClr>
                </a:solidFill>
              </a:rPr>
              <a:t>Yakovlevna</a:t>
            </a:r>
            <a:r>
              <a:rPr lang="en-US" sz="900" dirty="0" smtClean="0">
                <a:ln w="11430"/>
                <a:solidFill>
                  <a:schemeClr val="bg1">
                    <a:lumMod val="50000"/>
                  </a:schemeClr>
                </a:solidFill>
              </a:rPr>
              <a:t> </a:t>
            </a:r>
          </a:p>
          <a:p>
            <a:pPr defTabSz="576263"/>
            <a:r>
              <a:rPr lang="en-US" sz="900" dirty="0" smtClean="0">
                <a:ln w="11430"/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900" dirty="0" smtClean="0">
                <a:ln w="11430"/>
                <a:solidFill>
                  <a:schemeClr val="bg1">
                    <a:lumMod val="50000"/>
                  </a:schemeClr>
                </a:solidFill>
              </a:rPr>
              <a:t>Department of Foreign Languages, Institute of Power  Engineering</a:t>
            </a:r>
            <a:endParaRPr lang="ru-RU" sz="9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2" name="Группа 8"/>
          <p:cNvGrpSpPr>
            <a:grpSpLocks/>
          </p:cNvGrpSpPr>
          <p:nvPr/>
        </p:nvGrpSpPr>
        <p:grpSpPr bwMode="auto">
          <a:xfrm>
            <a:off x="261938" y="223838"/>
            <a:ext cx="1924050" cy="449262"/>
            <a:chOff x="543276" y="545242"/>
            <a:chExt cx="1816737" cy="422585"/>
          </a:xfrm>
        </p:grpSpPr>
        <p:sp>
          <p:nvSpPr>
            <p:cNvPr id="13" name="Freeform 37"/>
            <p:cNvSpPr>
              <a:spLocks noEditPoints="1"/>
            </p:cNvSpPr>
            <p:nvPr/>
          </p:nvSpPr>
          <p:spPr bwMode="auto">
            <a:xfrm>
              <a:off x="1037932" y="566147"/>
              <a:ext cx="1322081" cy="401680"/>
            </a:xfrm>
            <a:custGeom>
              <a:avLst/>
              <a:gdLst>
                <a:gd name="T0" fmla="*/ 528 w 2132"/>
                <a:gd name="T1" fmla="*/ 586 h 649"/>
                <a:gd name="T2" fmla="*/ 791 w 2132"/>
                <a:gd name="T3" fmla="*/ 557 h 649"/>
                <a:gd name="T4" fmla="*/ 510 w 2132"/>
                <a:gd name="T5" fmla="*/ 564 h 649"/>
                <a:gd name="T6" fmla="*/ 490 w 2132"/>
                <a:gd name="T7" fmla="*/ 521 h 649"/>
                <a:gd name="T8" fmla="*/ 1337 w 2132"/>
                <a:gd name="T9" fmla="*/ 504 h 649"/>
                <a:gd name="T10" fmla="*/ 1257 w 2132"/>
                <a:gd name="T11" fmla="*/ 504 h 649"/>
                <a:gd name="T12" fmla="*/ 1001 w 2132"/>
                <a:gd name="T13" fmla="*/ 504 h 649"/>
                <a:gd name="T14" fmla="*/ 981 w 2132"/>
                <a:gd name="T15" fmla="*/ 504 h 649"/>
                <a:gd name="T16" fmla="*/ 799 w 2132"/>
                <a:gd name="T17" fmla="*/ 579 h 649"/>
                <a:gd name="T18" fmla="*/ 625 w 2132"/>
                <a:gd name="T19" fmla="*/ 522 h 649"/>
                <a:gd name="T20" fmla="*/ 508 w 2132"/>
                <a:gd name="T21" fmla="*/ 504 h 649"/>
                <a:gd name="T22" fmla="*/ 529 w 2132"/>
                <a:gd name="T23" fmla="*/ 574 h 649"/>
                <a:gd name="T24" fmla="*/ 470 w 2132"/>
                <a:gd name="T25" fmla="*/ 646 h 649"/>
                <a:gd name="T26" fmla="*/ 404 w 2132"/>
                <a:gd name="T27" fmla="*/ 536 h 649"/>
                <a:gd name="T28" fmla="*/ 249 w 2132"/>
                <a:gd name="T29" fmla="*/ 646 h 649"/>
                <a:gd name="T30" fmla="*/ 131 w 2132"/>
                <a:gd name="T31" fmla="*/ 504 h 649"/>
                <a:gd name="T32" fmla="*/ 23 w 2132"/>
                <a:gd name="T33" fmla="*/ 627 h 649"/>
                <a:gd name="T34" fmla="*/ 931 w 2132"/>
                <a:gd name="T35" fmla="*/ 503 h 649"/>
                <a:gd name="T36" fmla="*/ 872 w 2132"/>
                <a:gd name="T37" fmla="*/ 609 h 649"/>
                <a:gd name="T38" fmla="*/ 893 w 2132"/>
                <a:gd name="T39" fmla="*/ 646 h 649"/>
                <a:gd name="T40" fmla="*/ 914 w 2132"/>
                <a:gd name="T41" fmla="*/ 502 h 649"/>
                <a:gd name="T42" fmla="*/ 206 w 2132"/>
                <a:gd name="T43" fmla="*/ 387 h 649"/>
                <a:gd name="T44" fmla="*/ 267 w 2132"/>
                <a:gd name="T45" fmla="*/ 302 h 649"/>
                <a:gd name="T46" fmla="*/ 2111 w 2132"/>
                <a:gd name="T47" fmla="*/ 411 h 649"/>
                <a:gd name="T48" fmla="*/ 1976 w 2132"/>
                <a:gd name="T49" fmla="*/ 269 h 649"/>
                <a:gd name="T50" fmla="*/ 1805 w 2132"/>
                <a:gd name="T51" fmla="*/ 269 h 649"/>
                <a:gd name="T52" fmla="*/ 1549 w 2132"/>
                <a:gd name="T53" fmla="*/ 287 h 649"/>
                <a:gd name="T54" fmla="*/ 1337 w 2132"/>
                <a:gd name="T55" fmla="*/ 269 h 649"/>
                <a:gd name="T56" fmla="*/ 1423 w 2132"/>
                <a:gd name="T57" fmla="*/ 269 h 649"/>
                <a:gd name="T58" fmla="*/ 1337 w 2132"/>
                <a:gd name="T59" fmla="*/ 294 h 649"/>
                <a:gd name="T60" fmla="*/ 1280 w 2132"/>
                <a:gd name="T61" fmla="*/ 302 h 649"/>
                <a:gd name="T62" fmla="*/ 1126 w 2132"/>
                <a:gd name="T63" fmla="*/ 411 h 649"/>
                <a:gd name="T64" fmla="*/ 955 w 2132"/>
                <a:gd name="T65" fmla="*/ 337 h 649"/>
                <a:gd name="T66" fmla="*/ 791 w 2132"/>
                <a:gd name="T67" fmla="*/ 287 h 649"/>
                <a:gd name="T68" fmla="*/ 741 w 2132"/>
                <a:gd name="T69" fmla="*/ 269 h 649"/>
                <a:gd name="T70" fmla="*/ 515 w 2132"/>
                <a:gd name="T71" fmla="*/ 380 h 649"/>
                <a:gd name="T72" fmla="*/ 447 w 2132"/>
                <a:gd name="T73" fmla="*/ 269 h 649"/>
                <a:gd name="T74" fmla="*/ 363 w 2132"/>
                <a:gd name="T75" fmla="*/ 406 h 649"/>
                <a:gd name="T76" fmla="*/ 351 w 2132"/>
                <a:gd name="T77" fmla="*/ 386 h 649"/>
                <a:gd name="T78" fmla="*/ 105 w 2132"/>
                <a:gd name="T79" fmla="*/ 287 h 649"/>
                <a:gd name="T80" fmla="*/ 1640 w 2132"/>
                <a:gd name="T81" fmla="*/ 288 h 649"/>
                <a:gd name="T82" fmla="*/ 1680 w 2132"/>
                <a:gd name="T83" fmla="*/ 393 h 649"/>
                <a:gd name="T84" fmla="*/ 1583 w 2132"/>
                <a:gd name="T85" fmla="*/ 339 h 649"/>
                <a:gd name="T86" fmla="*/ 292 w 2132"/>
                <a:gd name="T87" fmla="*/ 303 h 649"/>
                <a:gd name="T88" fmla="*/ 182 w 2132"/>
                <a:gd name="T89" fmla="*/ 393 h 649"/>
                <a:gd name="T90" fmla="*/ 2059 w 2132"/>
                <a:gd name="T91" fmla="*/ 241 h 649"/>
                <a:gd name="T92" fmla="*/ 2058 w 2132"/>
                <a:gd name="T93" fmla="*/ 257 h 649"/>
                <a:gd name="T94" fmla="*/ 157 w 2132"/>
                <a:gd name="T95" fmla="*/ 132 h 649"/>
                <a:gd name="T96" fmla="*/ 244 w 2132"/>
                <a:gd name="T97" fmla="*/ 92 h 649"/>
                <a:gd name="T98" fmla="*/ 1046 w 2132"/>
                <a:gd name="T99" fmla="*/ 35 h 649"/>
                <a:gd name="T100" fmla="*/ 803 w 2132"/>
                <a:gd name="T101" fmla="*/ 145 h 649"/>
                <a:gd name="T102" fmla="*/ 658 w 2132"/>
                <a:gd name="T103" fmla="*/ 35 h 649"/>
                <a:gd name="T104" fmla="*/ 305 w 2132"/>
                <a:gd name="T105" fmla="*/ 35 h 649"/>
                <a:gd name="T106" fmla="*/ 325 w 2132"/>
                <a:gd name="T107" fmla="*/ 53 h 649"/>
                <a:gd name="T108" fmla="*/ 44 w 2132"/>
                <a:gd name="T109" fmla="*/ 52 h 649"/>
                <a:gd name="T110" fmla="*/ 529 w 2132"/>
                <a:gd name="T111" fmla="*/ 72 h 649"/>
                <a:gd name="T112" fmla="*/ 605 w 2132"/>
                <a:gd name="T113" fmla="*/ 173 h 649"/>
                <a:gd name="T114" fmla="*/ 507 w 2132"/>
                <a:gd name="T115" fmla="*/ 66 h 649"/>
                <a:gd name="T116" fmla="*/ 267 w 2132"/>
                <a:gd name="T117" fmla="*/ 105 h 649"/>
                <a:gd name="T118" fmla="*/ 132 w 2132"/>
                <a:gd name="T119" fmla="*/ 126 h 649"/>
                <a:gd name="T120" fmla="*/ 992 w 2132"/>
                <a:gd name="T121" fmla="*/ 9 h 649"/>
                <a:gd name="T122" fmla="*/ 967 w 2132"/>
                <a:gd name="T123" fmla="*/ 0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baseline="-25000"/>
            </a:p>
          </p:txBody>
        </p:sp>
        <p:grpSp>
          <p:nvGrpSpPr>
            <p:cNvPr id="3" name="Group 34"/>
            <p:cNvGrpSpPr>
              <a:grpSpLocks noChangeAspect="1"/>
            </p:cNvGrpSpPr>
            <p:nvPr/>
          </p:nvGrpSpPr>
          <p:grpSpPr bwMode="auto">
            <a:xfrm>
              <a:off x="543276" y="545242"/>
              <a:ext cx="421345" cy="421345"/>
              <a:chOff x="1099" y="205"/>
              <a:chExt cx="340" cy="340"/>
            </a:xfrm>
          </p:grpSpPr>
          <p:sp>
            <p:nvSpPr>
              <p:cNvPr id="15" name="Freeform 38"/>
              <p:cNvSpPr>
                <a:spLocks noEditPoints="1"/>
              </p:cNvSpPr>
              <p:nvPr/>
            </p:nvSpPr>
            <p:spPr bwMode="auto">
              <a:xfrm>
                <a:off x="1099" y="325"/>
                <a:ext cx="341" cy="218"/>
              </a:xfrm>
              <a:custGeom>
                <a:avLst/>
                <a:gdLst>
                  <a:gd name="T0" fmla="*/ 240 w 680"/>
                  <a:gd name="T1" fmla="*/ 240 h 441"/>
                  <a:gd name="T2" fmla="*/ 440 w 680"/>
                  <a:gd name="T3" fmla="*/ 240 h 441"/>
                  <a:gd name="T4" fmla="*/ 440 w 680"/>
                  <a:gd name="T5" fmla="*/ 441 h 441"/>
                  <a:gd name="T6" fmla="*/ 240 w 680"/>
                  <a:gd name="T7" fmla="*/ 441 h 441"/>
                  <a:gd name="T8" fmla="*/ 240 w 680"/>
                  <a:gd name="T9" fmla="*/ 240 h 441"/>
                  <a:gd name="T10" fmla="*/ 480 w 680"/>
                  <a:gd name="T11" fmla="*/ 0 h 441"/>
                  <a:gd name="T12" fmla="*/ 680 w 680"/>
                  <a:gd name="T13" fmla="*/ 0 h 441"/>
                  <a:gd name="T14" fmla="*/ 680 w 680"/>
                  <a:gd name="T15" fmla="*/ 441 h 441"/>
                  <a:gd name="T16" fmla="*/ 480 w 680"/>
                  <a:gd name="T17" fmla="*/ 441 h 441"/>
                  <a:gd name="T18" fmla="*/ 480 w 680"/>
                  <a:gd name="T19" fmla="*/ 0 h 441"/>
                  <a:gd name="T20" fmla="*/ 0 w 680"/>
                  <a:gd name="T21" fmla="*/ 0 h 441"/>
                  <a:gd name="T22" fmla="*/ 200 w 680"/>
                  <a:gd name="T23" fmla="*/ 0 h 441"/>
                  <a:gd name="T24" fmla="*/ 200 w 680"/>
                  <a:gd name="T25" fmla="*/ 441 h 441"/>
                  <a:gd name="T26" fmla="*/ 0 w 680"/>
                  <a:gd name="T27" fmla="*/ 441 h 441"/>
                  <a:gd name="T28" fmla="*/ 0 w 680"/>
                  <a:gd name="T29" fmla="*/ 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240" y="240"/>
                    </a:moveTo>
                    <a:lnTo>
                      <a:pt x="440" y="24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240"/>
                    </a:lnTo>
                    <a:close/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441"/>
                    </a:lnTo>
                    <a:lnTo>
                      <a:pt x="480" y="441"/>
                    </a:lnTo>
                    <a:lnTo>
                      <a:pt x="48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441"/>
                    </a:lnTo>
                    <a:lnTo>
                      <a:pt x="0" y="4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baseline="-25000"/>
              </a:p>
            </p:txBody>
          </p:sp>
          <p:sp>
            <p:nvSpPr>
              <p:cNvPr id="4111" name="Freeform 39"/>
              <p:cNvSpPr>
                <a:spLocks noEditPoints="1"/>
              </p:cNvSpPr>
              <p:nvPr/>
            </p:nvSpPr>
            <p:spPr bwMode="auto">
              <a:xfrm>
                <a:off x="1099" y="205"/>
                <a:ext cx="340" cy="220"/>
              </a:xfrm>
              <a:custGeom>
                <a:avLst/>
                <a:gdLst>
                  <a:gd name="T0" fmla="*/ 30 w 680"/>
                  <a:gd name="T1" fmla="*/ 0 h 441"/>
                  <a:gd name="T2" fmla="*/ 43 w 680"/>
                  <a:gd name="T3" fmla="*/ 0 h 441"/>
                  <a:gd name="T4" fmla="*/ 43 w 680"/>
                  <a:gd name="T5" fmla="*/ 12 h 441"/>
                  <a:gd name="T6" fmla="*/ 30 w 680"/>
                  <a:gd name="T7" fmla="*/ 12 h 441"/>
                  <a:gd name="T8" fmla="*/ 30 w 680"/>
                  <a:gd name="T9" fmla="*/ 0 h 441"/>
                  <a:gd name="T10" fmla="*/ 15 w 680"/>
                  <a:gd name="T11" fmla="*/ 0 h 441"/>
                  <a:gd name="T12" fmla="*/ 28 w 680"/>
                  <a:gd name="T13" fmla="*/ 0 h 441"/>
                  <a:gd name="T14" fmla="*/ 28 w 680"/>
                  <a:gd name="T15" fmla="*/ 27 h 441"/>
                  <a:gd name="T16" fmla="*/ 15 w 680"/>
                  <a:gd name="T17" fmla="*/ 27 h 441"/>
                  <a:gd name="T18" fmla="*/ 15 w 680"/>
                  <a:gd name="T19" fmla="*/ 0 h 441"/>
                  <a:gd name="T20" fmla="*/ 0 w 680"/>
                  <a:gd name="T21" fmla="*/ 0 h 441"/>
                  <a:gd name="T22" fmla="*/ 13 w 680"/>
                  <a:gd name="T23" fmla="*/ 0 h 441"/>
                  <a:gd name="T24" fmla="*/ 13 w 680"/>
                  <a:gd name="T25" fmla="*/ 12 h 441"/>
                  <a:gd name="T26" fmla="*/ 0 w 680"/>
                  <a:gd name="T27" fmla="*/ 12 h 441"/>
                  <a:gd name="T28" fmla="*/ 0 w 680"/>
                  <a:gd name="T29" fmla="*/ 0 h 44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201"/>
                    </a:lnTo>
                    <a:lnTo>
                      <a:pt x="480" y="201"/>
                    </a:lnTo>
                    <a:lnTo>
                      <a:pt x="480" y="0"/>
                    </a:lnTo>
                    <a:close/>
                    <a:moveTo>
                      <a:pt x="240" y="0"/>
                    </a:moveTo>
                    <a:lnTo>
                      <a:pt x="440" y="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201"/>
                    </a:lnTo>
                    <a:lnTo>
                      <a:pt x="0" y="2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BF4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12"/>
          <p:cNvSpPr>
            <a:spLocks noGrp="1" noChangeArrowheads="1"/>
          </p:cNvSpPr>
          <p:nvPr>
            <p:ph type="body" idx="1"/>
          </p:nvPr>
        </p:nvSpPr>
        <p:spPr>
          <a:xfrm>
            <a:off x="451627" y="1660521"/>
            <a:ext cx="4828399" cy="931867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sz="2400" b="1" i="1" dirty="0" smtClean="0">
                <a:ln w="11430"/>
                <a:solidFill>
                  <a:srgbClr val="5AB41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 YOU FOR ATTENTION </a:t>
            </a:r>
            <a:endParaRPr lang="ru-RU" sz="2400" b="1" i="1" dirty="0" smtClean="0">
              <a:solidFill>
                <a:srgbClr val="5AB414"/>
              </a:solidFill>
              <a:latin typeface="Calibri" pitchFamily="34" charset="0"/>
            </a:endParaRPr>
          </a:p>
        </p:txBody>
      </p:sp>
      <p:pic>
        <p:nvPicPr>
          <p:cNvPr id="5124" name="Picture 15" descr="ТПУ_Презентация_квадраты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778250"/>
            <a:ext cx="2520950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125" name="Группа 8"/>
          <p:cNvGrpSpPr>
            <a:grpSpLocks/>
          </p:cNvGrpSpPr>
          <p:nvPr/>
        </p:nvGrpSpPr>
        <p:grpSpPr bwMode="auto">
          <a:xfrm>
            <a:off x="261938" y="223838"/>
            <a:ext cx="1924050" cy="449262"/>
            <a:chOff x="543276" y="545242"/>
            <a:chExt cx="1816737" cy="422585"/>
          </a:xfrm>
        </p:grpSpPr>
        <p:sp>
          <p:nvSpPr>
            <p:cNvPr id="8" name="Freeform 37"/>
            <p:cNvSpPr>
              <a:spLocks noEditPoints="1"/>
            </p:cNvSpPr>
            <p:nvPr/>
          </p:nvSpPr>
          <p:spPr bwMode="auto">
            <a:xfrm>
              <a:off x="1037932" y="566147"/>
              <a:ext cx="1322081" cy="401680"/>
            </a:xfrm>
            <a:custGeom>
              <a:avLst/>
              <a:gdLst>
                <a:gd name="T0" fmla="*/ 528 w 2132"/>
                <a:gd name="T1" fmla="*/ 586 h 649"/>
                <a:gd name="T2" fmla="*/ 791 w 2132"/>
                <a:gd name="T3" fmla="*/ 557 h 649"/>
                <a:gd name="T4" fmla="*/ 510 w 2132"/>
                <a:gd name="T5" fmla="*/ 564 h 649"/>
                <a:gd name="T6" fmla="*/ 490 w 2132"/>
                <a:gd name="T7" fmla="*/ 521 h 649"/>
                <a:gd name="T8" fmla="*/ 1337 w 2132"/>
                <a:gd name="T9" fmla="*/ 504 h 649"/>
                <a:gd name="T10" fmla="*/ 1257 w 2132"/>
                <a:gd name="T11" fmla="*/ 504 h 649"/>
                <a:gd name="T12" fmla="*/ 1001 w 2132"/>
                <a:gd name="T13" fmla="*/ 504 h 649"/>
                <a:gd name="T14" fmla="*/ 981 w 2132"/>
                <a:gd name="T15" fmla="*/ 504 h 649"/>
                <a:gd name="T16" fmla="*/ 799 w 2132"/>
                <a:gd name="T17" fmla="*/ 579 h 649"/>
                <a:gd name="T18" fmla="*/ 625 w 2132"/>
                <a:gd name="T19" fmla="*/ 522 h 649"/>
                <a:gd name="T20" fmla="*/ 508 w 2132"/>
                <a:gd name="T21" fmla="*/ 504 h 649"/>
                <a:gd name="T22" fmla="*/ 529 w 2132"/>
                <a:gd name="T23" fmla="*/ 574 h 649"/>
                <a:gd name="T24" fmla="*/ 470 w 2132"/>
                <a:gd name="T25" fmla="*/ 646 h 649"/>
                <a:gd name="T26" fmla="*/ 404 w 2132"/>
                <a:gd name="T27" fmla="*/ 536 h 649"/>
                <a:gd name="T28" fmla="*/ 249 w 2132"/>
                <a:gd name="T29" fmla="*/ 646 h 649"/>
                <a:gd name="T30" fmla="*/ 131 w 2132"/>
                <a:gd name="T31" fmla="*/ 504 h 649"/>
                <a:gd name="T32" fmla="*/ 23 w 2132"/>
                <a:gd name="T33" fmla="*/ 627 h 649"/>
                <a:gd name="T34" fmla="*/ 931 w 2132"/>
                <a:gd name="T35" fmla="*/ 503 h 649"/>
                <a:gd name="T36" fmla="*/ 872 w 2132"/>
                <a:gd name="T37" fmla="*/ 609 h 649"/>
                <a:gd name="T38" fmla="*/ 893 w 2132"/>
                <a:gd name="T39" fmla="*/ 646 h 649"/>
                <a:gd name="T40" fmla="*/ 914 w 2132"/>
                <a:gd name="T41" fmla="*/ 502 h 649"/>
                <a:gd name="T42" fmla="*/ 206 w 2132"/>
                <a:gd name="T43" fmla="*/ 387 h 649"/>
                <a:gd name="T44" fmla="*/ 267 w 2132"/>
                <a:gd name="T45" fmla="*/ 302 h 649"/>
                <a:gd name="T46" fmla="*/ 2111 w 2132"/>
                <a:gd name="T47" fmla="*/ 411 h 649"/>
                <a:gd name="T48" fmla="*/ 1976 w 2132"/>
                <a:gd name="T49" fmla="*/ 269 h 649"/>
                <a:gd name="T50" fmla="*/ 1805 w 2132"/>
                <a:gd name="T51" fmla="*/ 269 h 649"/>
                <a:gd name="T52" fmla="*/ 1549 w 2132"/>
                <a:gd name="T53" fmla="*/ 287 h 649"/>
                <a:gd name="T54" fmla="*/ 1337 w 2132"/>
                <a:gd name="T55" fmla="*/ 269 h 649"/>
                <a:gd name="T56" fmla="*/ 1423 w 2132"/>
                <a:gd name="T57" fmla="*/ 269 h 649"/>
                <a:gd name="T58" fmla="*/ 1337 w 2132"/>
                <a:gd name="T59" fmla="*/ 294 h 649"/>
                <a:gd name="T60" fmla="*/ 1280 w 2132"/>
                <a:gd name="T61" fmla="*/ 302 h 649"/>
                <a:gd name="T62" fmla="*/ 1126 w 2132"/>
                <a:gd name="T63" fmla="*/ 411 h 649"/>
                <a:gd name="T64" fmla="*/ 955 w 2132"/>
                <a:gd name="T65" fmla="*/ 337 h 649"/>
                <a:gd name="T66" fmla="*/ 791 w 2132"/>
                <a:gd name="T67" fmla="*/ 287 h 649"/>
                <a:gd name="T68" fmla="*/ 741 w 2132"/>
                <a:gd name="T69" fmla="*/ 269 h 649"/>
                <a:gd name="T70" fmla="*/ 515 w 2132"/>
                <a:gd name="T71" fmla="*/ 380 h 649"/>
                <a:gd name="T72" fmla="*/ 447 w 2132"/>
                <a:gd name="T73" fmla="*/ 269 h 649"/>
                <a:gd name="T74" fmla="*/ 363 w 2132"/>
                <a:gd name="T75" fmla="*/ 406 h 649"/>
                <a:gd name="T76" fmla="*/ 351 w 2132"/>
                <a:gd name="T77" fmla="*/ 386 h 649"/>
                <a:gd name="T78" fmla="*/ 105 w 2132"/>
                <a:gd name="T79" fmla="*/ 287 h 649"/>
                <a:gd name="T80" fmla="*/ 1640 w 2132"/>
                <a:gd name="T81" fmla="*/ 288 h 649"/>
                <a:gd name="T82" fmla="*/ 1680 w 2132"/>
                <a:gd name="T83" fmla="*/ 393 h 649"/>
                <a:gd name="T84" fmla="*/ 1583 w 2132"/>
                <a:gd name="T85" fmla="*/ 339 h 649"/>
                <a:gd name="T86" fmla="*/ 292 w 2132"/>
                <a:gd name="T87" fmla="*/ 303 h 649"/>
                <a:gd name="T88" fmla="*/ 182 w 2132"/>
                <a:gd name="T89" fmla="*/ 393 h 649"/>
                <a:gd name="T90" fmla="*/ 2059 w 2132"/>
                <a:gd name="T91" fmla="*/ 241 h 649"/>
                <a:gd name="T92" fmla="*/ 2058 w 2132"/>
                <a:gd name="T93" fmla="*/ 257 h 649"/>
                <a:gd name="T94" fmla="*/ 157 w 2132"/>
                <a:gd name="T95" fmla="*/ 132 h 649"/>
                <a:gd name="T96" fmla="*/ 244 w 2132"/>
                <a:gd name="T97" fmla="*/ 92 h 649"/>
                <a:gd name="T98" fmla="*/ 1046 w 2132"/>
                <a:gd name="T99" fmla="*/ 35 h 649"/>
                <a:gd name="T100" fmla="*/ 803 w 2132"/>
                <a:gd name="T101" fmla="*/ 145 h 649"/>
                <a:gd name="T102" fmla="*/ 658 w 2132"/>
                <a:gd name="T103" fmla="*/ 35 h 649"/>
                <a:gd name="T104" fmla="*/ 305 w 2132"/>
                <a:gd name="T105" fmla="*/ 35 h 649"/>
                <a:gd name="T106" fmla="*/ 325 w 2132"/>
                <a:gd name="T107" fmla="*/ 53 h 649"/>
                <a:gd name="T108" fmla="*/ 44 w 2132"/>
                <a:gd name="T109" fmla="*/ 52 h 649"/>
                <a:gd name="T110" fmla="*/ 529 w 2132"/>
                <a:gd name="T111" fmla="*/ 72 h 649"/>
                <a:gd name="T112" fmla="*/ 605 w 2132"/>
                <a:gd name="T113" fmla="*/ 173 h 649"/>
                <a:gd name="T114" fmla="*/ 507 w 2132"/>
                <a:gd name="T115" fmla="*/ 66 h 649"/>
                <a:gd name="T116" fmla="*/ 267 w 2132"/>
                <a:gd name="T117" fmla="*/ 105 h 649"/>
                <a:gd name="T118" fmla="*/ 132 w 2132"/>
                <a:gd name="T119" fmla="*/ 126 h 649"/>
                <a:gd name="T120" fmla="*/ 992 w 2132"/>
                <a:gd name="T121" fmla="*/ 9 h 649"/>
                <a:gd name="T122" fmla="*/ 967 w 2132"/>
                <a:gd name="T123" fmla="*/ 0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baseline="-25000"/>
            </a:p>
          </p:txBody>
        </p:sp>
        <p:grpSp>
          <p:nvGrpSpPr>
            <p:cNvPr id="5127" name="Group 34"/>
            <p:cNvGrpSpPr>
              <a:grpSpLocks noChangeAspect="1"/>
            </p:cNvGrpSpPr>
            <p:nvPr/>
          </p:nvGrpSpPr>
          <p:grpSpPr bwMode="auto">
            <a:xfrm>
              <a:off x="543276" y="545242"/>
              <a:ext cx="421345" cy="421345"/>
              <a:chOff x="1099" y="205"/>
              <a:chExt cx="340" cy="340"/>
            </a:xfrm>
          </p:grpSpPr>
          <p:sp>
            <p:nvSpPr>
              <p:cNvPr id="10" name="Freeform 38"/>
              <p:cNvSpPr>
                <a:spLocks noEditPoints="1"/>
              </p:cNvSpPr>
              <p:nvPr/>
            </p:nvSpPr>
            <p:spPr bwMode="auto">
              <a:xfrm>
                <a:off x="1099" y="325"/>
                <a:ext cx="341" cy="218"/>
              </a:xfrm>
              <a:custGeom>
                <a:avLst/>
                <a:gdLst>
                  <a:gd name="T0" fmla="*/ 240 w 680"/>
                  <a:gd name="T1" fmla="*/ 240 h 441"/>
                  <a:gd name="T2" fmla="*/ 440 w 680"/>
                  <a:gd name="T3" fmla="*/ 240 h 441"/>
                  <a:gd name="T4" fmla="*/ 440 w 680"/>
                  <a:gd name="T5" fmla="*/ 441 h 441"/>
                  <a:gd name="T6" fmla="*/ 240 w 680"/>
                  <a:gd name="T7" fmla="*/ 441 h 441"/>
                  <a:gd name="T8" fmla="*/ 240 w 680"/>
                  <a:gd name="T9" fmla="*/ 240 h 441"/>
                  <a:gd name="T10" fmla="*/ 480 w 680"/>
                  <a:gd name="T11" fmla="*/ 0 h 441"/>
                  <a:gd name="T12" fmla="*/ 680 w 680"/>
                  <a:gd name="T13" fmla="*/ 0 h 441"/>
                  <a:gd name="T14" fmla="*/ 680 w 680"/>
                  <a:gd name="T15" fmla="*/ 441 h 441"/>
                  <a:gd name="T16" fmla="*/ 480 w 680"/>
                  <a:gd name="T17" fmla="*/ 441 h 441"/>
                  <a:gd name="T18" fmla="*/ 480 w 680"/>
                  <a:gd name="T19" fmla="*/ 0 h 441"/>
                  <a:gd name="T20" fmla="*/ 0 w 680"/>
                  <a:gd name="T21" fmla="*/ 0 h 441"/>
                  <a:gd name="T22" fmla="*/ 200 w 680"/>
                  <a:gd name="T23" fmla="*/ 0 h 441"/>
                  <a:gd name="T24" fmla="*/ 200 w 680"/>
                  <a:gd name="T25" fmla="*/ 441 h 441"/>
                  <a:gd name="T26" fmla="*/ 0 w 680"/>
                  <a:gd name="T27" fmla="*/ 441 h 441"/>
                  <a:gd name="T28" fmla="*/ 0 w 680"/>
                  <a:gd name="T29" fmla="*/ 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240" y="240"/>
                    </a:moveTo>
                    <a:lnTo>
                      <a:pt x="440" y="24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240"/>
                    </a:lnTo>
                    <a:close/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441"/>
                    </a:lnTo>
                    <a:lnTo>
                      <a:pt x="480" y="441"/>
                    </a:lnTo>
                    <a:lnTo>
                      <a:pt x="48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441"/>
                    </a:lnTo>
                    <a:lnTo>
                      <a:pt x="0" y="4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baseline="-25000"/>
              </a:p>
            </p:txBody>
          </p:sp>
          <p:sp>
            <p:nvSpPr>
              <p:cNvPr id="5129" name="Freeform 39"/>
              <p:cNvSpPr>
                <a:spLocks noEditPoints="1"/>
              </p:cNvSpPr>
              <p:nvPr/>
            </p:nvSpPr>
            <p:spPr bwMode="auto">
              <a:xfrm>
                <a:off x="1099" y="205"/>
                <a:ext cx="340" cy="220"/>
              </a:xfrm>
              <a:custGeom>
                <a:avLst/>
                <a:gdLst>
                  <a:gd name="T0" fmla="*/ 30 w 680"/>
                  <a:gd name="T1" fmla="*/ 0 h 441"/>
                  <a:gd name="T2" fmla="*/ 43 w 680"/>
                  <a:gd name="T3" fmla="*/ 0 h 441"/>
                  <a:gd name="T4" fmla="*/ 43 w 680"/>
                  <a:gd name="T5" fmla="*/ 12 h 441"/>
                  <a:gd name="T6" fmla="*/ 30 w 680"/>
                  <a:gd name="T7" fmla="*/ 12 h 441"/>
                  <a:gd name="T8" fmla="*/ 30 w 680"/>
                  <a:gd name="T9" fmla="*/ 0 h 441"/>
                  <a:gd name="T10" fmla="*/ 15 w 680"/>
                  <a:gd name="T11" fmla="*/ 0 h 441"/>
                  <a:gd name="T12" fmla="*/ 28 w 680"/>
                  <a:gd name="T13" fmla="*/ 0 h 441"/>
                  <a:gd name="T14" fmla="*/ 28 w 680"/>
                  <a:gd name="T15" fmla="*/ 27 h 441"/>
                  <a:gd name="T16" fmla="*/ 15 w 680"/>
                  <a:gd name="T17" fmla="*/ 27 h 441"/>
                  <a:gd name="T18" fmla="*/ 15 w 680"/>
                  <a:gd name="T19" fmla="*/ 0 h 441"/>
                  <a:gd name="T20" fmla="*/ 0 w 680"/>
                  <a:gd name="T21" fmla="*/ 0 h 441"/>
                  <a:gd name="T22" fmla="*/ 13 w 680"/>
                  <a:gd name="T23" fmla="*/ 0 h 441"/>
                  <a:gd name="T24" fmla="*/ 13 w 680"/>
                  <a:gd name="T25" fmla="*/ 12 h 441"/>
                  <a:gd name="T26" fmla="*/ 0 w 680"/>
                  <a:gd name="T27" fmla="*/ 12 h 441"/>
                  <a:gd name="T28" fmla="*/ 0 w 680"/>
                  <a:gd name="T29" fmla="*/ 0 h 44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201"/>
                    </a:lnTo>
                    <a:lnTo>
                      <a:pt x="480" y="201"/>
                    </a:lnTo>
                    <a:lnTo>
                      <a:pt x="480" y="0"/>
                    </a:lnTo>
                    <a:close/>
                    <a:moveTo>
                      <a:pt x="240" y="0"/>
                    </a:moveTo>
                    <a:lnTo>
                      <a:pt x="440" y="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201"/>
                    </a:lnTo>
                    <a:lnTo>
                      <a:pt x="0" y="2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BF4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pic>
        <p:nvPicPr>
          <p:cNvPr id="9" name="Picture 2" descr="j030125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23527" y="2803529"/>
            <a:ext cx="1586449" cy="1357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576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1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576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1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387</TotalTime>
  <Words>1261</Words>
  <Application>Microsoft Office PowerPoint</Application>
  <PresentationFormat>Произвольный</PresentationFormat>
  <Paragraphs>171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Оформление по умолчанию</vt:lpstr>
      <vt:lpstr>Слайд 1</vt:lpstr>
      <vt:lpstr>Definition</vt:lpstr>
      <vt:lpstr>SUMMARY</vt:lpstr>
      <vt:lpstr>SUMMARY</vt:lpstr>
      <vt:lpstr>SUMMARY</vt:lpstr>
      <vt:lpstr>SUMMARY</vt:lpstr>
      <vt:lpstr>SUMMARY</vt:lpstr>
      <vt:lpstr>SUMMARY</vt:lpstr>
      <vt:lpstr>SUMMARY</vt:lpstr>
      <vt:lpstr>SUMMARY</vt:lpstr>
      <vt:lpstr>SUMMARY</vt:lpstr>
      <vt:lpstr>SUMMARY</vt:lpstr>
      <vt:lpstr>SUMMARY</vt:lpstr>
      <vt:lpstr>SUMMARY</vt:lpstr>
      <vt:lpstr>SUMMARY</vt:lpstr>
      <vt:lpstr>Слайд 16</vt:lpstr>
    </vt:vector>
  </TitlesOfParts>
  <Company>Holding "Digest"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Andrey</dc:creator>
  <cp:lastModifiedBy>Admin</cp:lastModifiedBy>
  <cp:revision>70</cp:revision>
  <dcterms:created xsi:type="dcterms:W3CDTF">2015-03-13T05:37:25Z</dcterms:created>
  <dcterms:modified xsi:type="dcterms:W3CDTF">2016-01-25T15:16:14Z</dcterms:modified>
</cp:coreProperties>
</file>