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9"/>
  </p:notesMasterIdLst>
  <p:sldIdLst>
    <p:sldId id="256" r:id="rId2"/>
    <p:sldId id="260" r:id="rId3"/>
    <p:sldId id="270" r:id="rId4"/>
    <p:sldId id="263" r:id="rId5"/>
    <p:sldId id="266" r:id="rId6"/>
    <p:sldId id="264" r:id="rId7"/>
    <p:sldId id="265" r:id="rId8"/>
    <p:sldId id="257" r:id="rId9"/>
    <p:sldId id="280" r:id="rId10"/>
    <p:sldId id="287" r:id="rId11"/>
    <p:sldId id="262" r:id="rId12"/>
    <p:sldId id="269" r:id="rId13"/>
    <p:sldId id="271" r:id="rId14"/>
    <p:sldId id="285" r:id="rId15"/>
    <p:sldId id="281" r:id="rId16"/>
    <p:sldId id="286" r:id="rId17"/>
    <p:sldId id="283" r:id="rId18"/>
    <p:sldId id="284" r:id="rId19"/>
    <p:sldId id="272" r:id="rId20"/>
    <p:sldId id="288" r:id="rId21"/>
    <p:sldId id="289" r:id="rId22"/>
    <p:sldId id="258" r:id="rId23"/>
    <p:sldId id="267" r:id="rId24"/>
    <p:sldId id="259" r:id="rId25"/>
    <p:sldId id="290" r:id="rId26"/>
    <p:sldId id="276" r:id="rId27"/>
    <p:sldId id="277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0" autoAdjust="0"/>
    <p:restoredTop sz="94612" autoAdjust="0"/>
  </p:normalViewPr>
  <p:slideViewPr>
    <p:cSldViewPr>
      <p:cViewPr varScale="1">
        <p:scale>
          <a:sx n="67" d="100"/>
          <a:sy n="67" d="100"/>
        </p:scale>
        <p:origin x="-1260" y="-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97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FE3F2B-D4DD-44DF-8D04-F032B9430CE5}" type="datetimeFigureOut">
              <a:rPr lang="ru-RU" smtClean="0"/>
              <a:t>25.11.2013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37A401-51B9-48D8-997F-A9470032E0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1307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3BBEB-0753-4086-A120-83F43DAF42C0}" type="datetime1">
              <a:rPr lang="ru-RU" smtClean="0"/>
              <a:t>25.11.2013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8175E-5771-4205-AB90-E3C41FA4F3DD}" type="datetime1">
              <a:rPr lang="ru-RU" smtClean="0"/>
              <a:t>25.11.2013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7D59-0895-4A34-8879-1E3371A92529}" type="datetime1">
              <a:rPr lang="ru-RU" smtClean="0"/>
              <a:t>25.11.2013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24D71-D880-434D-8598-1B8AD49434DA}" type="datetime1">
              <a:rPr lang="ru-RU" smtClean="0"/>
              <a:t>25.11.2013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3C1C2-BF5C-4306-8734-A59B99D5E1C3}" type="datetime1">
              <a:rPr lang="ru-RU" smtClean="0"/>
              <a:t>25.11.2013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C6D4F-CC68-4DA6-94B0-C621B9467AEF}" type="datetime1">
              <a:rPr lang="ru-RU" smtClean="0"/>
              <a:t>25.11.2013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208D2-DCBA-4143-AACE-E943E08A6BBB}" type="datetime1">
              <a:rPr lang="ru-RU" smtClean="0"/>
              <a:t>25.11.2013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254F3-AADC-4251-9808-8C4480A208D5}" type="datetime1">
              <a:rPr lang="ru-RU" smtClean="0"/>
              <a:t>25.11.2013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CB570-5E1C-433D-A01F-4CA39D3CA28A}" type="datetime1">
              <a:rPr lang="ru-RU" smtClean="0"/>
              <a:t>25.11.2013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D6E24-FBC8-4FB9-B2D4-CD335C41AA11}" type="datetime1">
              <a:rPr lang="ru-RU" smtClean="0"/>
              <a:t>25.11.2013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B724C-B5C2-4E78-8CB1-F75171723B3C}" type="datetime1">
              <a:rPr lang="ru-RU" smtClean="0"/>
              <a:t>25.11.2013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C985DCC8-873D-4761-B259-CE51FDECF50B}" type="datetime1">
              <a:rPr lang="ru-RU" smtClean="0"/>
              <a:t>25.11.2013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939FCD6-4EF3-4F35-8AC5-D0BD518C9B5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 thruBlk="1"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pengeospatial.org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Интернет ГИС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265100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Стандарты ИГИС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Некоммерческая организация </a:t>
            </a:r>
            <a:r>
              <a:rPr lang="en-US" b="1" dirty="0"/>
              <a:t>Open Geospatial </a:t>
            </a:r>
            <a:r>
              <a:rPr lang="en-US" b="1" dirty="0" smtClean="0"/>
              <a:t>Consortium</a:t>
            </a:r>
            <a:r>
              <a:rPr lang="ru-RU" b="1" dirty="0" smtClean="0"/>
              <a:t> </a:t>
            </a:r>
            <a:r>
              <a:rPr lang="en-US" dirty="0" smtClean="0"/>
              <a:t>(</a:t>
            </a:r>
            <a:r>
              <a:rPr lang="en-US" dirty="0" smtClean="0">
                <a:hlinkClick r:id="rId2"/>
              </a:rPr>
              <a:t>http://www.opengeospatial.org/</a:t>
            </a:r>
            <a:r>
              <a:rPr lang="en-US" dirty="0" smtClean="0"/>
              <a:t>)</a:t>
            </a:r>
            <a:endParaRPr lang="ru-RU" dirty="0" smtClean="0"/>
          </a:p>
          <a:p>
            <a:r>
              <a:rPr lang="en-US" dirty="0" smtClean="0"/>
              <a:t>OGC </a:t>
            </a:r>
            <a:r>
              <a:rPr lang="ru-RU" dirty="0" smtClean="0"/>
              <a:t>существует с 1994 г.</a:t>
            </a:r>
          </a:p>
          <a:p>
            <a:r>
              <a:rPr lang="ru-RU" dirty="0" smtClean="0"/>
              <a:t>Разрабатывает и декларирует принципы и стандарты в области ГИС (аналогично </a:t>
            </a:r>
            <a:r>
              <a:rPr lang="en-US" dirty="0" smtClean="0"/>
              <a:t>ISO, W3C</a:t>
            </a:r>
            <a:r>
              <a:rPr lang="ru-RU" dirty="0" smtClean="0"/>
              <a:t>)</a:t>
            </a:r>
            <a:r>
              <a:rPr lang="en-US" dirty="0" smtClean="0"/>
              <a:t> </a:t>
            </a:r>
            <a:r>
              <a:rPr lang="ru-RU" dirty="0" smtClean="0"/>
              <a:t>с помощью известного механизма </a:t>
            </a:r>
            <a:r>
              <a:rPr lang="en-US" dirty="0" smtClean="0"/>
              <a:t>RFC-</a:t>
            </a:r>
            <a:r>
              <a:rPr lang="ru-RU" dirty="0" smtClean="0"/>
              <a:t>документов.</a:t>
            </a:r>
          </a:p>
          <a:p>
            <a:r>
              <a:rPr lang="ru-RU" dirty="0" smtClean="0"/>
              <a:t>Включает 473 организации:</a:t>
            </a:r>
          </a:p>
          <a:p>
            <a:pPr lvl="1"/>
            <a:r>
              <a:rPr lang="en-US" dirty="0" smtClean="0"/>
              <a:t>Boeing</a:t>
            </a:r>
            <a:r>
              <a:rPr lang="en-US" dirty="0"/>
              <a:t>, Oracle, ESRI, MapInfo, Intergraph, </a:t>
            </a:r>
            <a:r>
              <a:rPr lang="en-US" dirty="0" smtClean="0"/>
              <a:t>Google</a:t>
            </a:r>
            <a:r>
              <a:rPr lang="ru-RU" dirty="0" smtClean="0"/>
              <a:t> и т.д.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33373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GML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85800"/>
            <a:ext cx="8424936" cy="4687416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2800" b="1" dirty="0" err="1"/>
              <a:t>Geography</a:t>
            </a:r>
            <a:r>
              <a:rPr lang="ru-RU" sz="2800" b="1" dirty="0"/>
              <a:t> </a:t>
            </a:r>
            <a:r>
              <a:rPr lang="ru-RU" sz="2800" b="1" dirty="0" err="1"/>
              <a:t>Markup</a:t>
            </a:r>
            <a:r>
              <a:rPr lang="ru-RU" sz="2800" b="1" dirty="0"/>
              <a:t> </a:t>
            </a:r>
            <a:r>
              <a:rPr lang="ru-RU" sz="2800" b="1" dirty="0" err="1"/>
              <a:t>Language</a:t>
            </a:r>
            <a:r>
              <a:rPr lang="ru-RU" sz="2800" b="1" dirty="0"/>
              <a:t> </a:t>
            </a:r>
            <a:endParaRPr lang="ru-RU" sz="2800" b="1" dirty="0" smtClean="0"/>
          </a:p>
          <a:p>
            <a:pPr>
              <a:lnSpc>
                <a:spcPct val="150000"/>
              </a:lnSpc>
            </a:pPr>
            <a:r>
              <a:rPr lang="ru-RU" sz="2800" b="1" dirty="0" smtClean="0"/>
              <a:t>язык </a:t>
            </a:r>
            <a:r>
              <a:rPr lang="ru-RU" sz="2800" b="1" dirty="0"/>
              <a:t>группы </a:t>
            </a:r>
            <a:r>
              <a:rPr lang="ru-RU" sz="2800" b="1" dirty="0" smtClean="0"/>
              <a:t>XML, для </a:t>
            </a:r>
            <a:r>
              <a:rPr lang="ru-RU" sz="2800" b="1" dirty="0"/>
              <a:t>описания географически </a:t>
            </a:r>
            <a:r>
              <a:rPr lang="ru-RU" sz="2800" b="1" dirty="0" smtClean="0"/>
              <a:t>привязанных объектов</a:t>
            </a:r>
            <a:endParaRPr lang="ru-RU" sz="2800" b="1" dirty="0"/>
          </a:p>
          <a:p>
            <a:pPr marL="0" indent="0">
              <a:lnSpc>
                <a:spcPct val="150000"/>
              </a:lnSpc>
              <a:buNone/>
            </a:pPr>
            <a:r>
              <a:rPr lang="ru-RU" sz="3000" b="1" dirty="0" smtClean="0"/>
              <a:t>Пример:</a:t>
            </a:r>
          </a:p>
          <a:p>
            <a:pPr marL="320040" lvl="1" indent="0">
              <a:lnSpc>
                <a:spcPct val="150000"/>
              </a:lnSpc>
              <a:buNone/>
            </a:pPr>
            <a:r>
              <a:rPr lang="en-US" sz="2800" b="1" dirty="0" smtClean="0"/>
              <a:t>&lt;</a:t>
            </a:r>
            <a:r>
              <a:rPr lang="en-US" sz="2800" b="1" dirty="0" err="1"/>
              <a:t>gml:Point</a:t>
            </a:r>
            <a:r>
              <a:rPr lang="en-US" sz="2800" dirty="0"/>
              <a:t> </a:t>
            </a:r>
            <a:r>
              <a:rPr lang="en-US" sz="2800" dirty="0" err="1"/>
              <a:t>gml:id</a:t>
            </a:r>
            <a:r>
              <a:rPr lang="en-US" sz="2800" dirty="0"/>
              <a:t>="p21" </a:t>
            </a:r>
            <a:r>
              <a:rPr lang="en-US" sz="2800" dirty="0" err="1" smtClean="0"/>
              <a:t>srsName</a:t>
            </a:r>
            <a:r>
              <a:rPr lang="ru-RU" sz="2800" dirty="0" smtClean="0"/>
              <a:t> </a:t>
            </a:r>
            <a:r>
              <a:rPr lang="en-US" sz="2800" dirty="0" smtClean="0"/>
              <a:t>=</a:t>
            </a:r>
            <a:r>
              <a:rPr lang="ru-RU" sz="2800" dirty="0" smtClean="0"/>
              <a:t> </a:t>
            </a:r>
            <a:r>
              <a:rPr lang="en-US" sz="2800" dirty="0" smtClean="0"/>
              <a:t>"</a:t>
            </a:r>
            <a:r>
              <a:rPr lang="en-US" sz="2800" dirty="0"/>
              <a:t>http://www.opengis.net/def/crs/EPSG/0/4326"</a:t>
            </a:r>
            <a:r>
              <a:rPr lang="en-US" sz="2800" b="1" dirty="0"/>
              <a:t>&gt;</a:t>
            </a:r>
            <a:r>
              <a:rPr lang="en-US" sz="2800" dirty="0"/>
              <a:t> </a:t>
            </a:r>
            <a:r>
              <a:rPr lang="en-US" sz="2800" b="1" dirty="0"/>
              <a:t>&lt;</a:t>
            </a:r>
            <a:r>
              <a:rPr lang="en-US" sz="2800" b="1" dirty="0" err="1"/>
              <a:t>gml:coordinates</a:t>
            </a:r>
            <a:r>
              <a:rPr lang="en-US" sz="2800" b="1" dirty="0"/>
              <a:t>&gt;</a:t>
            </a:r>
            <a:r>
              <a:rPr lang="en-US" sz="2800" dirty="0"/>
              <a:t>45.67, 88.56</a:t>
            </a:r>
            <a:r>
              <a:rPr lang="en-US" sz="2800" b="1" dirty="0"/>
              <a:t>&lt;/</a:t>
            </a:r>
            <a:r>
              <a:rPr lang="en-US" sz="2800" b="1" dirty="0" err="1"/>
              <a:t>gml:coordinates</a:t>
            </a:r>
            <a:r>
              <a:rPr lang="en-US" sz="2800" b="1" dirty="0" smtClean="0"/>
              <a:t>&gt;</a:t>
            </a:r>
            <a:endParaRPr lang="ru-RU" sz="2800" b="1" dirty="0" smtClean="0"/>
          </a:p>
          <a:p>
            <a:pPr marL="320040" lvl="1" indent="0">
              <a:lnSpc>
                <a:spcPct val="150000"/>
              </a:lnSpc>
              <a:buNone/>
            </a:pPr>
            <a:r>
              <a:rPr lang="en-US" sz="2800" b="1" dirty="0" smtClean="0"/>
              <a:t>&lt;/</a:t>
            </a:r>
            <a:r>
              <a:rPr lang="en-US" sz="2800" b="1" dirty="0" err="1"/>
              <a:t>gml:Point</a:t>
            </a:r>
            <a:r>
              <a:rPr lang="en-US" sz="2600" b="1" dirty="0"/>
              <a:t>&gt;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466960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Виды картографических </a:t>
            </a:r>
            <a:r>
              <a:rPr lang="en-US" dirty="0" smtClean="0"/>
              <a:t>web</a:t>
            </a:r>
            <a:r>
              <a:rPr lang="ru-RU" dirty="0" smtClean="0"/>
              <a:t>-сервисов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Согласно спецификациям </a:t>
            </a:r>
            <a:r>
              <a:rPr lang="en-US" dirty="0" smtClean="0"/>
              <a:t>OGC </a:t>
            </a:r>
            <a:r>
              <a:rPr lang="ru-RU" dirty="0" smtClean="0"/>
              <a:t>следует разделять виды картографических </a:t>
            </a:r>
            <a:r>
              <a:rPr lang="en-US" dirty="0" smtClean="0"/>
              <a:t>web-</a:t>
            </a:r>
            <a:r>
              <a:rPr lang="ru-RU" dirty="0" smtClean="0"/>
              <a:t>сервисов:</a:t>
            </a:r>
          </a:p>
          <a:p>
            <a:r>
              <a:rPr lang="ru-RU" dirty="0" err="1" smtClean="0"/>
              <a:t>Web</a:t>
            </a:r>
            <a:r>
              <a:rPr lang="ru-RU" dirty="0" smtClean="0"/>
              <a:t> </a:t>
            </a:r>
            <a:r>
              <a:rPr lang="ru-RU" dirty="0" err="1" smtClean="0"/>
              <a:t>Map</a:t>
            </a:r>
            <a:r>
              <a:rPr lang="ru-RU" dirty="0" smtClean="0"/>
              <a:t> Service</a:t>
            </a:r>
          </a:p>
          <a:p>
            <a:r>
              <a:rPr lang="ru-RU" dirty="0" err="1" smtClean="0"/>
              <a:t>Web</a:t>
            </a:r>
            <a:r>
              <a:rPr lang="ru-RU" dirty="0" smtClean="0"/>
              <a:t> </a:t>
            </a:r>
            <a:r>
              <a:rPr lang="ru-RU" dirty="0" err="1" smtClean="0"/>
              <a:t>Feature</a:t>
            </a:r>
            <a:r>
              <a:rPr lang="ru-RU" dirty="0" smtClean="0"/>
              <a:t> Service</a:t>
            </a:r>
          </a:p>
          <a:p>
            <a:r>
              <a:rPr lang="ru-RU" dirty="0" err="1" smtClean="0"/>
              <a:t>Web</a:t>
            </a:r>
            <a:r>
              <a:rPr lang="ru-RU" dirty="0" smtClean="0"/>
              <a:t> </a:t>
            </a:r>
            <a:r>
              <a:rPr lang="ru-RU" dirty="0" err="1" smtClean="0"/>
              <a:t>Coverage</a:t>
            </a:r>
            <a:r>
              <a:rPr lang="ru-RU" dirty="0" smtClean="0"/>
              <a:t> Service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835480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Web</a:t>
            </a:r>
            <a:r>
              <a:rPr lang="ru-RU" dirty="0" smtClean="0"/>
              <a:t> </a:t>
            </a:r>
            <a:r>
              <a:rPr lang="ru-RU" dirty="0" err="1" smtClean="0"/>
              <a:t>Map</a:t>
            </a:r>
            <a:r>
              <a:rPr lang="ru-RU" dirty="0" smtClean="0"/>
              <a:t> Service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757808"/>
            <a:ext cx="8136904" cy="4399384"/>
          </a:xfrm>
        </p:spPr>
        <p:txBody>
          <a:bodyPr>
            <a:noAutofit/>
          </a:bodyPr>
          <a:lstStyle/>
          <a:p>
            <a:r>
              <a:rPr lang="ru-RU" dirty="0" smtClean="0"/>
              <a:t>определяет параметры запроса и предоставления картографической (пространственной) информации в среде Интернет </a:t>
            </a:r>
            <a:r>
              <a:rPr lang="ru-RU" b="1" dirty="0" smtClean="0"/>
              <a:t>в виде графического изображения</a:t>
            </a:r>
            <a:r>
              <a:rPr lang="ru-RU" dirty="0" smtClean="0"/>
              <a:t> или набора объектов; </a:t>
            </a:r>
          </a:p>
          <a:p>
            <a:r>
              <a:rPr lang="ru-RU" dirty="0" smtClean="0"/>
              <a:t>описывает условия получения и предоставления информации о содержимом карты (например, свойства объекта в определенном месте на карте); </a:t>
            </a:r>
          </a:p>
          <a:p>
            <a:r>
              <a:rPr lang="ru-RU" dirty="0" smtClean="0"/>
              <a:t>характеризует условия получения и предоставления информации о возможностях сервера по представлению различных типов картографической информации. </a:t>
            </a:r>
          </a:p>
          <a:p>
            <a:pPr marL="0" indent="0" algn="ctr">
              <a:buNone/>
            </a:pPr>
            <a:r>
              <a:rPr lang="en-US" b="1" dirty="0" smtClean="0"/>
              <a:t>WMS </a:t>
            </a:r>
            <a:r>
              <a:rPr lang="ru-RU" b="1" dirty="0" smtClean="0"/>
              <a:t>передаёт клиенту растровое изображение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208155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Web</a:t>
            </a:r>
            <a:r>
              <a:rPr lang="ru-RU" dirty="0" smtClean="0"/>
              <a:t> </a:t>
            </a:r>
            <a:r>
              <a:rPr lang="ru-RU" dirty="0" err="1" smtClean="0"/>
              <a:t>Feature</a:t>
            </a:r>
            <a:r>
              <a:rPr lang="ru-RU" dirty="0" smtClean="0"/>
              <a:t> Service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471392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определяет условия получения и обновления пространственно-привязанной информации клиентской частью приложения с использованием </a:t>
            </a:r>
            <a:r>
              <a:rPr lang="ru-RU" sz="2800" dirty="0" err="1" smtClean="0"/>
              <a:t>Geography</a:t>
            </a:r>
            <a:r>
              <a:rPr lang="ru-RU" sz="2800" dirty="0" smtClean="0"/>
              <a:t> </a:t>
            </a:r>
            <a:r>
              <a:rPr lang="ru-RU" sz="2800" dirty="0" err="1" smtClean="0"/>
              <a:t>Markup</a:t>
            </a:r>
            <a:r>
              <a:rPr lang="ru-RU" sz="2800" dirty="0" smtClean="0"/>
              <a:t> </a:t>
            </a:r>
            <a:r>
              <a:rPr lang="ru-RU" sz="2800" dirty="0" err="1" smtClean="0"/>
              <a:t>Language</a:t>
            </a:r>
            <a:r>
              <a:rPr lang="ru-RU" sz="2800" dirty="0" smtClean="0"/>
              <a:t> (GML); </a:t>
            </a:r>
          </a:p>
          <a:p>
            <a:r>
              <a:rPr lang="ru-RU" sz="2800" dirty="0" smtClean="0"/>
              <a:t>описывает стандартный интерфейс доступа и манипуляции с географическими объектами при </a:t>
            </a:r>
            <a:r>
              <a:rPr lang="ru-RU" sz="2800" dirty="0" err="1" smtClean="0"/>
              <a:t>помощьи</a:t>
            </a:r>
            <a:r>
              <a:rPr lang="ru-RU" sz="2800" dirty="0" smtClean="0"/>
              <a:t> HTTP-протокола.</a:t>
            </a:r>
          </a:p>
          <a:p>
            <a:pPr marL="0" indent="0" algn="ctr">
              <a:buNone/>
            </a:pPr>
            <a:r>
              <a:rPr lang="en-US" sz="2800" b="1" dirty="0" smtClean="0"/>
              <a:t>WFS </a:t>
            </a:r>
            <a:r>
              <a:rPr lang="ru-RU" sz="2800" b="1" dirty="0" smtClean="0"/>
              <a:t>передаёт клиенту векторные данные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137059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Web</a:t>
            </a:r>
            <a:r>
              <a:rPr lang="ru-RU" dirty="0" smtClean="0"/>
              <a:t> </a:t>
            </a:r>
            <a:r>
              <a:rPr lang="ru-RU" dirty="0" err="1" smtClean="0"/>
              <a:t>Coverage</a:t>
            </a:r>
            <a:r>
              <a:rPr lang="ru-RU" dirty="0" smtClean="0"/>
              <a:t> Service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расширяет возможности WMS для предоставления растровой географической информации в сети Интернет; </a:t>
            </a:r>
          </a:p>
          <a:p>
            <a:r>
              <a:rPr lang="ru-RU" dirty="0" smtClean="0"/>
              <a:t>в отличие от WMS, </a:t>
            </a:r>
            <a:r>
              <a:rPr lang="ru-RU" dirty="0" err="1" smtClean="0"/>
              <a:t>coverage</a:t>
            </a:r>
            <a:r>
              <a:rPr lang="ru-RU" dirty="0" smtClean="0"/>
              <a:t> </a:t>
            </a:r>
            <a:r>
              <a:rPr lang="ru-RU" dirty="0" err="1" smtClean="0"/>
              <a:t>service</a:t>
            </a:r>
            <a:r>
              <a:rPr lang="ru-RU" dirty="0" smtClean="0"/>
              <a:t> разрабатывается для представления свойств и значений в каждой конкретной точке географического пространства, а не на создание готовых картинок, а также позволяет проводить интерпретацию данных не на сервере, а на клиентской части приложения.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691449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Существующие ИГИС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471392"/>
          </a:xfrm>
        </p:spPr>
        <p:txBody>
          <a:bodyPr>
            <a:noAutofit/>
          </a:bodyPr>
          <a:lstStyle/>
          <a:p>
            <a:r>
              <a:rPr lang="en-US" sz="2800" dirty="0" err="1"/>
              <a:t>RnD</a:t>
            </a:r>
            <a:r>
              <a:rPr lang="en-US" sz="2800" dirty="0"/>
              <a:t> Geo Server </a:t>
            </a:r>
          </a:p>
          <a:p>
            <a:r>
              <a:rPr lang="en-US" sz="2800" dirty="0" err="1" smtClean="0"/>
              <a:t>MapServer</a:t>
            </a:r>
            <a:endParaRPr lang="ru-RU" sz="2800" dirty="0"/>
          </a:p>
          <a:p>
            <a:r>
              <a:rPr lang="en-US" sz="2800" dirty="0" smtClean="0"/>
              <a:t>MapInfo </a:t>
            </a:r>
            <a:r>
              <a:rPr lang="ru-RU" sz="2800" dirty="0" err="1" smtClean="0"/>
              <a:t>MapXtreme</a:t>
            </a:r>
            <a:r>
              <a:rPr lang="ru-RU" sz="2800" dirty="0" smtClean="0"/>
              <a:t> </a:t>
            </a:r>
            <a:endParaRPr lang="en-US" sz="2800" dirty="0"/>
          </a:p>
          <a:p>
            <a:r>
              <a:rPr lang="ru-RU" sz="2800" dirty="0" err="1" smtClean="0"/>
              <a:t>ArcIMS</a:t>
            </a:r>
            <a:endParaRPr lang="en-US" sz="2800" dirty="0"/>
          </a:p>
          <a:p>
            <a:r>
              <a:rPr lang="en-US" sz="2800" dirty="0"/>
              <a:t>Intergraph </a:t>
            </a:r>
            <a:r>
              <a:rPr lang="en-US" sz="2800" dirty="0" err="1"/>
              <a:t>GeoMedia</a:t>
            </a:r>
            <a:r>
              <a:rPr lang="en-US" sz="2800" dirty="0"/>
              <a:t> </a:t>
            </a:r>
            <a:r>
              <a:rPr lang="en-US" sz="2800" dirty="0" err="1"/>
              <a:t>WebMap</a:t>
            </a:r>
            <a:r>
              <a:rPr lang="en-US" sz="2800" dirty="0"/>
              <a:t> </a:t>
            </a:r>
          </a:p>
          <a:p>
            <a:r>
              <a:rPr lang="en-US" sz="2800" dirty="0" smtClean="0"/>
              <a:t>Bentley </a:t>
            </a:r>
            <a:r>
              <a:rPr lang="en-US" sz="2800" dirty="0"/>
              <a:t>Geo Web Publishing </a:t>
            </a:r>
          </a:p>
          <a:p>
            <a:r>
              <a:rPr lang="ru-RU" sz="2800" dirty="0" err="1"/>
              <a:t>Autodesk</a:t>
            </a:r>
            <a:r>
              <a:rPr lang="ru-RU" sz="2800" dirty="0"/>
              <a:t> </a:t>
            </a:r>
            <a:r>
              <a:rPr lang="ru-RU" sz="2800" dirty="0" err="1"/>
              <a:t>MapGuide</a:t>
            </a:r>
            <a:r>
              <a:rPr lang="ru-RU" sz="2800" dirty="0"/>
              <a:t> </a:t>
            </a:r>
            <a:endParaRPr lang="ru-RU" sz="2800" dirty="0" smtClean="0"/>
          </a:p>
          <a:p>
            <a:r>
              <a:rPr lang="ru-RU" sz="2800" dirty="0" smtClean="0"/>
              <a:t>И т.д.</a:t>
            </a:r>
            <a:endParaRPr lang="ru-RU" sz="2800" dirty="0"/>
          </a:p>
          <a:p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633195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Общая архитектура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9</a:t>
            </a:fld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726954" y="3033019"/>
            <a:ext cx="2429222" cy="193899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Серверный программный код: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оригинальный,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открытый:</a:t>
            </a:r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err="1" smtClean="0"/>
              <a:t>MapServer</a:t>
            </a:r>
            <a:endParaRPr lang="en-US" sz="20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err="1" smtClean="0"/>
              <a:t>GeoServer</a:t>
            </a:r>
            <a:endParaRPr lang="ru-RU" sz="2000" dirty="0"/>
          </a:p>
        </p:txBody>
      </p:sp>
      <p:sp>
        <p:nvSpPr>
          <p:cNvPr id="9" name="Двойная стрелка влево/вправо 8"/>
          <p:cNvSpPr/>
          <p:nvPr/>
        </p:nvSpPr>
        <p:spPr>
          <a:xfrm>
            <a:off x="2915816" y="3889793"/>
            <a:ext cx="792088" cy="331295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Двойная стрелка влево/вправо 9"/>
          <p:cNvSpPr/>
          <p:nvPr/>
        </p:nvSpPr>
        <p:spPr>
          <a:xfrm>
            <a:off x="6156176" y="3933056"/>
            <a:ext cx="792088" cy="331295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491880" y="476672"/>
            <a:ext cx="2808312" cy="193899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Клиенты: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оригинальный код,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на основе библиотек: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err="1" smtClean="0"/>
              <a:t>OpenLayers</a:t>
            </a:r>
            <a:endParaRPr lang="ru-RU" sz="20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err="1" smtClean="0"/>
              <a:t>LeafLet</a:t>
            </a:r>
            <a:endParaRPr lang="ru-RU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и т.д.</a:t>
            </a:r>
            <a:endParaRPr lang="ru-RU" sz="2000" dirty="0"/>
          </a:p>
        </p:txBody>
      </p:sp>
      <p:sp>
        <p:nvSpPr>
          <p:cNvPr id="12" name="Цилиндр 11"/>
          <p:cNvSpPr/>
          <p:nvPr/>
        </p:nvSpPr>
        <p:spPr>
          <a:xfrm>
            <a:off x="6948264" y="2348880"/>
            <a:ext cx="1944216" cy="3096343"/>
          </a:xfrm>
          <a:prstGeom prst="can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err="1"/>
              <a:t>Космоснимки</a:t>
            </a:r>
            <a:r>
              <a:rPr lang="en-US" sz="2000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DigitalGlobe</a:t>
            </a:r>
            <a:r>
              <a:rPr lang="en-US" sz="2000" dirty="0"/>
              <a:t>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Landsat,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TerraMetrics</a:t>
            </a:r>
            <a:r>
              <a:rPr lang="en-US" sz="2000" dirty="0"/>
              <a:t>,</a:t>
            </a:r>
            <a:endParaRPr lang="ru-RU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NASA,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err="1"/>
              <a:t>РосКосмос</a:t>
            </a:r>
            <a:endParaRPr lang="ru-RU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и т.д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13" name="Цилиндр 12"/>
          <p:cNvSpPr/>
          <p:nvPr/>
        </p:nvSpPr>
        <p:spPr>
          <a:xfrm>
            <a:off x="342579" y="2852936"/>
            <a:ext cx="2573237" cy="2340096"/>
          </a:xfrm>
          <a:prstGeom prst="can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/>
              <a:t>Векторные данные: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оригинальные</a:t>
            </a:r>
            <a:r>
              <a:rPr lang="en-US" sz="2000" dirty="0"/>
              <a:t>,</a:t>
            </a:r>
            <a:endParaRPr lang="ru-RU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заимствованные (</a:t>
            </a:r>
            <a:r>
              <a:rPr lang="en-US" sz="2000" dirty="0" err="1"/>
              <a:t>OpenStreetMap</a:t>
            </a:r>
            <a:r>
              <a:rPr lang="ru-RU" sz="2000" dirty="0"/>
              <a:t>)</a:t>
            </a:r>
          </a:p>
        </p:txBody>
      </p:sp>
      <p:sp>
        <p:nvSpPr>
          <p:cNvPr id="14" name="Двойная стрелка влево/вправо 13"/>
          <p:cNvSpPr/>
          <p:nvPr/>
        </p:nvSpPr>
        <p:spPr>
          <a:xfrm rot="16200000">
            <a:off x="4640156" y="2571762"/>
            <a:ext cx="602817" cy="331295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077267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Доступность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842448" cy="4111352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Коммерческие (</a:t>
            </a:r>
            <a:r>
              <a:rPr lang="ru-RU" sz="2800" dirty="0" err="1" smtClean="0"/>
              <a:t>проприетарные</a:t>
            </a:r>
            <a:r>
              <a:rPr lang="ru-RU" sz="2800" dirty="0" smtClean="0"/>
              <a:t>)</a:t>
            </a:r>
          </a:p>
          <a:p>
            <a:r>
              <a:rPr lang="ru-RU" sz="2800" dirty="0" smtClean="0"/>
              <a:t>Бесплатные (с открытым исходным кодом, наибольшая поддержка рекомендаций </a:t>
            </a:r>
            <a:r>
              <a:rPr lang="en-US" sz="2800" dirty="0" smtClean="0"/>
              <a:t>OGC</a:t>
            </a:r>
            <a:r>
              <a:rPr lang="ru-RU" sz="2800" dirty="0" smtClean="0"/>
              <a:t>)</a:t>
            </a:r>
          </a:p>
          <a:p>
            <a:pPr marL="0" indent="0">
              <a:buNone/>
            </a:pPr>
            <a:r>
              <a:rPr lang="ru-RU" sz="2800" dirty="0" smtClean="0"/>
              <a:t>Многие сервисы берут данные у смежных </a:t>
            </a:r>
            <a:r>
              <a:rPr lang="ru-RU" sz="2800" dirty="0" err="1" smtClean="0"/>
              <a:t>интернет-ресурсов</a:t>
            </a:r>
            <a:r>
              <a:rPr lang="ru-RU" sz="2800" dirty="0" smtClean="0"/>
              <a:t> (например, почти все картографические веб-сервисы пользуются векторными картами проекта </a:t>
            </a:r>
            <a:r>
              <a:rPr lang="en-US" sz="2800" dirty="0" err="1" smtClean="0"/>
              <a:t>OpenStreetMap</a:t>
            </a:r>
            <a:r>
              <a:rPr lang="ru-RU" sz="2800" dirty="0" smtClean="0"/>
              <a:t>)</a:t>
            </a: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112783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122368" cy="1600200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Проприетарные</a:t>
            </a:r>
            <a:r>
              <a:rPr lang="ru-RU" dirty="0" smtClean="0"/>
              <a:t> проекты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04664"/>
            <a:ext cx="8424936" cy="5040560"/>
          </a:xfrm>
        </p:spPr>
        <p:txBody>
          <a:bodyPr>
            <a:noAutofit/>
          </a:bodyPr>
          <a:lstStyle/>
          <a:p>
            <a:r>
              <a:rPr lang="ru-RU" b="1" dirty="0"/>
              <a:t>Собственные </a:t>
            </a:r>
            <a:r>
              <a:rPr lang="ru-RU" b="1" dirty="0" err="1"/>
              <a:t>космоснимки</a:t>
            </a:r>
            <a:r>
              <a:rPr lang="ru-RU" b="1" dirty="0"/>
              <a:t> + векторные данные:</a:t>
            </a:r>
          </a:p>
          <a:p>
            <a:pPr lvl="1"/>
            <a:r>
              <a:rPr lang="ru-RU" sz="2000" dirty="0"/>
              <a:t>NASA </a:t>
            </a:r>
            <a:r>
              <a:rPr lang="ru-RU" sz="2000" dirty="0" err="1"/>
              <a:t>World</a:t>
            </a:r>
            <a:r>
              <a:rPr lang="ru-RU" sz="2000" dirty="0"/>
              <a:t> </a:t>
            </a:r>
            <a:r>
              <a:rPr lang="ru-RU" sz="2000" dirty="0" err="1"/>
              <a:t>Wind</a:t>
            </a:r>
            <a:endParaRPr lang="ru-RU" sz="2000" dirty="0"/>
          </a:p>
          <a:p>
            <a:pPr lvl="1"/>
            <a:r>
              <a:rPr lang="ru-RU" sz="2000" dirty="0" err="1"/>
              <a:t>Геопортал</a:t>
            </a:r>
            <a:r>
              <a:rPr lang="ru-RU" sz="2000" dirty="0"/>
              <a:t> </a:t>
            </a:r>
            <a:r>
              <a:rPr lang="ru-RU" sz="2000" dirty="0" err="1"/>
              <a:t>Роскосмоса</a:t>
            </a:r>
            <a:endParaRPr lang="ru-RU" sz="2000" dirty="0"/>
          </a:p>
          <a:p>
            <a:r>
              <a:rPr lang="ru-RU" b="1" dirty="0" err="1" smtClean="0"/>
              <a:t>Космоснимки</a:t>
            </a:r>
            <a:r>
              <a:rPr lang="ru-RU" b="1" dirty="0" smtClean="0"/>
              <a:t> </a:t>
            </a:r>
            <a:r>
              <a:rPr lang="en-US" b="1" dirty="0" err="1"/>
              <a:t>DigitalGlobe</a:t>
            </a:r>
            <a:r>
              <a:rPr lang="ru-RU" b="1" dirty="0"/>
              <a:t> + векторные данные :</a:t>
            </a:r>
          </a:p>
          <a:p>
            <a:pPr lvl="1"/>
            <a:r>
              <a:rPr lang="en-US" sz="2000" dirty="0"/>
              <a:t>Google Maps</a:t>
            </a:r>
            <a:endParaRPr lang="ru-RU" sz="2000" dirty="0"/>
          </a:p>
          <a:p>
            <a:pPr lvl="1"/>
            <a:r>
              <a:rPr lang="en-US" sz="2000" dirty="0"/>
              <a:t>Yahoo! Maps</a:t>
            </a:r>
            <a:endParaRPr lang="ru-RU" sz="2000" dirty="0"/>
          </a:p>
          <a:p>
            <a:pPr lvl="1"/>
            <a:r>
              <a:rPr lang="ru-RU" sz="2000" dirty="0" err="1" smtClean="0"/>
              <a:t>Яндекс.Карты</a:t>
            </a:r>
            <a:endParaRPr lang="en-US" sz="2000" dirty="0" smtClean="0"/>
          </a:p>
          <a:p>
            <a:pPr lvl="1"/>
            <a:r>
              <a:rPr lang="ru-RU" sz="2000" dirty="0" err="1" smtClean="0"/>
              <a:t>SAS.Планета</a:t>
            </a:r>
            <a:endParaRPr lang="en-US" sz="2000" dirty="0"/>
          </a:p>
          <a:p>
            <a:pPr lvl="1"/>
            <a:r>
              <a:rPr lang="ru-RU" sz="2000" dirty="0" err="1"/>
              <a:t>Космоснимки</a:t>
            </a:r>
            <a:r>
              <a:rPr lang="ru-RU" sz="2000" dirty="0"/>
              <a:t> (код  </a:t>
            </a:r>
            <a:r>
              <a:rPr lang="en-US" sz="2000" dirty="0"/>
              <a:t>Leaflet</a:t>
            </a:r>
            <a:r>
              <a:rPr lang="ru-RU" sz="2000" dirty="0"/>
              <a:t>)</a:t>
            </a:r>
            <a:endParaRPr lang="en-US" sz="2000" dirty="0"/>
          </a:p>
          <a:p>
            <a:pPr lvl="1"/>
            <a:r>
              <a:rPr lang="en-US" sz="2000" dirty="0"/>
              <a:t>Bing Maps (</a:t>
            </a:r>
            <a:r>
              <a:rPr lang="ru-RU" sz="2000" dirty="0"/>
              <a:t>основан на технологиях </a:t>
            </a:r>
            <a:r>
              <a:rPr lang="en-US" sz="2000" dirty="0" smtClean="0"/>
              <a:t>Microsoft) </a:t>
            </a:r>
          </a:p>
          <a:p>
            <a:r>
              <a:rPr lang="ru-RU" b="1" dirty="0" smtClean="0"/>
              <a:t>Только векторные данные:</a:t>
            </a:r>
          </a:p>
          <a:p>
            <a:pPr lvl="1"/>
            <a:r>
              <a:rPr lang="en-US" sz="2000" dirty="0" err="1" smtClean="0"/>
              <a:t>Maps.Mail.Ru</a:t>
            </a:r>
            <a:endParaRPr lang="ru-RU" sz="2000" dirty="0" smtClean="0"/>
          </a:p>
          <a:p>
            <a:pPr lvl="1"/>
            <a:r>
              <a:rPr lang="ru-RU" sz="2000" dirty="0" smtClean="0"/>
              <a:t>и т.д.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531768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Открытые проекты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54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/>
              <a:t>Бесплатные проекты с открытым исходным кодом,  использующие собственные векторные картографические объекты и открытые </a:t>
            </a:r>
            <a:r>
              <a:rPr lang="ru-RU" sz="2800" dirty="0" err="1" smtClean="0"/>
              <a:t>космоснимки</a:t>
            </a:r>
            <a:r>
              <a:rPr lang="ru-RU" sz="2800" dirty="0" smtClean="0"/>
              <a:t>.</a:t>
            </a:r>
          </a:p>
          <a:p>
            <a:r>
              <a:rPr lang="en-US" sz="2800" dirty="0" err="1" smtClean="0"/>
              <a:t>OpenStreetMap</a:t>
            </a:r>
            <a:endParaRPr lang="ru-RU" sz="2800" dirty="0" smtClean="0"/>
          </a:p>
          <a:p>
            <a:r>
              <a:rPr lang="en-US" sz="2800" dirty="0" err="1" smtClean="0"/>
              <a:t>WikiMapia</a:t>
            </a:r>
            <a:endParaRPr lang="ru-RU" sz="2800" dirty="0" smtClean="0"/>
          </a:p>
          <a:p>
            <a:r>
              <a:rPr lang="ru-RU" sz="2800" dirty="0" smtClean="0"/>
              <a:t>и </a:t>
            </a:r>
            <a:r>
              <a:rPr lang="ru-RU" sz="2800" dirty="0"/>
              <a:t>т.д</a:t>
            </a:r>
            <a:r>
              <a:rPr lang="ru-RU" sz="2800" dirty="0" smtClean="0"/>
              <a:t>.</a:t>
            </a:r>
            <a:endParaRPr lang="en-US" sz="2800" dirty="0" smtClean="0"/>
          </a:p>
          <a:p>
            <a:pPr marL="0" indent="0" algn="ctr">
              <a:buNone/>
            </a:pPr>
            <a:r>
              <a:rPr lang="ru-RU" sz="2800" b="1" dirty="0" smtClean="0"/>
              <a:t>Большинство интернет-ГИС</a:t>
            </a:r>
          </a:p>
          <a:p>
            <a:pPr marL="0" indent="0" algn="ctr">
              <a:buNone/>
            </a:pPr>
            <a:r>
              <a:rPr lang="ru-RU" sz="2800" b="1" dirty="0" smtClean="0"/>
              <a:t>берут векторные данные из </a:t>
            </a:r>
            <a:r>
              <a:rPr lang="en-US" sz="2800" b="1" dirty="0" smtClean="0"/>
              <a:t>OSM</a:t>
            </a:r>
            <a:endParaRPr lang="ru-RU" sz="2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904365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OpenStreetMap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620688"/>
            <a:ext cx="7842448" cy="4687416"/>
          </a:xfrm>
        </p:spPr>
        <p:txBody>
          <a:bodyPr>
            <a:noAutofit/>
          </a:bodyPr>
          <a:lstStyle/>
          <a:p>
            <a:r>
              <a:rPr lang="ru-RU" sz="2800" dirty="0" smtClean="0"/>
              <a:t>Проект создан в 2004 г.</a:t>
            </a:r>
          </a:p>
          <a:p>
            <a:r>
              <a:rPr lang="ru-RU" sz="2800" dirty="0" smtClean="0"/>
              <a:t>Сейчас: более 400 тыс. участников (корреспондентов, редакторов)</a:t>
            </a:r>
          </a:p>
          <a:p>
            <a:r>
              <a:rPr lang="ru-RU" sz="2800" dirty="0" smtClean="0"/>
              <a:t>Данные вносятся зарегистрированными участниками с </a:t>
            </a:r>
            <a:r>
              <a:rPr lang="en-US" sz="2800" dirty="0" smtClean="0"/>
              <a:t>GPS-</a:t>
            </a:r>
            <a:r>
              <a:rPr lang="ru-RU" sz="2800" dirty="0" smtClean="0"/>
              <a:t>устройств через соответствующее ПО</a:t>
            </a:r>
          </a:p>
          <a:p>
            <a:r>
              <a:rPr lang="ru-RU" sz="2800" b="1" dirty="0" smtClean="0"/>
              <a:t>Векторные карты построенные по данным </a:t>
            </a:r>
            <a:r>
              <a:rPr lang="en-US" sz="2800" b="1" dirty="0" smtClean="0"/>
              <a:t>GPS </a:t>
            </a:r>
            <a:r>
              <a:rPr lang="ru-RU" sz="2800" b="1" dirty="0" smtClean="0"/>
              <a:t>дают лучшую точность в сравнении картами на основе  привязанных </a:t>
            </a:r>
            <a:r>
              <a:rPr lang="ru-RU" sz="2800" b="1" dirty="0" err="1" smtClean="0"/>
              <a:t>космоснимков</a:t>
            </a:r>
            <a:r>
              <a:rPr lang="ru-RU" sz="2800" b="1" dirty="0" smtClean="0"/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362806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 карты </a:t>
            </a:r>
            <a:r>
              <a:rPr lang="en-US" dirty="0" smtClean="0"/>
              <a:t>OSM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14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" t="13525" r="9246" b="5542"/>
          <a:stretch/>
        </p:blipFill>
        <p:spPr bwMode="auto">
          <a:xfrm>
            <a:off x="899592" y="476672"/>
            <a:ext cx="7200800" cy="4573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435386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OpenStreetMap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908720"/>
            <a:ext cx="8208912" cy="4174232"/>
          </a:xfrm>
        </p:spPr>
        <p:txBody>
          <a:bodyPr>
            <a:noAutofit/>
          </a:bodyPr>
          <a:lstStyle/>
          <a:p>
            <a:r>
              <a:rPr lang="ru-RU" dirty="0" smtClean="0"/>
              <a:t>В качестве БД используется </a:t>
            </a:r>
            <a:r>
              <a:rPr lang="en-US" dirty="0" err="1" smtClean="0"/>
              <a:t>PostgreSQL</a:t>
            </a:r>
            <a:r>
              <a:rPr lang="ru-RU" dirty="0" smtClean="0"/>
              <a:t> с дополнительным модулем </a:t>
            </a:r>
            <a:r>
              <a:rPr lang="en-US" dirty="0" err="1" smtClean="0"/>
              <a:t>PostGIS</a:t>
            </a:r>
            <a:endParaRPr lang="en-US" dirty="0" smtClean="0"/>
          </a:p>
          <a:p>
            <a:r>
              <a:rPr lang="ru-RU" dirty="0" smtClean="0"/>
              <a:t>Для отображения карты на клиент передаются</a:t>
            </a:r>
            <a:r>
              <a:rPr lang="en-US" dirty="0" smtClean="0"/>
              <a:t>:</a:t>
            </a:r>
          </a:p>
          <a:p>
            <a:pPr lvl="1"/>
            <a:r>
              <a:rPr lang="ru-RU" sz="2000" dirty="0" smtClean="0"/>
              <a:t>Векторные данные (в формате </a:t>
            </a:r>
            <a:r>
              <a:rPr lang="en-US" sz="2000" dirty="0" err="1" smtClean="0"/>
              <a:t>GeoJSON</a:t>
            </a:r>
            <a:r>
              <a:rPr lang="ru-RU" sz="2000" dirty="0" smtClean="0"/>
              <a:t> или </a:t>
            </a:r>
            <a:r>
              <a:rPr lang="en-US" sz="2000" dirty="0" smtClean="0"/>
              <a:t>GML</a:t>
            </a:r>
            <a:r>
              <a:rPr lang="ru-RU" sz="2000" dirty="0" smtClean="0"/>
              <a:t>.)</a:t>
            </a:r>
            <a:endParaRPr lang="ru-RU" sz="2000" dirty="0"/>
          </a:p>
          <a:p>
            <a:pPr lvl="1"/>
            <a:r>
              <a:rPr lang="ru-RU" sz="2000" dirty="0" smtClean="0"/>
              <a:t>Растровые данные (полученные </a:t>
            </a:r>
            <a:r>
              <a:rPr lang="ru-RU" sz="2000" dirty="0" err="1" smtClean="0"/>
              <a:t>рендеренгом</a:t>
            </a:r>
            <a:r>
              <a:rPr lang="ru-RU" sz="2000" dirty="0" smtClean="0"/>
              <a:t> из векторных)</a:t>
            </a:r>
          </a:p>
          <a:p>
            <a:r>
              <a:rPr lang="ru-RU" dirty="0" smtClean="0"/>
              <a:t>Используются </a:t>
            </a:r>
            <a:r>
              <a:rPr lang="ru-RU" dirty="0"/>
              <a:t>библиотеки </a:t>
            </a:r>
            <a:r>
              <a:rPr lang="en-US" dirty="0" err="1"/>
              <a:t>LeafLet</a:t>
            </a:r>
            <a:r>
              <a:rPr lang="en-US" dirty="0"/>
              <a:t>,</a:t>
            </a:r>
            <a:r>
              <a:rPr lang="ru-RU" dirty="0"/>
              <a:t> </a:t>
            </a:r>
            <a:r>
              <a:rPr lang="en-US" dirty="0" err="1" smtClean="0"/>
              <a:t>OpenLayers</a:t>
            </a:r>
            <a:r>
              <a:rPr lang="ru-RU" dirty="0" smtClean="0"/>
              <a:t>, </a:t>
            </a:r>
            <a:endParaRPr lang="ru-RU" dirty="0"/>
          </a:p>
          <a:p>
            <a:r>
              <a:rPr lang="ru-RU" b="1" dirty="0" smtClean="0"/>
              <a:t>Исходные векторные данные доступны для скачивания</a:t>
            </a:r>
          </a:p>
          <a:p>
            <a:pPr lvl="1"/>
            <a:r>
              <a:rPr lang="ru-RU" dirty="0" smtClean="0"/>
              <a:t>формат </a:t>
            </a:r>
            <a:r>
              <a:rPr lang="en-US" dirty="0" smtClean="0"/>
              <a:t>OSM, SHP </a:t>
            </a:r>
            <a:r>
              <a:rPr lang="ru-RU" dirty="0" smtClean="0"/>
              <a:t>и прочие</a:t>
            </a:r>
          </a:p>
          <a:p>
            <a:r>
              <a:rPr lang="ru-RU" dirty="0" smtClean="0"/>
              <a:t>Обновления ежедневные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256308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Слои из карты </a:t>
            </a:r>
            <a:r>
              <a:rPr lang="en-US" dirty="0" smtClean="0"/>
              <a:t>OSM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16</a:t>
            </a:fld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6" b="23922"/>
          <a:stretch/>
        </p:blipFill>
        <p:spPr bwMode="auto">
          <a:xfrm>
            <a:off x="861095" y="620688"/>
            <a:ext cx="6067425" cy="404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83568" y="3140968"/>
            <a:ext cx="6552728" cy="93610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49841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OpenStreetMap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Для рендеринга можно использовать свободно распространяемые </a:t>
            </a:r>
            <a:r>
              <a:rPr lang="ru-RU" dirty="0"/>
              <a:t>готовые </a:t>
            </a:r>
            <a:r>
              <a:rPr lang="ru-RU" dirty="0" smtClean="0"/>
              <a:t>модули:</a:t>
            </a:r>
          </a:p>
          <a:p>
            <a:r>
              <a:rPr lang="en-US" dirty="0" err="1" smtClean="0"/>
              <a:t>Mapnik</a:t>
            </a:r>
            <a:endParaRPr lang="en-US" dirty="0" smtClean="0"/>
          </a:p>
          <a:p>
            <a:r>
              <a:rPr lang="en-US" dirty="0" err="1"/>
              <a:t>Osmarender</a:t>
            </a:r>
            <a:endParaRPr lang="ru-RU" dirty="0"/>
          </a:p>
          <a:p>
            <a:r>
              <a:rPr lang="ru-RU" dirty="0" smtClean="0"/>
              <a:t>и т.д.</a:t>
            </a: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ru-RU" dirty="0" smtClean="0"/>
              <a:t>Стили оформления объектов заданы в отдельных структурах БД.</a:t>
            </a:r>
            <a:endParaRPr lang="en-US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44211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Связи компонент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18</a:t>
            </a:fld>
            <a:endParaRPr lang="ru-RU"/>
          </a:p>
        </p:txBody>
      </p:sp>
      <p:sp>
        <p:nvSpPr>
          <p:cNvPr id="5" name="Цилиндр 4"/>
          <p:cNvSpPr/>
          <p:nvPr/>
        </p:nvSpPr>
        <p:spPr>
          <a:xfrm>
            <a:off x="6156176" y="1575842"/>
            <a:ext cx="1800200" cy="1224136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Гео БД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300192" y="3783707"/>
            <a:ext cx="1512168" cy="10610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Модуль рендера</a:t>
            </a:r>
            <a:endParaRPr lang="ru-RU" dirty="0"/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3496469" y="1484784"/>
            <a:ext cx="1656184" cy="140138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WFS</a:t>
            </a:r>
            <a:endParaRPr lang="ru-RU" dirty="0"/>
          </a:p>
        </p:txBody>
      </p:sp>
      <p:sp>
        <p:nvSpPr>
          <p:cNvPr id="9" name="Равнобедренный треугольник 8"/>
          <p:cNvSpPr/>
          <p:nvPr/>
        </p:nvSpPr>
        <p:spPr>
          <a:xfrm>
            <a:off x="3491880" y="3611790"/>
            <a:ext cx="1656184" cy="140138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WMS</a:t>
            </a:r>
            <a:endParaRPr lang="ru-RU" dirty="0"/>
          </a:p>
        </p:txBody>
      </p:sp>
      <p:sp>
        <p:nvSpPr>
          <p:cNvPr id="10" name="Улыбающееся лицо 9"/>
          <p:cNvSpPr/>
          <p:nvPr/>
        </p:nvSpPr>
        <p:spPr>
          <a:xfrm>
            <a:off x="683568" y="2831639"/>
            <a:ext cx="1008112" cy="902870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2" name="Прямая со стрелкой 11"/>
          <p:cNvCxnSpPr>
            <a:stCxn id="10" idx="6"/>
            <a:endCxn id="7" idx="1"/>
          </p:cNvCxnSpPr>
          <p:nvPr/>
        </p:nvCxnSpPr>
        <p:spPr>
          <a:xfrm flipV="1">
            <a:off x="1691680" y="2185477"/>
            <a:ext cx="2218835" cy="109759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10" idx="6"/>
            <a:endCxn id="9" idx="1"/>
          </p:cNvCxnSpPr>
          <p:nvPr/>
        </p:nvCxnSpPr>
        <p:spPr>
          <a:xfrm>
            <a:off x="1691680" y="3283074"/>
            <a:ext cx="2214246" cy="1029409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9" idx="5"/>
            <a:endCxn id="6" idx="1"/>
          </p:cNvCxnSpPr>
          <p:nvPr/>
        </p:nvCxnSpPr>
        <p:spPr>
          <a:xfrm>
            <a:off x="4734018" y="4312483"/>
            <a:ext cx="1566174" cy="1759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7" idx="5"/>
            <a:endCxn id="5" idx="2"/>
          </p:cNvCxnSpPr>
          <p:nvPr/>
        </p:nvCxnSpPr>
        <p:spPr>
          <a:xfrm>
            <a:off x="4738607" y="2185477"/>
            <a:ext cx="1417569" cy="243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stCxn id="5" idx="3"/>
            <a:endCxn id="6" idx="0"/>
          </p:cNvCxnSpPr>
          <p:nvPr/>
        </p:nvCxnSpPr>
        <p:spPr>
          <a:xfrm>
            <a:off x="7056276" y="2799978"/>
            <a:ext cx="0" cy="983729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7504" y="3717032"/>
            <a:ext cx="21140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Пользователь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19262902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WikiMapia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471392"/>
          </a:xfrm>
        </p:spPr>
        <p:txBody>
          <a:bodyPr/>
          <a:lstStyle/>
          <a:p>
            <a:r>
              <a:rPr lang="ru-RU" dirty="0" smtClean="0"/>
              <a:t>Проект </a:t>
            </a:r>
            <a:r>
              <a:rPr lang="en-US" dirty="0" err="1" smtClean="0"/>
              <a:t>WikiMapia</a:t>
            </a:r>
            <a:r>
              <a:rPr lang="en-US" dirty="0" smtClean="0"/>
              <a:t> </a:t>
            </a:r>
            <a:r>
              <a:rPr lang="ru-RU" dirty="0" smtClean="0"/>
              <a:t>основан 24.05.2006</a:t>
            </a:r>
          </a:p>
          <a:p>
            <a:r>
              <a:rPr lang="ru-RU" dirty="0" smtClean="0"/>
              <a:t>Более 1,9 млн. зарегистрированных участников</a:t>
            </a:r>
          </a:p>
          <a:p>
            <a:r>
              <a:rPr lang="ru-RU" dirty="0"/>
              <a:t>Позволяет вносить векторные </a:t>
            </a:r>
            <a:r>
              <a:rPr lang="ru-RU" dirty="0" err="1"/>
              <a:t>геообъекты</a:t>
            </a:r>
            <a:r>
              <a:rPr lang="ru-RU" dirty="0"/>
              <a:t> поверх растровой </a:t>
            </a:r>
            <a:r>
              <a:rPr lang="ru-RU" dirty="0" smtClean="0"/>
              <a:t>подложки:</a:t>
            </a:r>
          </a:p>
          <a:p>
            <a:pPr lvl="1"/>
            <a:r>
              <a:rPr lang="en-US" dirty="0" smtClean="0"/>
              <a:t>Google Maps</a:t>
            </a:r>
          </a:p>
          <a:p>
            <a:pPr lvl="1"/>
            <a:r>
              <a:rPr lang="en-US" dirty="0" smtClean="0"/>
              <a:t>Bing Maps</a:t>
            </a:r>
          </a:p>
          <a:p>
            <a:pPr lvl="1"/>
            <a:r>
              <a:rPr lang="en-US" dirty="0" err="1" smtClean="0"/>
              <a:t>Yandex</a:t>
            </a:r>
            <a:r>
              <a:rPr lang="en-US" dirty="0" smtClean="0"/>
              <a:t> Maps</a:t>
            </a:r>
          </a:p>
          <a:p>
            <a:pPr lvl="1"/>
            <a:r>
              <a:rPr lang="en-US" dirty="0" smtClean="0"/>
              <a:t>OSM</a:t>
            </a:r>
            <a:endParaRPr lang="ru-RU" dirty="0"/>
          </a:p>
          <a:p>
            <a:r>
              <a:rPr lang="ru-RU" dirty="0" smtClean="0"/>
              <a:t>На октябрь 2013 г. внесено более 22 млн. объектов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951547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WikiMapia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471392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Проекты аналоги:</a:t>
            </a:r>
          </a:p>
          <a:p>
            <a:pPr lvl="1"/>
            <a:r>
              <a:rPr lang="en-US" dirty="0" err="1" smtClean="0"/>
              <a:t>OpenStreetMap</a:t>
            </a:r>
            <a:endParaRPr lang="en-US" dirty="0" smtClean="0"/>
          </a:p>
          <a:p>
            <a:pPr lvl="1"/>
            <a:r>
              <a:rPr lang="ru-RU" dirty="0" err="1" smtClean="0"/>
              <a:t>Яндекс.Народная</a:t>
            </a:r>
            <a:r>
              <a:rPr lang="ru-RU" dirty="0" smtClean="0"/>
              <a:t> карта</a:t>
            </a:r>
          </a:p>
          <a:p>
            <a:r>
              <a:rPr lang="ru-RU" dirty="0" smtClean="0"/>
              <a:t>Отличия от </a:t>
            </a:r>
            <a:r>
              <a:rPr lang="en-US" dirty="0" err="1" smtClean="0"/>
              <a:t>OpenStreetMap</a:t>
            </a:r>
            <a:r>
              <a:rPr lang="en-US" dirty="0" smtClean="0"/>
              <a:t>:</a:t>
            </a:r>
          </a:p>
          <a:p>
            <a:pPr lvl="1"/>
            <a:r>
              <a:rPr lang="ru-RU" dirty="0" err="1" smtClean="0"/>
              <a:t>Геообъекты</a:t>
            </a:r>
            <a:r>
              <a:rPr lang="ru-RU" dirty="0" smtClean="0"/>
              <a:t> вносятся «на глаз», </a:t>
            </a:r>
          </a:p>
          <a:p>
            <a:pPr lvl="1"/>
            <a:r>
              <a:rPr lang="ru-RU" dirty="0" smtClean="0"/>
              <a:t>точность низка,</a:t>
            </a:r>
          </a:p>
          <a:p>
            <a:pPr lvl="1"/>
            <a:r>
              <a:rPr lang="ru-RU" dirty="0" smtClean="0"/>
              <a:t>описания субъективны,</a:t>
            </a:r>
          </a:p>
          <a:p>
            <a:pPr lvl="1"/>
            <a:r>
              <a:rPr lang="ru-RU" dirty="0" smtClean="0"/>
              <a:t>возможно использовать разные «растровые подложки».</a:t>
            </a:r>
          </a:p>
          <a:p>
            <a:r>
              <a:rPr lang="ru-RU" dirty="0" smtClean="0"/>
              <a:t>Отличие от </a:t>
            </a:r>
            <a:r>
              <a:rPr lang="ru-RU" dirty="0" err="1"/>
              <a:t>Яндекс.Народная</a:t>
            </a:r>
            <a:r>
              <a:rPr lang="ru-RU" dirty="0"/>
              <a:t> </a:t>
            </a:r>
            <a:r>
              <a:rPr lang="ru-RU" dirty="0" smtClean="0"/>
              <a:t>карта:</a:t>
            </a:r>
          </a:p>
          <a:p>
            <a:pPr lvl="1"/>
            <a:r>
              <a:rPr lang="ru-RU" dirty="0" smtClean="0"/>
              <a:t>Свобода публикации и использования (Яндекс на позволяет использовать свои карты без своего согласия)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32154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Итоги обзора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2800" dirty="0" smtClean="0"/>
              <a:t>В результате знакомства с существующими </a:t>
            </a:r>
            <a:r>
              <a:rPr lang="ru-RU" sz="2800" b="1" dirty="0" smtClean="0"/>
              <a:t>стандартами,</a:t>
            </a:r>
            <a:r>
              <a:rPr lang="ru-RU" sz="2800" dirty="0" smtClean="0"/>
              <a:t> </a:t>
            </a:r>
            <a:r>
              <a:rPr lang="ru-RU" sz="2800" b="1" dirty="0" smtClean="0"/>
              <a:t>архитектурами и реализациями</a:t>
            </a:r>
            <a:r>
              <a:rPr lang="ru-RU" sz="2800" dirty="0" smtClean="0"/>
              <a:t> можно представить конфигурацию «желаемой», «идеальной», современной Интернет-ГИС</a:t>
            </a: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1765455"/>
      </p:ext>
    </p:extLst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Желаемые функции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Загрузка карт и данных</a:t>
            </a:r>
          </a:p>
          <a:p>
            <a:r>
              <a:rPr lang="ru-RU" dirty="0" smtClean="0"/>
              <a:t>Использование распространённых форматов ГИС</a:t>
            </a:r>
          </a:p>
          <a:p>
            <a:r>
              <a:rPr lang="ru-RU" dirty="0" smtClean="0"/>
              <a:t>Отображение растрового и векторного представления карты</a:t>
            </a:r>
          </a:p>
          <a:p>
            <a:r>
              <a:rPr lang="ru-RU" dirty="0" smtClean="0"/>
              <a:t>Хранение картографических данных в БД</a:t>
            </a:r>
          </a:p>
          <a:p>
            <a:r>
              <a:rPr lang="ru-RU" dirty="0" smtClean="0"/>
              <a:t>Предоставление оригинального </a:t>
            </a:r>
            <a:r>
              <a:rPr lang="en-US" dirty="0" smtClean="0"/>
              <a:t>API </a:t>
            </a:r>
            <a:r>
              <a:rPr lang="ru-RU" dirty="0" smtClean="0"/>
              <a:t>или стандартных служб </a:t>
            </a:r>
            <a:r>
              <a:rPr lang="en-US" dirty="0" smtClean="0"/>
              <a:t>WMS, WFS </a:t>
            </a:r>
            <a:r>
              <a:rPr lang="ru-RU" dirty="0" smtClean="0"/>
              <a:t>для доступа к своим данным</a:t>
            </a:r>
            <a:endParaRPr lang="en-US" dirty="0" smtClean="0"/>
          </a:p>
          <a:p>
            <a:r>
              <a:rPr lang="ru-RU" dirty="0" smtClean="0"/>
              <a:t>Добавление объектов силами пользователей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863276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Наличие </a:t>
            </a:r>
            <a:r>
              <a:rPr lang="en-US" dirty="0" smtClean="0"/>
              <a:t>API</a:t>
            </a:r>
            <a:r>
              <a:rPr lang="ru-RU" dirty="0" smtClean="0"/>
              <a:t> на серверной стороне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Google Maps</a:t>
            </a:r>
          </a:p>
          <a:p>
            <a:r>
              <a:rPr lang="en-US" sz="3200" dirty="0" smtClean="0"/>
              <a:t>Bing Maps</a:t>
            </a:r>
          </a:p>
          <a:p>
            <a:r>
              <a:rPr lang="en-US" sz="3200" dirty="0" err="1" smtClean="0"/>
              <a:t>Yandex</a:t>
            </a:r>
            <a:r>
              <a:rPr lang="en-US" sz="3200" dirty="0" smtClean="0"/>
              <a:t> Maps</a:t>
            </a:r>
          </a:p>
          <a:p>
            <a:r>
              <a:rPr lang="en-US" sz="3200" dirty="0" err="1" smtClean="0"/>
              <a:t>WikiMapia</a:t>
            </a:r>
            <a:endParaRPr lang="en-US" sz="3200" dirty="0" smtClean="0"/>
          </a:p>
          <a:p>
            <a:r>
              <a:rPr lang="en-US" sz="3200" dirty="0" err="1" smtClean="0"/>
              <a:t>OpenStreetMap</a:t>
            </a:r>
            <a:endParaRPr lang="en-US" sz="32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745453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Сторонние библиотеки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Java-</a:t>
            </a:r>
            <a:r>
              <a:rPr lang="ru-RU" sz="2800" dirty="0"/>
              <a:t>библиотеки с открытым исходным кодом для отображения картографии с </a:t>
            </a:r>
            <a:r>
              <a:rPr lang="en-US" sz="2800" dirty="0" smtClean="0"/>
              <a:t>WMS</a:t>
            </a:r>
            <a:r>
              <a:rPr lang="ru-RU" sz="2800" dirty="0" smtClean="0"/>
              <a:t> / </a:t>
            </a:r>
            <a:r>
              <a:rPr lang="en-US" sz="2800" dirty="0" smtClean="0"/>
              <a:t>WFS</a:t>
            </a:r>
            <a:r>
              <a:rPr lang="ru-RU" sz="2800" dirty="0" smtClean="0"/>
              <a:t> сервисов</a:t>
            </a:r>
            <a:r>
              <a:rPr lang="en-US" sz="2800" dirty="0" smtClean="0"/>
              <a:t>, </a:t>
            </a:r>
            <a:r>
              <a:rPr lang="ru-RU" sz="2800" dirty="0"/>
              <a:t>например с </a:t>
            </a:r>
            <a:r>
              <a:rPr lang="en-US" sz="2800" dirty="0" err="1"/>
              <a:t>GeoServer</a:t>
            </a:r>
            <a:r>
              <a:rPr lang="en-US" sz="2800" dirty="0"/>
              <a:t>, </a:t>
            </a:r>
            <a:r>
              <a:rPr lang="en-US" sz="2800" dirty="0" err="1"/>
              <a:t>MapServer</a:t>
            </a:r>
            <a:r>
              <a:rPr lang="en-US" sz="2800" dirty="0"/>
              <a:t>, Google Maps, </a:t>
            </a:r>
            <a:r>
              <a:rPr lang="en-US" sz="2800" dirty="0" err="1"/>
              <a:t>OpenStreetMap</a:t>
            </a:r>
            <a:r>
              <a:rPr lang="en-US" sz="2800" dirty="0"/>
              <a:t> </a:t>
            </a:r>
            <a:r>
              <a:rPr lang="ru-RU" sz="2800" dirty="0"/>
              <a:t>и т.д.</a:t>
            </a:r>
            <a:endParaRPr lang="en-US" sz="2800" dirty="0" smtClean="0"/>
          </a:p>
          <a:p>
            <a:pPr lvl="1"/>
            <a:r>
              <a:rPr lang="en-US" sz="2400" dirty="0" err="1" smtClean="0"/>
              <a:t>OpenLayers</a:t>
            </a:r>
            <a:endParaRPr lang="ru-RU" sz="2400" dirty="0"/>
          </a:p>
          <a:p>
            <a:pPr lvl="1"/>
            <a:r>
              <a:rPr lang="en-US" sz="2400" dirty="0" smtClean="0"/>
              <a:t>Leaflet</a:t>
            </a:r>
            <a:endParaRPr lang="ru-RU" sz="2400" dirty="0" smtClean="0"/>
          </a:p>
          <a:p>
            <a:pPr lvl="1"/>
            <a:r>
              <a:rPr lang="en-US" sz="2400" dirty="0" err="1" smtClean="0"/>
              <a:t>OSMShape</a:t>
            </a:r>
            <a:endParaRPr lang="en-US" sz="24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037677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 </a:t>
            </a:r>
            <a:r>
              <a:rPr lang="en-US" dirty="0" err="1" smtClean="0"/>
              <a:t>OSMSharp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25</a:t>
            </a:fld>
            <a:endParaRPr lang="ru-RU"/>
          </a:p>
        </p:txBody>
      </p:sp>
      <p:pic>
        <p:nvPicPr>
          <p:cNvPr id="3" name="OsmSharp  - Routing Demo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95536" y="1052736"/>
            <a:ext cx="8424936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11068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00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Готовые сервера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/>
              <a:t>Автономные ИГИС (пользующиеся своими данными)</a:t>
            </a:r>
          </a:p>
          <a:p>
            <a:r>
              <a:rPr lang="en-US" sz="2800" dirty="0" err="1" smtClean="0"/>
              <a:t>Mapserver</a:t>
            </a:r>
            <a:r>
              <a:rPr lang="ru-RU" sz="2800" dirty="0" smtClean="0"/>
              <a:t> (разработчик - университет Миннесоты)</a:t>
            </a:r>
            <a:endParaRPr lang="en-US" sz="2800" dirty="0"/>
          </a:p>
          <a:p>
            <a:r>
              <a:rPr lang="en-US" sz="2800" dirty="0" err="1" smtClean="0"/>
              <a:t>RnD</a:t>
            </a:r>
            <a:r>
              <a:rPr lang="en-US" sz="2800" dirty="0" smtClean="0"/>
              <a:t> </a:t>
            </a:r>
            <a:r>
              <a:rPr lang="en-US" sz="2800" dirty="0" err="1" smtClean="0"/>
              <a:t>GeoServer</a:t>
            </a:r>
            <a:endParaRPr lang="ru-RU" sz="2800" dirty="0"/>
          </a:p>
          <a:p>
            <a:pPr marL="0" indent="0">
              <a:buNone/>
            </a:pP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722723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MapServer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7594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 smtClean="0"/>
              <a:t>Особенности архитектуры:</a:t>
            </a:r>
          </a:p>
          <a:p>
            <a:r>
              <a:rPr lang="ru-RU" dirty="0" smtClean="0"/>
              <a:t>В качестве БД использует </a:t>
            </a:r>
            <a:r>
              <a:rPr lang="en-US" dirty="0" err="1" smtClean="0"/>
              <a:t>PostgreSQL</a:t>
            </a:r>
            <a:r>
              <a:rPr lang="ru-RU" dirty="0" smtClean="0"/>
              <a:t> +</a:t>
            </a:r>
            <a:r>
              <a:rPr lang="en-US" dirty="0" smtClean="0"/>
              <a:t> </a:t>
            </a:r>
            <a:r>
              <a:rPr lang="en-US" dirty="0" err="1" smtClean="0"/>
              <a:t>PostGIS</a:t>
            </a:r>
            <a:endParaRPr lang="en-US" dirty="0" smtClean="0"/>
          </a:p>
          <a:p>
            <a:r>
              <a:rPr lang="ru-RU" dirty="0"/>
              <a:t>Работает с </a:t>
            </a:r>
            <a:r>
              <a:rPr lang="en-US" dirty="0"/>
              <a:t>SHP-</a:t>
            </a:r>
            <a:r>
              <a:rPr lang="ru-RU" dirty="0"/>
              <a:t>файлами (от </a:t>
            </a:r>
            <a:r>
              <a:rPr lang="en-US" dirty="0"/>
              <a:t>OSM</a:t>
            </a:r>
            <a:r>
              <a:rPr lang="ru-RU" dirty="0"/>
              <a:t>)</a:t>
            </a:r>
          </a:p>
          <a:p>
            <a:r>
              <a:rPr lang="ru-RU" dirty="0" smtClean="0"/>
              <a:t>Поддерживает </a:t>
            </a:r>
            <a:r>
              <a:rPr lang="en-US" dirty="0" smtClean="0"/>
              <a:t>OGC </a:t>
            </a:r>
            <a:r>
              <a:rPr lang="ru-RU" dirty="0" smtClean="0"/>
              <a:t>спецификации</a:t>
            </a:r>
            <a:r>
              <a:rPr lang="en-US" dirty="0"/>
              <a:t>:</a:t>
            </a:r>
            <a:r>
              <a:rPr lang="ru-RU" dirty="0" smtClean="0"/>
              <a:t> </a:t>
            </a:r>
            <a:r>
              <a:rPr lang="en-US" dirty="0" smtClean="0"/>
              <a:t>WFS, WMS </a:t>
            </a:r>
            <a:r>
              <a:rPr lang="ru-RU" dirty="0" smtClean="0"/>
              <a:t>и т.д.</a:t>
            </a:r>
          </a:p>
          <a:p>
            <a:r>
              <a:rPr lang="ru-RU" dirty="0" smtClean="0"/>
              <a:t>Может быть клиентом и сервером </a:t>
            </a:r>
            <a:r>
              <a:rPr lang="en-US" dirty="0"/>
              <a:t>WFS, WMS </a:t>
            </a:r>
            <a:r>
              <a:rPr lang="ru-RU" dirty="0" smtClean="0"/>
              <a:t>(и отдавать данные и брать их с других ресурсов)</a:t>
            </a:r>
          </a:p>
          <a:p>
            <a:r>
              <a:rPr lang="ru-RU" dirty="0" smtClean="0"/>
              <a:t>Поддерживает основные скриптовые языки: </a:t>
            </a:r>
            <a:r>
              <a:rPr lang="en-US" dirty="0"/>
              <a:t>PHP, Python, Perl, Ruby, Java </a:t>
            </a:r>
            <a:r>
              <a:rPr lang="ru-RU" dirty="0"/>
              <a:t>и .</a:t>
            </a:r>
            <a:r>
              <a:rPr lang="en-US" dirty="0"/>
              <a:t>NET</a:t>
            </a:r>
          </a:p>
          <a:p>
            <a:endParaRPr lang="ru-RU" dirty="0" smtClean="0"/>
          </a:p>
          <a:p>
            <a:r>
              <a:rPr lang="ru-RU" dirty="0" smtClean="0"/>
              <a:t>Вывод: развертывание </a:t>
            </a:r>
            <a:r>
              <a:rPr lang="en-US" dirty="0" err="1" smtClean="0"/>
              <a:t>MapServer</a:t>
            </a:r>
            <a:r>
              <a:rPr lang="en-US" dirty="0" smtClean="0"/>
              <a:t> + </a:t>
            </a:r>
            <a:r>
              <a:rPr lang="ru-RU" dirty="0" smtClean="0"/>
              <a:t>карты от </a:t>
            </a:r>
            <a:r>
              <a:rPr lang="en-US" dirty="0" smtClean="0"/>
              <a:t>OSM </a:t>
            </a:r>
            <a:r>
              <a:rPr lang="ru-RU" dirty="0" smtClean="0"/>
              <a:t>позволят сделать любой функционал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FCD6-4EF3-4F35-8AC5-D0BD518C9B5B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10830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1842</TotalTime>
  <Words>904</Words>
  <Application>Microsoft Office PowerPoint</Application>
  <PresentationFormat>Экран (4:3)</PresentationFormat>
  <Paragraphs>196</Paragraphs>
  <Slides>27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NewsPrint</vt:lpstr>
      <vt:lpstr>Интернет ГИС</vt:lpstr>
      <vt:lpstr>Стандарты ИГИС</vt:lpstr>
      <vt:lpstr>GML</vt:lpstr>
      <vt:lpstr>Виды картографических web-сервисов</vt:lpstr>
      <vt:lpstr>Web Map Service</vt:lpstr>
      <vt:lpstr>Web Feature Service</vt:lpstr>
      <vt:lpstr>Web Coverage Service</vt:lpstr>
      <vt:lpstr>Существующие ИГИС</vt:lpstr>
      <vt:lpstr>Общая архитектура</vt:lpstr>
      <vt:lpstr>Доступность</vt:lpstr>
      <vt:lpstr>Проприетарные проекты</vt:lpstr>
      <vt:lpstr>Открытые проекты</vt:lpstr>
      <vt:lpstr>OpenStreetMap</vt:lpstr>
      <vt:lpstr>Пример карты OSM</vt:lpstr>
      <vt:lpstr>OpenStreetMap</vt:lpstr>
      <vt:lpstr>Слои из карты OSM</vt:lpstr>
      <vt:lpstr>OpenStreetMap</vt:lpstr>
      <vt:lpstr>Связи компонент</vt:lpstr>
      <vt:lpstr>WikiMapia</vt:lpstr>
      <vt:lpstr>WikiMapia</vt:lpstr>
      <vt:lpstr>Итоги обзора</vt:lpstr>
      <vt:lpstr>Желаемые функции</vt:lpstr>
      <vt:lpstr>Наличие API на серверной стороне</vt:lpstr>
      <vt:lpstr>Сторонние библиотеки</vt:lpstr>
      <vt:lpstr>Пример OSMSharp</vt:lpstr>
      <vt:lpstr>Готовые сервера</vt:lpstr>
      <vt:lpstr>MapServer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Интернет ГИС</dc:title>
  <dc:creator>Владислав Станиславович Шерстнёв</dc:creator>
  <cp:lastModifiedBy>Владислав</cp:lastModifiedBy>
  <cp:revision>98</cp:revision>
  <dcterms:created xsi:type="dcterms:W3CDTF">2013-10-15T02:47:50Z</dcterms:created>
  <dcterms:modified xsi:type="dcterms:W3CDTF">2013-11-25T06:11:32Z</dcterms:modified>
</cp:coreProperties>
</file>