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60" r:id="rId3"/>
    <p:sldId id="270" r:id="rId4"/>
    <p:sldId id="263" r:id="rId5"/>
    <p:sldId id="265" r:id="rId6"/>
    <p:sldId id="281" r:id="rId7"/>
    <p:sldId id="273" r:id="rId8"/>
    <p:sldId id="272" r:id="rId9"/>
    <p:sldId id="264" r:id="rId10"/>
    <p:sldId id="276" r:id="rId11"/>
    <p:sldId id="277" r:id="rId12"/>
    <p:sldId id="278" r:id="rId13"/>
    <p:sldId id="279" r:id="rId14"/>
    <p:sldId id="280" r:id="rId15"/>
    <p:sldId id="274" r:id="rId16"/>
    <p:sldId id="275" r:id="rId17"/>
    <p:sldId id="28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12" autoAdjust="0"/>
  </p:normalViewPr>
  <p:slideViewPr>
    <p:cSldViewPr>
      <p:cViewPr varScale="1">
        <p:scale>
          <a:sx n="62" d="100"/>
          <a:sy n="62" d="100"/>
        </p:scale>
        <p:origin x="-320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E3F2B-D4DD-44DF-8D04-F032B9430CE5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7A401-51B9-48D8-997F-A9470032E0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30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3BBEB-0753-4086-A120-83F43DAF42C0}" type="datetime1">
              <a:rPr lang="ru-RU" smtClean="0"/>
              <a:t>01.12.2014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175E-5771-4205-AB90-E3C41FA4F3DD}" type="datetime1">
              <a:rPr lang="ru-RU" smtClean="0"/>
              <a:t>01.12.2014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7D59-0895-4A34-8879-1E3371A92529}" type="datetime1">
              <a:rPr lang="ru-RU" smtClean="0"/>
              <a:t>01.12.2014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4D71-D880-434D-8598-1B8AD49434DA}" type="datetime1">
              <a:rPr lang="ru-RU" smtClean="0"/>
              <a:t>01.12.2014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3C1C2-BF5C-4306-8734-A59B99D5E1C3}" type="datetime1">
              <a:rPr lang="ru-RU" smtClean="0"/>
              <a:t>01.12.2014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6D4F-CC68-4DA6-94B0-C621B9467AEF}" type="datetime1">
              <a:rPr lang="ru-RU" smtClean="0"/>
              <a:t>01.12.2014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D2-DCBA-4143-AACE-E943E08A6BBB}" type="datetime1">
              <a:rPr lang="ru-RU" smtClean="0"/>
              <a:t>01.12.2014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254F3-AADC-4251-9808-8C4480A208D5}" type="datetime1">
              <a:rPr lang="ru-RU" smtClean="0"/>
              <a:t>01.12.2014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CB570-5E1C-433D-A01F-4CA39D3CA28A}" type="datetime1">
              <a:rPr lang="ru-RU" smtClean="0"/>
              <a:t>01.12.2014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6E24-FBC8-4FB9-B2D4-CD335C41AA11}" type="datetime1">
              <a:rPr lang="ru-RU" smtClean="0"/>
              <a:t>01.12.2014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724C-B5C2-4E78-8CB1-F75171723B3C}" type="datetime1">
              <a:rPr lang="ru-RU" smtClean="0"/>
              <a:t>01.12.2014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C985DCC8-873D-4761-B259-CE51FDECF50B}" type="datetime1">
              <a:rPr lang="ru-RU" smtClean="0"/>
              <a:t>01.12.2014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284984"/>
            <a:ext cx="7914456" cy="2160240"/>
          </a:xfrm>
        </p:spPr>
        <p:txBody>
          <a:bodyPr/>
          <a:lstStyle/>
          <a:p>
            <a:r>
              <a:rPr lang="ru-RU" sz="7200" dirty="0" smtClean="0"/>
              <a:t>Пространственные запросы</a:t>
            </a:r>
            <a:endParaRPr lang="ru-RU" sz="7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6510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ИГИС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Основная задача ИГИС – решать пространственные задачи</a:t>
            </a:r>
          </a:p>
          <a:p>
            <a:r>
              <a:rPr lang="ru-RU" dirty="0" smtClean="0"/>
              <a:t>Для работы ИГИС требуются</a:t>
            </a:r>
          </a:p>
          <a:p>
            <a:pPr lvl="1"/>
            <a:r>
              <a:rPr lang="ru-RU" dirty="0" smtClean="0"/>
              <a:t>Пространственные данные</a:t>
            </a:r>
          </a:p>
          <a:p>
            <a:pPr lvl="1"/>
            <a:r>
              <a:rPr lang="ru-RU" dirty="0" smtClean="0"/>
              <a:t>Математический аппарат обработки таких данных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33373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992" y="5141168"/>
            <a:ext cx="7554416" cy="952128"/>
          </a:xfrm>
        </p:spPr>
        <p:txBody>
          <a:bodyPr>
            <a:normAutofit/>
          </a:bodyPr>
          <a:lstStyle/>
          <a:p>
            <a:r>
              <a:rPr lang="ru-RU" dirty="0" smtClean="0"/>
              <a:t>Хранение 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85800"/>
            <a:ext cx="8424936" cy="468741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800" b="1" dirty="0" smtClean="0"/>
              <a:t>Большие </a:t>
            </a:r>
            <a:r>
              <a:rPr lang="ru-RU" sz="2800" b="1" dirty="0" smtClean="0"/>
              <a:t>объёмы данных можно хранить: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/>
              <a:t>СУБД</a:t>
            </a:r>
          </a:p>
          <a:p>
            <a:pPr lvl="1">
              <a:lnSpc>
                <a:spcPct val="150000"/>
              </a:lnSpc>
            </a:pPr>
            <a:r>
              <a:rPr lang="en-US" sz="2600" b="1" dirty="0"/>
              <a:t>Oracle, MS </a:t>
            </a:r>
            <a:r>
              <a:rPr lang="en-US" sz="2600" b="1" dirty="0"/>
              <a:t>SQL Server, </a:t>
            </a:r>
            <a:r>
              <a:rPr lang="en-US" sz="2600" b="1" dirty="0"/>
              <a:t>PostgreSQL, </a:t>
            </a:r>
            <a:r>
              <a:rPr lang="en-US" sz="2600" b="1" dirty="0" err="1"/>
              <a:t>MySql</a:t>
            </a:r>
            <a:r>
              <a:rPr lang="en-US" sz="2600" b="1" dirty="0"/>
              <a:t> </a:t>
            </a:r>
            <a:r>
              <a:rPr lang="en-US" sz="2600" b="1" dirty="0" smtClean="0"/>
              <a:t> </a:t>
            </a:r>
            <a:r>
              <a:rPr lang="ru-RU" sz="2600" b="1" dirty="0"/>
              <a:t>и т.д.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/>
              <a:t>Бинарных файла (закрытая структура)</a:t>
            </a:r>
          </a:p>
          <a:p>
            <a:pPr lvl="1">
              <a:lnSpc>
                <a:spcPct val="150000"/>
              </a:lnSpc>
            </a:pPr>
            <a:r>
              <a:rPr lang="en-US" sz="2600" b="1" dirty="0" smtClean="0"/>
              <a:t>ArcGIS, MapInfo </a:t>
            </a:r>
            <a:r>
              <a:rPr lang="ru-RU" sz="2600" b="1" dirty="0" smtClean="0"/>
              <a:t>и т.д.</a:t>
            </a:r>
          </a:p>
          <a:p>
            <a:pPr>
              <a:lnSpc>
                <a:spcPct val="150000"/>
              </a:lnSpc>
            </a:pPr>
            <a:r>
              <a:rPr lang="ru-RU" sz="2600" b="1" dirty="0"/>
              <a:t>XML-файлах (открытая структура</a:t>
            </a:r>
            <a:r>
              <a:rPr lang="ru-RU" sz="2600" b="1" dirty="0" smtClean="0"/>
              <a:t>)</a:t>
            </a:r>
          </a:p>
          <a:p>
            <a:pPr>
              <a:lnSpc>
                <a:spcPct val="150000"/>
              </a:lnSpc>
            </a:pPr>
            <a:endParaRPr lang="en-US" sz="2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6696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Запросы к данным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15408"/>
          </a:xfrm>
        </p:spPr>
        <p:txBody>
          <a:bodyPr>
            <a:normAutofit/>
          </a:bodyPr>
          <a:lstStyle/>
          <a:p>
            <a:r>
              <a:rPr lang="ru-RU" dirty="0" smtClean="0"/>
              <a:t>«Оконные» запросы</a:t>
            </a:r>
          </a:p>
          <a:p>
            <a:pPr lvl="1"/>
            <a:r>
              <a:rPr lang="ru-RU" dirty="0" smtClean="0"/>
              <a:t>Найти объекты попадающие в область</a:t>
            </a:r>
          </a:p>
          <a:p>
            <a:r>
              <a:rPr lang="ru-RU" dirty="0" smtClean="0"/>
              <a:t>Взаимное соотношение объектов</a:t>
            </a:r>
          </a:p>
          <a:p>
            <a:pPr lvl="1"/>
            <a:r>
              <a:rPr lang="ru-RU" dirty="0" smtClean="0"/>
              <a:t>Полное включение</a:t>
            </a:r>
          </a:p>
          <a:p>
            <a:pPr lvl="1"/>
            <a:r>
              <a:rPr lang="ru-RU" dirty="0" smtClean="0"/>
              <a:t>Пересечение </a:t>
            </a:r>
          </a:p>
          <a:p>
            <a:pPr lvl="1"/>
            <a:r>
              <a:rPr lang="ru-RU" dirty="0" smtClean="0"/>
              <a:t>И т.д.</a:t>
            </a:r>
          </a:p>
          <a:p>
            <a:r>
              <a:rPr lang="ru-RU" dirty="0" smtClean="0"/>
              <a:t>Построение новых объектов на основе прежних</a:t>
            </a:r>
          </a:p>
          <a:p>
            <a:pPr lvl="1"/>
            <a:r>
              <a:rPr lang="ru-RU" dirty="0" smtClean="0"/>
              <a:t>Буферные зоны вокруг объектов</a:t>
            </a:r>
          </a:p>
          <a:p>
            <a:pPr lvl="1"/>
            <a:r>
              <a:rPr lang="ru-RU" dirty="0" smtClean="0"/>
              <a:t>Объекты – результаты пересечений</a:t>
            </a:r>
          </a:p>
          <a:p>
            <a:pPr lvl="1"/>
            <a:r>
              <a:rPr lang="ru-RU" dirty="0" smtClean="0"/>
              <a:t>Кратчайший «путь» между объектами</a:t>
            </a:r>
          </a:p>
          <a:p>
            <a:pPr lvl="1"/>
            <a:r>
              <a:rPr lang="ru-RU" dirty="0" smtClean="0"/>
              <a:t>И т.д.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35480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Пространственные индексы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Известная индексация одномерных данных (не пространственных) слабо повышает обработку пространственных данных</a:t>
            </a:r>
          </a:p>
          <a:p>
            <a:r>
              <a:rPr lang="ru-RU" dirty="0" smtClean="0"/>
              <a:t>СУБД используют специализированные «пространственные индексы» для ускорения выборок данных</a:t>
            </a:r>
          </a:p>
          <a:p>
            <a:r>
              <a:rPr lang="ru-RU" dirty="0" smtClean="0"/>
              <a:t>Вариантов пространственных индексов множество </a:t>
            </a:r>
          </a:p>
          <a:p>
            <a:pPr lvl="1"/>
            <a:r>
              <a:rPr lang="en-US" dirty="0" smtClean="0"/>
              <a:t>B-</a:t>
            </a:r>
            <a:r>
              <a:rPr lang="ru-RU" dirty="0" smtClean="0"/>
              <a:t>деревья,</a:t>
            </a:r>
          </a:p>
          <a:p>
            <a:pPr lvl="1"/>
            <a:r>
              <a:rPr lang="en-US" dirty="0" smtClean="0"/>
              <a:t>R</a:t>
            </a:r>
            <a:r>
              <a:rPr lang="ru-RU" dirty="0" smtClean="0"/>
              <a:t>-деревья,</a:t>
            </a:r>
            <a:endParaRPr lang="en-US" dirty="0" smtClean="0"/>
          </a:p>
          <a:p>
            <a:pPr lvl="1"/>
            <a:r>
              <a:rPr lang="ru-RU" dirty="0" smtClean="0"/>
              <a:t>и т.д.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91449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6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1116013" y="692696"/>
            <a:ext cx="7173912" cy="4870450"/>
            <a:chOff x="1116013" y="1268413"/>
            <a:chExt cx="7173912" cy="4870450"/>
          </a:xfrm>
        </p:grpSpPr>
        <p:sp>
          <p:nvSpPr>
            <p:cNvPr id="6" name="Rectangle 6" descr="20%"/>
            <p:cNvSpPr>
              <a:spLocks noChangeArrowheads="1"/>
            </p:cNvSpPr>
            <p:nvPr/>
          </p:nvSpPr>
          <p:spPr bwMode="auto">
            <a:xfrm>
              <a:off x="2835275" y="1649413"/>
              <a:ext cx="798513" cy="687387"/>
            </a:xfrm>
            <a:prstGeom prst="rect">
              <a:avLst/>
            </a:prstGeom>
            <a:pattFill prst="pct20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7" descr="20%"/>
            <p:cNvSpPr>
              <a:spLocks noChangeArrowheads="1"/>
            </p:cNvSpPr>
            <p:nvPr/>
          </p:nvSpPr>
          <p:spPr bwMode="auto">
            <a:xfrm>
              <a:off x="1476375" y="3098800"/>
              <a:ext cx="879475" cy="611188"/>
            </a:xfrm>
            <a:prstGeom prst="rect">
              <a:avLst/>
            </a:prstGeom>
            <a:pattFill prst="pct20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8" descr="20%"/>
            <p:cNvSpPr>
              <a:spLocks noChangeArrowheads="1"/>
            </p:cNvSpPr>
            <p:nvPr/>
          </p:nvSpPr>
          <p:spPr bwMode="auto">
            <a:xfrm>
              <a:off x="3233738" y="1268413"/>
              <a:ext cx="1119187" cy="839787"/>
            </a:xfrm>
            <a:prstGeom prst="rect">
              <a:avLst/>
            </a:prstGeom>
            <a:pattFill prst="pct20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9" descr="20%"/>
            <p:cNvSpPr>
              <a:spLocks noChangeArrowheads="1"/>
            </p:cNvSpPr>
            <p:nvPr/>
          </p:nvSpPr>
          <p:spPr bwMode="auto">
            <a:xfrm>
              <a:off x="2035175" y="1497013"/>
              <a:ext cx="560388" cy="1296987"/>
            </a:xfrm>
            <a:prstGeom prst="rect">
              <a:avLst/>
            </a:prstGeom>
            <a:pattFill prst="pct20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Rectangle 10" descr="20%"/>
            <p:cNvSpPr>
              <a:spLocks noChangeArrowheads="1"/>
            </p:cNvSpPr>
            <p:nvPr/>
          </p:nvSpPr>
          <p:spPr bwMode="auto">
            <a:xfrm>
              <a:off x="2994025" y="2565400"/>
              <a:ext cx="1039813" cy="685800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11" descr="20%"/>
            <p:cNvSpPr>
              <a:spLocks noChangeArrowheads="1"/>
            </p:cNvSpPr>
            <p:nvPr/>
          </p:nvSpPr>
          <p:spPr bwMode="auto">
            <a:xfrm>
              <a:off x="5391150" y="2336800"/>
              <a:ext cx="1917700" cy="533400"/>
            </a:xfrm>
            <a:prstGeom prst="rect">
              <a:avLst/>
            </a:prstGeom>
            <a:pattFill prst="pct20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2" descr="20%"/>
            <p:cNvSpPr>
              <a:spLocks noChangeArrowheads="1"/>
            </p:cNvSpPr>
            <p:nvPr/>
          </p:nvSpPr>
          <p:spPr bwMode="auto">
            <a:xfrm>
              <a:off x="5791200" y="1878013"/>
              <a:ext cx="558800" cy="1373187"/>
            </a:xfrm>
            <a:prstGeom prst="rect">
              <a:avLst/>
            </a:prstGeom>
            <a:pattFill prst="pct20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3" descr="20%"/>
            <p:cNvSpPr>
              <a:spLocks noChangeArrowheads="1"/>
            </p:cNvSpPr>
            <p:nvPr/>
          </p:nvSpPr>
          <p:spPr bwMode="auto">
            <a:xfrm>
              <a:off x="6110288" y="3022600"/>
              <a:ext cx="879475" cy="458788"/>
            </a:xfrm>
            <a:prstGeom prst="rect">
              <a:avLst/>
            </a:prstGeom>
            <a:pattFill prst="pct20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4" descr="20%"/>
            <p:cNvSpPr>
              <a:spLocks noChangeArrowheads="1"/>
            </p:cNvSpPr>
            <p:nvPr/>
          </p:nvSpPr>
          <p:spPr bwMode="auto">
            <a:xfrm>
              <a:off x="3873500" y="3481388"/>
              <a:ext cx="1677988" cy="533400"/>
            </a:xfrm>
            <a:prstGeom prst="rect">
              <a:avLst/>
            </a:prstGeom>
            <a:pattFill prst="pct20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5" descr="20%"/>
            <p:cNvSpPr>
              <a:spLocks noChangeArrowheads="1"/>
            </p:cNvSpPr>
            <p:nvPr/>
          </p:nvSpPr>
          <p:spPr bwMode="auto">
            <a:xfrm>
              <a:off x="4672013" y="3098800"/>
              <a:ext cx="558800" cy="687388"/>
            </a:xfrm>
            <a:prstGeom prst="rect">
              <a:avLst/>
            </a:prstGeom>
            <a:pattFill prst="pct20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1476375" y="2565400"/>
              <a:ext cx="2557463" cy="1144588"/>
            </a:xfrm>
            <a:prstGeom prst="rect">
              <a:avLst/>
            </a:prstGeom>
            <a:noFill/>
            <a:ln w="19050">
              <a:solidFill>
                <a:schemeClr val="hlink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2035175" y="1268413"/>
              <a:ext cx="2317750" cy="1525587"/>
            </a:xfrm>
            <a:prstGeom prst="rect">
              <a:avLst/>
            </a:prstGeom>
            <a:noFill/>
            <a:ln w="19050">
              <a:solidFill>
                <a:schemeClr val="hlink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1476375" y="1268413"/>
              <a:ext cx="2876550" cy="2441575"/>
            </a:xfrm>
            <a:prstGeom prst="rect">
              <a:avLst/>
            </a:prstGeom>
            <a:noFill/>
            <a:ln w="19050">
              <a:solidFill>
                <a:srgbClr val="FF660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3873500" y="1878013"/>
              <a:ext cx="3435350" cy="2136775"/>
            </a:xfrm>
            <a:prstGeom prst="rect">
              <a:avLst/>
            </a:prstGeom>
            <a:noFill/>
            <a:ln w="19050">
              <a:solidFill>
                <a:srgbClr val="FF660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3873500" y="3098800"/>
              <a:ext cx="1677988" cy="915988"/>
            </a:xfrm>
            <a:prstGeom prst="rect">
              <a:avLst/>
            </a:prstGeom>
            <a:noFill/>
            <a:ln w="19050">
              <a:solidFill>
                <a:schemeClr val="hlink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5391150" y="1878013"/>
              <a:ext cx="1917700" cy="1603375"/>
            </a:xfrm>
            <a:prstGeom prst="rect">
              <a:avLst/>
            </a:prstGeom>
            <a:noFill/>
            <a:ln w="19050">
              <a:solidFill>
                <a:schemeClr val="hlink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2835275" y="1649413"/>
              <a:ext cx="798513" cy="6873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5391150" y="2336800"/>
              <a:ext cx="1917700" cy="533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3873500" y="3481388"/>
              <a:ext cx="1677988" cy="533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4192588" y="3709988"/>
              <a:ext cx="565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R10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2035175" y="1573213"/>
              <a:ext cx="4508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R1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3554413" y="1268413"/>
              <a:ext cx="4508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R2</a:t>
              </a:r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2835275" y="1649413"/>
              <a:ext cx="4508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R3</a:t>
              </a:r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1636713" y="3175000"/>
              <a:ext cx="4508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R4</a:t>
              </a: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3233738" y="2794000"/>
              <a:ext cx="4508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R5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5391150" y="2413000"/>
              <a:ext cx="4508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R6</a:t>
              </a:r>
            </a:p>
          </p:txBody>
        </p:sp>
        <p:sp>
          <p:nvSpPr>
            <p:cNvPr id="32" name="Text Box 32"/>
            <p:cNvSpPr txBox="1">
              <a:spLocks noChangeArrowheads="1"/>
            </p:cNvSpPr>
            <p:nvPr/>
          </p:nvSpPr>
          <p:spPr bwMode="auto">
            <a:xfrm>
              <a:off x="5791200" y="1878013"/>
              <a:ext cx="4508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R7</a:t>
              </a: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6429375" y="3022600"/>
              <a:ext cx="4492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R8</a:t>
              </a:r>
            </a:p>
          </p:txBody>
        </p:sp>
        <p:sp>
          <p:nvSpPr>
            <p:cNvPr id="34" name="Rectangle 34"/>
            <p:cNvSpPr>
              <a:spLocks noChangeArrowheads="1"/>
            </p:cNvSpPr>
            <p:nvPr/>
          </p:nvSpPr>
          <p:spPr bwMode="auto">
            <a:xfrm>
              <a:off x="5791200" y="1878013"/>
              <a:ext cx="558800" cy="13731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auto">
            <a:xfrm>
              <a:off x="4672013" y="3098800"/>
              <a:ext cx="4508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R9</a:t>
              </a:r>
            </a:p>
          </p:txBody>
        </p:sp>
        <p:sp>
          <p:nvSpPr>
            <p:cNvPr id="36" name="Text Box 36"/>
            <p:cNvSpPr txBox="1">
              <a:spLocks noChangeArrowheads="1"/>
            </p:cNvSpPr>
            <p:nvPr/>
          </p:nvSpPr>
          <p:spPr bwMode="auto">
            <a:xfrm>
              <a:off x="2595563" y="1268413"/>
              <a:ext cx="565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R11</a:t>
              </a:r>
            </a:p>
          </p:txBody>
        </p:sp>
        <p:sp>
          <p:nvSpPr>
            <p:cNvPr id="37" name="Text Box 37"/>
            <p:cNvSpPr txBox="1">
              <a:spLocks noChangeArrowheads="1"/>
            </p:cNvSpPr>
            <p:nvPr/>
          </p:nvSpPr>
          <p:spPr bwMode="auto">
            <a:xfrm>
              <a:off x="1476375" y="2565400"/>
              <a:ext cx="565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R12</a:t>
              </a:r>
            </a:p>
          </p:txBody>
        </p:sp>
        <p:sp>
          <p:nvSpPr>
            <p:cNvPr id="38" name="Text Box 38"/>
            <p:cNvSpPr txBox="1">
              <a:spLocks noChangeArrowheads="1"/>
            </p:cNvSpPr>
            <p:nvPr/>
          </p:nvSpPr>
          <p:spPr bwMode="auto">
            <a:xfrm>
              <a:off x="6510338" y="1878013"/>
              <a:ext cx="565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R13</a:t>
              </a:r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4113213" y="3098800"/>
              <a:ext cx="565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R14</a:t>
              </a: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1476375" y="1344613"/>
              <a:ext cx="565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R15</a:t>
              </a:r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auto">
            <a:xfrm>
              <a:off x="4511675" y="1878013"/>
              <a:ext cx="565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ru-RU">
                  <a:solidFill>
                    <a:schemeClr val="tx1"/>
                  </a:solidFill>
                  <a:latin typeface="Times New Roman" pitchFamily="18" charset="0"/>
                </a:rPr>
                <a:t>R16</a:t>
              </a:r>
            </a:p>
          </p:txBody>
        </p:sp>
        <p:grpSp>
          <p:nvGrpSpPr>
            <p:cNvPr id="42" name="Group 42"/>
            <p:cNvGrpSpPr>
              <a:grpSpLocks/>
            </p:cNvGrpSpPr>
            <p:nvPr/>
          </p:nvGrpSpPr>
          <p:grpSpPr bwMode="auto">
            <a:xfrm>
              <a:off x="1116013" y="4437063"/>
              <a:ext cx="7173912" cy="1701800"/>
              <a:chOff x="720" y="2832"/>
              <a:chExt cx="4368" cy="984"/>
            </a:xfrm>
          </p:grpSpPr>
          <p:sp>
            <p:nvSpPr>
              <p:cNvPr id="43" name="Text Box 43"/>
              <p:cNvSpPr txBox="1">
                <a:spLocks noChangeArrowheads="1"/>
              </p:cNvSpPr>
              <p:nvPr/>
            </p:nvSpPr>
            <p:spPr bwMode="auto">
              <a:xfrm>
                <a:off x="758" y="3600"/>
                <a:ext cx="87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ru-RU">
                    <a:solidFill>
                      <a:schemeClr val="tx1"/>
                    </a:solidFill>
                    <a:latin typeface="Times New Roman" pitchFamily="18" charset="0"/>
                  </a:rPr>
                  <a:t>R1    R2    R3</a:t>
                </a:r>
              </a:p>
            </p:txBody>
          </p:sp>
          <p:sp>
            <p:nvSpPr>
              <p:cNvPr id="44" name="Rectangle 44"/>
              <p:cNvSpPr>
                <a:spLocks noChangeArrowheads="1"/>
              </p:cNvSpPr>
              <p:nvPr/>
            </p:nvSpPr>
            <p:spPr bwMode="auto">
              <a:xfrm>
                <a:off x="720" y="3624"/>
                <a:ext cx="96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5" name="Rectangle 45"/>
              <p:cNvSpPr>
                <a:spLocks noChangeArrowheads="1"/>
              </p:cNvSpPr>
              <p:nvPr/>
            </p:nvSpPr>
            <p:spPr bwMode="auto">
              <a:xfrm>
                <a:off x="1056" y="3624"/>
                <a:ext cx="3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" name="Text Box 46"/>
              <p:cNvSpPr txBox="1">
                <a:spLocks noChangeArrowheads="1"/>
              </p:cNvSpPr>
              <p:nvPr/>
            </p:nvSpPr>
            <p:spPr bwMode="auto">
              <a:xfrm>
                <a:off x="2390" y="2832"/>
                <a:ext cx="71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ru-RU">
                    <a:solidFill>
                      <a:schemeClr val="tx1"/>
                    </a:solidFill>
                    <a:latin typeface="Times New Roman" pitchFamily="18" charset="0"/>
                  </a:rPr>
                  <a:t>R15  R16  </a:t>
                </a:r>
              </a:p>
            </p:txBody>
          </p:sp>
          <p:sp>
            <p:nvSpPr>
              <p:cNvPr id="47" name="Rectangle 47"/>
              <p:cNvSpPr>
                <a:spLocks noChangeArrowheads="1"/>
              </p:cNvSpPr>
              <p:nvPr/>
            </p:nvSpPr>
            <p:spPr bwMode="auto">
              <a:xfrm>
                <a:off x="2352" y="2856"/>
                <a:ext cx="96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8" name="Rectangle 48"/>
              <p:cNvSpPr>
                <a:spLocks noChangeArrowheads="1"/>
              </p:cNvSpPr>
              <p:nvPr/>
            </p:nvSpPr>
            <p:spPr bwMode="auto">
              <a:xfrm>
                <a:off x="2688" y="2856"/>
                <a:ext cx="3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9" name="Text Box 49"/>
              <p:cNvSpPr txBox="1">
                <a:spLocks noChangeArrowheads="1"/>
              </p:cNvSpPr>
              <p:nvPr/>
            </p:nvSpPr>
            <p:spPr bwMode="auto">
              <a:xfrm>
                <a:off x="1910" y="3600"/>
                <a:ext cx="57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ru-RU">
                    <a:solidFill>
                      <a:schemeClr val="tx1"/>
                    </a:solidFill>
                    <a:latin typeface="Times New Roman" pitchFamily="18" charset="0"/>
                  </a:rPr>
                  <a:t>R4    R5</a:t>
                </a:r>
              </a:p>
            </p:txBody>
          </p:sp>
          <p:sp>
            <p:nvSpPr>
              <p:cNvPr id="50" name="Rectangle 50"/>
              <p:cNvSpPr>
                <a:spLocks noChangeArrowheads="1"/>
              </p:cNvSpPr>
              <p:nvPr/>
            </p:nvSpPr>
            <p:spPr bwMode="auto">
              <a:xfrm>
                <a:off x="1872" y="3624"/>
                <a:ext cx="96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" name="Rectangle 51"/>
              <p:cNvSpPr>
                <a:spLocks noChangeArrowheads="1"/>
              </p:cNvSpPr>
              <p:nvPr/>
            </p:nvSpPr>
            <p:spPr bwMode="auto">
              <a:xfrm>
                <a:off x="2208" y="3624"/>
                <a:ext cx="3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" name="Text Box 52"/>
              <p:cNvSpPr txBox="1">
                <a:spLocks noChangeArrowheads="1"/>
              </p:cNvSpPr>
              <p:nvPr/>
            </p:nvSpPr>
            <p:spPr bwMode="auto">
              <a:xfrm>
                <a:off x="3014" y="3600"/>
                <a:ext cx="87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ru-RU">
                    <a:solidFill>
                      <a:schemeClr val="tx1"/>
                    </a:solidFill>
                    <a:latin typeface="Times New Roman" pitchFamily="18" charset="0"/>
                  </a:rPr>
                  <a:t>R6    R7    R8</a:t>
                </a:r>
              </a:p>
            </p:txBody>
          </p:sp>
          <p:sp>
            <p:nvSpPr>
              <p:cNvPr id="53" name="Rectangle 53"/>
              <p:cNvSpPr>
                <a:spLocks noChangeArrowheads="1"/>
              </p:cNvSpPr>
              <p:nvPr/>
            </p:nvSpPr>
            <p:spPr bwMode="auto">
              <a:xfrm>
                <a:off x="2976" y="3624"/>
                <a:ext cx="96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4" name="Rectangle 54"/>
              <p:cNvSpPr>
                <a:spLocks noChangeArrowheads="1"/>
              </p:cNvSpPr>
              <p:nvPr/>
            </p:nvSpPr>
            <p:spPr bwMode="auto">
              <a:xfrm>
                <a:off x="3312" y="3624"/>
                <a:ext cx="3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" name="Text Box 55"/>
              <p:cNvSpPr txBox="1">
                <a:spLocks noChangeArrowheads="1"/>
              </p:cNvSpPr>
              <p:nvPr/>
            </p:nvSpPr>
            <p:spPr bwMode="auto">
              <a:xfrm>
                <a:off x="4166" y="3600"/>
                <a:ext cx="64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ru-RU">
                    <a:solidFill>
                      <a:schemeClr val="tx1"/>
                    </a:solidFill>
                    <a:latin typeface="Times New Roman" pitchFamily="18" charset="0"/>
                  </a:rPr>
                  <a:t>R9    R10</a:t>
                </a:r>
              </a:p>
            </p:txBody>
          </p:sp>
          <p:sp>
            <p:nvSpPr>
              <p:cNvPr id="56" name="Rectangle 56"/>
              <p:cNvSpPr>
                <a:spLocks noChangeArrowheads="1"/>
              </p:cNvSpPr>
              <p:nvPr/>
            </p:nvSpPr>
            <p:spPr bwMode="auto">
              <a:xfrm>
                <a:off x="4128" y="3624"/>
                <a:ext cx="96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7" name="Rectangle 57"/>
              <p:cNvSpPr>
                <a:spLocks noChangeArrowheads="1"/>
              </p:cNvSpPr>
              <p:nvPr/>
            </p:nvSpPr>
            <p:spPr bwMode="auto">
              <a:xfrm>
                <a:off x="4464" y="3624"/>
                <a:ext cx="3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8" name="Text Box 58"/>
              <p:cNvSpPr txBox="1">
                <a:spLocks noChangeArrowheads="1"/>
              </p:cNvSpPr>
              <p:nvPr/>
            </p:nvSpPr>
            <p:spPr bwMode="auto">
              <a:xfrm>
                <a:off x="1430" y="3216"/>
                <a:ext cx="64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ru-RU">
                    <a:solidFill>
                      <a:schemeClr val="tx1"/>
                    </a:solidFill>
                    <a:latin typeface="Times New Roman" pitchFamily="18" charset="0"/>
                  </a:rPr>
                  <a:t>R11  R12</a:t>
                </a:r>
              </a:p>
            </p:txBody>
          </p:sp>
          <p:sp>
            <p:nvSpPr>
              <p:cNvPr id="59" name="Rectangle 59"/>
              <p:cNvSpPr>
                <a:spLocks noChangeArrowheads="1"/>
              </p:cNvSpPr>
              <p:nvPr/>
            </p:nvSpPr>
            <p:spPr bwMode="auto">
              <a:xfrm>
                <a:off x="1392" y="3240"/>
                <a:ext cx="96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0" name="Rectangle 60"/>
              <p:cNvSpPr>
                <a:spLocks noChangeArrowheads="1"/>
              </p:cNvSpPr>
              <p:nvPr/>
            </p:nvSpPr>
            <p:spPr bwMode="auto">
              <a:xfrm>
                <a:off x="1728" y="3240"/>
                <a:ext cx="3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" name="Text Box 61"/>
              <p:cNvSpPr txBox="1">
                <a:spLocks noChangeArrowheads="1"/>
              </p:cNvSpPr>
              <p:nvPr/>
            </p:nvSpPr>
            <p:spPr bwMode="auto">
              <a:xfrm>
                <a:off x="3542" y="3216"/>
                <a:ext cx="64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ru-RU">
                    <a:solidFill>
                      <a:schemeClr val="tx1"/>
                    </a:solidFill>
                    <a:latin typeface="Times New Roman" pitchFamily="18" charset="0"/>
                  </a:rPr>
                  <a:t>R13  R14</a:t>
                </a:r>
              </a:p>
            </p:txBody>
          </p:sp>
          <p:sp>
            <p:nvSpPr>
              <p:cNvPr id="62" name="Rectangle 62"/>
              <p:cNvSpPr>
                <a:spLocks noChangeArrowheads="1"/>
              </p:cNvSpPr>
              <p:nvPr/>
            </p:nvSpPr>
            <p:spPr bwMode="auto">
              <a:xfrm>
                <a:off x="3504" y="3240"/>
                <a:ext cx="96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" name="Rectangle 63"/>
              <p:cNvSpPr>
                <a:spLocks noChangeArrowheads="1"/>
              </p:cNvSpPr>
              <p:nvPr/>
            </p:nvSpPr>
            <p:spPr bwMode="auto">
              <a:xfrm>
                <a:off x="3840" y="3240"/>
                <a:ext cx="3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4" name="Line 64"/>
              <p:cNvSpPr>
                <a:spLocks noChangeShapeType="1"/>
              </p:cNvSpPr>
              <p:nvPr/>
            </p:nvSpPr>
            <p:spPr bwMode="auto">
              <a:xfrm flipH="1">
                <a:off x="1872" y="3072"/>
                <a:ext cx="62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5" name="Line 65"/>
              <p:cNvSpPr>
                <a:spLocks noChangeShapeType="1"/>
              </p:cNvSpPr>
              <p:nvPr/>
            </p:nvSpPr>
            <p:spPr bwMode="auto">
              <a:xfrm>
                <a:off x="2832" y="3072"/>
                <a:ext cx="115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6" name="Line 66"/>
              <p:cNvSpPr>
                <a:spLocks noChangeShapeType="1"/>
              </p:cNvSpPr>
              <p:nvPr/>
            </p:nvSpPr>
            <p:spPr bwMode="auto">
              <a:xfrm flipH="1">
                <a:off x="1200" y="3456"/>
                <a:ext cx="38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7" name="Line 67"/>
              <p:cNvSpPr>
                <a:spLocks noChangeShapeType="1"/>
              </p:cNvSpPr>
              <p:nvPr/>
            </p:nvSpPr>
            <p:spPr bwMode="auto">
              <a:xfrm>
                <a:off x="1920" y="3456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8" name="Line 68"/>
              <p:cNvSpPr>
                <a:spLocks noChangeShapeType="1"/>
              </p:cNvSpPr>
              <p:nvPr/>
            </p:nvSpPr>
            <p:spPr bwMode="auto">
              <a:xfrm flipH="1">
                <a:off x="3456" y="3456"/>
                <a:ext cx="24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9" name="Line 69"/>
              <p:cNvSpPr>
                <a:spLocks noChangeShapeType="1"/>
              </p:cNvSpPr>
              <p:nvPr/>
            </p:nvSpPr>
            <p:spPr bwMode="auto">
              <a:xfrm>
                <a:off x="4032" y="3456"/>
                <a:ext cx="57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293626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924944"/>
            <a:ext cx="3098120" cy="208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653136"/>
            <a:ext cx="8130480" cy="1519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Генерализация изображения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7</a:t>
            </a:fld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366" y="1791280"/>
            <a:ext cx="3098120" cy="192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03522"/>
            <a:ext cx="3136368" cy="188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746387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SQL-</a:t>
            </a:r>
            <a:r>
              <a:rPr lang="ru-RU" dirty="0" smtClean="0"/>
              <a:t>запросы к СУБД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Подготовка индексных структур</a:t>
            </a:r>
          </a:p>
          <a:p>
            <a:r>
              <a:rPr lang="ru-RU" dirty="0" smtClean="0"/>
              <a:t>Создание пространственных индексов</a:t>
            </a:r>
            <a:endParaRPr lang="ru-RU" dirty="0" smtClean="0"/>
          </a:p>
          <a:p>
            <a:r>
              <a:rPr lang="ru-RU" dirty="0" smtClean="0"/>
              <a:t>Использование готовых и оригинальных хранимых процедур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87691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194376" cy="16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Алгоритмическое обеспечение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Все пространственные запросы строятся на алгоритмах вычислительной геометрии</a:t>
            </a:r>
            <a:endParaRPr lang="ru-RU" sz="26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3705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54416" cy="547950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5000"/>
              </a:lnSpc>
              <a:spcBef>
                <a:spcPct val="0"/>
              </a:spcBef>
            </a:pPr>
            <a:r>
              <a:rPr lang="ru-RU" altLang="ru-RU" sz="2300" i="1" dirty="0"/>
              <a:t>Алгоритмическая техника для выполнения операций в пространственных базах данных</a:t>
            </a:r>
          </a:p>
          <a:p>
            <a:pPr>
              <a:lnSpc>
                <a:spcPct val="105000"/>
              </a:lnSpc>
              <a:spcBef>
                <a:spcPct val="35000"/>
              </a:spcBef>
            </a:pPr>
            <a:r>
              <a:rPr lang="ru-RU" altLang="ru-RU" b="1" dirty="0"/>
              <a:t>1) Инкрементные алгоритмы</a:t>
            </a:r>
          </a:p>
          <a:p>
            <a:pPr marL="361950" lvl="1">
              <a:lnSpc>
                <a:spcPct val="105000"/>
              </a:lnSpc>
              <a:spcBef>
                <a:spcPct val="0"/>
              </a:spcBef>
            </a:pPr>
            <a:r>
              <a:rPr lang="ru-RU" altLang="ru-RU" dirty="0"/>
              <a:t>Решить задачу для небольшого подмножества входных данных (точек), затем решить задачу для начального множества плюс одна точка из остающихся и т.д. пока все точки не будут рассмотрены</a:t>
            </a:r>
          </a:p>
          <a:p>
            <a:pPr marL="361950" lvl="1">
              <a:lnSpc>
                <a:spcPct val="105000"/>
              </a:lnSpc>
              <a:spcBef>
                <a:spcPct val="0"/>
              </a:spcBef>
            </a:pPr>
            <a:r>
              <a:rPr lang="ru-RU" altLang="ru-RU" dirty="0"/>
              <a:t>Пример: нахождение выпуклой оболочки для множества точек</a:t>
            </a:r>
          </a:p>
          <a:p>
            <a:pPr marL="361950" lvl="1">
              <a:lnSpc>
                <a:spcPct val="105000"/>
              </a:lnSpc>
              <a:spcBef>
                <a:spcPct val="0"/>
              </a:spcBef>
              <a:buFont typeface="Times" pitchFamily="18" charset="0"/>
              <a:buNone/>
            </a:pPr>
            <a:r>
              <a:rPr lang="ru-RU" altLang="ru-RU" sz="1900" dirty="0"/>
              <a:t>   Простейший метод с временной сложностью </a:t>
            </a:r>
            <a:r>
              <a:rPr lang="fi-FI" altLang="ru-RU" sz="1900" dirty="0"/>
              <a:t>O(</a:t>
            </a:r>
            <a:r>
              <a:rPr lang="fi-FI" altLang="ru-RU" sz="1900" i="1" dirty="0"/>
              <a:t>n</a:t>
            </a:r>
            <a:r>
              <a:rPr lang="fi-FI" altLang="ru-RU" sz="1900" baseline="30000" dirty="0"/>
              <a:t>2</a:t>
            </a:r>
            <a:r>
              <a:rPr lang="fi-FI" altLang="ru-RU" sz="1900" dirty="0"/>
              <a:t>)</a:t>
            </a:r>
            <a:r>
              <a:rPr lang="ru-RU" altLang="ru-RU" sz="1900" dirty="0"/>
              <a:t>:</a:t>
            </a:r>
          </a:p>
          <a:p>
            <a:pPr marL="554038" lvl="2" indent="-12700">
              <a:lnSpc>
                <a:spcPct val="105000"/>
              </a:lnSpc>
              <a:spcBef>
                <a:spcPct val="0"/>
              </a:spcBef>
              <a:buFontTx/>
              <a:buChar char="-"/>
            </a:pPr>
            <a:r>
              <a:rPr lang="ru-RU" altLang="ru-RU" dirty="0"/>
              <a:t> Построить выпуклую оболочку </a:t>
            </a:r>
            <a:r>
              <a:rPr lang="fi-FI" altLang="ru-RU" i="1" dirty="0"/>
              <a:t>H</a:t>
            </a:r>
            <a:r>
              <a:rPr lang="fi-FI" altLang="ru-RU" baseline="-25000" dirty="0"/>
              <a:t>3</a:t>
            </a:r>
            <a:r>
              <a:rPr lang="ru-RU" altLang="ru-RU" dirty="0"/>
              <a:t> – для первых трех точек</a:t>
            </a:r>
          </a:p>
          <a:p>
            <a:pPr marL="554038" lvl="2" indent="-12700">
              <a:lnSpc>
                <a:spcPct val="105000"/>
              </a:lnSpc>
              <a:spcBef>
                <a:spcPct val="0"/>
              </a:spcBef>
              <a:buFontTx/>
              <a:buChar char="-"/>
            </a:pPr>
            <a:r>
              <a:rPr lang="ru-RU" altLang="ru-RU" dirty="0"/>
              <a:t> Для каждой из остальных</a:t>
            </a:r>
            <a:r>
              <a:rPr lang="fi-FI" altLang="ru-RU" dirty="0"/>
              <a:t> </a:t>
            </a:r>
            <a:r>
              <a:rPr lang="ru-RU" altLang="ru-RU" dirty="0"/>
              <a:t>точек </a:t>
            </a:r>
            <a:r>
              <a:rPr lang="en-US" altLang="ru-RU" dirty="0"/>
              <a:t>{ </a:t>
            </a:r>
            <a:r>
              <a:rPr lang="fi-FI" altLang="ru-RU" i="1" dirty="0"/>
              <a:t>p</a:t>
            </a:r>
            <a:r>
              <a:rPr lang="fi-FI" altLang="ru-RU" i="1" baseline="-25000" dirty="0"/>
              <a:t>i </a:t>
            </a:r>
            <a:r>
              <a:rPr lang="fi-FI" altLang="ru-RU" i="1" dirty="0"/>
              <a:t>}</a:t>
            </a:r>
            <a:r>
              <a:rPr lang="ru-RU" altLang="ru-RU" i="1" dirty="0"/>
              <a:t>, </a:t>
            </a:r>
            <a:r>
              <a:rPr lang="en-US" altLang="ru-RU" i="1" dirty="0" err="1"/>
              <a:t>i</a:t>
            </a:r>
            <a:r>
              <a:rPr lang="en-US" altLang="ru-RU" i="1" dirty="0"/>
              <a:t>&gt;3</a:t>
            </a:r>
            <a:r>
              <a:rPr lang="fi-FI" altLang="ru-RU" dirty="0"/>
              <a:t>:</a:t>
            </a:r>
            <a:endParaRPr lang="ru-RU" altLang="ru-RU" dirty="0"/>
          </a:p>
          <a:p>
            <a:pPr marL="1085850" lvl="3" indent="-352425">
              <a:lnSpc>
                <a:spcPct val="105000"/>
              </a:lnSpc>
              <a:spcBef>
                <a:spcPct val="0"/>
              </a:spcBef>
              <a:buFontTx/>
              <a:buChar char="-"/>
            </a:pPr>
            <a:r>
              <a:rPr lang="ru-RU" altLang="ru-RU" dirty="0">
                <a:latin typeface="Arial" charset="0"/>
              </a:rPr>
              <a:t>Если </a:t>
            </a:r>
            <a:r>
              <a:rPr lang="fi-FI" altLang="ru-RU" dirty="0">
                <a:latin typeface="Arial" charset="0"/>
              </a:rPr>
              <a:t>p</a:t>
            </a:r>
            <a:r>
              <a:rPr lang="fi-FI" altLang="ru-RU" baseline="-25000" dirty="0">
                <a:latin typeface="Arial" charset="0"/>
              </a:rPr>
              <a:t>i</a:t>
            </a:r>
            <a:r>
              <a:rPr lang="fi-FI" altLang="ru-RU" dirty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внутри </a:t>
            </a:r>
            <a:r>
              <a:rPr lang="fi-FI" altLang="ru-RU" dirty="0">
                <a:latin typeface="Arial" charset="0"/>
              </a:rPr>
              <a:t>H</a:t>
            </a:r>
            <a:r>
              <a:rPr lang="fi-FI" altLang="ru-RU" baseline="-25000" dirty="0">
                <a:latin typeface="Arial" charset="0"/>
              </a:rPr>
              <a:t>i-1</a:t>
            </a:r>
            <a:r>
              <a:rPr lang="fi-FI" altLang="ru-RU" dirty="0">
                <a:latin typeface="Arial" charset="0"/>
              </a:rPr>
              <a:t>, </a:t>
            </a:r>
            <a:r>
              <a:rPr lang="ru-RU" altLang="ru-RU" dirty="0">
                <a:latin typeface="Arial" charset="0"/>
              </a:rPr>
              <a:t>то </a:t>
            </a:r>
            <a:r>
              <a:rPr lang="fi-FI" altLang="ru-RU" dirty="0">
                <a:latin typeface="Arial" charset="0"/>
              </a:rPr>
              <a:t>H</a:t>
            </a:r>
            <a:r>
              <a:rPr lang="fi-FI" altLang="ru-RU" baseline="-25000" dirty="0">
                <a:latin typeface="Arial" charset="0"/>
              </a:rPr>
              <a:t>i</a:t>
            </a:r>
            <a:r>
              <a:rPr lang="fi-FI" altLang="ru-RU" dirty="0">
                <a:latin typeface="Arial" charset="0"/>
              </a:rPr>
              <a:t> = H</a:t>
            </a:r>
            <a:r>
              <a:rPr lang="fi-FI" altLang="ru-RU" baseline="-25000" dirty="0">
                <a:latin typeface="Arial" charset="0"/>
              </a:rPr>
              <a:t>i-1</a:t>
            </a:r>
            <a:r>
              <a:rPr lang="ru-RU" altLang="ru-RU" baseline="-25000" dirty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(проверка «внутри»: </a:t>
            </a:r>
          </a:p>
          <a:p>
            <a:pPr marL="1085850" lvl="3" indent="-352425">
              <a:lnSpc>
                <a:spcPct val="105000"/>
              </a:lnSpc>
              <a:spcBef>
                <a:spcPct val="0"/>
              </a:spcBef>
            </a:pPr>
            <a:r>
              <a:rPr lang="ru-RU" altLang="ru-RU" dirty="0">
                <a:latin typeface="Arial" charset="0"/>
              </a:rPr>
              <a:t>      при обходе </a:t>
            </a:r>
            <a:r>
              <a:rPr lang="fi-FI" altLang="ru-RU" dirty="0">
                <a:latin typeface="Arial" charset="0"/>
              </a:rPr>
              <a:t>H</a:t>
            </a:r>
            <a:r>
              <a:rPr lang="fi-FI" altLang="ru-RU" baseline="-25000" dirty="0">
                <a:latin typeface="Arial" charset="0"/>
              </a:rPr>
              <a:t>i-1</a:t>
            </a:r>
            <a:r>
              <a:rPr lang="fi-FI" altLang="ru-RU" dirty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по часовой стрелке</a:t>
            </a:r>
            <a:r>
              <a:rPr lang="fi-FI" altLang="ru-RU" dirty="0">
                <a:latin typeface="Arial" charset="0"/>
              </a:rPr>
              <a:t>, p</a:t>
            </a:r>
            <a:r>
              <a:rPr lang="fi-FI" altLang="ru-RU" baseline="-25000" dirty="0">
                <a:latin typeface="Arial" charset="0"/>
              </a:rPr>
              <a:t>i</a:t>
            </a:r>
            <a:r>
              <a:rPr lang="fi-FI" altLang="ru-RU" dirty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остается справа)</a:t>
            </a:r>
          </a:p>
          <a:p>
            <a:pPr marL="1085850" lvl="3" indent="-352425">
              <a:lnSpc>
                <a:spcPct val="105000"/>
              </a:lnSpc>
              <a:spcBef>
                <a:spcPct val="0"/>
              </a:spcBef>
              <a:buFontTx/>
              <a:buChar char="-"/>
            </a:pPr>
            <a:r>
              <a:rPr lang="ru-RU" altLang="ru-RU" dirty="0">
                <a:latin typeface="Arial" charset="0"/>
              </a:rPr>
              <a:t>Иначе, добавить </a:t>
            </a:r>
            <a:r>
              <a:rPr lang="fi-FI" altLang="ru-RU" i="1" dirty="0">
                <a:latin typeface="Arial" charset="0"/>
              </a:rPr>
              <a:t>p</a:t>
            </a:r>
            <a:r>
              <a:rPr lang="fi-FI" altLang="ru-RU" i="1" baseline="-25000" dirty="0">
                <a:latin typeface="Arial" charset="0"/>
              </a:rPr>
              <a:t>i</a:t>
            </a:r>
            <a:r>
              <a:rPr lang="fi-FI" altLang="ru-RU" i="1" dirty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к</a:t>
            </a:r>
            <a:r>
              <a:rPr lang="fi-FI" altLang="ru-RU" dirty="0">
                <a:latin typeface="Arial" charset="0"/>
              </a:rPr>
              <a:t> </a:t>
            </a:r>
            <a:r>
              <a:rPr lang="fi-FI" altLang="ru-RU" i="1" dirty="0">
                <a:latin typeface="Arial" charset="0"/>
              </a:rPr>
              <a:t>H</a:t>
            </a:r>
            <a:r>
              <a:rPr lang="fi-FI" altLang="ru-RU" i="1" baseline="-25000" dirty="0">
                <a:latin typeface="Arial" charset="0"/>
              </a:rPr>
              <a:t>i-</a:t>
            </a:r>
            <a:r>
              <a:rPr lang="fi-FI" altLang="ru-RU" baseline="-25000" dirty="0">
                <a:latin typeface="Arial" charset="0"/>
              </a:rPr>
              <a:t>1</a:t>
            </a:r>
            <a:r>
              <a:rPr lang="fi-FI" altLang="ru-RU" dirty="0">
                <a:latin typeface="Arial" charset="0"/>
              </a:rPr>
              <a:t>, </a:t>
            </a:r>
            <a:r>
              <a:rPr lang="ru-RU" altLang="ru-RU" dirty="0">
                <a:latin typeface="Arial" charset="0"/>
              </a:rPr>
              <a:t>возможно удалив старые точки </a:t>
            </a:r>
            <a:r>
              <a:rPr lang="en-US" altLang="ru-RU" dirty="0">
                <a:latin typeface="Arial" charset="0"/>
              </a:rPr>
              <a:t>(</a:t>
            </a:r>
            <a:r>
              <a:rPr lang="ru-RU" altLang="ru-RU" dirty="0">
                <a:latin typeface="Arial" charset="0"/>
              </a:rPr>
              <a:t>для </a:t>
            </a:r>
            <a:r>
              <a:rPr lang="fi-FI" altLang="ru-RU" i="1" dirty="0">
                <a:latin typeface="Arial" charset="0"/>
              </a:rPr>
              <a:t>p</a:t>
            </a:r>
            <a:r>
              <a:rPr lang="fi-FI" altLang="ru-RU" i="1" baseline="-25000" dirty="0">
                <a:latin typeface="Arial" charset="0"/>
              </a:rPr>
              <a:t>i</a:t>
            </a:r>
            <a:r>
              <a:rPr lang="ru-RU" altLang="ru-RU" dirty="0">
                <a:latin typeface="Arial" charset="0"/>
              </a:rPr>
              <a:t>  найти соседние такие точки </a:t>
            </a:r>
            <a:r>
              <a:rPr lang="fi-FI" altLang="ru-RU" i="1" dirty="0"/>
              <a:t>p</a:t>
            </a:r>
            <a:r>
              <a:rPr lang="fi-FI" altLang="ru-RU" i="1" baseline="-25000" dirty="0"/>
              <a:t>a</a:t>
            </a:r>
            <a:r>
              <a:rPr lang="fi-FI" altLang="ru-RU" dirty="0"/>
              <a:t>, </a:t>
            </a:r>
            <a:r>
              <a:rPr lang="fi-FI" altLang="ru-RU" i="1" dirty="0"/>
              <a:t>p</a:t>
            </a:r>
            <a:r>
              <a:rPr lang="fi-FI" altLang="ru-RU" i="1" baseline="-25000" dirty="0"/>
              <a:t>b</a:t>
            </a:r>
            <a:r>
              <a:rPr lang="ru-RU" altLang="ru-RU" dirty="0"/>
              <a:t>, чтобы угол между отрезками </a:t>
            </a:r>
            <a:r>
              <a:rPr lang="fi-FI" altLang="ru-RU" i="1" dirty="0"/>
              <a:t>(p</a:t>
            </a:r>
            <a:r>
              <a:rPr lang="fi-FI" altLang="ru-RU" i="1" baseline="-25000" dirty="0"/>
              <a:t>a </a:t>
            </a:r>
            <a:r>
              <a:rPr lang="fi-FI" altLang="ru-RU" i="1" dirty="0"/>
              <a:t>,</a:t>
            </a:r>
            <a:r>
              <a:rPr lang="fi-FI" altLang="ru-RU" dirty="0"/>
              <a:t> </a:t>
            </a:r>
            <a:r>
              <a:rPr lang="fi-FI" altLang="ru-RU" i="1" dirty="0"/>
              <a:t>p</a:t>
            </a:r>
            <a:r>
              <a:rPr lang="fi-FI" altLang="ru-RU" i="1" baseline="-25000" dirty="0"/>
              <a:t>i</a:t>
            </a:r>
            <a:r>
              <a:rPr lang="fi-FI" altLang="ru-RU" dirty="0"/>
              <a:t>) </a:t>
            </a:r>
            <a:r>
              <a:rPr lang="ru-RU" altLang="ru-RU" dirty="0"/>
              <a:t>и </a:t>
            </a:r>
            <a:r>
              <a:rPr lang="fi-FI" altLang="ru-RU" dirty="0"/>
              <a:t>(</a:t>
            </a:r>
            <a:r>
              <a:rPr lang="fi-FI" altLang="ru-RU" i="1" dirty="0"/>
              <a:t>p</a:t>
            </a:r>
            <a:r>
              <a:rPr lang="fi-FI" altLang="ru-RU" i="1" baseline="-25000" dirty="0"/>
              <a:t>b </a:t>
            </a:r>
            <a:r>
              <a:rPr lang="fi-FI" altLang="ru-RU" dirty="0"/>
              <a:t>, </a:t>
            </a:r>
            <a:r>
              <a:rPr lang="fi-FI" altLang="ru-RU" i="1" dirty="0"/>
              <a:t>p</a:t>
            </a:r>
            <a:r>
              <a:rPr lang="fi-FI" altLang="ru-RU" i="1" baseline="-25000" dirty="0"/>
              <a:t>i</a:t>
            </a:r>
            <a:r>
              <a:rPr lang="fi-FI" altLang="ru-RU" dirty="0"/>
              <a:t>) </a:t>
            </a:r>
            <a:r>
              <a:rPr lang="ru-RU" altLang="ru-RU" dirty="0"/>
              <a:t>был наибольшим</a:t>
            </a:r>
            <a:r>
              <a:rPr lang="en-US" altLang="ru-RU" dirty="0">
                <a:latin typeface="Arial" charset="0"/>
              </a:rPr>
              <a:t>)</a:t>
            </a:r>
            <a:endParaRPr lang="ru-RU" altLang="ru-RU" dirty="0">
              <a:latin typeface="Arial" charset="0"/>
            </a:endParaRPr>
          </a:p>
          <a:p>
            <a:pPr marL="554038" lvl="2" indent="-12700">
              <a:lnSpc>
                <a:spcPct val="105000"/>
              </a:lnSpc>
              <a:spcBef>
                <a:spcPct val="0"/>
              </a:spcBef>
              <a:buFontTx/>
              <a:buNone/>
            </a:pPr>
            <a:r>
              <a:rPr lang="ru-RU" altLang="ru-RU" sz="1900" dirty="0"/>
              <a:t>Оптимальный алгоритм: </a:t>
            </a:r>
            <a:r>
              <a:rPr lang="fi-FI" altLang="ru-RU" sz="1900" dirty="0"/>
              <a:t>O(</a:t>
            </a:r>
            <a:r>
              <a:rPr lang="fi-FI" altLang="ru-RU" sz="1900" i="1" dirty="0"/>
              <a:t>n</a:t>
            </a:r>
            <a:r>
              <a:rPr lang="fi-FI" altLang="ru-RU" sz="1900" dirty="0"/>
              <a:t> log </a:t>
            </a:r>
            <a:r>
              <a:rPr lang="fi-FI" altLang="ru-RU" sz="1900" i="1" dirty="0"/>
              <a:t>n</a:t>
            </a:r>
            <a:r>
              <a:rPr lang="fi-FI" altLang="ru-RU" sz="1900" dirty="0"/>
              <a:t>), </a:t>
            </a:r>
            <a:r>
              <a:rPr lang="ru-RU" altLang="ru-RU" sz="1900" dirty="0"/>
              <a:t>используется предварительная сортировка </a:t>
            </a:r>
            <a:r>
              <a:rPr lang="ru-RU" altLang="ru-RU" sz="1900" dirty="0" smtClean="0"/>
              <a:t>точек</a:t>
            </a:r>
            <a:endParaRPr lang="ru-RU" altLang="ru-RU" sz="1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91482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11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1115616" y="813792"/>
            <a:ext cx="6911975" cy="4343400"/>
            <a:chOff x="1189038" y="1746250"/>
            <a:chExt cx="6911975" cy="4343400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570038" y="25082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874838" y="28892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2332038" y="24320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646238" y="33464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2484438" y="29654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2255838" y="32702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3017838" y="35750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1646238" y="2584450"/>
              <a:ext cx="9144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1722438" y="3041650"/>
              <a:ext cx="838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 flipV="1">
              <a:off x="1646238" y="2584450"/>
              <a:ext cx="76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3932238" y="25082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4237038" y="28892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4694238" y="24320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4008438" y="33464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4846638" y="29654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4618038" y="32702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5380038" y="35750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4008438" y="2584450"/>
              <a:ext cx="9144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 flipH="1">
              <a:off x="4084638" y="3041650"/>
              <a:ext cx="838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H="1" flipV="1">
              <a:off x="4008438" y="2584450"/>
              <a:ext cx="76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V="1">
              <a:off x="4008438" y="2508250"/>
              <a:ext cx="7620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4770438" y="250825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6294438" y="24320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6599238" y="28130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7056438" y="23558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6370638" y="32702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7208838" y="28892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6980238" y="31940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7742238" y="34988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flipH="1">
              <a:off x="6446838" y="2965450"/>
              <a:ext cx="838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H="1" flipV="1">
              <a:off x="6370638" y="2508250"/>
              <a:ext cx="76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 flipV="1">
              <a:off x="6370638" y="2432050"/>
              <a:ext cx="762000" cy="762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7132638" y="243205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 flipV="1">
              <a:off x="6446838" y="3270250"/>
              <a:ext cx="6096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 flipH="1">
              <a:off x="7056438" y="2965450"/>
              <a:ext cx="228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1493838" y="45656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1798638" y="49466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2255838" y="44894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1570038" y="54038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408238" y="50228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2179638" y="53276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2941638" y="56324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 flipH="1" flipV="1">
              <a:off x="1570038" y="4641850"/>
              <a:ext cx="76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 flipV="1">
              <a:off x="1570038" y="4565650"/>
              <a:ext cx="762000" cy="762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2332038" y="456565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 flipV="1">
              <a:off x="1646238" y="5403850"/>
              <a:ext cx="6096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 flipH="1">
              <a:off x="2255838" y="5099050"/>
              <a:ext cx="228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1646238" y="5480050"/>
              <a:ext cx="1371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2332038" y="4565650"/>
              <a:ext cx="68580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4008438" y="45656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4313238" y="49466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4770438" y="44894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4084638" y="54038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4922838" y="50228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4694238" y="53276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5456238" y="563245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 flipH="1" flipV="1">
              <a:off x="4084638" y="4641850"/>
              <a:ext cx="76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 flipV="1">
              <a:off x="4084638" y="4565650"/>
              <a:ext cx="762000" cy="762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160838" y="5480050"/>
              <a:ext cx="1371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4846638" y="4565650"/>
              <a:ext cx="68580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3475038" y="1898650"/>
              <a:ext cx="0" cy="4191000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" name="Line 67"/>
            <p:cNvSpPr>
              <a:spLocks noChangeShapeType="1"/>
            </p:cNvSpPr>
            <p:nvPr/>
          </p:nvSpPr>
          <p:spPr bwMode="auto">
            <a:xfrm>
              <a:off x="1189038" y="4051300"/>
              <a:ext cx="6911975" cy="0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" name="Text Box 68"/>
            <p:cNvSpPr txBox="1">
              <a:spLocks noChangeArrowheads="1"/>
            </p:cNvSpPr>
            <p:nvPr/>
          </p:nvSpPr>
          <p:spPr bwMode="auto">
            <a:xfrm>
              <a:off x="1712913" y="1760538"/>
              <a:ext cx="4794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fi-FI" altLang="ru-RU" sz="2000" b="1">
                  <a:solidFill>
                    <a:schemeClr val="tx1"/>
                  </a:solidFill>
                  <a:latin typeface="Times New Roman" pitchFamily="18" charset="0"/>
                </a:rPr>
                <a:t>(1)</a:t>
              </a:r>
              <a:endParaRPr lang="en-GB" altLang="ru-RU" sz="2000" b="1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69" name="Text Box 69"/>
            <p:cNvSpPr txBox="1">
              <a:spLocks noChangeArrowheads="1"/>
            </p:cNvSpPr>
            <p:nvPr/>
          </p:nvSpPr>
          <p:spPr bwMode="auto">
            <a:xfrm>
              <a:off x="4389438" y="1746250"/>
              <a:ext cx="4794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fi-FI" altLang="ru-RU" sz="2000" b="1">
                  <a:solidFill>
                    <a:schemeClr val="tx1"/>
                  </a:solidFill>
                  <a:latin typeface="Times New Roman" pitchFamily="18" charset="0"/>
                </a:rPr>
                <a:t>(2)</a:t>
              </a:r>
              <a:endParaRPr lang="en-GB" altLang="ru-RU" sz="2000" b="1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0" name="Text Box 70"/>
            <p:cNvSpPr txBox="1">
              <a:spLocks noChangeArrowheads="1"/>
            </p:cNvSpPr>
            <p:nvPr/>
          </p:nvSpPr>
          <p:spPr bwMode="auto">
            <a:xfrm>
              <a:off x="6827838" y="1822450"/>
              <a:ext cx="4794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fi-FI" altLang="ru-RU" sz="2000" b="1">
                  <a:solidFill>
                    <a:schemeClr val="tx1"/>
                  </a:solidFill>
                  <a:latin typeface="Times New Roman" pitchFamily="18" charset="0"/>
                </a:rPr>
                <a:t>(3)</a:t>
              </a:r>
              <a:endParaRPr lang="en-GB" altLang="ru-RU" sz="2000" b="1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1" name="Text Box 71"/>
            <p:cNvSpPr txBox="1">
              <a:spLocks noChangeArrowheads="1"/>
            </p:cNvSpPr>
            <p:nvPr/>
          </p:nvSpPr>
          <p:spPr bwMode="auto">
            <a:xfrm>
              <a:off x="1874838" y="4032250"/>
              <a:ext cx="4794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fi-FI" altLang="ru-RU" sz="2000" b="1">
                  <a:solidFill>
                    <a:schemeClr val="tx1"/>
                  </a:solidFill>
                  <a:latin typeface="Times New Roman" pitchFamily="18" charset="0"/>
                </a:rPr>
                <a:t>(4)</a:t>
              </a:r>
              <a:endParaRPr lang="en-GB" altLang="ru-RU" sz="2000" b="1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2" name="Text Box 72"/>
            <p:cNvSpPr txBox="1">
              <a:spLocks noChangeArrowheads="1"/>
            </p:cNvSpPr>
            <p:nvPr/>
          </p:nvSpPr>
          <p:spPr bwMode="auto">
            <a:xfrm>
              <a:off x="4389438" y="4032250"/>
              <a:ext cx="4794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fi-FI" altLang="ru-RU" sz="2000" b="1">
                  <a:solidFill>
                    <a:schemeClr val="tx1"/>
                  </a:solidFill>
                  <a:latin typeface="Times New Roman" pitchFamily="18" charset="0"/>
                </a:rPr>
                <a:t>(5)</a:t>
              </a:r>
              <a:endParaRPr lang="en-GB" altLang="ru-RU" sz="2000" b="1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3" name="Line 73"/>
            <p:cNvSpPr>
              <a:spLocks noChangeShapeType="1"/>
            </p:cNvSpPr>
            <p:nvPr/>
          </p:nvSpPr>
          <p:spPr bwMode="auto">
            <a:xfrm>
              <a:off x="5940425" y="1844675"/>
              <a:ext cx="0" cy="4191000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88022448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626424" cy="540749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35000"/>
              </a:spcBef>
            </a:pPr>
            <a:r>
              <a:rPr lang="ru-RU" altLang="ru-RU" b="1" dirty="0" smtClean="0"/>
              <a:t>2) </a:t>
            </a:r>
            <a:r>
              <a:rPr lang="ru-RU" altLang="ru-RU" b="1" dirty="0"/>
              <a:t>Метод заметающей прямой </a:t>
            </a:r>
            <a:r>
              <a:rPr lang="ru-RU" altLang="ru-RU" sz="1900" b="1" dirty="0"/>
              <a:t>(</a:t>
            </a:r>
            <a:r>
              <a:rPr lang="en-US" altLang="ru-RU" sz="1900" b="1" dirty="0"/>
              <a:t>sweep-line</a:t>
            </a:r>
            <a:r>
              <a:rPr lang="ru-RU" altLang="ru-RU" sz="1900" b="1" dirty="0"/>
              <a:t>)</a:t>
            </a:r>
            <a:endParaRPr lang="ru-RU" altLang="ru-RU" b="1" dirty="0"/>
          </a:p>
          <a:p>
            <a:pPr marL="361950" lvl="1">
              <a:lnSpc>
                <a:spcPct val="97000"/>
              </a:lnSpc>
              <a:spcBef>
                <a:spcPct val="0"/>
              </a:spcBef>
            </a:pPr>
            <a:r>
              <a:rPr lang="ru-RU" altLang="ru-RU" dirty="0"/>
              <a:t>Разложение пространства на вертикальные полосы, таким образом, чтобы линии, разделяющие полосы, давали нужную информацию для решения проблемы</a:t>
            </a:r>
          </a:p>
          <a:p>
            <a:pPr marL="361950" lvl="1">
              <a:lnSpc>
                <a:spcPct val="97000"/>
              </a:lnSpc>
              <a:spcBef>
                <a:spcPct val="0"/>
              </a:spcBef>
            </a:pPr>
            <a:r>
              <a:rPr lang="ru-RU" altLang="ru-RU" dirty="0"/>
              <a:t>Процесс «заметания» заключается в перемещении вертикальной прямой слева направо, с остановками на границах вертикальных полос и сохранения</a:t>
            </a:r>
            <a:r>
              <a:rPr lang="en-US" altLang="ru-RU" dirty="0"/>
              <a:t>/</a:t>
            </a:r>
            <a:r>
              <a:rPr lang="ru-RU" altLang="ru-RU" dirty="0"/>
              <a:t>обновления информации необходимой для решения</a:t>
            </a:r>
          </a:p>
          <a:p>
            <a:pPr marL="361950" lvl="1">
              <a:lnSpc>
                <a:spcPct val="97000"/>
              </a:lnSpc>
              <a:spcBef>
                <a:spcPct val="0"/>
              </a:spcBef>
            </a:pPr>
            <a:r>
              <a:rPr lang="ru-RU" altLang="ru-RU" dirty="0"/>
              <a:t>Используются две структуры данных:</a:t>
            </a:r>
          </a:p>
          <a:p>
            <a:pPr marL="801688" lvl="2" indent="-260350">
              <a:spcBef>
                <a:spcPct val="0"/>
              </a:spcBef>
            </a:pPr>
            <a:r>
              <a:rPr lang="ru-RU" altLang="ru-RU" sz="1900" dirty="0"/>
              <a:t>Статус заметающей прямой: содержит объекты, связанные с текущей позицией прямой</a:t>
            </a:r>
          </a:p>
          <a:p>
            <a:pPr marL="801688" lvl="2" indent="-260350">
              <a:spcBef>
                <a:spcPct val="0"/>
              </a:spcBef>
            </a:pPr>
            <a:r>
              <a:rPr lang="ru-RU" altLang="ru-RU" sz="1900" dirty="0"/>
              <a:t>Перечень событий: содержит границы полос, известные заранее или определяемые динамически</a:t>
            </a:r>
          </a:p>
          <a:p>
            <a:pPr marL="361950" lvl="1">
              <a:lnSpc>
                <a:spcPct val="97000"/>
              </a:lnSpc>
              <a:spcBef>
                <a:spcPct val="0"/>
              </a:spcBef>
            </a:pPr>
            <a:r>
              <a:rPr lang="ru-RU" altLang="ru-RU" dirty="0"/>
              <a:t>Пример: найти все попарные пересечения множества прямоугольников, стороны которых параллельны координатным осям</a:t>
            </a:r>
          </a:p>
          <a:p>
            <a:pPr marL="801688" lvl="2" indent="-260350">
              <a:spcBef>
                <a:spcPct val="0"/>
              </a:spcBef>
            </a:pPr>
            <a:r>
              <a:rPr lang="ru-RU" altLang="ru-RU" sz="1900" dirty="0"/>
              <a:t>Время работы в наихудшем случае </a:t>
            </a:r>
            <a:r>
              <a:rPr lang="fi-FI" altLang="ru-RU" sz="1900" dirty="0"/>
              <a:t>O</a:t>
            </a:r>
            <a:r>
              <a:rPr lang="ru-RU" altLang="ru-RU" sz="1900" dirty="0"/>
              <a:t>(</a:t>
            </a:r>
            <a:r>
              <a:rPr lang="fi-FI" altLang="ru-RU" sz="1900" i="1" dirty="0"/>
              <a:t>n</a:t>
            </a:r>
            <a:r>
              <a:rPr lang="fi-FI" altLang="ru-RU" sz="1900" i="1" baseline="30000" dirty="0"/>
              <a:t>2</a:t>
            </a:r>
            <a:r>
              <a:rPr lang="fi-FI" altLang="ru-RU" sz="1900" dirty="0"/>
              <a:t>)</a:t>
            </a:r>
            <a:endParaRPr lang="ru-RU" altLang="ru-RU" sz="1900" dirty="0"/>
          </a:p>
          <a:p>
            <a:pPr marL="801688" lvl="2" indent="-260350">
              <a:spcBef>
                <a:spcPct val="0"/>
              </a:spcBef>
            </a:pPr>
            <a:r>
              <a:rPr lang="ru-RU" altLang="ru-RU" sz="1900" dirty="0"/>
              <a:t>Метод на основе заметающей прямой со сложностью прямо пропорциональной количеству находимых объектов </a:t>
            </a:r>
            <a:r>
              <a:rPr lang="ru-RU" altLang="ru-RU" sz="1600" dirty="0"/>
              <a:t>(методы с такой сложностью называются </a:t>
            </a:r>
            <a:r>
              <a:rPr lang="en-US" altLang="ru-RU" sz="1600" dirty="0"/>
              <a:t>output-sensitive</a:t>
            </a:r>
            <a:r>
              <a:rPr lang="ru-RU" altLang="ru-RU" sz="1600" dirty="0"/>
              <a:t> </a:t>
            </a:r>
            <a:r>
              <a:rPr lang="en-US" altLang="ru-RU" sz="1600" dirty="0"/>
              <a:t>methods</a:t>
            </a:r>
            <a:r>
              <a:rPr lang="ru-RU" altLang="ru-RU" sz="1600" dirty="0" smtClean="0"/>
              <a:t>)</a:t>
            </a:r>
            <a:endParaRPr lang="ru-RU" alt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026898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13</a:t>
            </a:fld>
            <a:endParaRPr lang="ru-RU"/>
          </a:p>
        </p:txBody>
      </p:sp>
      <p:pic>
        <p:nvPicPr>
          <p:cNvPr id="5" name="Picture 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16173"/>
            <a:ext cx="8064500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103832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482408" cy="1600200"/>
          </a:xfrm>
        </p:spPr>
        <p:txBody>
          <a:bodyPr>
            <a:noAutofit/>
          </a:bodyPr>
          <a:lstStyle/>
          <a:p>
            <a:r>
              <a:rPr lang="ru-RU" altLang="ru-RU" sz="4000" dirty="0"/>
              <a:t>Типичные задачи вычислительной </a:t>
            </a:r>
            <a:r>
              <a:rPr lang="ru-RU" altLang="ru-RU" sz="4000" dirty="0" smtClean="0"/>
              <a:t>геометрии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1950" lvl="1">
              <a:spcBef>
                <a:spcPct val="0"/>
              </a:spcBef>
            </a:pPr>
            <a:r>
              <a:rPr lang="ru-RU" altLang="ru-RU" dirty="0" smtClean="0"/>
              <a:t>Расположение </a:t>
            </a:r>
            <a:r>
              <a:rPr lang="ru-RU" altLang="ru-RU" dirty="0"/>
              <a:t>точки относительно полигона (внутри или вне)</a:t>
            </a:r>
          </a:p>
          <a:p>
            <a:pPr marL="361950" lvl="1">
              <a:spcBef>
                <a:spcPct val="0"/>
              </a:spcBef>
            </a:pPr>
            <a:r>
              <a:rPr lang="ru-RU" altLang="ru-RU" dirty="0"/>
              <a:t>Пересечение отрезков прямых</a:t>
            </a:r>
          </a:p>
          <a:p>
            <a:pPr marL="361950" lvl="1">
              <a:spcBef>
                <a:spcPct val="0"/>
              </a:spcBef>
            </a:pPr>
            <a:r>
              <a:rPr lang="ru-RU" altLang="ru-RU" dirty="0"/>
              <a:t>Пересечение ломаных линий</a:t>
            </a:r>
          </a:p>
          <a:p>
            <a:pPr marL="361950" lvl="1">
              <a:spcBef>
                <a:spcPct val="0"/>
              </a:spcBef>
            </a:pPr>
            <a:r>
              <a:rPr lang="ru-RU" altLang="ru-RU" dirty="0"/>
              <a:t>Пересечение полигонов</a:t>
            </a:r>
          </a:p>
          <a:p>
            <a:pPr marL="361950" lvl="1">
              <a:spcBef>
                <a:spcPct val="0"/>
              </a:spcBef>
            </a:pPr>
            <a:r>
              <a:rPr lang="ru-RU" altLang="ru-RU" dirty="0"/>
              <a:t>Отсечение с помощью прямоугольника (отсечение объекта(-</a:t>
            </a:r>
            <a:r>
              <a:rPr lang="ru-RU" altLang="ru-RU" dirty="0" err="1"/>
              <a:t>ов</a:t>
            </a:r>
            <a:r>
              <a:rPr lang="ru-RU" altLang="ru-RU" dirty="0"/>
              <a:t>) вне границ прямоугольного окна)</a:t>
            </a:r>
          </a:p>
          <a:p>
            <a:pPr marL="361950" lvl="1">
              <a:spcBef>
                <a:spcPct val="0"/>
              </a:spcBef>
            </a:pPr>
            <a:r>
              <a:rPr lang="ru-RU" altLang="ru-RU" dirty="0"/>
              <a:t>Разбиение полигона на треугольники (триангуляция</a:t>
            </a:r>
            <a:r>
              <a:rPr lang="ru-RU" altLang="ru-RU" dirty="0" smtClean="0"/>
              <a:t>)</a:t>
            </a:r>
          </a:p>
          <a:p>
            <a:pPr marL="361950" lvl="1">
              <a:spcBef>
                <a:spcPct val="0"/>
              </a:spcBef>
            </a:pPr>
            <a:r>
              <a:rPr lang="ru-RU" altLang="ru-RU" dirty="0" smtClean="0"/>
              <a:t>И т.д.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121545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194376" cy="16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Алгоритмическое обеспечение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Пространственные запросы выполняются в несколько этапов</a:t>
            </a:r>
          </a:p>
          <a:p>
            <a:r>
              <a:rPr lang="ru-RU" sz="2800" b="1" dirty="0" smtClean="0"/>
              <a:t>Пример: попадание точки на полигон</a:t>
            </a:r>
          </a:p>
          <a:p>
            <a:pPr lvl="1"/>
            <a:r>
              <a:rPr lang="ru-RU" sz="2600" b="1" dirty="0" smtClean="0"/>
              <a:t>Шаг 1: проверка попадания точки в «</a:t>
            </a:r>
            <a:r>
              <a:rPr lang="en-US" sz="2600" b="1" dirty="0" smtClean="0"/>
              <a:t>MBR</a:t>
            </a:r>
            <a:r>
              <a:rPr lang="ru-RU" sz="2600" b="1" dirty="0" smtClean="0"/>
              <a:t>»</a:t>
            </a:r>
            <a:r>
              <a:rPr lang="en-US" sz="2600" b="1" dirty="0" smtClean="0"/>
              <a:t> (</a:t>
            </a:r>
            <a:r>
              <a:rPr lang="ru-RU" sz="2600" b="1" dirty="0" smtClean="0"/>
              <a:t>минимальный описывающий прямоугольник</a:t>
            </a:r>
            <a:r>
              <a:rPr lang="en-US" sz="2600" b="1" dirty="0" smtClean="0"/>
              <a:t>)</a:t>
            </a:r>
            <a:r>
              <a:rPr lang="ru-RU" sz="2600" b="1" dirty="0" smtClean="0"/>
              <a:t> полигона</a:t>
            </a:r>
          </a:p>
          <a:p>
            <a:pPr lvl="1"/>
            <a:r>
              <a:rPr lang="ru-RU" sz="2600" b="1" dirty="0" smtClean="0"/>
              <a:t>Шаг 2: использование метода «луча»</a:t>
            </a:r>
          </a:p>
          <a:p>
            <a:pPr lvl="1"/>
            <a:endParaRPr lang="ru-RU" sz="26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34276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572000"/>
            <a:ext cx="8274496" cy="1600200"/>
          </a:xfrm>
        </p:spPr>
        <p:txBody>
          <a:bodyPr>
            <a:noAutofit/>
          </a:bodyPr>
          <a:lstStyle/>
          <a:p>
            <a:r>
              <a:rPr lang="ru-RU" altLang="ru-RU" sz="4400" dirty="0"/>
              <a:t>Минимальные ограничивающие прямоугольники 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16</a:t>
            </a:fld>
            <a:endParaRPr lang="ru-RU"/>
          </a:p>
        </p:txBody>
      </p:sp>
      <p:grpSp>
        <p:nvGrpSpPr>
          <p:cNvPr id="5" name="Group 68"/>
          <p:cNvGrpSpPr>
            <a:grpSpLocks/>
          </p:cNvGrpSpPr>
          <p:nvPr/>
        </p:nvGrpSpPr>
        <p:grpSpPr bwMode="auto">
          <a:xfrm>
            <a:off x="971600" y="655240"/>
            <a:ext cx="7241076" cy="4213920"/>
            <a:chOff x="672" y="1012"/>
            <a:chExt cx="4512" cy="2736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672" y="1012"/>
              <a:ext cx="4512" cy="27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V="1">
              <a:off x="1344" y="1492"/>
              <a:ext cx="19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536" y="1492"/>
              <a:ext cx="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1632" y="1636"/>
              <a:ext cx="28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920" y="163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H="1">
              <a:off x="1728" y="1876"/>
              <a:ext cx="19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H="1" flipV="1">
              <a:off x="1536" y="1732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1344" y="1732"/>
              <a:ext cx="19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304" y="1732"/>
              <a:ext cx="4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2304" y="2068"/>
              <a:ext cx="24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2544" y="1972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2928" y="1732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 flipV="1">
              <a:off x="2592" y="1540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>
              <a:off x="2352" y="1540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flipH="1">
              <a:off x="4176" y="1492"/>
              <a:ext cx="1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3984" y="158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H="1">
              <a:off x="3936" y="1828"/>
              <a:ext cx="4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3936" y="1828"/>
              <a:ext cx="28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 flipV="1">
              <a:off x="4224" y="1492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H="1">
              <a:off x="3120" y="2260"/>
              <a:ext cx="1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3120" y="2356"/>
              <a:ext cx="33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3456" y="2500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H="1">
              <a:off x="3504" y="2596"/>
              <a:ext cx="4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H="1">
              <a:off x="3312" y="2740"/>
              <a:ext cx="1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312" y="2836"/>
              <a:ext cx="1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V="1">
              <a:off x="3504" y="2788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V="1">
              <a:off x="3744" y="254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 flipH="1" flipV="1">
              <a:off x="3600" y="2260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 flipH="1">
              <a:off x="3312" y="226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flipV="1">
              <a:off x="1104" y="2500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488" y="2500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 flipV="1">
              <a:off x="1632" y="2548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1872" y="2548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 flipH="1">
              <a:off x="1920" y="2740"/>
              <a:ext cx="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 flipH="1" flipV="1">
              <a:off x="1680" y="2788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H="1">
              <a:off x="1392" y="2788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H="1" flipV="1">
              <a:off x="1104" y="2692"/>
              <a:ext cx="28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H="1">
              <a:off x="2208" y="2788"/>
              <a:ext cx="384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 flipV="1">
              <a:off x="2208" y="3076"/>
              <a:ext cx="62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 flipH="1" flipV="1">
              <a:off x="2592" y="2788"/>
              <a:ext cx="24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 flipH="1">
              <a:off x="4176" y="1924"/>
              <a:ext cx="9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 flipV="1">
              <a:off x="4272" y="1732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4752" y="1732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 flipH="1">
              <a:off x="4176" y="2164"/>
              <a:ext cx="72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2736" y="2404"/>
              <a:ext cx="62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 flipH="1">
              <a:off x="3312" y="2596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 flipH="1" flipV="1">
              <a:off x="2688" y="2500"/>
              <a:ext cx="62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 flipV="1">
              <a:off x="2688" y="2404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 flipH="1">
              <a:off x="3984" y="2740"/>
              <a:ext cx="38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3984" y="3076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 flipV="1">
              <a:off x="4368" y="3028"/>
              <a:ext cx="19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 flipH="1" flipV="1">
              <a:off x="4368" y="2740"/>
              <a:ext cx="19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1344" y="1492"/>
              <a:ext cx="576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2304" y="1540"/>
              <a:ext cx="768" cy="6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3936" y="1492"/>
              <a:ext cx="432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4176" y="1732"/>
              <a:ext cx="720" cy="6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1104" y="2500"/>
              <a:ext cx="912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2688" y="2404"/>
              <a:ext cx="67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" name="Rectangle 63"/>
            <p:cNvSpPr>
              <a:spLocks noChangeArrowheads="1"/>
            </p:cNvSpPr>
            <p:nvPr/>
          </p:nvSpPr>
          <p:spPr bwMode="auto">
            <a:xfrm>
              <a:off x="3120" y="2260"/>
              <a:ext cx="624" cy="6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2160" y="2788"/>
              <a:ext cx="672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" name="Rectangle 65"/>
            <p:cNvSpPr>
              <a:spLocks noChangeArrowheads="1"/>
            </p:cNvSpPr>
            <p:nvPr/>
          </p:nvSpPr>
          <p:spPr bwMode="auto">
            <a:xfrm>
              <a:off x="3984" y="2740"/>
              <a:ext cx="576" cy="6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2736" y="1252"/>
              <a:ext cx="528" cy="768"/>
            </a:xfrm>
            <a:custGeom>
              <a:avLst/>
              <a:gdLst>
                <a:gd name="T0" fmla="*/ 0 w 528"/>
                <a:gd name="T1" fmla="*/ 480 h 768"/>
                <a:gd name="T2" fmla="*/ 96 w 528"/>
                <a:gd name="T3" fmla="*/ 192 h 768"/>
                <a:gd name="T4" fmla="*/ 0 w 528"/>
                <a:gd name="T5" fmla="*/ 48 h 768"/>
                <a:gd name="T6" fmla="*/ 384 w 528"/>
                <a:gd name="T7" fmla="*/ 0 h 768"/>
                <a:gd name="T8" fmla="*/ 528 w 528"/>
                <a:gd name="T9" fmla="*/ 384 h 768"/>
                <a:gd name="T10" fmla="*/ 384 w 528"/>
                <a:gd name="T11" fmla="*/ 768 h 768"/>
                <a:gd name="T12" fmla="*/ 0 w 528"/>
                <a:gd name="T13" fmla="*/ 48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768">
                  <a:moveTo>
                    <a:pt x="0" y="480"/>
                  </a:moveTo>
                  <a:lnTo>
                    <a:pt x="96" y="192"/>
                  </a:lnTo>
                  <a:lnTo>
                    <a:pt x="0" y="48"/>
                  </a:lnTo>
                  <a:lnTo>
                    <a:pt x="384" y="0"/>
                  </a:lnTo>
                  <a:lnTo>
                    <a:pt x="528" y="384"/>
                  </a:lnTo>
                  <a:lnTo>
                    <a:pt x="384" y="768"/>
                  </a:lnTo>
                  <a:lnTo>
                    <a:pt x="0" y="48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2736" y="1252"/>
              <a:ext cx="528" cy="7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974538431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424936" cy="59766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Темы для рефератов по курсу ПОИГИС</a:t>
            </a:r>
          </a:p>
          <a:p>
            <a:r>
              <a:rPr lang="ru-RU" dirty="0" smtClean="0"/>
              <a:t>Использование </a:t>
            </a:r>
            <a:r>
              <a:rPr lang="en-US" dirty="0"/>
              <a:t>Google API </a:t>
            </a:r>
            <a:r>
              <a:rPr lang="ru-RU" dirty="0"/>
              <a:t>для построения интернет-ГИС приложения</a:t>
            </a:r>
          </a:p>
          <a:p>
            <a:pPr lvl="0"/>
            <a:r>
              <a:rPr lang="ru-RU" dirty="0"/>
              <a:t>Использование </a:t>
            </a:r>
            <a:r>
              <a:rPr lang="en-US" dirty="0" err="1"/>
              <a:t>Yandex</a:t>
            </a:r>
            <a:r>
              <a:rPr lang="en-US" dirty="0"/>
              <a:t> API </a:t>
            </a:r>
            <a:r>
              <a:rPr lang="ru-RU" dirty="0"/>
              <a:t>для построения интернет-ГИС приложения</a:t>
            </a:r>
          </a:p>
          <a:p>
            <a:pPr lvl="0"/>
            <a:r>
              <a:rPr lang="ru-RU" dirty="0"/>
              <a:t>Использование 2</a:t>
            </a:r>
            <a:r>
              <a:rPr lang="en-US" dirty="0"/>
              <a:t>GIS API </a:t>
            </a:r>
            <a:r>
              <a:rPr lang="ru-RU" dirty="0"/>
              <a:t>для построения интернет-ГИС приложения</a:t>
            </a:r>
          </a:p>
          <a:p>
            <a:pPr lvl="0"/>
            <a:r>
              <a:rPr lang="ru-RU" dirty="0"/>
              <a:t>Использование </a:t>
            </a:r>
            <a:r>
              <a:rPr lang="en-US" dirty="0"/>
              <a:t>OSM API </a:t>
            </a:r>
            <a:r>
              <a:rPr lang="ru-RU" dirty="0"/>
              <a:t>для построения интернет-ГИС приложения</a:t>
            </a:r>
          </a:p>
          <a:p>
            <a:pPr lvl="0"/>
            <a:r>
              <a:rPr lang="ru-RU" dirty="0"/>
              <a:t>Использование </a:t>
            </a:r>
            <a:r>
              <a:rPr lang="en-US" dirty="0" err="1"/>
              <a:t>WikiMapia</a:t>
            </a:r>
            <a:r>
              <a:rPr lang="en-US" dirty="0"/>
              <a:t> API </a:t>
            </a:r>
            <a:r>
              <a:rPr lang="ru-RU" dirty="0"/>
              <a:t>для построения интернет-ГИС приложения</a:t>
            </a:r>
          </a:p>
          <a:p>
            <a:r>
              <a:rPr lang="ru-RU" dirty="0" smtClean="0"/>
              <a:t>Взаимодействие </a:t>
            </a:r>
            <a:r>
              <a:rPr lang="ru-RU" dirty="0"/>
              <a:t>с картографическими сервисами как сервисами-поставщиками векторной графики (</a:t>
            </a:r>
            <a:r>
              <a:rPr lang="en-US" dirty="0"/>
              <a:t>WFS</a:t>
            </a:r>
            <a:r>
              <a:rPr lang="ru-RU" dirty="0"/>
              <a:t>) на примере любого </a:t>
            </a:r>
            <a:r>
              <a:rPr lang="en-US" dirty="0"/>
              <a:t>API</a:t>
            </a:r>
            <a:endParaRPr lang="ru-RU" dirty="0"/>
          </a:p>
          <a:p>
            <a:pPr lvl="0"/>
            <a:r>
              <a:rPr lang="ru-RU" dirty="0"/>
              <a:t>Взаимодействие с картографическими сервисами как сервисами-поставщиками растровой графики (</a:t>
            </a:r>
            <a:r>
              <a:rPr lang="en-US" dirty="0"/>
              <a:t>WMS</a:t>
            </a:r>
            <a:r>
              <a:rPr lang="ru-RU" dirty="0"/>
              <a:t>) на примере любого </a:t>
            </a:r>
            <a:r>
              <a:rPr lang="en-US" dirty="0"/>
              <a:t>API</a:t>
            </a:r>
            <a:endParaRPr lang="ru-RU" dirty="0"/>
          </a:p>
          <a:p>
            <a:pPr lvl="0"/>
            <a:r>
              <a:rPr lang="ru-RU" dirty="0"/>
              <a:t>Использование </a:t>
            </a:r>
            <a:r>
              <a:rPr lang="en-US" dirty="0" err="1"/>
              <a:t>MapServer</a:t>
            </a:r>
            <a:r>
              <a:rPr lang="en-US" dirty="0"/>
              <a:t> </a:t>
            </a:r>
            <a:r>
              <a:rPr lang="ru-RU" dirty="0"/>
              <a:t>для построения картографического интернет-сервера</a:t>
            </a:r>
          </a:p>
          <a:p>
            <a:pPr lvl="0"/>
            <a:r>
              <a:rPr lang="ru-RU" dirty="0"/>
              <a:t>Библиотеки для работы с данными формата </a:t>
            </a:r>
            <a:r>
              <a:rPr lang="en-US" dirty="0"/>
              <a:t>OSM </a:t>
            </a:r>
            <a:r>
              <a:rPr lang="ru-RU" dirty="0"/>
              <a:t>из ОС </a:t>
            </a:r>
            <a:r>
              <a:rPr lang="en-US" dirty="0"/>
              <a:t>Android</a:t>
            </a:r>
            <a:endParaRPr lang="ru-RU" dirty="0"/>
          </a:p>
          <a:p>
            <a:pPr lvl="0"/>
            <a:r>
              <a:rPr lang="ru-RU" dirty="0"/>
              <a:t>СУБД </a:t>
            </a:r>
            <a:r>
              <a:rPr lang="en-US" dirty="0"/>
              <a:t>MS SQL Server</a:t>
            </a:r>
            <a:r>
              <a:rPr lang="ru-RU" dirty="0"/>
              <a:t> для хранения картографических данных интернет-ГИС-сервера</a:t>
            </a:r>
          </a:p>
          <a:p>
            <a:pPr lvl="0"/>
            <a:r>
              <a:rPr lang="ru-RU" dirty="0"/>
              <a:t>СУБД </a:t>
            </a:r>
            <a:r>
              <a:rPr lang="en-US" dirty="0"/>
              <a:t>MySQL </a:t>
            </a:r>
            <a:r>
              <a:rPr lang="ru-RU" dirty="0"/>
              <a:t>для хранения картографических данных интернет-ГИС-сервера</a:t>
            </a:r>
          </a:p>
          <a:p>
            <a:pPr lvl="0"/>
            <a:r>
              <a:rPr lang="ru-RU" dirty="0"/>
              <a:t>СУБД </a:t>
            </a:r>
            <a:r>
              <a:rPr lang="en-US" dirty="0"/>
              <a:t>PostgreSQL </a:t>
            </a:r>
            <a:r>
              <a:rPr lang="ru-RU" dirty="0"/>
              <a:t>для хранения картографических данных интернет-ГИС-сервера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258234"/>
      </p:ext>
    </p:extLst>
  </p:cSld>
  <p:clrMapOvr>
    <a:masterClrMapping/>
  </p:clrMapOvr>
  <p:transition>
    <p:fade thruBlk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1924</TotalTime>
  <Words>588</Words>
  <Application>Microsoft Office PowerPoint</Application>
  <PresentationFormat>Экран (4:3)</PresentationFormat>
  <Paragraphs>131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NewsPrint</vt:lpstr>
      <vt:lpstr>Пространственные запросы</vt:lpstr>
      <vt:lpstr>Задачи ИГИС</vt:lpstr>
      <vt:lpstr>Хранение данных</vt:lpstr>
      <vt:lpstr>Запросы к данным</vt:lpstr>
      <vt:lpstr>Пространственные индексы</vt:lpstr>
      <vt:lpstr>Презентация PowerPoint</vt:lpstr>
      <vt:lpstr>Генерализация изображения</vt:lpstr>
      <vt:lpstr>SQL-запросы к СУБД</vt:lpstr>
      <vt:lpstr>Алгоритмическое обеспечение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Типичные задачи вычислительной геометрии</vt:lpstr>
      <vt:lpstr>Алгоритмическое обеспечение</vt:lpstr>
      <vt:lpstr>Минимальные ограничивающие прямоугольники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 ГИС</dc:title>
  <dc:creator>Владислав Станиславович Шерстнёв</dc:creator>
  <cp:lastModifiedBy>Владислав Станиславович Шерстнёв</cp:lastModifiedBy>
  <cp:revision>122</cp:revision>
  <dcterms:created xsi:type="dcterms:W3CDTF">2013-10-15T02:47:50Z</dcterms:created>
  <dcterms:modified xsi:type="dcterms:W3CDTF">2014-12-01T04:26:24Z</dcterms:modified>
</cp:coreProperties>
</file>