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71" r:id="rId7"/>
    <p:sldId id="265" r:id="rId8"/>
    <p:sldId id="262" r:id="rId9"/>
    <p:sldId id="263" r:id="rId10"/>
    <p:sldId id="261" r:id="rId11"/>
    <p:sldId id="264" r:id="rId12"/>
    <p:sldId id="273" r:id="rId13"/>
    <p:sldId id="272" r:id="rId14"/>
    <p:sldId id="266" r:id="rId15"/>
    <p:sldId id="267" r:id="rId16"/>
    <p:sldId id="268" r:id="rId17"/>
    <p:sldId id="274" r:id="rId18"/>
    <p:sldId id="269" r:id="rId19"/>
    <p:sldId id="270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32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9C43B-43F7-4BE0-BF39-2B7EB39BC655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05E15-491E-43F0-91D8-C981A484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213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BE68B3-7DE4-4479-8B3A-13F514A3AF44}" type="datetime1">
              <a:rPr lang="ru-RU" smtClean="0"/>
              <a:t>16.01.2014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E98A5B-F07B-4E3B-B0D5-6A6B8F5E6064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1A2EB8-F331-48A1-BC03-87D71635B288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5ACDB-F761-46BB-BF01-2E206AEFF7F8}" type="datetime1">
              <a:rPr lang="ru-RU" smtClean="0"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9109C-F8E7-48A8-B8E7-FE6F29EF3DDD}" type="datetime1">
              <a:rPr lang="ru-RU" smtClean="0"/>
              <a:t>16.01.2014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F9C2DF-C95C-42C3-911D-9B0991BACA48}" type="datetime1">
              <a:rPr lang="ru-RU" smtClean="0"/>
              <a:t>16.01.2014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78947-96C9-4D01-8165-3C921B2C46B3}" type="datetime1">
              <a:rPr lang="ru-RU" smtClean="0"/>
              <a:t>16.01.2014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4E8DAE-031C-4F29-9208-0EC602809069}" type="datetime1">
              <a:rPr lang="ru-RU" smtClean="0"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7CED52-6875-42B2-AF4B-E7F9222B4E74}" type="datetime1">
              <a:rPr lang="ru-RU" smtClean="0"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4F88B8-EA0F-4F35-A2C9-1B3EBFEBB62A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9C5D0-0F37-4B22-8D2E-EA5ED207D2D7}" type="datetime1">
              <a:rPr lang="ru-RU" smtClean="0"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51DA087-DBDC-4088-B7A1-73C456E2B6E0}" type="datetime1">
              <a:rPr lang="ru-RU" smtClean="0"/>
              <a:t>16.01.2014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Web-</a:t>
            </a:r>
            <a:r>
              <a:rPr lang="ru-RU" dirty="0" smtClean="0"/>
              <a:t>сервисы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67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История создания, предпосылки</a:t>
            </a:r>
          </a:p>
          <a:p>
            <a:r>
              <a:rPr lang="ru-RU" dirty="0" smtClean="0"/>
              <a:t>Отличительные особенности</a:t>
            </a:r>
          </a:p>
          <a:p>
            <a:r>
              <a:rPr lang="ru-RU" dirty="0" smtClean="0"/>
              <a:t>Архитектурные особенности</a:t>
            </a:r>
          </a:p>
          <a:p>
            <a:pPr lvl="1"/>
            <a:r>
              <a:rPr lang="en-US" dirty="0" smtClean="0"/>
              <a:t>REST</a:t>
            </a:r>
          </a:p>
          <a:p>
            <a:pPr lvl="1"/>
            <a:r>
              <a:rPr lang="en-US" dirty="0" smtClean="0"/>
              <a:t>SOA</a:t>
            </a:r>
          </a:p>
          <a:p>
            <a:pPr lvl="1"/>
            <a:r>
              <a:rPr lang="en-US" dirty="0" smtClean="0"/>
              <a:t>…</a:t>
            </a:r>
            <a:endParaRPr lang="ru-RU" dirty="0" smtClean="0"/>
          </a:p>
          <a:p>
            <a:r>
              <a:rPr lang="ru-RU" dirty="0" smtClean="0"/>
              <a:t>Варианты реализации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011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создания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Web-</a:t>
            </a:r>
            <a:r>
              <a:rPr lang="ru-RU" dirty="0" smtClean="0"/>
              <a:t>сервис – выделенное, отдельно работающее ПО, решающее узкоспециализированную задачу, обладающее строго предопределённым программным интерфейсом.</a:t>
            </a:r>
          </a:p>
          <a:p>
            <a:r>
              <a:rPr lang="en-US" dirty="0"/>
              <a:t>W</a:t>
            </a:r>
            <a:r>
              <a:rPr lang="en-US" dirty="0" smtClean="0"/>
              <a:t>eb-</a:t>
            </a:r>
            <a:r>
              <a:rPr lang="ru-RU" dirty="0" smtClean="0"/>
              <a:t>сервисы</a:t>
            </a:r>
            <a:r>
              <a:rPr lang="en-US" dirty="0" smtClean="0"/>
              <a:t> – </a:t>
            </a:r>
            <a:r>
              <a:rPr lang="ru-RU" dirty="0" smtClean="0"/>
              <a:t>очередная ступень декомпозиции функций и модулей ПО </a:t>
            </a:r>
            <a:r>
              <a:rPr lang="en-US" dirty="0" smtClean="0"/>
              <a:t>web-</a:t>
            </a:r>
            <a:r>
              <a:rPr lang="ru-RU" dirty="0" smtClean="0"/>
              <a:t>приложений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691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Архитектура </a:t>
            </a:r>
            <a:r>
              <a:rPr lang="en-US" dirty="0" smtClean="0"/>
              <a:t>web-</a:t>
            </a:r>
            <a:r>
              <a:rPr lang="ru-RU" dirty="0" smtClean="0"/>
              <a:t>приложения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4" name="Цилиндр 3"/>
          <p:cNvSpPr/>
          <p:nvPr/>
        </p:nvSpPr>
        <p:spPr>
          <a:xfrm>
            <a:off x="6444208" y="4148467"/>
            <a:ext cx="2088232" cy="194421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700808"/>
            <a:ext cx="806489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en-US" dirty="0" smtClean="0"/>
              <a:t>Web-</a:t>
            </a:r>
            <a:r>
              <a:rPr lang="ru-RU" dirty="0" smtClean="0"/>
              <a:t>приложение: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Формирует </a:t>
            </a:r>
            <a:r>
              <a:rPr lang="en-US" dirty="0" smtClean="0"/>
              <a:t>GUI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 пользователя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00"/>
                </a:solidFill>
              </a:rPr>
              <a:t>Отправляет сложный запрос к БД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FF00"/>
                </a:solidFill>
              </a:rPr>
              <a:t>Получает и </a:t>
            </a:r>
            <a:r>
              <a:rPr lang="ru-RU" dirty="0">
                <a:solidFill>
                  <a:srgbClr val="FFFF00"/>
                </a:solidFill>
              </a:rPr>
              <a:t>обрабатывает </a:t>
            </a:r>
            <a:r>
              <a:rPr lang="ru-RU" dirty="0" smtClean="0">
                <a:solidFill>
                  <a:srgbClr val="FFFF00"/>
                </a:solidFill>
              </a:rPr>
              <a:t>результат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его в </a:t>
            </a:r>
            <a:r>
              <a:rPr lang="en-US" dirty="0" smtClean="0"/>
              <a:t>GUI</a:t>
            </a:r>
            <a:endParaRPr lang="ru-RU" dirty="0"/>
          </a:p>
        </p:txBody>
      </p:sp>
      <p:sp>
        <p:nvSpPr>
          <p:cNvPr id="6" name="Двойная стрелка вверх/вниз 5"/>
          <p:cNvSpPr/>
          <p:nvPr/>
        </p:nvSpPr>
        <p:spPr>
          <a:xfrm>
            <a:off x="7272300" y="3284371"/>
            <a:ext cx="46805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1907704" y="4365104"/>
            <a:ext cx="1368152" cy="129614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2357754" y="3323344"/>
            <a:ext cx="46805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3563888" y="3501008"/>
            <a:ext cx="2736304" cy="2160240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09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Новая архитектура</a:t>
            </a:r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4" name="Цилиндр 3"/>
          <p:cNvSpPr/>
          <p:nvPr/>
        </p:nvSpPr>
        <p:spPr>
          <a:xfrm>
            <a:off x="5940152" y="4149080"/>
            <a:ext cx="2088232" cy="194421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412776"/>
            <a:ext cx="38164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dirty="0" smtClean="0"/>
              <a:t>Web-</a:t>
            </a:r>
            <a:r>
              <a:rPr lang="ru-RU" dirty="0" smtClean="0"/>
              <a:t>приложение: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Формирует </a:t>
            </a:r>
            <a:r>
              <a:rPr lang="en-US" dirty="0" smtClean="0"/>
              <a:t>GUI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 пользователя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Передаёт запрос в подпрограмму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ответ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его в </a:t>
            </a:r>
            <a:r>
              <a:rPr lang="en-US" dirty="0" smtClean="0"/>
              <a:t>GUI</a:t>
            </a:r>
            <a:endParaRPr lang="ru-RU" dirty="0"/>
          </a:p>
        </p:txBody>
      </p:sp>
      <p:sp>
        <p:nvSpPr>
          <p:cNvPr id="6" name="Двойная стрелка вверх/вниз 5"/>
          <p:cNvSpPr/>
          <p:nvPr/>
        </p:nvSpPr>
        <p:spPr>
          <a:xfrm>
            <a:off x="6768244" y="3284984"/>
            <a:ext cx="46805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1403648" y="4365717"/>
            <a:ext cx="1368152" cy="129614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1853698" y="3323957"/>
            <a:ext cx="46805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3059832" y="3501621"/>
            <a:ext cx="2736304" cy="2160240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60032" y="1412776"/>
            <a:ext cx="3996952" cy="18715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ru-RU" dirty="0" smtClean="0"/>
              <a:t>Выделенная подпрограмма: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FF00"/>
                </a:solidFill>
              </a:rPr>
              <a:t>Отправляет сложный запрос к БД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FF00"/>
                </a:solidFill>
              </a:rPr>
              <a:t>Получает и обрабатывает результат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результат</a:t>
            </a:r>
            <a:endParaRPr lang="ru-RU" dirty="0"/>
          </a:p>
        </p:txBody>
      </p:sp>
      <p:sp>
        <p:nvSpPr>
          <p:cNvPr id="17" name="Двойная стрелка влево/вправо 16"/>
          <p:cNvSpPr/>
          <p:nvPr/>
        </p:nvSpPr>
        <p:spPr>
          <a:xfrm>
            <a:off x="4067944" y="2204864"/>
            <a:ext cx="792088" cy="432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18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Подпрограмма доступна «третьим» приложениям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4" name="Цилиндр 3"/>
          <p:cNvSpPr/>
          <p:nvPr/>
        </p:nvSpPr>
        <p:spPr>
          <a:xfrm>
            <a:off x="5940152" y="4411347"/>
            <a:ext cx="2088232" cy="194421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75043"/>
            <a:ext cx="38164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dirty="0" smtClean="0"/>
              <a:t>Web-</a:t>
            </a:r>
            <a:r>
              <a:rPr lang="ru-RU" dirty="0" smtClean="0"/>
              <a:t>приложение: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Формирует </a:t>
            </a:r>
            <a:r>
              <a:rPr lang="en-US" dirty="0" smtClean="0"/>
              <a:t>GUI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 пользователя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Передаёт запрос в подпрограмму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ответ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его в </a:t>
            </a:r>
            <a:r>
              <a:rPr lang="en-US" dirty="0" smtClean="0"/>
              <a:t>GUI</a:t>
            </a:r>
            <a:endParaRPr lang="ru-RU" dirty="0"/>
          </a:p>
        </p:txBody>
      </p:sp>
      <p:sp>
        <p:nvSpPr>
          <p:cNvPr id="6" name="Двойная стрелка вверх/вниз 5"/>
          <p:cNvSpPr/>
          <p:nvPr/>
        </p:nvSpPr>
        <p:spPr>
          <a:xfrm>
            <a:off x="6768244" y="3547251"/>
            <a:ext cx="46805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1403648" y="4627984"/>
            <a:ext cx="1368152" cy="129614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1853698" y="3586224"/>
            <a:ext cx="46805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3347864" y="4267331"/>
            <a:ext cx="2448272" cy="1839173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60032" y="1675043"/>
            <a:ext cx="3996952" cy="18715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ru-RU" dirty="0" smtClean="0"/>
              <a:t>Выделенная подпрограмма: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FF00"/>
                </a:solidFill>
              </a:rPr>
              <a:t>Отправляет сложный запрос к БД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FF00"/>
                </a:solidFill>
              </a:rPr>
              <a:t>Получает и обрабатывает результат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результат</a:t>
            </a:r>
            <a:endParaRPr lang="ru-RU" dirty="0"/>
          </a:p>
        </p:txBody>
      </p:sp>
      <p:sp>
        <p:nvSpPr>
          <p:cNvPr id="17" name="Двойная стрелка влево/вправо 16"/>
          <p:cNvSpPr/>
          <p:nvPr/>
        </p:nvSpPr>
        <p:spPr>
          <a:xfrm>
            <a:off x="4067944" y="2467131"/>
            <a:ext cx="792088" cy="432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03920" y="1827443"/>
            <a:ext cx="38164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dirty="0" smtClean="0"/>
              <a:t>Web-</a:t>
            </a:r>
            <a:r>
              <a:rPr lang="ru-RU" dirty="0" smtClean="0"/>
              <a:t>приложение: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Формирует </a:t>
            </a:r>
            <a:r>
              <a:rPr lang="en-US" dirty="0" smtClean="0"/>
              <a:t>GUI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 пользователя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Передаёт запрос в подпрограмму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ответ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его в </a:t>
            </a:r>
            <a:r>
              <a:rPr lang="en-US" dirty="0" smtClean="0"/>
              <a:t>GUI</a:t>
            </a:r>
            <a:endParaRPr lang="ru-RU" dirty="0"/>
          </a:p>
        </p:txBody>
      </p:sp>
      <p:sp>
        <p:nvSpPr>
          <p:cNvPr id="15" name="Улыбающееся лицо 14"/>
          <p:cNvSpPr/>
          <p:nvPr/>
        </p:nvSpPr>
        <p:spPr>
          <a:xfrm>
            <a:off x="1556048" y="4780384"/>
            <a:ext cx="1368152" cy="1296144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Двойная стрелка вверх/вниз 17"/>
          <p:cNvSpPr/>
          <p:nvPr/>
        </p:nvSpPr>
        <p:spPr>
          <a:xfrm>
            <a:off x="2006098" y="3738624"/>
            <a:ext cx="468052" cy="1008112"/>
          </a:xfrm>
          <a:prstGeom prst="up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56320" y="1979843"/>
            <a:ext cx="38164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dirty="0" smtClean="0"/>
              <a:t>Web-</a:t>
            </a:r>
            <a:r>
              <a:rPr lang="ru-RU" dirty="0" smtClean="0"/>
              <a:t>приложение: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Формирует </a:t>
            </a:r>
            <a:r>
              <a:rPr lang="en-US" dirty="0" smtClean="0"/>
              <a:t>GUI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 пользователя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Передаёт запрос в подпрограмму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ответ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его в </a:t>
            </a:r>
            <a:r>
              <a:rPr lang="en-US" dirty="0" smtClean="0"/>
              <a:t>GUI</a:t>
            </a:r>
            <a:endParaRPr lang="ru-RU" dirty="0"/>
          </a:p>
        </p:txBody>
      </p:sp>
      <p:sp>
        <p:nvSpPr>
          <p:cNvPr id="20" name="Улыбающееся лицо 19"/>
          <p:cNvSpPr/>
          <p:nvPr/>
        </p:nvSpPr>
        <p:spPr>
          <a:xfrm>
            <a:off x="1708448" y="4932784"/>
            <a:ext cx="1368152" cy="1296144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Двойная стрелка вверх/вниз 20"/>
          <p:cNvSpPr/>
          <p:nvPr/>
        </p:nvSpPr>
        <p:spPr>
          <a:xfrm>
            <a:off x="2158498" y="3891024"/>
            <a:ext cx="468052" cy="1008112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08720" y="2132243"/>
            <a:ext cx="38164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dirty="0" smtClean="0"/>
              <a:t>Web-</a:t>
            </a:r>
            <a:r>
              <a:rPr lang="ru-RU" dirty="0" smtClean="0"/>
              <a:t>приложение: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Формирует </a:t>
            </a:r>
            <a:r>
              <a:rPr lang="en-US" dirty="0" smtClean="0"/>
              <a:t>GUI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данные пользователя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Передаёт запрос в подпрограмму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Принимает ответ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Возвращает его в </a:t>
            </a:r>
            <a:r>
              <a:rPr lang="en-US" dirty="0" smtClean="0"/>
              <a:t>GUI</a:t>
            </a:r>
            <a:endParaRPr lang="ru-RU" dirty="0"/>
          </a:p>
        </p:txBody>
      </p:sp>
      <p:sp>
        <p:nvSpPr>
          <p:cNvPr id="23" name="Улыбающееся лицо 22"/>
          <p:cNvSpPr/>
          <p:nvPr/>
        </p:nvSpPr>
        <p:spPr>
          <a:xfrm>
            <a:off x="1860848" y="5085184"/>
            <a:ext cx="1368152" cy="1296144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Двойная стрелка вверх/вниз 23"/>
          <p:cNvSpPr/>
          <p:nvPr/>
        </p:nvSpPr>
        <p:spPr>
          <a:xfrm>
            <a:off x="2310898" y="4043424"/>
            <a:ext cx="468052" cy="1008112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821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Новизна </a:t>
            </a:r>
            <a:r>
              <a:rPr lang="en-US" dirty="0" smtClean="0"/>
              <a:t>web-</a:t>
            </a:r>
            <a:r>
              <a:rPr lang="ru-RU" dirty="0" smtClean="0"/>
              <a:t>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Идея декомпозиции ПО на отдельные модули – очень стара.</a:t>
            </a:r>
          </a:p>
          <a:p>
            <a:r>
              <a:rPr lang="ru-RU" dirty="0" smtClean="0"/>
              <a:t>Множество ранее разработанного ПО можно было бы отнести к «</a:t>
            </a:r>
            <a:r>
              <a:rPr lang="en-US" dirty="0" smtClean="0"/>
              <a:t>web-</a:t>
            </a:r>
            <a:r>
              <a:rPr lang="ru-RU" dirty="0" smtClean="0"/>
              <a:t>се</a:t>
            </a:r>
            <a:r>
              <a:rPr lang="ru-RU" dirty="0"/>
              <a:t>р</a:t>
            </a:r>
            <a:r>
              <a:rPr lang="ru-RU" dirty="0" smtClean="0"/>
              <a:t>висам»</a:t>
            </a:r>
          </a:p>
          <a:p>
            <a:r>
              <a:rPr lang="en-US" dirty="0" smtClean="0"/>
              <a:t>Web-</a:t>
            </a:r>
            <a:r>
              <a:rPr lang="ru-RU" dirty="0" smtClean="0"/>
              <a:t>сервисы «живут» только в качественной сетевой среде:</a:t>
            </a:r>
          </a:p>
          <a:p>
            <a:pPr lvl="1"/>
            <a:r>
              <a:rPr lang="ru-RU" dirty="0" smtClean="0"/>
              <a:t>плохие каналы связи – нет пользы от сервисов (слишком долгий отклик)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021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«пред-сервисов»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RSS-</a:t>
            </a:r>
            <a:r>
              <a:rPr lang="ru-RU" dirty="0" smtClean="0"/>
              <a:t>ленты (ленты новостей, 1997 г.)</a:t>
            </a:r>
          </a:p>
          <a:p>
            <a:pPr lvl="1"/>
            <a:r>
              <a:rPr lang="ru-RU" dirty="0" smtClean="0"/>
              <a:t>Использует </a:t>
            </a:r>
            <a:r>
              <a:rPr lang="en-US" dirty="0" smtClean="0"/>
              <a:t>XML</a:t>
            </a:r>
            <a:r>
              <a:rPr lang="ru-RU" dirty="0" smtClean="0"/>
              <a:t>-формат</a:t>
            </a:r>
          </a:p>
          <a:p>
            <a:pPr lvl="1"/>
            <a:r>
              <a:rPr lang="ru-RU" dirty="0" smtClean="0"/>
              <a:t>Позволяет всем желающим в этом формате получать «результат» работы новостного сайта</a:t>
            </a:r>
          </a:p>
          <a:p>
            <a:pPr lvl="1"/>
            <a:r>
              <a:rPr lang="ru-RU" dirty="0" smtClean="0"/>
              <a:t>По сути – это сервис, возвращающий специфическую информацию другому ПО</a:t>
            </a:r>
          </a:p>
          <a:p>
            <a:pPr lvl="1"/>
            <a:r>
              <a:rPr lang="ru-RU" b="1" dirty="0" smtClean="0"/>
              <a:t>Важно, что информаци</a:t>
            </a:r>
            <a:r>
              <a:rPr lang="ru-RU" b="1" dirty="0"/>
              <a:t>я</a:t>
            </a:r>
            <a:r>
              <a:rPr lang="ru-RU" b="1" dirty="0" smtClean="0"/>
              <a:t> отдаётся не конечному потребителю – человеку, а программе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2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Улыбающееся лицо 29"/>
          <p:cNvSpPr/>
          <p:nvPr/>
        </p:nvSpPr>
        <p:spPr>
          <a:xfrm>
            <a:off x="1115616" y="4892729"/>
            <a:ext cx="1152128" cy="936104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Улыбающееся лицо 30"/>
          <p:cNvSpPr/>
          <p:nvPr/>
        </p:nvSpPr>
        <p:spPr>
          <a:xfrm>
            <a:off x="1187624" y="5036745"/>
            <a:ext cx="1152128" cy="936104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Улыбающееся лицо 31"/>
          <p:cNvSpPr/>
          <p:nvPr/>
        </p:nvSpPr>
        <p:spPr>
          <a:xfrm>
            <a:off x="1259632" y="5180761"/>
            <a:ext cx="1152128" cy="936104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>
            <a:off x="6948264" y="4964737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Равнобедренный треугольник 27"/>
          <p:cNvSpPr/>
          <p:nvPr/>
        </p:nvSpPr>
        <p:spPr>
          <a:xfrm>
            <a:off x="6812632" y="5036745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Равнобедренный треугольник 26"/>
          <p:cNvSpPr/>
          <p:nvPr/>
        </p:nvSpPr>
        <p:spPr>
          <a:xfrm>
            <a:off x="6660232" y="5108753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Множество сервисов – другая архитектура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Наличие множества разных </a:t>
            </a:r>
            <a:r>
              <a:rPr lang="en-US" dirty="0" smtClean="0"/>
              <a:t>web-</a:t>
            </a:r>
            <a:r>
              <a:rPr lang="ru-RU" dirty="0" smtClean="0"/>
              <a:t>сервисов приводит к появлению новой архитектуры, ориентированной на использование готовых </a:t>
            </a:r>
            <a:r>
              <a:rPr lang="en-US" dirty="0" smtClean="0"/>
              <a:t>web-</a:t>
            </a:r>
            <a:r>
              <a:rPr lang="ru-RU" dirty="0" smtClean="0"/>
              <a:t>сервисов.</a:t>
            </a:r>
            <a:endParaRPr lang="ru-RU" dirty="0"/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4" name="Цилиндр 3"/>
          <p:cNvSpPr/>
          <p:nvPr/>
        </p:nvSpPr>
        <p:spPr>
          <a:xfrm>
            <a:off x="3707904" y="3749382"/>
            <a:ext cx="1512168" cy="1143347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Каталог сервисов</a:t>
            </a:r>
            <a:endParaRPr lang="ru-RU" sz="2400" dirty="0"/>
          </a:p>
        </p:txBody>
      </p:sp>
      <p:sp>
        <p:nvSpPr>
          <p:cNvPr id="5" name="Улыбающееся лицо 4"/>
          <p:cNvSpPr/>
          <p:nvPr/>
        </p:nvSpPr>
        <p:spPr>
          <a:xfrm>
            <a:off x="1331640" y="5324777"/>
            <a:ext cx="1152128" cy="936104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6516216" y="5180761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8" name="Прямая со стрелкой 7"/>
          <p:cNvCxnSpPr>
            <a:stCxn id="6" idx="1"/>
            <a:endCxn id="4" idx="4"/>
          </p:cNvCxnSpPr>
          <p:nvPr/>
        </p:nvCxnSpPr>
        <p:spPr>
          <a:xfrm flipH="1" flipV="1">
            <a:off x="5220072" y="4321056"/>
            <a:ext cx="1620180" cy="143576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5" idx="7"/>
            <a:endCxn id="4" idx="2"/>
          </p:cNvCxnSpPr>
          <p:nvPr/>
        </p:nvCxnSpPr>
        <p:spPr>
          <a:xfrm flipV="1">
            <a:off x="2315043" y="4321056"/>
            <a:ext cx="1392861" cy="114081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6"/>
            <a:endCxn id="6" idx="1"/>
          </p:cNvCxnSpPr>
          <p:nvPr/>
        </p:nvCxnSpPr>
        <p:spPr>
          <a:xfrm flipV="1">
            <a:off x="2483768" y="5756825"/>
            <a:ext cx="4356484" cy="360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40152" y="4595916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Регистрация сервиса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899592" y="3956625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Обнаружение сервиса</a:t>
            </a:r>
          </a:p>
          <a:p>
            <a:pPr algn="ctr"/>
            <a:r>
              <a:rPr lang="ru-RU" sz="2000" dirty="0" smtClean="0"/>
              <a:t>(получение </a:t>
            </a:r>
            <a:r>
              <a:rPr lang="en-US" sz="2000" dirty="0" smtClean="0"/>
              <a:t>WSDL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75409" y="5396785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Использование сервиса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654621" y="6260881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Программа-потребитель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652120" y="634125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Web-</a:t>
            </a:r>
            <a:r>
              <a:rPr lang="ru-RU" sz="2000" dirty="0" smtClean="0"/>
              <a:t>сервис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55392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SOA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  <a:r>
              <a:rPr lang="ru-RU" dirty="0" smtClean="0"/>
              <a:t>сервис-ориентированная архитектура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Предполагает наличие большого числа готовых </a:t>
            </a:r>
            <a:r>
              <a:rPr lang="en-US" dirty="0" smtClean="0"/>
              <a:t>web-</a:t>
            </a:r>
            <a:r>
              <a:rPr lang="ru-RU" dirty="0" smtClean="0"/>
              <a:t>сервисов</a:t>
            </a:r>
            <a:endParaRPr lang="en-US" dirty="0" smtClean="0"/>
          </a:p>
          <a:p>
            <a:r>
              <a:rPr lang="ru-RU" dirty="0" smtClean="0"/>
              <a:t>Возможность строить </a:t>
            </a:r>
            <a:r>
              <a:rPr lang="ru-RU" dirty="0"/>
              <a:t>и</a:t>
            </a:r>
            <a:r>
              <a:rPr lang="ru-RU" dirty="0" smtClean="0"/>
              <a:t>тоговое приложение на основе существующих сервисов (не изобретая «велосипед»)</a:t>
            </a:r>
          </a:p>
          <a:p>
            <a:r>
              <a:rPr lang="ru-RU" dirty="0" smtClean="0"/>
              <a:t>Взаимодействие только через строго описанные интерфейсы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047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Обязательные компоненты </a:t>
            </a:r>
            <a:r>
              <a:rPr lang="en-US" dirty="0" smtClean="0"/>
              <a:t>SOA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На верхнем уровне:</a:t>
            </a:r>
          </a:p>
          <a:p>
            <a:pPr lvl="1"/>
            <a:r>
              <a:rPr lang="ru-RU" dirty="0" smtClean="0"/>
              <a:t>Каталог сервисов</a:t>
            </a:r>
          </a:p>
          <a:p>
            <a:pPr lvl="1"/>
            <a:r>
              <a:rPr lang="ru-RU" dirty="0" smtClean="0"/>
              <a:t>Сервисы</a:t>
            </a:r>
          </a:p>
          <a:p>
            <a:r>
              <a:rPr lang="ru-RU" dirty="0" smtClean="0"/>
              <a:t>На уровне протоколов и спецификаций:</a:t>
            </a:r>
          </a:p>
          <a:p>
            <a:pPr lvl="1"/>
            <a:r>
              <a:rPr lang="en-US" dirty="0" smtClean="0"/>
              <a:t>XML - </a:t>
            </a:r>
            <a:r>
              <a:rPr lang="ru-RU" dirty="0" smtClean="0"/>
              <a:t>формат всех передаваемых сообщений</a:t>
            </a:r>
          </a:p>
          <a:p>
            <a:pPr lvl="1"/>
            <a:r>
              <a:rPr lang="en-US" dirty="0" smtClean="0"/>
              <a:t>SOAP</a:t>
            </a:r>
            <a:r>
              <a:rPr lang="ru-RU" dirty="0" smtClean="0"/>
              <a:t> </a:t>
            </a:r>
            <a:r>
              <a:rPr lang="en-US" dirty="0" smtClean="0"/>
              <a:t>-</a:t>
            </a:r>
            <a:r>
              <a:rPr lang="ru-RU" dirty="0" smtClean="0"/>
              <a:t> протокол передачи </a:t>
            </a:r>
            <a:r>
              <a:rPr lang="en-US" dirty="0" smtClean="0"/>
              <a:t>XML-</a:t>
            </a:r>
            <a:r>
              <a:rPr lang="ru-RU" dirty="0" smtClean="0"/>
              <a:t>сообщений</a:t>
            </a:r>
            <a:endParaRPr lang="en-US" dirty="0" smtClean="0"/>
          </a:p>
          <a:p>
            <a:pPr lvl="1"/>
            <a:r>
              <a:rPr lang="en-US" dirty="0" smtClean="0"/>
              <a:t>WSDL </a:t>
            </a: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smtClean="0"/>
              <a:t>описание </a:t>
            </a:r>
            <a:r>
              <a:rPr lang="en-US" dirty="0" smtClean="0"/>
              <a:t>web-</a:t>
            </a:r>
            <a:r>
              <a:rPr lang="ru-RU" dirty="0" smtClean="0"/>
              <a:t>сервиса </a:t>
            </a:r>
            <a:r>
              <a:rPr lang="en-US" dirty="0" smtClean="0"/>
              <a:t>(</a:t>
            </a:r>
            <a:r>
              <a:rPr lang="ru-RU" dirty="0" smtClean="0"/>
              <a:t>на </a:t>
            </a:r>
            <a:r>
              <a:rPr lang="en-US" dirty="0" smtClean="0"/>
              <a:t>XML)</a:t>
            </a:r>
            <a:endParaRPr lang="ru-RU" dirty="0" smtClean="0"/>
          </a:p>
          <a:p>
            <a:pPr lvl="1"/>
            <a:r>
              <a:rPr lang="en-US" dirty="0" smtClean="0"/>
              <a:t>UDDI – </a:t>
            </a:r>
            <a:r>
              <a:rPr lang="ru-RU" dirty="0" smtClean="0"/>
              <a:t>технология регистрации</a:t>
            </a:r>
            <a:r>
              <a:rPr lang="en-US" dirty="0" smtClean="0"/>
              <a:t> </a:t>
            </a:r>
            <a:r>
              <a:rPr lang="ru-RU" dirty="0" smtClean="0"/>
              <a:t>и поиска </a:t>
            </a:r>
            <a:r>
              <a:rPr lang="en-US" dirty="0" smtClean="0"/>
              <a:t>web-</a:t>
            </a:r>
            <a:r>
              <a:rPr lang="ru-RU" dirty="0" smtClean="0"/>
              <a:t>сервисов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14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Спецификации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529356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/>
              <a:t>XML </a:t>
            </a:r>
            <a:r>
              <a:rPr lang="en-US" dirty="0" smtClean="0"/>
              <a:t>– </a:t>
            </a:r>
            <a:r>
              <a:rPr lang="ru-RU" dirty="0" smtClean="0"/>
              <a:t>язык описания данных</a:t>
            </a:r>
            <a:endParaRPr lang="ru-RU" dirty="0"/>
          </a:p>
          <a:p>
            <a:pPr>
              <a:lnSpc>
                <a:spcPct val="200000"/>
              </a:lnSpc>
            </a:pPr>
            <a:r>
              <a:rPr lang="en-US" dirty="0"/>
              <a:t>SOAP</a:t>
            </a:r>
            <a:r>
              <a:rPr lang="ru-RU" dirty="0"/>
              <a:t>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en-US" dirty="0" smtClean="0"/>
              <a:t>Simple Object Access Protocol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WSDL </a:t>
            </a:r>
            <a:r>
              <a:rPr lang="ru-RU" dirty="0"/>
              <a:t>-</a:t>
            </a:r>
            <a:r>
              <a:rPr lang="en-US" dirty="0"/>
              <a:t> Web Services Description Language</a:t>
            </a:r>
            <a:endParaRPr lang="ru-RU" dirty="0"/>
          </a:p>
          <a:p>
            <a:pPr>
              <a:lnSpc>
                <a:spcPct val="200000"/>
              </a:lnSpc>
            </a:pPr>
            <a:r>
              <a:rPr lang="en-US" dirty="0"/>
              <a:t>UDDI – Universal Description Discovery &amp; Integration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459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Множественные связи сервисов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5" name="Цилиндр 4"/>
          <p:cNvSpPr/>
          <p:nvPr/>
        </p:nvSpPr>
        <p:spPr>
          <a:xfrm>
            <a:off x="3807432" y="1268760"/>
            <a:ext cx="1512168" cy="1143347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Каталог сервисов</a:t>
            </a:r>
            <a:endParaRPr lang="ru-RU" sz="2400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7325419" y="3342430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8" name="Прямая со стрелкой 7"/>
          <p:cNvCxnSpPr>
            <a:stCxn id="7" idx="1"/>
            <a:endCxn id="5" idx="4"/>
          </p:cNvCxnSpPr>
          <p:nvPr/>
        </p:nvCxnSpPr>
        <p:spPr>
          <a:xfrm flipH="1" flipV="1">
            <a:off x="5319600" y="1840434"/>
            <a:ext cx="2329855" cy="20780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8" idx="5"/>
            <a:endCxn id="5" idx="2"/>
          </p:cNvCxnSpPr>
          <p:nvPr/>
        </p:nvCxnSpPr>
        <p:spPr>
          <a:xfrm flipV="1">
            <a:off x="1295636" y="1840434"/>
            <a:ext cx="2511796" cy="22366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5" idx="4"/>
          </p:cNvCxnSpPr>
          <p:nvPr/>
        </p:nvCxnSpPr>
        <p:spPr>
          <a:xfrm flipH="1" flipV="1">
            <a:off x="5319600" y="1840434"/>
            <a:ext cx="530446" cy="391878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Равнобедренный треугольник 17"/>
          <p:cNvSpPr/>
          <p:nvPr/>
        </p:nvSpPr>
        <p:spPr>
          <a:xfrm>
            <a:off x="323528" y="3501008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4932040" y="5229200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Равнобедренный треугольник 20"/>
          <p:cNvSpPr/>
          <p:nvPr/>
        </p:nvSpPr>
        <p:spPr>
          <a:xfrm>
            <a:off x="2915816" y="5208934"/>
            <a:ext cx="1296144" cy="115212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9" name="Прямая со стрелкой 28"/>
          <p:cNvCxnSpPr>
            <a:stCxn id="21" idx="1"/>
            <a:endCxn id="5" idx="2"/>
          </p:cNvCxnSpPr>
          <p:nvPr/>
        </p:nvCxnSpPr>
        <p:spPr>
          <a:xfrm flipV="1">
            <a:off x="3239852" y="1840434"/>
            <a:ext cx="567580" cy="39445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7" idx="1"/>
          </p:cNvCxnSpPr>
          <p:nvPr/>
        </p:nvCxnSpPr>
        <p:spPr>
          <a:xfrm flipV="1">
            <a:off x="1295636" y="3918494"/>
            <a:ext cx="6353819" cy="15857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7" idx="3"/>
            <a:endCxn id="20" idx="5"/>
          </p:cNvCxnSpPr>
          <p:nvPr/>
        </p:nvCxnSpPr>
        <p:spPr>
          <a:xfrm flipH="1">
            <a:off x="5904148" y="4494558"/>
            <a:ext cx="2069343" cy="131070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20" idx="1"/>
            <a:endCxn id="21" idx="5"/>
          </p:cNvCxnSpPr>
          <p:nvPr/>
        </p:nvCxnSpPr>
        <p:spPr>
          <a:xfrm flipH="1" flipV="1">
            <a:off x="3887924" y="5784998"/>
            <a:ext cx="1368152" cy="2026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62" idx="1"/>
            <a:endCxn id="18" idx="3"/>
          </p:cNvCxnSpPr>
          <p:nvPr/>
        </p:nvCxnSpPr>
        <p:spPr>
          <a:xfrm flipH="1" flipV="1">
            <a:off x="971600" y="4653136"/>
            <a:ext cx="596187" cy="666187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Улыбающееся лицо 61"/>
          <p:cNvSpPr/>
          <p:nvPr/>
        </p:nvSpPr>
        <p:spPr>
          <a:xfrm>
            <a:off x="1393168" y="5137112"/>
            <a:ext cx="1192374" cy="1244216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9" name="Прямая со стрелкой 68"/>
          <p:cNvCxnSpPr>
            <a:stCxn id="62" idx="7"/>
            <a:endCxn id="5" idx="3"/>
          </p:cNvCxnSpPr>
          <p:nvPr/>
        </p:nvCxnSpPr>
        <p:spPr>
          <a:xfrm flipV="1">
            <a:off x="2410923" y="2412107"/>
            <a:ext cx="2152593" cy="290721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21" idx="0"/>
            <a:endCxn id="5" idx="3"/>
          </p:cNvCxnSpPr>
          <p:nvPr/>
        </p:nvCxnSpPr>
        <p:spPr>
          <a:xfrm flipV="1">
            <a:off x="3563888" y="2412107"/>
            <a:ext cx="999628" cy="279682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20" idx="0"/>
            <a:endCxn id="5" idx="3"/>
          </p:cNvCxnSpPr>
          <p:nvPr/>
        </p:nvCxnSpPr>
        <p:spPr>
          <a:xfrm flipH="1" flipV="1">
            <a:off x="4563516" y="2412107"/>
            <a:ext cx="1016596" cy="281709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stCxn id="7" idx="0"/>
            <a:endCxn id="5" idx="3"/>
          </p:cNvCxnSpPr>
          <p:nvPr/>
        </p:nvCxnSpPr>
        <p:spPr>
          <a:xfrm flipH="1" flipV="1">
            <a:off x="4563516" y="2412107"/>
            <a:ext cx="3409975" cy="93032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stCxn id="18" idx="0"/>
            <a:endCxn id="5" idx="3"/>
          </p:cNvCxnSpPr>
          <p:nvPr/>
        </p:nvCxnSpPr>
        <p:spPr>
          <a:xfrm flipV="1">
            <a:off x="971600" y="2412107"/>
            <a:ext cx="3591916" cy="1088901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401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Альтернативы </a:t>
            </a:r>
            <a:r>
              <a:rPr lang="en-US" dirty="0" smtClean="0"/>
              <a:t>SOA </a:t>
            </a:r>
            <a:r>
              <a:rPr lang="ru-RU" dirty="0" smtClean="0"/>
              <a:t>и сервисам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12776"/>
            <a:ext cx="7848872" cy="4800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Аналогичные технологии распределённых вычислений:</a:t>
            </a:r>
          </a:p>
          <a:p>
            <a:pPr lvl="1"/>
            <a:r>
              <a:rPr lang="en-US" dirty="0" smtClean="0"/>
              <a:t>CORBA</a:t>
            </a:r>
          </a:p>
          <a:p>
            <a:pPr lvl="1"/>
            <a:r>
              <a:rPr lang="en-US" dirty="0" smtClean="0"/>
              <a:t>DCOM</a:t>
            </a:r>
            <a:endParaRPr lang="ru-RU" dirty="0"/>
          </a:p>
          <a:p>
            <a:pPr lvl="1"/>
            <a:r>
              <a:rPr lang="en-US" dirty="0" smtClean="0"/>
              <a:t>RMI</a:t>
            </a:r>
          </a:p>
          <a:p>
            <a:pPr marL="457200" lvl="1" indent="0">
              <a:buNone/>
            </a:pPr>
            <a:r>
              <a:rPr lang="ru-RU" dirty="0" smtClean="0"/>
              <a:t>Все эти протоколы и технологии позволяют исполнять программный код на  другом сетевом узле, возвращать результаты.</a:t>
            </a:r>
          </a:p>
          <a:p>
            <a:pPr marL="457200" lvl="1" indent="0">
              <a:buNone/>
            </a:pPr>
            <a:r>
              <a:rPr lang="ru-RU" dirty="0" smtClean="0"/>
              <a:t>Передача данных происходит в бинарном виде.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826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Недостатки </a:t>
            </a:r>
            <a:r>
              <a:rPr lang="en-US" dirty="0" smtClean="0"/>
              <a:t>web-</a:t>
            </a:r>
            <a:r>
              <a:rPr lang="ru-RU" dirty="0" smtClean="0"/>
              <a:t>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Через сеть передаются </a:t>
            </a:r>
            <a:r>
              <a:rPr lang="ru-RU" dirty="0" smtClean="0"/>
              <a:t>ТЕКСТОВЫЕ данные </a:t>
            </a:r>
            <a:r>
              <a:rPr lang="ru-RU" dirty="0" smtClean="0"/>
              <a:t>(большой трафик)</a:t>
            </a:r>
          </a:p>
          <a:p>
            <a:r>
              <a:rPr lang="ru-RU" dirty="0" smtClean="0"/>
              <a:t>Если сервис не зарегистрирован, о нём никто не знает</a:t>
            </a:r>
          </a:p>
          <a:p>
            <a:r>
              <a:rPr lang="ru-RU" dirty="0" smtClean="0"/>
              <a:t>Надо поддерживать актуальным </a:t>
            </a:r>
            <a:r>
              <a:rPr lang="en-US" dirty="0" smtClean="0"/>
              <a:t>WSDL-</a:t>
            </a:r>
            <a:r>
              <a:rPr lang="ru-RU" dirty="0" smtClean="0"/>
              <a:t>описание (если меняется набор функций сервисов, надо обновлять описание сервиса)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632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реализации 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7920880" cy="52935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разработки сервисов доступно большинство современных языков: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</a:t>
            </a:r>
            <a:r>
              <a:rPr lang="en-US" dirty="0" smtClean="0"/>
              <a:t>#, .NET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Python</a:t>
            </a:r>
            <a:endParaRPr lang="ru-RU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Ruby</a:t>
            </a:r>
            <a:endParaRPr lang="ru-RU" dirty="0" smtClean="0"/>
          </a:p>
          <a:p>
            <a:pPr lvl="1">
              <a:lnSpc>
                <a:spcPct val="150000"/>
              </a:lnSpc>
            </a:pPr>
            <a:r>
              <a:rPr lang="en-US" dirty="0"/>
              <a:t>Java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PHP</a:t>
            </a:r>
          </a:p>
          <a:p>
            <a:pPr lvl="1">
              <a:lnSpc>
                <a:spcPct val="150000"/>
              </a:lnSpc>
            </a:pPr>
            <a:r>
              <a:rPr lang="ru-RU" dirty="0" smtClean="0"/>
              <a:t>и </a:t>
            </a:r>
            <a:r>
              <a:rPr lang="ru-RU" dirty="0" smtClean="0"/>
              <a:t>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1026" name="Picture 2" descr="http://upload.wikimedia.org/wikipedia/commons/4/4a/Webservices.png?uselang=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175" y="2420888"/>
            <a:ext cx="467721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398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Программные библиотеки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00200"/>
            <a:ext cx="7776864" cy="5069160"/>
          </a:xfrm>
        </p:spPr>
        <p:txBody>
          <a:bodyPr>
            <a:normAutofit/>
          </a:bodyPr>
          <a:lstStyle/>
          <a:p>
            <a:r>
              <a:rPr lang="ru-RU" dirty="0" smtClean="0"/>
              <a:t>Для разработки </a:t>
            </a:r>
            <a:r>
              <a:rPr lang="en-US" dirty="0" smtClean="0"/>
              <a:t>web-</a:t>
            </a:r>
            <a:r>
              <a:rPr lang="ru-RU" dirty="0" smtClean="0"/>
              <a:t>сервисов существуют готовые библиотеки на большинстве современных языков</a:t>
            </a:r>
            <a:r>
              <a:rPr lang="en-US" dirty="0" smtClean="0"/>
              <a:t> (Java, Object Pascal, C++, C#, PHP </a:t>
            </a:r>
            <a:r>
              <a:rPr lang="ru-RU" dirty="0" smtClean="0"/>
              <a:t>и т.д.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В некоторых средах детали реализации скрываются от разработчика (</a:t>
            </a:r>
            <a:r>
              <a:rPr lang="en-US" dirty="0" smtClean="0"/>
              <a:t>MS VS</a:t>
            </a:r>
            <a:r>
              <a:rPr lang="ru-RU" dirty="0" smtClean="0"/>
              <a:t> 201</a:t>
            </a:r>
            <a:r>
              <a:rPr lang="en-US" dirty="0" smtClean="0"/>
              <a:t>0-2012, </a:t>
            </a:r>
            <a:r>
              <a:rPr lang="ru-RU" dirty="0" smtClean="0"/>
              <a:t>разработка </a:t>
            </a:r>
            <a:r>
              <a:rPr lang="en-US" dirty="0"/>
              <a:t>WCF </a:t>
            </a:r>
            <a:r>
              <a:rPr lang="en-US" dirty="0" smtClean="0"/>
              <a:t>RIA</a:t>
            </a:r>
            <a:r>
              <a:rPr lang="ru-RU" dirty="0" smtClean="0"/>
              <a:t> приложений), т.к. разработка ведётся в рамках одного 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396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Проектирование 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1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Автоматизация разработки бизнес-процессов на основе </a:t>
            </a:r>
            <a:r>
              <a:rPr lang="en-US" dirty="0" smtClean="0"/>
              <a:t>web-</a:t>
            </a:r>
            <a:r>
              <a:rPr lang="ru-RU" dirty="0" smtClean="0"/>
              <a:t>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72816"/>
            <a:ext cx="8064896" cy="4968552"/>
          </a:xfrm>
        </p:spPr>
        <p:txBody>
          <a:bodyPr>
            <a:noAutofit/>
          </a:bodyPr>
          <a:lstStyle/>
          <a:p>
            <a:pPr marL="457200" indent="-457200" algn="just"/>
            <a:r>
              <a:rPr lang="en-US" sz="3400" dirty="0"/>
              <a:t>BPEL </a:t>
            </a:r>
            <a:r>
              <a:rPr lang="en-US" sz="3400" dirty="0"/>
              <a:t>(2003 - 2004)</a:t>
            </a:r>
            <a:r>
              <a:rPr lang="ru-RU" sz="3400" dirty="0"/>
              <a:t> </a:t>
            </a:r>
            <a:r>
              <a:rPr lang="ru-RU" sz="3400" dirty="0"/>
              <a:t>— язык на </a:t>
            </a:r>
            <a:r>
              <a:rPr lang="ru-RU" sz="3400" dirty="0"/>
              <a:t>основе</a:t>
            </a:r>
            <a:r>
              <a:rPr lang="en-US" sz="3400" dirty="0"/>
              <a:t> </a:t>
            </a:r>
            <a:r>
              <a:rPr lang="ru-RU" sz="3400" dirty="0"/>
              <a:t>XML</a:t>
            </a:r>
            <a:r>
              <a:rPr lang="ru-RU" sz="3400" dirty="0"/>
              <a:t> для </a:t>
            </a:r>
            <a:r>
              <a:rPr lang="ru-RU" sz="3400" dirty="0"/>
              <a:t>формального</a:t>
            </a:r>
            <a:r>
              <a:rPr lang="en-US" sz="3400" dirty="0"/>
              <a:t> </a:t>
            </a:r>
            <a:r>
              <a:rPr lang="ru-RU" sz="3400" dirty="0"/>
              <a:t>описания</a:t>
            </a:r>
            <a:r>
              <a:rPr lang="en-US" sz="3400" dirty="0"/>
              <a:t> </a:t>
            </a:r>
            <a:r>
              <a:rPr lang="ru-RU" sz="3400" dirty="0"/>
              <a:t>бизнес-процессов</a:t>
            </a:r>
            <a:r>
              <a:rPr lang="ru-RU" sz="3400" dirty="0"/>
              <a:t> и протоколов их взаимодействия между собой. </a:t>
            </a:r>
            <a:endParaRPr lang="en-US" sz="3400" dirty="0"/>
          </a:p>
          <a:p>
            <a:pPr marL="457200" indent="-457200" algn="just"/>
            <a:r>
              <a:rPr lang="ru-RU" sz="3400" dirty="0" smtClean="0"/>
              <a:t>Позволяет формировать описания и потоки данных в бизнес-процессах и генерировать необходимые </a:t>
            </a:r>
            <a:r>
              <a:rPr lang="en-US" sz="3400" dirty="0" err="1" smtClean="0"/>
              <a:t>wsdl</a:t>
            </a:r>
            <a:r>
              <a:rPr lang="en-US" sz="3400" dirty="0" smtClean="0"/>
              <a:t>-</a:t>
            </a:r>
            <a:r>
              <a:rPr lang="ru-RU" sz="3400" dirty="0" smtClean="0"/>
              <a:t>файлы с описанием требуемых </a:t>
            </a:r>
            <a:r>
              <a:rPr lang="en-US" sz="3400" dirty="0" smtClean="0"/>
              <a:t>web-</a:t>
            </a:r>
            <a:r>
              <a:rPr lang="ru-RU" sz="3400" dirty="0" smtClean="0"/>
              <a:t>сервисов</a:t>
            </a:r>
            <a:endParaRPr lang="en-US" sz="3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012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</a:t>
            </a:r>
            <a:r>
              <a:rPr lang="en-US" dirty="0" smtClean="0"/>
              <a:t>BPEL</a:t>
            </a:r>
            <a:r>
              <a:rPr lang="ru-RU" dirty="0" smtClean="0"/>
              <a:t>-редактора </a:t>
            </a:r>
            <a:r>
              <a:rPr lang="en-US" dirty="0" smtClean="0"/>
              <a:t>(Eclipse)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2050" name="Picture 2" descr="http://www.eclipse.org/bpel/images/screensh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7200800" cy="531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725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Альтернативы </a:t>
            </a:r>
            <a:r>
              <a:rPr lang="en-US" dirty="0" smtClean="0"/>
              <a:t>SOA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900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993</TotalTime>
  <Words>635</Words>
  <Application>Microsoft Office PowerPoint</Application>
  <PresentationFormat>Экран (4:3)</PresentationFormat>
  <Paragraphs>158</Paragraphs>
  <Slides>21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Web-сервисы</vt:lpstr>
      <vt:lpstr>план</vt:lpstr>
      <vt:lpstr>История создания</vt:lpstr>
      <vt:lpstr>Архитектура web-приложения</vt:lpstr>
      <vt:lpstr>Новая архитектура</vt:lpstr>
      <vt:lpstr>Подпрограмма доступна «третьим» приложениям</vt:lpstr>
      <vt:lpstr>Новизна web-сервисов</vt:lpstr>
      <vt:lpstr>Примеры «пред-сервисов»</vt:lpstr>
      <vt:lpstr>Множество сервисов – другая архитектура</vt:lpstr>
      <vt:lpstr>SOA: сервис-ориентированная архитектура</vt:lpstr>
      <vt:lpstr>Обязательные компоненты SOA</vt:lpstr>
      <vt:lpstr>Спецификации</vt:lpstr>
      <vt:lpstr>Множественные связи сервисов</vt:lpstr>
      <vt:lpstr>Альтернативы SOA и сервисам</vt:lpstr>
      <vt:lpstr>Недостатки web-сервисов</vt:lpstr>
      <vt:lpstr>Способы реализации сервисов</vt:lpstr>
      <vt:lpstr>Программные библиотеки </vt:lpstr>
      <vt:lpstr>Проектирование сервисов</vt:lpstr>
      <vt:lpstr>Автоматизация разработки бизнес-процессов на основе web-сервисов</vt:lpstr>
      <vt:lpstr>Пример BPEL-редактора (Eclipse)</vt:lpstr>
      <vt:lpstr>Альтернативы SOA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Web-сервисы</dc:title>
  <dc:creator>Владислав Станиславович Шерстнёв</dc:creator>
  <cp:lastModifiedBy>Владислав Станиславович Шерстнёв</cp:lastModifiedBy>
  <cp:revision>41</cp:revision>
  <dcterms:created xsi:type="dcterms:W3CDTF">2013-11-18T11:13:30Z</dcterms:created>
  <dcterms:modified xsi:type="dcterms:W3CDTF">2014-01-16T09:22:28Z</dcterms:modified>
</cp:coreProperties>
</file>