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sldIdLst>
    <p:sldId id="256" r:id="rId2"/>
    <p:sldId id="258" r:id="rId3"/>
    <p:sldId id="273" r:id="rId4"/>
    <p:sldId id="272" r:id="rId5"/>
    <p:sldId id="257" r:id="rId6"/>
    <p:sldId id="274" r:id="rId7"/>
    <p:sldId id="275" r:id="rId8"/>
    <p:sldId id="260" r:id="rId9"/>
    <p:sldId id="276" r:id="rId10"/>
    <p:sldId id="278" r:id="rId11"/>
    <p:sldId id="277" r:id="rId12"/>
    <p:sldId id="279" r:id="rId13"/>
    <p:sldId id="280" r:id="rId14"/>
    <p:sldId id="282" r:id="rId15"/>
    <p:sldId id="290" r:id="rId16"/>
    <p:sldId id="281" r:id="rId17"/>
    <p:sldId id="261" r:id="rId18"/>
    <p:sldId id="283" r:id="rId19"/>
    <p:sldId id="284" r:id="rId20"/>
    <p:sldId id="285" r:id="rId21"/>
    <p:sldId id="262" r:id="rId22"/>
    <p:sldId id="288" r:id="rId23"/>
    <p:sldId id="289" r:id="rId24"/>
    <p:sldId id="287" r:id="rId25"/>
    <p:sldId id="259" r:id="rId26"/>
    <p:sldId id="286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6" autoAdjust="0"/>
    <p:restoredTop sz="94660"/>
  </p:normalViewPr>
  <p:slideViewPr>
    <p:cSldViewPr>
      <p:cViewPr varScale="1">
        <p:scale>
          <a:sx n="62" d="100"/>
          <a:sy n="62" d="100"/>
        </p:scale>
        <p:origin x="-31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AD3A4-2689-48D4-A79A-FF977EA3364E}" type="datetimeFigureOut">
              <a:rPr lang="ru-RU" smtClean="0"/>
              <a:t>16.01.2014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9E01F-753B-4B9B-B808-7B67D4F62C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18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274F-CCEC-4626-A63A-F329957DFCF7}" type="datetime1">
              <a:rPr lang="ru-RU" smtClean="0"/>
              <a:t>16.01.2014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7C84-C268-4CF2-8375-80C5A026A7C5}" type="datetime1">
              <a:rPr lang="ru-RU" smtClean="0"/>
              <a:t>16.01.2014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E2E56-5F27-428C-A047-7189AFCA0900}" type="datetime1">
              <a:rPr lang="ru-RU" smtClean="0"/>
              <a:t>16.01.2014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9C2F5-4891-448C-B82A-E71D1E910E34}" type="datetime1">
              <a:rPr lang="ru-RU" smtClean="0"/>
              <a:t>16.01.2014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4D29-800E-4F05-8FB2-1504D4393CDD}" type="datetime1">
              <a:rPr lang="ru-RU" smtClean="0"/>
              <a:t>16.01.2014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17BD8-0FCD-424A-99BE-C5DC29FD596C}" type="datetime1">
              <a:rPr lang="ru-RU" smtClean="0"/>
              <a:t>16.01.2014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10E2-FA80-406D-83E6-EBF55FEA8451}" type="datetime1">
              <a:rPr lang="ru-RU" smtClean="0"/>
              <a:t>16.01.2014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83606-DA19-4E50-B6AA-0CA72645DBB6}" type="datetime1">
              <a:rPr lang="ru-RU" smtClean="0"/>
              <a:t>16.01.2014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158D9-9425-421A-9329-4D6AD29014EF}" type="datetime1">
              <a:rPr lang="ru-RU" smtClean="0"/>
              <a:t>16.01.2014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2221F-F295-41C2-822F-86D565DB6071}" type="datetime1">
              <a:rPr lang="ru-RU" smtClean="0"/>
              <a:t>16.01.2014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92E19-9AEF-42DF-8BA6-53BDB7A04C6B}" type="datetime1">
              <a:rPr lang="ru-RU" smtClean="0"/>
              <a:t>16.01.2014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BE59395-1C18-4A68-B922-396006695653}" type="datetime1">
              <a:rPr lang="ru-RU" smtClean="0"/>
              <a:t>16.01.2014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Почтовые сервисы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12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Архитектура почтовых сервисов</a:t>
            </a:r>
          </a:p>
          <a:p>
            <a:r>
              <a:rPr lang="ru-RU" dirty="0" smtClean="0"/>
              <a:t>Структура почтового сообщения</a:t>
            </a:r>
            <a:endParaRPr lang="en-US" dirty="0" smtClean="0"/>
          </a:p>
          <a:p>
            <a:r>
              <a:rPr lang="ru-RU" dirty="0" smtClean="0"/>
              <a:t>Протокол </a:t>
            </a:r>
            <a:r>
              <a:rPr lang="en-US" dirty="0" smtClean="0"/>
              <a:t>SMTP</a:t>
            </a:r>
          </a:p>
          <a:p>
            <a:r>
              <a:rPr lang="ru-RU" dirty="0" smtClean="0"/>
              <a:t>Протокол </a:t>
            </a:r>
            <a:r>
              <a:rPr lang="en-US" dirty="0" smtClean="0"/>
              <a:t>POP3</a:t>
            </a:r>
          </a:p>
          <a:p>
            <a:r>
              <a:rPr lang="ru-RU" dirty="0" smtClean="0"/>
              <a:t>Протокол </a:t>
            </a:r>
            <a:r>
              <a:rPr lang="en-US" dirty="0" smtClean="0"/>
              <a:t>IMAP4</a:t>
            </a:r>
          </a:p>
          <a:p>
            <a:r>
              <a:rPr lang="ru-RU" dirty="0"/>
              <a:t>Реализации сервисов и </a:t>
            </a:r>
            <a:r>
              <a:rPr lang="ru-RU" dirty="0" smtClean="0"/>
              <a:t>клиентов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59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Стандарты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RFC 821</a:t>
            </a:r>
            <a:r>
              <a:rPr lang="ru-RU" dirty="0" smtClean="0"/>
              <a:t> (1982)</a:t>
            </a:r>
            <a:r>
              <a:rPr lang="en-US" dirty="0" smtClean="0"/>
              <a:t> </a:t>
            </a:r>
            <a:r>
              <a:rPr lang="ru-RU" dirty="0"/>
              <a:t>– </a:t>
            </a:r>
            <a:r>
              <a:rPr lang="ru-RU" dirty="0" smtClean="0"/>
              <a:t>первый стандарт электронной почты, 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RFC 1123 (1989)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RFC 2822</a:t>
            </a:r>
            <a:r>
              <a:rPr lang="ru-RU" dirty="0" smtClean="0"/>
              <a:t> (2001), 5322 (2008) – структура сообщений,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RFC </a:t>
            </a:r>
            <a:r>
              <a:rPr lang="en-US" dirty="0"/>
              <a:t>2045</a:t>
            </a:r>
            <a:r>
              <a:rPr lang="ru-RU" dirty="0"/>
              <a:t>-</a:t>
            </a:r>
            <a:r>
              <a:rPr lang="en-US" dirty="0" smtClean="0"/>
              <a:t>2049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smtClean="0"/>
              <a:t>дополнения по структурам </a:t>
            </a:r>
            <a:r>
              <a:rPr lang="ru-RU" dirty="0"/>
              <a:t>сообщений, </a:t>
            </a:r>
            <a:endParaRPr lang="ru-R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RFC </a:t>
            </a:r>
            <a:r>
              <a:rPr lang="ru-RU" dirty="0" smtClean="0"/>
              <a:t>6531 – использование не только </a:t>
            </a:r>
            <a:r>
              <a:rPr lang="en-US" dirty="0" smtClean="0"/>
              <a:t>ASCII </a:t>
            </a:r>
            <a:r>
              <a:rPr lang="ru-RU" dirty="0" smtClean="0"/>
              <a:t>символов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mtClean="0"/>
              <a:t>и т.д.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53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Архитектура почтовых сервисов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2578" y="5661248"/>
            <a:ext cx="3489523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Клиентский почтовый сервис</a:t>
            </a:r>
            <a:endParaRPr lang="en-US" dirty="0" smtClean="0"/>
          </a:p>
          <a:p>
            <a:pPr algn="ctr"/>
            <a:r>
              <a:rPr lang="ru-RU" dirty="0" smtClean="0"/>
              <a:t>(</a:t>
            </a:r>
            <a:r>
              <a:rPr lang="en-US" dirty="0" smtClean="0"/>
              <a:t>Mail User Agent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2996952"/>
            <a:ext cx="288390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Сервис подачи почты (</a:t>
            </a:r>
            <a:r>
              <a:rPr lang="en-US" dirty="0" smtClean="0"/>
              <a:t>Mail Submission Agent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24129" y="4221088"/>
            <a:ext cx="302433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Хранилище почты</a:t>
            </a:r>
            <a:endParaRPr lang="en-US" dirty="0" smtClean="0"/>
          </a:p>
          <a:p>
            <a:pPr algn="ctr"/>
            <a:r>
              <a:rPr lang="ru-RU" dirty="0" smtClean="0"/>
              <a:t>(</a:t>
            </a:r>
            <a:r>
              <a:rPr lang="en-US" dirty="0" smtClean="0"/>
              <a:t>Mail Storage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724128" y="2780928"/>
            <a:ext cx="3024335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Сервис фильтрации почты</a:t>
            </a:r>
            <a:endParaRPr lang="en-US" dirty="0" smtClean="0"/>
          </a:p>
          <a:p>
            <a:pPr algn="ctr"/>
            <a:r>
              <a:rPr lang="ru-RU" dirty="0" smtClean="0"/>
              <a:t>(</a:t>
            </a:r>
            <a:r>
              <a:rPr lang="en-US" dirty="0" smtClean="0"/>
              <a:t>Mail Filtering Engines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24128" y="5658298"/>
            <a:ext cx="3024335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Сервис доставки почты</a:t>
            </a:r>
            <a:endParaRPr lang="en-US" dirty="0" smtClean="0"/>
          </a:p>
          <a:p>
            <a:pPr algn="ctr"/>
            <a:r>
              <a:rPr lang="ru-RU" dirty="0" smtClean="0"/>
              <a:t>(</a:t>
            </a:r>
            <a:r>
              <a:rPr lang="en-US" dirty="0" smtClean="0"/>
              <a:t>Mail Access Daemons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355976" y="1556792"/>
            <a:ext cx="2760490" cy="6480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Сервис передачи почты (</a:t>
            </a:r>
            <a:r>
              <a:rPr lang="en-US" dirty="0" smtClean="0"/>
              <a:t>Mail Transfer Agent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6373" y="1556793"/>
            <a:ext cx="2880320" cy="6480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Сервис передачи почты (</a:t>
            </a:r>
            <a:r>
              <a:rPr lang="en-US" dirty="0" smtClean="0"/>
              <a:t>Mail Transfer Agent</a:t>
            </a:r>
            <a:r>
              <a:rPr lang="ru-RU" dirty="0" smtClean="0"/>
              <a:t>)</a:t>
            </a:r>
            <a:endParaRPr lang="ru-RU" dirty="0"/>
          </a:p>
        </p:txBody>
      </p:sp>
      <p:cxnSp>
        <p:nvCxnSpPr>
          <p:cNvPr id="20" name="Прямая со стрелкой 19"/>
          <p:cNvCxnSpPr>
            <a:stCxn id="10" idx="3"/>
            <a:endCxn id="8" idx="0"/>
          </p:cNvCxnSpPr>
          <p:nvPr/>
        </p:nvCxnSpPr>
        <p:spPr>
          <a:xfrm>
            <a:off x="7116466" y="1880828"/>
            <a:ext cx="119830" cy="900100"/>
          </a:xfrm>
          <a:prstGeom prst="bentConnector2">
            <a:avLst/>
          </a:prstGeom>
          <a:ln w="762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 стрелкой 131"/>
          <p:cNvCxnSpPr>
            <a:stCxn id="8" idx="2"/>
            <a:endCxn id="7" idx="0"/>
          </p:cNvCxnSpPr>
          <p:nvPr/>
        </p:nvCxnSpPr>
        <p:spPr>
          <a:xfrm>
            <a:off x="7236296" y="3501008"/>
            <a:ext cx="0" cy="720080"/>
          </a:xfrm>
          <a:prstGeom prst="straightConnector1">
            <a:avLst/>
          </a:prstGeom>
          <a:ln w="762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 стрелкой 132"/>
          <p:cNvCxnSpPr>
            <a:stCxn id="7" idx="2"/>
            <a:endCxn id="9" idx="0"/>
          </p:cNvCxnSpPr>
          <p:nvPr/>
        </p:nvCxnSpPr>
        <p:spPr>
          <a:xfrm>
            <a:off x="7236296" y="4941168"/>
            <a:ext cx="0" cy="717130"/>
          </a:xfrm>
          <a:prstGeom prst="straightConnector1">
            <a:avLst/>
          </a:prstGeom>
          <a:ln w="762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2" name="Группа 161"/>
          <p:cNvGrpSpPr/>
          <p:nvPr/>
        </p:nvGrpSpPr>
        <p:grpSpPr>
          <a:xfrm>
            <a:off x="1261373" y="3717032"/>
            <a:ext cx="648123" cy="1944216"/>
            <a:chOff x="1261373" y="3717032"/>
            <a:chExt cx="648123" cy="1944216"/>
          </a:xfrm>
        </p:grpSpPr>
        <p:cxnSp>
          <p:nvCxnSpPr>
            <p:cNvPr id="32" name="Прямая со стрелкой 19"/>
            <p:cNvCxnSpPr>
              <a:stCxn id="5" idx="0"/>
              <a:endCxn id="6" idx="2"/>
            </p:cNvCxnSpPr>
            <p:nvPr/>
          </p:nvCxnSpPr>
          <p:spPr>
            <a:xfrm rot="5400000" flipH="1" flipV="1">
              <a:off x="936310" y="4688062"/>
              <a:ext cx="1944216" cy="2156"/>
            </a:xfrm>
            <a:prstGeom prst="bentConnector3">
              <a:avLst>
                <a:gd name="adj1" fmla="val 50000"/>
              </a:avLst>
            </a:prstGeom>
            <a:ln w="762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TextBox 156"/>
            <p:cNvSpPr txBox="1"/>
            <p:nvPr/>
          </p:nvSpPr>
          <p:spPr>
            <a:xfrm rot="16200000">
              <a:off x="960008" y="4497528"/>
              <a:ext cx="12490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SMTP</a:t>
              </a:r>
            </a:p>
            <a:p>
              <a:pPr algn="ctr"/>
              <a:r>
                <a:rPr lang="en-US" dirty="0" smtClean="0"/>
                <a:t>(TCP:</a:t>
              </a:r>
              <a:r>
                <a:rPr lang="ru-RU" dirty="0"/>
                <a:t>5</a:t>
              </a:r>
              <a:r>
                <a:rPr lang="ru-RU" dirty="0" smtClean="0"/>
                <a:t>87</a:t>
              </a:r>
              <a:r>
                <a:rPr lang="en-US" dirty="0" smtClean="0"/>
                <a:t>)</a:t>
              </a:r>
              <a:endParaRPr lang="ru-RU" dirty="0"/>
            </a:p>
          </p:txBody>
        </p:sp>
      </p:grpSp>
      <p:grpSp>
        <p:nvGrpSpPr>
          <p:cNvPr id="161" name="Группа 160"/>
          <p:cNvGrpSpPr/>
          <p:nvPr/>
        </p:nvGrpSpPr>
        <p:grpSpPr>
          <a:xfrm>
            <a:off x="3351448" y="2204864"/>
            <a:ext cx="1580592" cy="1152128"/>
            <a:chOff x="3351448" y="2204864"/>
            <a:chExt cx="1580592" cy="1152128"/>
          </a:xfrm>
        </p:grpSpPr>
        <p:cxnSp>
          <p:nvCxnSpPr>
            <p:cNvPr id="91" name="Прямая со стрелкой 19"/>
            <p:cNvCxnSpPr>
              <a:stCxn id="6" idx="3"/>
            </p:cNvCxnSpPr>
            <p:nvPr/>
          </p:nvCxnSpPr>
          <p:spPr>
            <a:xfrm flipV="1">
              <a:off x="3351448" y="2204864"/>
              <a:ext cx="1580592" cy="1152128"/>
            </a:xfrm>
            <a:prstGeom prst="bentConnector3">
              <a:avLst>
                <a:gd name="adj1" fmla="val 99950"/>
              </a:avLst>
            </a:prstGeom>
            <a:ln w="762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>
              <a:off x="3523188" y="2708920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SMTP</a:t>
              </a:r>
            </a:p>
            <a:p>
              <a:pPr algn="ctr"/>
              <a:r>
                <a:rPr lang="en-US" dirty="0" smtClean="0"/>
                <a:t>(TCP:25)</a:t>
              </a:r>
            </a:p>
          </p:txBody>
        </p:sp>
      </p:grpSp>
      <p:grpSp>
        <p:nvGrpSpPr>
          <p:cNvPr id="160" name="Группа 159"/>
          <p:cNvGrpSpPr/>
          <p:nvPr/>
        </p:nvGrpSpPr>
        <p:grpSpPr>
          <a:xfrm>
            <a:off x="2915817" y="2204865"/>
            <a:ext cx="2520281" cy="3453435"/>
            <a:chOff x="2915817" y="2204865"/>
            <a:chExt cx="2520281" cy="3453435"/>
          </a:xfrm>
        </p:grpSpPr>
        <p:cxnSp>
          <p:nvCxnSpPr>
            <p:cNvPr id="35" name="Прямая со стрелкой 19"/>
            <p:cNvCxnSpPr/>
            <p:nvPr/>
          </p:nvCxnSpPr>
          <p:spPr>
            <a:xfrm rot="5400000" flipH="1" flipV="1">
              <a:off x="2449240" y="2671442"/>
              <a:ext cx="3453435" cy="2520281"/>
            </a:xfrm>
            <a:prstGeom prst="bentConnector3">
              <a:avLst>
                <a:gd name="adj1" fmla="val 50000"/>
              </a:avLst>
            </a:prstGeom>
            <a:ln w="7620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TextBox 158"/>
            <p:cNvSpPr txBox="1"/>
            <p:nvPr/>
          </p:nvSpPr>
          <p:spPr>
            <a:xfrm>
              <a:off x="3593587" y="3972880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SMTP</a:t>
              </a:r>
            </a:p>
            <a:p>
              <a:pPr algn="ctr"/>
              <a:r>
                <a:rPr lang="en-US" dirty="0" smtClean="0"/>
                <a:t>(TCP:25)</a:t>
              </a:r>
            </a:p>
          </p:txBody>
        </p:sp>
      </p:grpSp>
      <p:grpSp>
        <p:nvGrpSpPr>
          <p:cNvPr id="165" name="Группа 164"/>
          <p:cNvGrpSpPr/>
          <p:nvPr/>
        </p:nvGrpSpPr>
        <p:grpSpPr>
          <a:xfrm>
            <a:off x="3026693" y="1880742"/>
            <a:ext cx="1329283" cy="646331"/>
            <a:chOff x="3026693" y="1880742"/>
            <a:chExt cx="1329283" cy="646331"/>
          </a:xfrm>
        </p:grpSpPr>
        <p:cxnSp>
          <p:nvCxnSpPr>
            <p:cNvPr id="16" name="Прямая со стрелкой 15"/>
            <p:cNvCxnSpPr>
              <a:stCxn id="11" idx="3"/>
              <a:endCxn id="10" idx="1"/>
            </p:cNvCxnSpPr>
            <p:nvPr/>
          </p:nvCxnSpPr>
          <p:spPr>
            <a:xfrm flipV="1">
              <a:off x="3026693" y="1880828"/>
              <a:ext cx="1329283" cy="1"/>
            </a:xfrm>
            <a:prstGeom prst="straightConnector1">
              <a:avLst/>
            </a:prstGeom>
            <a:ln w="762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TextBox 163"/>
            <p:cNvSpPr txBox="1"/>
            <p:nvPr/>
          </p:nvSpPr>
          <p:spPr>
            <a:xfrm>
              <a:off x="3132324" y="1880742"/>
              <a:ext cx="11279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SMTP</a:t>
              </a:r>
            </a:p>
            <a:p>
              <a:pPr algn="ctr"/>
              <a:r>
                <a:rPr lang="en-US" dirty="0"/>
                <a:t>(TCP:25</a:t>
              </a:r>
              <a:r>
                <a:rPr lang="en-US" dirty="0" smtClean="0"/>
                <a:t>)</a:t>
              </a:r>
              <a:endParaRPr lang="en-US" dirty="0"/>
            </a:p>
          </p:txBody>
        </p:sp>
      </p:grpSp>
      <p:grpSp>
        <p:nvGrpSpPr>
          <p:cNvPr id="167" name="Группа 166"/>
          <p:cNvGrpSpPr/>
          <p:nvPr/>
        </p:nvGrpSpPr>
        <p:grpSpPr>
          <a:xfrm>
            <a:off x="3652101" y="5299733"/>
            <a:ext cx="2072027" cy="721555"/>
            <a:chOff x="3652101" y="5299733"/>
            <a:chExt cx="2072027" cy="721555"/>
          </a:xfrm>
        </p:grpSpPr>
        <p:cxnSp>
          <p:nvCxnSpPr>
            <p:cNvPr id="136" name="Прямая со стрелкой 135"/>
            <p:cNvCxnSpPr>
              <a:stCxn id="9" idx="1"/>
              <a:endCxn id="5" idx="3"/>
            </p:cNvCxnSpPr>
            <p:nvPr/>
          </p:nvCxnSpPr>
          <p:spPr>
            <a:xfrm flipH="1">
              <a:off x="3652101" y="6018338"/>
              <a:ext cx="2072027" cy="2950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TextBox 165"/>
            <p:cNvSpPr txBox="1"/>
            <p:nvPr/>
          </p:nvSpPr>
          <p:spPr>
            <a:xfrm>
              <a:off x="3923928" y="5299733"/>
              <a:ext cx="1512170" cy="646331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POP3, IMAP</a:t>
              </a:r>
              <a:endParaRPr lang="en-US" dirty="0"/>
            </a:p>
            <a:p>
              <a:pPr algn="ctr"/>
              <a:r>
                <a:rPr lang="en-US" dirty="0"/>
                <a:t>(</a:t>
              </a:r>
              <a:r>
                <a:rPr lang="en-US" dirty="0" smtClean="0"/>
                <a:t>TCP:…)</a:t>
              </a:r>
              <a:endParaRPr lang="en-US" dirty="0"/>
            </a:p>
          </p:txBody>
        </p:sp>
      </p:grpSp>
      <p:sp>
        <p:nvSpPr>
          <p:cNvPr id="168" name="Номер слайда 16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88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Порядок взаимодействия почтовых </a:t>
            </a:r>
            <a:r>
              <a:rPr lang="ru-RU" dirty="0"/>
              <a:t>сервисов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Почтовый клиент отправителя готовит сообщение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Почтовый клиент отправителя передаёт письмо своему почтовому сервису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Почтовый сервис ищет почтовый сервис </a:t>
            </a:r>
            <a:r>
              <a:rPr lang="ru-RU" dirty="0" smtClean="0"/>
              <a:t>адресата</a:t>
            </a:r>
            <a:endParaRPr lang="en-US" dirty="0" smtClean="0"/>
          </a:p>
          <a:p>
            <a:pPr marL="914400" lvl="1" indent="-457200"/>
            <a:r>
              <a:rPr lang="ru-RU" dirty="0" smtClean="0"/>
              <a:t>С помощью </a:t>
            </a:r>
            <a:r>
              <a:rPr lang="en-US" dirty="0" smtClean="0"/>
              <a:t>DNS-</a:t>
            </a:r>
            <a:r>
              <a:rPr lang="ru-RU" dirty="0" smtClean="0"/>
              <a:t>серверов</a:t>
            </a: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Передаёт письмо на почтовый сервис адресата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Почтовый сервис адресата помещает письмо в почтовый ящик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31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сообщения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Обязательные поля</a:t>
            </a:r>
            <a:r>
              <a:rPr lang="en-US" dirty="0" smtClean="0"/>
              <a:t> (</a:t>
            </a:r>
            <a:r>
              <a:rPr lang="ru-RU" dirty="0" smtClean="0"/>
              <a:t>согласно </a:t>
            </a:r>
            <a:r>
              <a:rPr lang="ru-RU" dirty="0"/>
              <a:t>в </a:t>
            </a:r>
            <a:r>
              <a:rPr lang="en-US" dirty="0"/>
              <a:t>RFC </a:t>
            </a:r>
            <a:r>
              <a:rPr lang="en-US" dirty="0" smtClean="0"/>
              <a:t>2822</a:t>
            </a:r>
            <a:r>
              <a:rPr lang="ru-RU" dirty="0" smtClean="0"/>
              <a:t>, </a:t>
            </a:r>
            <a:r>
              <a:rPr lang="en-US" dirty="0" smtClean="0"/>
              <a:t>RFC 2045</a:t>
            </a:r>
            <a:r>
              <a:rPr lang="ru-RU" dirty="0" smtClean="0"/>
              <a:t>-</a:t>
            </a:r>
            <a:r>
              <a:rPr lang="en-US" dirty="0" smtClean="0"/>
              <a:t>2049)</a:t>
            </a:r>
            <a:r>
              <a:rPr lang="ru-RU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TO: </a:t>
            </a:r>
            <a:r>
              <a:rPr lang="ru-RU" dirty="0" smtClean="0"/>
              <a:t>			получатель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FROM:</a:t>
            </a:r>
            <a:r>
              <a:rPr lang="ru-RU" dirty="0" smtClean="0"/>
              <a:t>		отправитель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SUBJECT:</a:t>
            </a:r>
            <a:r>
              <a:rPr lang="ru-RU" dirty="0" smtClean="0"/>
              <a:t>		тема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DATE:</a:t>
            </a:r>
            <a:r>
              <a:rPr lang="ru-RU" dirty="0" smtClean="0"/>
              <a:t>		дата</a:t>
            </a:r>
          </a:p>
          <a:p>
            <a:endParaRPr lang="ru-RU" dirty="0" smtClean="0"/>
          </a:p>
          <a:p>
            <a:r>
              <a:rPr lang="ru-RU" dirty="0" smtClean="0"/>
              <a:t>Не обязательные поля: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СС:			получатель копии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ВСС:		«слепой» получатель копии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RECEIVED :	</a:t>
            </a:r>
            <a:r>
              <a:rPr lang="ru-RU" dirty="0" smtClean="0"/>
              <a:t>	путь прохождения письма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56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Подготовка сообщения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7620000" cy="4373563"/>
          </a:xfrm>
        </p:spPr>
        <p:txBody>
          <a:bodyPr/>
          <a:lstStyle/>
          <a:p>
            <a:r>
              <a:rPr lang="ru-RU" dirty="0" smtClean="0"/>
              <a:t>Почтовый клиент обеспечивает: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Заполнение обязательных полей сообщения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Передачу сообщения на почтовый сервис передачи почты (</a:t>
            </a:r>
            <a:r>
              <a:rPr lang="en-US" dirty="0" smtClean="0"/>
              <a:t>MTA</a:t>
            </a:r>
            <a:r>
              <a:rPr lang="ru-RU" dirty="0" smtClean="0"/>
              <a:t>) по протоколу </a:t>
            </a:r>
            <a:r>
              <a:rPr lang="en-US" dirty="0" smtClean="0"/>
              <a:t>SMTP (</a:t>
            </a:r>
            <a:r>
              <a:rPr lang="ru-RU" dirty="0"/>
              <a:t>RFC 2821</a:t>
            </a:r>
            <a:r>
              <a:rPr lang="en-US" dirty="0" smtClean="0"/>
              <a:t>)</a:t>
            </a:r>
            <a:endParaRPr lang="ru-RU" dirty="0" smtClean="0"/>
          </a:p>
          <a:p>
            <a:pPr marL="800100" lvl="1" indent="-342900"/>
            <a:r>
              <a:rPr lang="ru-RU" dirty="0" smtClean="0"/>
              <a:t>Подключение к МТА</a:t>
            </a:r>
          </a:p>
          <a:p>
            <a:pPr marL="800100" lvl="1" indent="-342900"/>
            <a:r>
              <a:rPr lang="ru-RU" dirty="0" smtClean="0"/>
              <a:t>Обмен необходимыми командами</a:t>
            </a:r>
          </a:p>
          <a:p>
            <a:pPr marL="800100" lvl="1" indent="-342900"/>
            <a:r>
              <a:rPr lang="ru-RU" dirty="0" smtClean="0"/>
              <a:t>Отправку сообщения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45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Протокол </a:t>
            </a:r>
            <a:r>
              <a:rPr lang="en-US" dirty="0"/>
              <a:t>SMTP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19256" cy="4484712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Simple Mail Transfer Protocol</a:t>
            </a:r>
            <a:r>
              <a:rPr lang="ru-RU" dirty="0" smtClean="0"/>
              <a:t> </a:t>
            </a:r>
            <a:r>
              <a:rPr lang="ru-RU" dirty="0"/>
              <a:t>–</a:t>
            </a:r>
            <a:r>
              <a:rPr lang="en-US" dirty="0" smtClean="0"/>
              <a:t> </a:t>
            </a:r>
            <a:r>
              <a:rPr lang="ru-RU" dirty="0"/>
              <a:t>простой протокол передачи </a:t>
            </a:r>
            <a:r>
              <a:rPr lang="ru-RU" dirty="0" smtClean="0"/>
              <a:t>почты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Предназначен для оправки почты с </a:t>
            </a:r>
            <a:r>
              <a:rPr lang="en-US" dirty="0" smtClean="0"/>
              <a:t>MUA / MSA</a:t>
            </a:r>
            <a:r>
              <a:rPr lang="ru-RU" dirty="0" smtClean="0"/>
              <a:t> на </a:t>
            </a:r>
            <a:r>
              <a:rPr lang="en-US" dirty="0" smtClean="0"/>
              <a:t>MTA</a:t>
            </a:r>
            <a:endParaRPr lang="ru-R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Описан в </a:t>
            </a:r>
            <a:r>
              <a:rPr lang="en-US" dirty="0" smtClean="0"/>
              <a:t>RFC</a:t>
            </a:r>
            <a:r>
              <a:rPr lang="ru-RU" dirty="0" smtClean="0"/>
              <a:t> 821 (1982 г.), </a:t>
            </a:r>
            <a:r>
              <a:rPr lang="en-US" dirty="0" smtClean="0"/>
              <a:t>RFC</a:t>
            </a:r>
            <a:r>
              <a:rPr lang="ru-RU" dirty="0" smtClean="0"/>
              <a:t> 2822 (2001 г.), </a:t>
            </a:r>
            <a:r>
              <a:rPr lang="en-US" dirty="0" smtClean="0"/>
              <a:t>RFC 5321 (2008 </a:t>
            </a:r>
            <a:r>
              <a:rPr lang="ru-RU" dirty="0" smtClean="0"/>
              <a:t>г.</a:t>
            </a:r>
            <a:r>
              <a:rPr lang="en-US" dirty="0" smtClean="0"/>
              <a:t>)</a:t>
            </a:r>
            <a:endParaRPr lang="ru-R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Обычная версия </a:t>
            </a:r>
            <a:r>
              <a:rPr lang="en-US" dirty="0" smtClean="0"/>
              <a:t>SMTP </a:t>
            </a:r>
            <a:r>
              <a:rPr lang="ru-RU" dirty="0" smtClean="0"/>
              <a:t>насчитывает </a:t>
            </a:r>
            <a:r>
              <a:rPr lang="en-US" dirty="0" smtClean="0"/>
              <a:t>~ </a:t>
            </a:r>
            <a:r>
              <a:rPr lang="ru-RU" dirty="0" smtClean="0"/>
              <a:t>14 основных команд:</a:t>
            </a:r>
          </a:p>
          <a:p>
            <a:pPr marL="800100" lvl="1" indent="-342900"/>
            <a:r>
              <a:rPr lang="en-US" dirty="0" smtClean="0"/>
              <a:t>HELO</a:t>
            </a:r>
          </a:p>
          <a:p>
            <a:pPr marL="800100" lvl="1" indent="-342900"/>
            <a:r>
              <a:rPr lang="en-US" dirty="0" smtClean="0"/>
              <a:t>MAIL FROM</a:t>
            </a:r>
          </a:p>
          <a:p>
            <a:pPr marL="800100" lvl="1" indent="-342900"/>
            <a:r>
              <a:rPr lang="en-US" dirty="0" smtClean="0"/>
              <a:t>RCPT TO</a:t>
            </a:r>
          </a:p>
          <a:p>
            <a:pPr marL="800100" lvl="1" indent="-342900"/>
            <a:r>
              <a:rPr lang="en-US" dirty="0" smtClean="0"/>
              <a:t>DATA</a:t>
            </a:r>
          </a:p>
          <a:p>
            <a:pPr marL="800100" lvl="1" indent="-342900"/>
            <a:r>
              <a:rPr lang="en-US" dirty="0" smtClean="0"/>
              <a:t>RSET</a:t>
            </a:r>
          </a:p>
          <a:p>
            <a:pPr marL="800100" lvl="1" indent="-342900"/>
            <a:r>
              <a:rPr lang="en-US" dirty="0" smtClean="0"/>
              <a:t>…</a:t>
            </a:r>
          </a:p>
          <a:p>
            <a:pPr marL="800100" lvl="1" indent="-342900"/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40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отправки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56792"/>
            <a:ext cx="8424936" cy="511256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rgbClr val="00B0F0"/>
                </a:solidFill>
              </a:rPr>
              <a:t>1	RECEIVER	220 mit.edu Simple Mail Transfer Service Ready</a:t>
            </a:r>
            <a:endParaRPr lang="ru-RU" sz="1500" dirty="0">
              <a:solidFill>
                <a:srgbClr val="00B0F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/>
              <a:t>2	</a:t>
            </a:r>
            <a:r>
              <a:rPr lang="en-US" sz="1500" dirty="0" smtClean="0"/>
              <a:t>SENDER</a:t>
            </a:r>
            <a:r>
              <a:rPr lang="ru-RU" sz="1500" dirty="0" smtClean="0"/>
              <a:t>		</a:t>
            </a:r>
            <a:r>
              <a:rPr lang="en-US" sz="1500" dirty="0" smtClean="0"/>
              <a:t>HELO usc.edu</a:t>
            </a:r>
            <a:r>
              <a:rPr lang="ru-RU" sz="1500" dirty="0" smtClean="0"/>
              <a:t> (или </a:t>
            </a:r>
            <a:r>
              <a:rPr lang="en-US" sz="1500" dirty="0" smtClean="0"/>
              <a:t>EHLO </a:t>
            </a:r>
            <a:r>
              <a:rPr lang="en-US" sz="1500" dirty="0"/>
              <a:t>usc.edu</a:t>
            </a:r>
            <a:r>
              <a:rPr lang="ru-RU" sz="1500" dirty="0" smtClean="0"/>
              <a:t>)</a:t>
            </a:r>
            <a:endParaRPr lang="ru-RU" sz="15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rgbClr val="00B0F0"/>
                </a:solidFill>
              </a:rPr>
              <a:t>3	RECEIVER	250 mit.edu</a:t>
            </a:r>
            <a:endParaRPr lang="ru-RU" sz="1500" dirty="0">
              <a:solidFill>
                <a:srgbClr val="00B0F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/>
              <a:t>4	</a:t>
            </a:r>
            <a:r>
              <a:rPr lang="en-US" sz="1500" dirty="0" smtClean="0"/>
              <a:t>SENDER</a:t>
            </a:r>
            <a:r>
              <a:rPr lang="ru-RU" sz="1500" dirty="0" smtClean="0"/>
              <a:t>		</a:t>
            </a:r>
            <a:r>
              <a:rPr lang="en-US" sz="1500" dirty="0" smtClean="0"/>
              <a:t>MAIL </a:t>
            </a:r>
            <a:r>
              <a:rPr lang="en-US" sz="1500" dirty="0"/>
              <a:t>FROM: &lt;Smith@usc.edu&gt;</a:t>
            </a:r>
            <a:endParaRPr lang="ru-RU" sz="15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rgbClr val="00B0F0"/>
                </a:solidFill>
              </a:rPr>
              <a:t>5	RECEIVER	250 OK</a:t>
            </a:r>
            <a:endParaRPr lang="ru-RU" sz="1500" dirty="0">
              <a:solidFill>
                <a:srgbClr val="00B0F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/>
              <a:t>6	</a:t>
            </a:r>
            <a:r>
              <a:rPr lang="en-US" sz="1500" dirty="0" smtClean="0"/>
              <a:t>SENDER</a:t>
            </a:r>
            <a:r>
              <a:rPr lang="ru-RU" sz="1500" dirty="0" smtClean="0"/>
              <a:t>		</a:t>
            </a:r>
            <a:r>
              <a:rPr lang="en-US" sz="1500" dirty="0" smtClean="0"/>
              <a:t>RCPT </a:t>
            </a:r>
            <a:r>
              <a:rPr lang="en-US" sz="1500" dirty="0"/>
              <a:t>TO:&lt;Jones@mit.edu&gt;</a:t>
            </a:r>
            <a:endParaRPr lang="ru-RU" sz="15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rgbClr val="00B0F0"/>
                </a:solidFill>
              </a:rPr>
              <a:t>7	RECEIVER	250 OK</a:t>
            </a:r>
            <a:endParaRPr lang="ru-RU" sz="1500" dirty="0">
              <a:solidFill>
                <a:srgbClr val="00B0F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/>
              <a:t>8	</a:t>
            </a:r>
            <a:r>
              <a:rPr lang="en-US" sz="1500" dirty="0" smtClean="0"/>
              <a:t>SENDER</a:t>
            </a:r>
            <a:r>
              <a:rPr lang="ru-RU" sz="1500" dirty="0" smtClean="0"/>
              <a:t>		</a:t>
            </a:r>
            <a:r>
              <a:rPr lang="en-US" sz="1500" dirty="0" smtClean="0"/>
              <a:t>RCPT </a:t>
            </a:r>
            <a:r>
              <a:rPr lang="en-US" sz="1500" dirty="0"/>
              <a:t>TO:&lt;Green@mit.edu&gt;</a:t>
            </a:r>
            <a:endParaRPr lang="ru-RU" sz="15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rgbClr val="00B0F0"/>
                </a:solidFill>
              </a:rPr>
              <a:t>9	RECEIVER	550 No such user here</a:t>
            </a:r>
            <a:endParaRPr lang="ru-RU" sz="1500" dirty="0">
              <a:solidFill>
                <a:srgbClr val="00B0F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/>
              <a:t>10	</a:t>
            </a:r>
            <a:r>
              <a:rPr lang="en-US" sz="1500" dirty="0" smtClean="0"/>
              <a:t>SENDER</a:t>
            </a:r>
            <a:r>
              <a:rPr lang="ru-RU" sz="1500" dirty="0" smtClean="0"/>
              <a:t>		</a:t>
            </a:r>
            <a:r>
              <a:rPr lang="en-US" sz="1500" dirty="0" smtClean="0"/>
              <a:t>RCPT </a:t>
            </a:r>
            <a:r>
              <a:rPr lang="en-US" sz="1500" dirty="0"/>
              <a:t>TO:&lt;Brown@mit.edu&gt;</a:t>
            </a:r>
            <a:endParaRPr lang="ru-RU" sz="15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rgbClr val="00B0F0"/>
                </a:solidFill>
              </a:rPr>
              <a:t>11	RECEIVER	250 OK</a:t>
            </a:r>
            <a:endParaRPr lang="ru-RU" sz="1500" dirty="0">
              <a:solidFill>
                <a:srgbClr val="00B0F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/>
              <a:t>12	</a:t>
            </a:r>
            <a:r>
              <a:rPr lang="en-US" sz="1500" dirty="0" smtClean="0"/>
              <a:t>SENDER</a:t>
            </a:r>
            <a:r>
              <a:rPr lang="ru-RU" sz="1500" dirty="0" smtClean="0"/>
              <a:t>		</a:t>
            </a:r>
            <a:r>
              <a:rPr lang="en-US" sz="1500" dirty="0" smtClean="0"/>
              <a:t>DATA</a:t>
            </a:r>
            <a:endParaRPr lang="ru-RU" sz="15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rgbClr val="00B0F0"/>
                </a:solidFill>
              </a:rPr>
              <a:t>13	RECEIVER	354 Start mail input; end with &lt;CRLF&gt;.&lt;CRLF&gt;</a:t>
            </a:r>
            <a:endParaRPr lang="ru-RU" sz="1500" dirty="0">
              <a:solidFill>
                <a:srgbClr val="00B0F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/>
              <a:t>14	</a:t>
            </a:r>
            <a:r>
              <a:rPr lang="en-US" sz="1500" dirty="0" smtClean="0"/>
              <a:t>SENDER</a:t>
            </a:r>
            <a:r>
              <a:rPr lang="ru-RU" sz="1500" dirty="0" smtClean="0"/>
              <a:t>		</a:t>
            </a:r>
            <a:r>
              <a:rPr lang="en-US" sz="1500" dirty="0" smtClean="0"/>
              <a:t>Blah </a:t>
            </a:r>
            <a:r>
              <a:rPr lang="en-US" sz="1500" dirty="0" err="1"/>
              <a:t>blah</a:t>
            </a:r>
            <a:r>
              <a:rPr lang="en-US" sz="1500" dirty="0"/>
              <a:t> </a:t>
            </a:r>
            <a:r>
              <a:rPr lang="en-US" sz="1500" dirty="0" err="1"/>
              <a:t>blah</a:t>
            </a:r>
            <a:r>
              <a:rPr lang="en-US" sz="1500" dirty="0"/>
              <a:t>...</a:t>
            </a:r>
            <a:endParaRPr lang="ru-RU" sz="15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 smtClean="0"/>
              <a:t>1</a:t>
            </a:r>
            <a:r>
              <a:rPr lang="ru-RU" sz="1500" dirty="0" smtClean="0"/>
              <a:t>5</a:t>
            </a:r>
            <a:r>
              <a:rPr lang="en-US" sz="1500" dirty="0"/>
              <a:t>	</a:t>
            </a:r>
            <a:r>
              <a:rPr lang="en-US" sz="1500" dirty="0" smtClean="0"/>
              <a:t>SENDER</a:t>
            </a:r>
            <a:r>
              <a:rPr lang="ru-RU" sz="1500" dirty="0" smtClean="0"/>
              <a:t>		</a:t>
            </a:r>
            <a:r>
              <a:rPr lang="en-US" sz="1500" dirty="0" smtClean="0"/>
              <a:t>.</a:t>
            </a:r>
            <a:endParaRPr lang="ru-RU" sz="15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rgbClr val="00B0F0"/>
                </a:solidFill>
              </a:rPr>
              <a:t>1</a:t>
            </a:r>
            <a:r>
              <a:rPr lang="ru-RU" sz="1500" dirty="0">
                <a:solidFill>
                  <a:srgbClr val="00B0F0"/>
                </a:solidFill>
              </a:rPr>
              <a:t>6</a:t>
            </a:r>
            <a:r>
              <a:rPr lang="en-US" sz="1500" dirty="0">
                <a:solidFill>
                  <a:srgbClr val="00B0F0"/>
                </a:solidFill>
              </a:rPr>
              <a:t>	RECEIVER	250 OK</a:t>
            </a:r>
            <a:endParaRPr lang="ru-RU" sz="1500" dirty="0">
              <a:solidFill>
                <a:srgbClr val="00B0F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 smtClean="0"/>
              <a:t>1</a:t>
            </a:r>
            <a:r>
              <a:rPr lang="ru-RU" sz="1500" dirty="0" smtClean="0"/>
              <a:t>7</a:t>
            </a:r>
            <a:r>
              <a:rPr lang="en-US" sz="1500" dirty="0"/>
              <a:t>	</a:t>
            </a:r>
            <a:r>
              <a:rPr lang="en-US" sz="1500" dirty="0" smtClean="0"/>
              <a:t>SENDER</a:t>
            </a:r>
            <a:r>
              <a:rPr lang="ru-RU" sz="1500" dirty="0" smtClean="0"/>
              <a:t>		</a:t>
            </a:r>
            <a:r>
              <a:rPr lang="en-US" sz="1500" dirty="0" smtClean="0"/>
              <a:t>QUIT</a:t>
            </a:r>
            <a:endParaRPr lang="ru-RU" sz="15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rgbClr val="00B0F0"/>
                </a:solidFill>
              </a:rPr>
              <a:t>1</a:t>
            </a:r>
            <a:r>
              <a:rPr lang="ru-RU" sz="1500" dirty="0">
                <a:solidFill>
                  <a:srgbClr val="00B0F0"/>
                </a:solidFill>
              </a:rPr>
              <a:t>8</a:t>
            </a:r>
            <a:r>
              <a:rPr lang="en-US" sz="1500" dirty="0">
                <a:solidFill>
                  <a:srgbClr val="00B0F0"/>
                </a:solidFill>
              </a:rPr>
              <a:t>	RECEIVER	221 mit.edu Service closing transmission channel</a:t>
            </a:r>
            <a:endParaRPr lang="ru-RU" sz="1500" dirty="0">
              <a:solidFill>
                <a:srgbClr val="00B0F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46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Передаваемые данные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19256" cy="4373563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Изначально </a:t>
            </a:r>
            <a:r>
              <a:rPr lang="en-US" dirty="0" smtClean="0"/>
              <a:t>SMTP </a:t>
            </a:r>
            <a:r>
              <a:rPr lang="ru-RU" dirty="0" smtClean="0"/>
              <a:t>передавал только текстовые сообщения (используя символы таблицы </a:t>
            </a:r>
            <a:r>
              <a:rPr lang="en-US" dirty="0" smtClean="0"/>
              <a:t>ASCII</a:t>
            </a:r>
            <a:r>
              <a:rPr lang="ru-RU" dirty="0" smtClean="0"/>
              <a:t>).</a:t>
            </a:r>
            <a:endParaRPr lang="en-US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После введения </a:t>
            </a:r>
            <a:r>
              <a:rPr lang="en-US" dirty="0" smtClean="0"/>
              <a:t>MIME (</a:t>
            </a:r>
            <a:r>
              <a:rPr lang="en-US" b="0" dirty="0"/>
              <a:t>Multipurpose Internet Mail </a:t>
            </a:r>
            <a:r>
              <a:rPr lang="en-US" b="0" dirty="0" smtClean="0"/>
              <a:t>Extensions, RFC 2045 – 2049</a:t>
            </a:r>
            <a:r>
              <a:rPr lang="ru-RU" b="0" dirty="0" smtClean="0"/>
              <a:t>, 1996 г.</a:t>
            </a:r>
            <a:r>
              <a:rPr lang="en-US" dirty="0" smtClean="0"/>
              <a:t>) </a:t>
            </a:r>
            <a:r>
              <a:rPr lang="ru-RU" dirty="0" smtClean="0"/>
              <a:t>появилась возможность передавать по почте любые данные.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5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MIME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147248" cy="4988768"/>
          </a:xfrm>
        </p:spPr>
        <p:txBody>
          <a:bodyPr>
            <a:normAutofit/>
          </a:bodyPr>
          <a:lstStyle/>
          <a:p>
            <a:r>
              <a:rPr lang="ru-RU" dirty="0" smtClean="0"/>
              <a:t>Специфицирует кодирование / декодирование и форматирование информации при передаче произвольных данных через Интернет (используя символы таблицы </a:t>
            </a:r>
            <a:r>
              <a:rPr lang="en-US" dirty="0" smtClean="0"/>
              <a:t>ASCII</a:t>
            </a:r>
            <a:r>
              <a:rPr lang="ru-RU" dirty="0" smtClean="0"/>
              <a:t> 7 бит)</a:t>
            </a:r>
          </a:p>
          <a:p>
            <a:r>
              <a:rPr lang="ru-RU" dirty="0" smtClean="0"/>
              <a:t>Описан в стандартах: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RFC 2045</a:t>
            </a:r>
            <a:r>
              <a:rPr lang="ru-RU" dirty="0"/>
              <a:t>-</a:t>
            </a:r>
            <a:r>
              <a:rPr lang="en-US" dirty="0"/>
              <a:t>2049</a:t>
            </a:r>
            <a:r>
              <a:rPr lang="ru-RU" dirty="0"/>
              <a:t> – дополнения по структурам сообщений,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RFC </a:t>
            </a:r>
            <a:r>
              <a:rPr lang="ru-RU" dirty="0"/>
              <a:t>6531 – использование не только </a:t>
            </a:r>
            <a:r>
              <a:rPr lang="en-US" dirty="0"/>
              <a:t>ASCII </a:t>
            </a:r>
            <a:r>
              <a:rPr lang="ru-RU" dirty="0"/>
              <a:t>символов</a:t>
            </a:r>
          </a:p>
          <a:p>
            <a:r>
              <a:rPr lang="ru-RU" dirty="0" smtClean="0"/>
              <a:t>Внедрение </a:t>
            </a:r>
            <a:r>
              <a:rPr lang="en-US" dirty="0" smtClean="0"/>
              <a:t>MIME </a:t>
            </a:r>
            <a:r>
              <a:rPr lang="ru-RU" dirty="0" smtClean="0"/>
              <a:t>позволило передавать перекодированные бинарные данные как часть текстового почтового сообщения (формата </a:t>
            </a:r>
            <a:r>
              <a:rPr lang="en-US" dirty="0" smtClean="0"/>
              <a:t>ASCII</a:t>
            </a:r>
            <a:r>
              <a:rPr lang="ru-RU" dirty="0" smtClean="0"/>
              <a:t>), отделяя их специальными  границами (</a:t>
            </a:r>
            <a:r>
              <a:rPr lang="en-US" dirty="0" smtClean="0"/>
              <a:t>boundary</a:t>
            </a:r>
            <a:r>
              <a:rPr lang="ru-RU" dirty="0" smtClean="0"/>
              <a:t>)</a:t>
            </a:r>
            <a:r>
              <a:rPr lang="ru-RU" dirty="0"/>
              <a:t>.</a:t>
            </a:r>
            <a:endParaRPr lang="ru-RU" dirty="0" smtClean="0"/>
          </a:p>
          <a:p>
            <a:r>
              <a:rPr lang="ru-RU" dirty="0" smtClean="0"/>
              <a:t>Позволяет передавать иерархически вложенные данные.</a:t>
            </a:r>
          </a:p>
          <a:p>
            <a:r>
              <a:rPr lang="ru-RU" dirty="0" smtClean="0"/>
              <a:t>Используется не только в электронной почте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08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Безопасность </a:t>
            </a:r>
            <a:r>
              <a:rPr lang="en-US" dirty="0" smtClean="0"/>
              <a:t>SMTP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147248" cy="4373563"/>
          </a:xfrm>
        </p:spPr>
        <p:txBody>
          <a:bodyPr/>
          <a:lstStyle/>
          <a:p>
            <a:r>
              <a:rPr lang="ru-RU" dirty="0" smtClean="0"/>
              <a:t>Изначально </a:t>
            </a:r>
            <a:r>
              <a:rPr lang="en-US" dirty="0" smtClean="0"/>
              <a:t>SMTP </a:t>
            </a:r>
            <a:r>
              <a:rPr lang="ru-RU" dirty="0" smtClean="0"/>
              <a:t>не обладал средствами аутентификации.</a:t>
            </a:r>
          </a:p>
          <a:p>
            <a:r>
              <a:rPr lang="ru-RU" dirty="0" smtClean="0"/>
              <a:t>Для повышения безопасности используются расширение </a:t>
            </a:r>
            <a:r>
              <a:rPr lang="en-US" dirty="0" smtClean="0"/>
              <a:t>SMTP (ESMTP, RFC 2554</a:t>
            </a:r>
            <a:r>
              <a:rPr lang="en-US" dirty="0"/>
              <a:t>, 1999 </a:t>
            </a:r>
            <a:r>
              <a:rPr lang="ru-RU" dirty="0"/>
              <a:t>г.</a:t>
            </a:r>
            <a:r>
              <a:rPr lang="en-US" dirty="0" smtClean="0"/>
              <a:t>)</a:t>
            </a:r>
            <a:r>
              <a:rPr lang="ru-RU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Использование </a:t>
            </a:r>
            <a:r>
              <a:rPr lang="en-US" dirty="0" smtClean="0"/>
              <a:t>STARTTLS (RFC 3207</a:t>
            </a:r>
            <a:r>
              <a:rPr lang="ru-RU" dirty="0" smtClean="0"/>
              <a:t>, 2002 г.</a:t>
            </a:r>
            <a:r>
              <a:rPr lang="en-US" dirty="0" smtClean="0"/>
              <a:t>)</a:t>
            </a:r>
          </a:p>
          <a:p>
            <a:pPr marL="800100" lvl="1" indent="-342900"/>
            <a:r>
              <a:rPr lang="ru-RU" dirty="0" smtClean="0"/>
              <a:t>Номер порта не меняется, происходит шифрование текущего канала связи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Использование </a:t>
            </a:r>
            <a:r>
              <a:rPr lang="en-US" dirty="0" smtClean="0"/>
              <a:t>TLS</a:t>
            </a:r>
            <a:r>
              <a:rPr lang="ru-RU" dirty="0" smtClean="0"/>
              <a:t>, </a:t>
            </a:r>
            <a:r>
              <a:rPr lang="en-US" dirty="0" smtClean="0"/>
              <a:t>SSL</a:t>
            </a:r>
            <a:endParaRPr lang="ru-RU" dirty="0" smtClean="0"/>
          </a:p>
          <a:p>
            <a:pPr marL="800100" lvl="1" indent="-342900"/>
            <a:r>
              <a:rPr lang="ru-RU" dirty="0" smtClean="0"/>
              <a:t>Клиент и сервер должны работать на других номерах портов (не принимая данные по не шифрованным  портам)</a:t>
            </a:r>
          </a:p>
          <a:p>
            <a:pPr marL="342900" indent="-342900"/>
            <a:r>
              <a:rPr lang="ru-RU" dirty="0" smtClean="0"/>
              <a:t>При ответе на </a:t>
            </a:r>
            <a:r>
              <a:rPr lang="en-US" dirty="0" smtClean="0"/>
              <a:t>EHLO, </a:t>
            </a:r>
            <a:r>
              <a:rPr lang="ru-RU" dirty="0" smtClean="0"/>
              <a:t>сервер отправляет список доступных расширений </a:t>
            </a:r>
            <a:r>
              <a:rPr lang="en-US" dirty="0" smtClean="0"/>
              <a:t>(STARTTLS, AUTH…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60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 по </a:t>
            </a:r>
            <a:r>
              <a:rPr lang="en-US" dirty="0" smtClean="0"/>
              <a:t>SMTP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Является наиболее распространённым </a:t>
            </a:r>
            <a:r>
              <a:rPr lang="ru-RU" dirty="0" smtClean="0"/>
              <a:t>почтовый протокол для передачи электронных сообщений.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Распространён в силу простоты реализации.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68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Фильтрация почты (</a:t>
            </a:r>
            <a:r>
              <a:rPr lang="en-US" dirty="0" smtClean="0"/>
              <a:t>ANTISPAM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075240" cy="455672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Защита от спама является многоуровневой и встраивается как в программное обеспечение клиента, так и в программное обеспечение сервера.</a:t>
            </a:r>
          </a:p>
          <a:p>
            <a:r>
              <a:rPr lang="ru-RU" dirty="0" smtClean="0"/>
              <a:t>Цель работы спам фильтра – оценить вероятность принадлежности письма к нежелательной почте (</a:t>
            </a:r>
            <a:r>
              <a:rPr lang="en-US" dirty="0" smtClean="0"/>
              <a:t>spam</a:t>
            </a:r>
            <a:r>
              <a:rPr lang="ru-RU" dirty="0" smtClean="0"/>
              <a:t>).</a:t>
            </a:r>
          </a:p>
          <a:p>
            <a:r>
              <a:rPr lang="ru-RU" dirty="0" smtClean="0"/>
              <a:t>Результат работы спам-фильтра – числовая метрика, указывающая уровень «нежелательности письма».</a:t>
            </a:r>
          </a:p>
          <a:p>
            <a:r>
              <a:rPr lang="ru-RU" dirty="0" smtClean="0"/>
              <a:t>Принцип работы спам-фильтра: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на основе базы ключевых слов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на основе списков получателей и отправителей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Важно: защита от спама не является функцией почтового протокола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43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Хранение почты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Файловые структуры</a:t>
            </a:r>
            <a:endParaRPr lang="en-US" sz="2400" dirty="0" smtClean="0"/>
          </a:p>
          <a:p>
            <a:pPr marL="800100" lvl="1" indent="-342900"/>
            <a:r>
              <a:rPr lang="ru-RU" sz="2400" dirty="0" smtClean="0"/>
              <a:t>устарели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СУБД:</a:t>
            </a:r>
          </a:p>
          <a:p>
            <a:pPr marL="800100" lvl="1" indent="-342900"/>
            <a:r>
              <a:rPr lang="en-US" sz="2400" dirty="0" smtClean="0"/>
              <a:t>MySQL</a:t>
            </a:r>
          </a:p>
          <a:p>
            <a:pPr marL="800100" lvl="1" indent="-342900"/>
            <a:r>
              <a:rPr lang="en-US" sz="2400" dirty="0" err="1" smtClean="0"/>
              <a:t>PosgreSQL</a:t>
            </a:r>
            <a:endParaRPr lang="en-US" sz="2400" dirty="0" smtClean="0"/>
          </a:p>
          <a:p>
            <a:pPr marL="800100" lvl="1" indent="-342900"/>
            <a:r>
              <a:rPr lang="en-US" sz="2400" dirty="0" smtClean="0"/>
              <a:t>MS SQL</a:t>
            </a:r>
            <a:r>
              <a:rPr lang="ru-RU" sz="2400" dirty="0" smtClean="0"/>
              <a:t> </a:t>
            </a:r>
            <a:r>
              <a:rPr lang="en-US" sz="2400" dirty="0" smtClean="0"/>
              <a:t>Server</a:t>
            </a:r>
          </a:p>
          <a:p>
            <a:pPr marL="800100" lvl="1" indent="-342900"/>
            <a:r>
              <a:rPr lang="ru-RU" sz="2400" dirty="0" smtClean="0"/>
              <a:t>и т.д.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75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Получение почты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получения сообщений от </a:t>
            </a:r>
            <a:r>
              <a:rPr lang="en-US" dirty="0" smtClean="0"/>
              <a:t>MTA </a:t>
            </a:r>
            <a:r>
              <a:rPr lang="ru-RU" dirty="0" smtClean="0"/>
              <a:t>на </a:t>
            </a:r>
            <a:r>
              <a:rPr lang="en-US" dirty="0" smtClean="0"/>
              <a:t>MUA </a:t>
            </a:r>
            <a:r>
              <a:rPr lang="ru-RU" dirty="0" smtClean="0"/>
              <a:t>используются протоколы:</a:t>
            </a:r>
          </a:p>
          <a:p>
            <a:pPr marL="342900" lvl="1" indent="-342900">
              <a:spcAft>
                <a:spcPts val="600"/>
              </a:spcAft>
            </a:pPr>
            <a:r>
              <a:rPr lang="en-US" b="1" dirty="0"/>
              <a:t>POP3</a:t>
            </a:r>
            <a:r>
              <a:rPr lang="ru-RU" b="1" dirty="0"/>
              <a:t> (порты 110, 995)</a:t>
            </a:r>
            <a:endParaRPr lang="en-US" b="1" dirty="0"/>
          </a:p>
          <a:p>
            <a:pPr marL="342900" lvl="1" indent="-342900">
              <a:spcAft>
                <a:spcPts val="600"/>
              </a:spcAft>
            </a:pPr>
            <a:r>
              <a:rPr lang="en-US" b="1" dirty="0"/>
              <a:t>IMAP</a:t>
            </a:r>
            <a:r>
              <a:rPr lang="ru-RU" b="1" dirty="0"/>
              <a:t> (порты 143, 993</a:t>
            </a:r>
            <a:r>
              <a:rPr lang="ru-RU" b="1" dirty="0" smtClean="0"/>
              <a:t>)</a:t>
            </a:r>
          </a:p>
          <a:p>
            <a:pPr marL="0" lvl="1" indent="0">
              <a:spcAft>
                <a:spcPts val="600"/>
              </a:spcAft>
              <a:buNone/>
            </a:pPr>
            <a:r>
              <a:rPr lang="ru-RU" b="1" dirty="0" smtClean="0"/>
              <a:t>Первый порт – для открытого трафика, второй – шифрованного</a:t>
            </a:r>
            <a:endParaRPr lang="en-US" b="1" dirty="0" smtClean="0"/>
          </a:p>
          <a:p>
            <a:pPr marL="0" lvl="1" indent="0">
              <a:spcAft>
                <a:spcPts val="600"/>
              </a:spcAft>
              <a:buNone/>
            </a:pPr>
            <a:endParaRPr lang="ru-RU" b="1" dirty="0"/>
          </a:p>
          <a:p>
            <a:r>
              <a:rPr lang="ru-RU" dirty="0" smtClean="0"/>
              <a:t>Хронология появления и развития:</a:t>
            </a:r>
          </a:p>
          <a:p>
            <a:pPr marL="342900" lvl="1" indent="-342900">
              <a:spcAft>
                <a:spcPts val="600"/>
              </a:spcAft>
            </a:pPr>
            <a:r>
              <a:rPr lang="ru-RU" b="1" dirty="0"/>
              <a:t>1984 </a:t>
            </a:r>
            <a:r>
              <a:rPr lang="ru-RU" b="1" dirty="0" smtClean="0"/>
              <a:t>– 1996 </a:t>
            </a:r>
            <a:r>
              <a:rPr lang="en-US" b="1" dirty="0" smtClean="0"/>
              <a:t>POP3</a:t>
            </a:r>
            <a:endParaRPr lang="ru-RU" b="1" dirty="0"/>
          </a:p>
          <a:p>
            <a:pPr marL="342900" lvl="1" indent="-342900">
              <a:spcAft>
                <a:spcPts val="600"/>
              </a:spcAft>
            </a:pPr>
            <a:r>
              <a:rPr lang="ru-RU" b="1" dirty="0" smtClean="0"/>
              <a:t>1986 – 2003 </a:t>
            </a:r>
            <a:r>
              <a:rPr lang="en-US" b="1" dirty="0" smtClean="0"/>
              <a:t>IMAP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4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Протокол </a:t>
            </a:r>
            <a:r>
              <a:rPr lang="en-US" dirty="0"/>
              <a:t>POP3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147248" cy="4968552"/>
          </a:xfrm>
        </p:spPr>
        <p:txBody>
          <a:bodyPr>
            <a:normAutofit/>
          </a:bodyPr>
          <a:lstStyle/>
          <a:p>
            <a:r>
              <a:rPr lang="en-US" dirty="0" smtClean="0"/>
              <a:t>POP </a:t>
            </a:r>
            <a:r>
              <a:rPr lang="en-US" dirty="0"/>
              <a:t>- Post Office Protocol </a:t>
            </a:r>
            <a:r>
              <a:rPr lang="en-US" dirty="0" smtClean="0"/>
              <a:t>Version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Версия 1 - </a:t>
            </a:r>
            <a:r>
              <a:rPr lang="en-US" dirty="0"/>
              <a:t> RFC 918</a:t>
            </a:r>
            <a:r>
              <a:rPr lang="ru-RU" dirty="0"/>
              <a:t> </a:t>
            </a:r>
            <a:r>
              <a:rPr lang="en-US" dirty="0"/>
              <a:t>(1984</a:t>
            </a:r>
            <a:r>
              <a:rPr lang="en-US" dirty="0" smtClean="0"/>
              <a:t>)</a:t>
            </a:r>
            <a:endParaRPr lang="ru-R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Версия </a:t>
            </a:r>
            <a:r>
              <a:rPr lang="ru-RU" dirty="0" smtClean="0"/>
              <a:t>2 </a:t>
            </a:r>
            <a:r>
              <a:rPr lang="ru-RU" dirty="0"/>
              <a:t>- </a:t>
            </a:r>
            <a:r>
              <a:rPr lang="en-US" dirty="0"/>
              <a:t> RFC </a:t>
            </a:r>
            <a:r>
              <a:rPr lang="en-US" dirty="0" smtClean="0"/>
              <a:t>9</a:t>
            </a:r>
            <a:r>
              <a:rPr lang="ru-RU" dirty="0" smtClean="0"/>
              <a:t>37 </a:t>
            </a:r>
            <a:r>
              <a:rPr lang="en-US" dirty="0"/>
              <a:t>(</a:t>
            </a:r>
            <a:r>
              <a:rPr lang="en-US" dirty="0" smtClean="0"/>
              <a:t>198</a:t>
            </a:r>
            <a:r>
              <a:rPr lang="ru-RU" dirty="0" smtClean="0"/>
              <a:t>5</a:t>
            </a:r>
            <a:r>
              <a:rPr lang="en-US" dirty="0" smtClean="0"/>
              <a:t>)</a:t>
            </a:r>
            <a:endParaRPr lang="ru-R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Версия </a:t>
            </a:r>
            <a:r>
              <a:rPr lang="ru-RU" dirty="0" smtClean="0"/>
              <a:t>3 </a:t>
            </a:r>
            <a:r>
              <a:rPr lang="ru-RU" dirty="0"/>
              <a:t>- </a:t>
            </a:r>
            <a:r>
              <a:rPr lang="en-US" dirty="0"/>
              <a:t> RFC </a:t>
            </a:r>
            <a:r>
              <a:rPr lang="ru-RU" dirty="0" smtClean="0"/>
              <a:t>10</a:t>
            </a:r>
            <a:r>
              <a:rPr lang="en-US" dirty="0" smtClean="0"/>
              <a:t>8</a:t>
            </a:r>
            <a:r>
              <a:rPr lang="ru-RU" dirty="0" smtClean="0"/>
              <a:t>1 </a:t>
            </a:r>
            <a:r>
              <a:rPr lang="en-US" dirty="0"/>
              <a:t>(</a:t>
            </a:r>
            <a:r>
              <a:rPr lang="en-US" dirty="0" smtClean="0"/>
              <a:t>198</a:t>
            </a:r>
            <a:r>
              <a:rPr lang="ru-RU" dirty="0" smtClean="0"/>
              <a:t>8</a:t>
            </a:r>
            <a:r>
              <a:rPr lang="en-US" dirty="0" smtClean="0"/>
              <a:t>)</a:t>
            </a:r>
            <a:r>
              <a:rPr lang="ru-RU" dirty="0" smtClean="0"/>
              <a:t>, </a:t>
            </a:r>
            <a:r>
              <a:rPr lang="en-US" dirty="0"/>
              <a:t>RFC </a:t>
            </a:r>
            <a:r>
              <a:rPr lang="ru-RU" dirty="0" smtClean="0"/>
              <a:t>1939 (1996)</a:t>
            </a:r>
            <a:endParaRPr lang="ru-RU" dirty="0"/>
          </a:p>
          <a:p>
            <a:r>
              <a:rPr lang="ru-RU" dirty="0" smtClean="0"/>
              <a:t>Включает около 10 команд и позволяет клиенту: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B0F0"/>
                </a:solidFill>
              </a:rPr>
              <a:t>Подключиться к </a:t>
            </a:r>
            <a:r>
              <a:rPr lang="en-US" dirty="0" smtClean="0">
                <a:solidFill>
                  <a:srgbClr val="00B0F0"/>
                </a:solidFill>
              </a:rPr>
              <a:t>MTA</a:t>
            </a:r>
            <a:r>
              <a:rPr lang="ru-RU" dirty="0" smtClean="0">
                <a:solidFill>
                  <a:srgbClr val="00B0F0"/>
                </a:solidFill>
              </a:rPr>
              <a:t> (порт 110)</a:t>
            </a:r>
            <a:r>
              <a:rPr lang="en-US" dirty="0" smtClean="0">
                <a:solidFill>
                  <a:srgbClr val="00B0F0"/>
                </a:solidFill>
              </a:rPr>
              <a:t> (</a:t>
            </a:r>
            <a:r>
              <a:rPr lang="ru-RU" dirty="0" smtClean="0">
                <a:solidFill>
                  <a:srgbClr val="00B0F0"/>
                </a:solidFill>
              </a:rPr>
              <a:t>стадия авторизации</a:t>
            </a:r>
            <a:r>
              <a:rPr lang="en-US" dirty="0" smtClean="0">
                <a:solidFill>
                  <a:srgbClr val="00B0F0"/>
                </a:solidFill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B050"/>
                </a:solidFill>
              </a:rPr>
              <a:t>Просмотреть список новых писем (стадия транзакции)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B050"/>
                </a:solidFill>
              </a:rPr>
              <a:t>Получить новые письма ( -//- 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B050"/>
                </a:solidFill>
              </a:rPr>
              <a:t>Удалить просмотренные письма с </a:t>
            </a:r>
            <a:r>
              <a:rPr lang="en-US" dirty="0" smtClean="0">
                <a:solidFill>
                  <a:srgbClr val="00B050"/>
                </a:solidFill>
              </a:rPr>
              <a:t>MTA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>
                <a:solidFill>
                  <a:srgbClr val="00B050"/>
                </a:solidFill>
              </a:rPr>
              <a:t>( -//- )</a:t>
            </a:r>
            <a:endParaRPr lang="ru-RU" dirty="0" smtClean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C00000"/>
                </a:solidFill>
              </a:rPr>
              <a:t>Отключение от </a:t>
            </a:r>
            <a:r>
              <a:rPr lang="en-US" dirty="0" smtClean="0">
                <a:solidFill>
                  <a:srgbClr val="C00000"/>
                </a:solidFill>
              </a:rPr>
              <a:t>MTA </a:t>
            </a:r>
            <a:r>
              <a:rPr lang="ru-RU" dirty="0" smtClean="0">
                <a:solidFill>
                  <a:srgbClr val="C00000"/>
                </a:solidFill>
              </a:rPr>
              <a:t>(стадия отключения)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67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Команды </a:t>
            </a:r>
            <a:r>
              <a:rPr lang="en-US" dirty="0" smtClean="0"/>
              <a:t>POP3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 …</a:t>
            </a:r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ru-RU" dirty="0" smtClean="0"/>
              <a:t>аутентификация по имени пользователя</a:t>
            </a:r>
            <a:r>
              <a:rPr lang="en-US" dirty="0" smtClean="0"/>
              <a:t> </a:t>
            </a:r>
          </a:p>
          <a:p>
            <a:r>
              <a:rPr lang="en-US" dirty="0" smtClean="0"/>
              <a:t>PASS …</a:t>
            </a:r>
            <a:r>
              <a:rPr lang="ru-RU" dirty="0" smtClean="0"/>
              <a:t>	- пароль пользователя</a:t>
            </a:r>
            <a:endParaRPr lang="en-US" dirty="0" smtClean="0"/>
          </a:p>
          <a:p>
            <a:r>
              <a:rPr lang="en-US" dirty="0" smtClean="0"/>
              <a:t>STAT</a:t>
            </a:r>
            <a:r>
              <a:rPr lang="ru-RU" dirty="0" smtClean="0"/>
              <a:t>		- запрос на общее число и объём писем</a:t>
            </a:r>
            <a:endParaRPr lang="en-US" dirty="0" smtClean="0"/>
          </a:p>
          <a:p>
            <a:r>
              <a:rPr lang="en-US" dirty="0" smtClean="0"/>
              <a:t>LIST …</a:t>
            </a:r>
            <a:r>
              <a:rPr lang="ru-RU" dirty="0" smtClean="0"/>
              <a:t>		- отобразить размер каждого письма</a:t>
            </a:r>
          </a:p>
          <a:p>
            <a:r>
              <a:rPr lang="en-US" dirty="0" smtClean="0"/>
              <a:t>RETR …	- </a:t>
            </a:r>
            <a:r>
              <a:rPr lang="ru-RU" dirty="0" smtClean="0"/>
              <a:t>получить письмо №…</a:t>
            </a:r>
          </a:p>
          <a:p>
            <a:r>
              <a:rPr lang="en-US" dirty="0" smtClean="0"/>
              <a:t>DELE …</a:t>
            </a:r>
            <a:r>
              <a:rPr lang="ru-RU" dirty="0" smtClean="0"/>
              <a:t>	- удалить с сервера письмом №…</a:t>
            </a:r>
            <a:endParaRPr lang="en-US" dirty="0" smtClean="0"/>
          </a:p>
          <a:p>
            <a:r>
              <a:rPr lang="en-US" dirty="0" smtClean="0"/>
              <a:t>RSET</a:t>
            </a:r>
            <a:r>
              <a:rPr lang="ru-RU" dirty="0" smtClean="0"/>
              <a:t>		- выполнить сброс предыдущих команд</a:t>
            </a:r>
            <a:endParaRPr lang="en-US" dirty="0" smtClean="0"/>
          </a:p>
          <a:p>
            <a:r>
              <a:rPr lang="en-US" dirty="0" smtClean="0"/>
              <a:t>QUIT</a:t>
            </a:r>
            <a:r>
              <a:rPr lang="ru-RU" dirty="0" smtClean="0"/>
              <a:t>		- отключение от сервера (разрыв сессии)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94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35280" cy="1371600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Пример (</a:t>
            </a:r>
            <a:r>
              <a:rPr lang="ru-RU" dirty="0" err="1"/>
              <a:t>telnet</a:t>
            </a:r>
            <a:r>
              <a:rPr lang="ru-RU" dirty="0"/>
              <a:t> </a:t>
            </a:r>
            <a:r>
              <a:rPr lang="ru-RU" dirty="0" err="1" smtClean="0"/>
              <a:t>host</a:t>
            </a:r>
            <a:r>
              <a:rPr lang="ru-RU" dirty="0" smtClean="0"/>
              <a:t> 110)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7620000" cy="482453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B0F0"/>
                </a:solidFill>
              </a:rPr>
              <a:t>+</a:t>
            </a:r>
            <a:r>
              <a:rPr lang="en-US" dirty="0">
                <a:solidFill>
                  <a:srgbClr val="00B0F0"/>
                </a:solidFill>
              </a:rPr>
              <a:t>OK Hello there.</a:t>
            </a:r>
            <a:endParaRPr lang="ru-RU" dirty="0">
              <a:solidFill>
                <a:srgbClr val="00B0F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USER user1</a:t>
            </a:r>
            <a:endParaRPr lang="ru-RU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B0F0"/>
                </a:solidFill>
              </a:rPr>
              <a:t>+OK Password required.</a:t>
            </a:r>
            <a:endParaRPr lang="ru-RU" dirty="0">
              <a:solidFill>
                <a:srgbClr val="00B0F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PASS pwd1</a:t>
            </a:r>
            <a:endParaRPr lang="ru-RU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B0F0"/>
                </a:solidFill>
              </a:rPr>
              <a:t>+OK logged in.</a:t>
            </a:r>
            <a:endParaRPr lang="ru-RU" dirty="0">
              <a:solidFill>
                <a:srgbClr val="00B0F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STAT</a:t>
            </a:r>
            <a:endParaRPr lang="ru-RU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B0F0"/>
                </a:solidFill>
              </a:rPr>
              <a:t>+OK 2 </a:t>
            </a:r>
            <a:r>
              <a:rPr lang="en-US" dirty="0" smtClean="0">
                <a:solidFill>
                  <a:srgbClr val="00B0F0"/>
                </a:solidFill>
              </a:rPr>
              <a:t>320</a:t>
            </a:r>
            <a:endParaRPr lang="ru-RU" dirty="0">
              <a:solidFill>
                <a:srgbClr val="00B0F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LIST </a:t>
            </a:r>
            <a:endParaRPr lang="ru-RU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B0F0"/>
                </a:solidFill>
              </a:rPr>
              <a:t>+</a:t>
            </a:r>
            <a:r>
              <a:rPr lang="en-US" dirty="0">
                <a:solidFill>
                  <a:srgbClr val="00B0F0"/>
                </a:solidFill>
              </a:rPr>
              <a:t>OK 2 messages (320 octets) </a:t>
            </a:r>
            <a:endParaRPr lang="ru-RU" dirty="0">
              <a:solidFill>
                <a:srgbClr val="00B0F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B0F0"/>
                </a:solidFill>
              </a:rPr>
              <a:t>1 </a:t>
            </a:r>
            <a:r>
              <a:rPr lang="en-US" dirty="0">
                <a:solidFill>
                  <a:srgbClr val="00B0F0"/>
                </a:solidFill>
              </a:rPr>
              <a:t>120 </a:t>
            </a:r>
            <a:endParaRPr lang="ru-RU" dirty="0">
              <a:solidFill>
                <a:srgbClr val="00B0F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B0F0"/>
                </a:solidFill>
              </a:rPr>
              <a:t>2 </a:t>
            </a:r>
            <a:r>
              <a:rPr lang="en-US" dirty="0">
                <a:solidFill>
                  <a:srgbClr val="00B0F0"/>
                </a:solidFill>
              </a:rPr>
              <a:t>200 </a:t>
            </a:r>
            <a:endParaRPr lang="ru-RU" dirty="0">
              <a:solidFill>
                <a:srgbClr val="00B0F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B0F0"/>
                </a:solidFill>
              </a:rPr>
              <a:t>. </a:t>
            </a:r>
            <a:endParaRPr lang="ru-RU" dirty="0">
              <a:solidFill>
                <a:srgbClr val="00B0F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RETR </a:t>
            </a:r>
            <a:r>
              <a:rPr lang="en-US" dirty="0"/>
              <a:t>1 </a:t>
            </a:r>
            <a:endParaRPr lang="ru-RU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B0F0"/>
                </a:solidFill>
              </a:rPr>
              <a:t>+</a:t>
            </a:r>
            <a:r>
              <a:rPr lang="en-US" dirty="0">
                <a:solidFill>
                  <a:srgbClr val="00B0F0"/>
                </a:solidFill>
              </a:rPr>
              <a:t>OK 120 </a:t>
            </a:r>
            <a:r>
              <a:rPr lang="en-US" dirty="0" smtClean="0">
                <a:solidFill>
                  <a:srgbClr val="00B0F0"/>
                </a:solidFill>
              </a:rPr>
              <a:t>octets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B0F0"/>
                </a:solidFill>
              </a:rPr>
              <a:t>… … …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22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недостатки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dirty="0"/>
              <a:t>Не позволяет управлять письмами в почтовом ящике </a:t>
            </a:r>
            <a:r>
              <a:rPr lang="ru-RU" dirty="0" smtClean="0"/>
              <a:t>сервера: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Есть только папка для входящей почты.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Создание других папок </a:t>
            </a:r>
            <a:r>
              <a:rPr lang="ru-RU" dirty="0" smtClean="0"/>
              <a:t>НА СЕРВЕРЕ невозможно</a:t>
            </a:r>
            <a:r>
              <a:rPr lang="ru-RU" dirty="0" smtClean="0"/>
              <a:t>.</a:t>
            </a:r>
          </a:p>
          <a:p>
            <a:pPr>
              <a:lnSpc>
                <a:spcPct val="150000"/>
              </a:lnSpc>
            </a:pP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Была анонсирована версия </a:t>
            </a:r>
            <a:r>
              <a:rPr lang="en-US" dirty="0" smtClean="0"/>
              <a:t>POP4</a:t>
            </a:r>
            <a:r>
              <a:rPr lang="ru-RU" dirty="0" smtClean="0"/>
              <a:t>, позволяющая работать с папками писем на стороне сервера, но с 2003 г. проект не развивался.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0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Протокол </a:t>
            </a:r>
            <a:r>
              <a:rPr lang="en-US" dirty="0"/>
              <a:t>IMAP4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Протокол прикладного уровня для работы с электронной почтой.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Активно </a:t>
            </a:r>
            <a:r>
              <a:rPr lang="ru-RU" dirty="0"/>
              <a:t>р</a:t>
            </a:r>
            <a:r>
              <a:rPr lang="ru-RU" dirty="0" smtClean="0"/>
              <a:t>азвивался </a:t>
            </a:r>
            <a:r>
              <a:rPr lang="ru-RU" dirty="0" smtClean="0"/>
              <a:t>с 1986 по 2003 г.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Описан в </a:t>
            </a:r>
            <a:r>
              <a:rPr lang="en-US" dirty="0" smtClean="0"/>
              <a:t>RFC 1064, 1176, 1203</a:t>
            </a:r>
            <a:r>
              <a:rPr lang="ru-RU" dirty="0" smtClean="0"/>
              <a:t>, 3501.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Предполагает централизованное хранение почты на сервере (не на клиенте)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Позволяет управлять почтой на сервере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Превосходит по возможностям </a:t>
            </a:r>
            <a:r>
              <a:rPr lang="en-US" dirty="0" smtClean="0"/>
              <a:t>POP3</a:t>
            </a:r>
            <a:endParaRPr lang="ru-R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Обладает сравнительно большим набором команд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57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Состояний </a:t>
            </a:r>
            <a:r>
              <a:rPr lang="en-US" dirty="0" err="1" smtClean="0"/>
              <a:t>imap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6" t="36171" r="26068" b="18622"/>
          <a:stretch>
            <a:fillRect/>
          </a:stretch>
        </p:blipFill>
        <p:spPr bwMode="auto">
          <a:xfrm>
            <a:off x="503436" y="1431111"/>
            <a:ext cx="7812980" cy="523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049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состояний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(1) Соединение без предварительной аутентификации (отклик OK)</a:t>
            </a:r>
          </a:p>
          <a:p>
            <a:r>
              <a:rPr lang="ru-RU" dirty="0"/>
              <a:t>(2) Соединение с предварительной аутентификацией (отклик PREAUTH)</a:t>
            </a:r>
          </a:p>
          <a:p>
            <a:r>
              <a:rPr lang="ru-RU" dirty="0"/>
              <a:t>(3) Соединение отвергнуто (отклик BYE)</a:t>
            </a:r>
          </a:p>
          <a:p>
            <a:r>
              <a:rPr lang="ru-RU" dirty="0"/>
              <a:t>(4) Успешное завершение команды LOGIN или AUTHENTICATE</a:t>
            </a:r>
          </a:p>
          <a:p>
            <a:r>
              <a:rPr lang="ru-RU" dirty="0"/>
              <a:t>(5) Успешное завершение команды SELECT или EXAMINE</a:t>
            </a:r>
          </a:p>
          <a:p>
            <a:r>
              <a:rPr lang="ru-RU" dirty="0"/>
              <a:t>(6) Выполнение команды CLOSE, или неудачная команда SELECT или EXAMINE</a:t>
            </a:r>
          </a:p>
          <a:p>
            <a:r>
              <a:rPr lang="ru-RU" dirty="0"/>
              <a:t>(7) Выполнение команды LOGOUT, закрытие сервера, или прерывание </a:t>
            </a:r>
            <a:r>
              <a:rPr lang="ru-RU" dirty="0" smtClean="0"/>
              <a:t>соединения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56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</a:t>
            </a:r>
            <a:r>
              <a:rPr lang="en-US" dirty="0" smtClean="0"/>
              <a:t>IMAP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7931224" cy="4373563"/>
          </a:xfrm>
        </p:spPr>
        <p:txBody>
          <a:bodyPr/>
          <a:lstStyle/>
          <a:p>
            <a:r>
              <a:rPr lang="ru-RU" dirty="0" smtClean="0"/>
              <a:t>Позволяет выполнять параллельные запросы от сервера к клиенту</a:t>
            </a:r>
          </a:p>
          <a:p>
            <a:r>
              <a:rPr lang="ru-RU" dirty="0" smtClean="0"/>
              <a:t>Общение клиента и сервера асинхронно: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Клиент может отправить подряд 3 команды (1-я, 2-я, 3-я)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Сервер может ответить в порядке 3, 1, 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Каждая отправляемая команда снабжается уникальным </a:t>
            </a:r>
            <a:r>
              <a:rPr lang="ru-RU" dirty="0" smtClean="0"/>
              <a:t>тегом, позволяющим найти соответствие </a:t>
            </a:r>
            <a:r>
              <a:rPr lang="ru-RU" dirty="0" smtClean="0"/>
              <a:t>между </a:t>
            </a:r>
            <a:r>
              <a:rPr lang="ru-RU" dirty="0" smtClean="0"/>
              <a:t>сделанным «запросом</a:t>
            </a:r>
            <a:r>
              <a:rPr lang="ru-RU" dirty="0" smtClean="0"/>
              <a:t>» и </a:t>
            </a:r>
            <a:r>
              <a:rPr lang="ru-RU" dirty="0" smtClean="0"/>
              <a:t>соответствующим ему «ответом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Защищённые версии </a:t>
            </a:r>
            <a:r>
              <a:rPr lang="en-US" dirty="0" smtClean="0"/>
              <a:t>IMAP </a:t>
            </a:r>
            <a:r>
              <a:rPr lang="ru-RU" dirty="0" smtClean="0"/>
              <a:t>могут работать с помощью </a:t>
            </a:r>
            <a:r>
              <a:rPr lang="en-US" dirty="0" smtClean="0"/>
              <a:t>STARTTLS (</a:t>
            </a:r>
            <a:r>
              <a:rPr lang="ru-RU" dirty="0" smtClean="0"/>
              <a:t>порт 143</a:t>
            </a:r>
            <a:r>
              <a:rPr lang="en-US" dirty="0" smtClean="0"/>
              <a:t>)</a:t>
            </a:r>
            <a:r>
              <a:rPr lang="ru-RU" dirty="0"/>
              <a:t> </a:t>
            </a:r>
            <a:r>
              <a:rPr lang="ru-RU" dirty="0" smtClean="0"/>
              <a:t>или </a:t>
            </a:r>
            <a:r>
              <a:rPr lang="en-US" dirty="0"/>
              <a:t>TLS / SSL </a:t>
            </a:r>
            <a:r>
              <a:rPr lang="ru-RU" dirty="0" smtClean="0"/>
              <a:t>(порт 993)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44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Реализации сервисов и клиентов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Существует множество готовых реализаций клиентов и серверов.</a:t>
            </a:r>
          </a:p>
          <a:p>
            <a:r>
              <a:rPr lang="ru-RU" dirty="0" smtClean="0"/>
              <a:t>Набор поддерживаемых протоколов </a:t>
            </a:r>
            <a:r>
              <a:rPr lang="ru-RU" smtClean="0"/>
              <a:t>у них различный</a:t>
            </a:r>
            <a:r>
              <a:rPr lang="ru-RU" dirty="0" smtClean="0"/>
              <a:t>.</a:t>
            </a:r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45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dirty="0" smtClean="0"/>
              <a:t>Существуют готовые библиотеки для работы с почтовыми протоколами </a:t>
            </a:r>
            <a:r>
              <a:rPr lang="en-US" dirty="0" smtClean="0"/>
              <a:t>(SMTP, POP3, IMAP</a:t>
            </a:r>
            <a:r>
              <a:rPr lang="ru-RU" dirty="0" smtClean="0"/>
              <a:t>4</a:t>
            </a:r>
            <a:r>
              <a:rPr lang="en-US" dirty="0" smtClean="0"/>
              <a:t>) </a:t>
            </a:r>
            <a:r>
              <a:rPr lang="ru-RU" dirty="0" smtClean="0"/>
              <a:t>для многих языков программирования: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Java</a:t>
            </a:r>
            <a:r>
              <a:rPr lang="ru-RU" dirty="0" smtClean="0"/>
              <a:t> (</a:t>
            </a:r>
            <a:r>
              <a:rPr lang="en-US" dirty="0" smtClean="0"/>
              <a:t>Oracle </a:t>
            </a:r>
            <a:r>
              <a:rPr lang="en-US" dirty="0" err="1" smtClean="0"/>
              <a:t>JavaMail</a:t>
            </a:r>
            <a:r>
              <a:rPr lang="ru-RU" dirty="0" smtClean="0"/>
              <a:t>)</a:t>
            </a:r>
            <a:endParaRPr lang="en-US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PHP </a:t>
            </a:r>
            <a:r>
              <a:rPr lang="ru-RU" dirty="0"/>
              <a:t>(</a:t>
            </a:r>
            <a:r>
              <a:rPr lang="en-US" dirty="0" err="1" smtClean="0"/>
              <a:t>PHPMailer</a:t>
            </a:r>
            <a:r>
              <a:rPr lang="en-US" dirty="0" smtClean="0"/>
              <a:t>, Swift Mailer</a:t>
            </a:r>
            <a:r>
              <a:rPr lang="ru-RU" dirty="0" smtClean="0"/>
              <a:t>)</a:t>
            </a:r>
            <a:endParaRPr lang="en-US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C# (</a:t>
            </a:r>
            <a:r>
              <a:rPr lang="en-US" dirty="0" err="1" smtClean="0"/>
              <a:t>SmtpClient</a:t>
            </a:r>
            <a:r>
              <a:rPr lang="en-US" dirty="0" smtClean="0"/>
              <a:t>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и т.д.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0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1047</TotalTime>
  <Words>1088</Words>
  <Application>Microsoft Office PowerPoint</Application>
  <PresentationFormat>Экран (4:3)</PresentationFormat>
  <Paragraphs>240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Главная</vt:lpstr>
      <vt:lpstr>Почтовые сервисы</vt:lpstr>
      <vt:lpstr>План</vt:lpstr>
      <vt:lpstr>Стандарты</vt:lpstr>
      <vt:lpstr>Архитектура почтовых сервисов</vt:lpstr>
      <vt:lpstr>Порядок взаимодействия почтовых сервисов</vt:lpstr>
      <vt:lpstr>структура сообщения</vt:lpstr>
      <vt:lpstr>Подготовка сообщения</vt:lpstr>
      <vt:lpstr>Протокол SMTP</vt:lpstr>
      <vt:lpstr>Пример отправки</vt:lpstr>
      <vt:lpstr>Передаваемые данные</vt:lpstr>
      <vt:lpstr>MIME</vt:lpstr>
      <vt:lpstr>Безопасность SMTP</vt:lpstr>
      <vt:lpstr>Итог по SMTP</vt:lpstr>
      <vt:lpstr>Фильтрация почты (ANTISPAM)</vt:lpstr>
      <vt:lpstr>Хранение почты</vt:lpstr>
      <vt:lpstr>Получение почты</vt:lpstr>
      <vt:lpstr>Протокол POP3</vt:lpstr>
      <vt:lpstr>Команды POP3</vt:lpstr>
      <vt:lpstr>Пример (telnet host 110)</vt:lpstr>
      <vt:lpstr>Основные недостатки</vt:lpstr>
      <vt:lpstr>Протокол IMAP4</vt:lpstr>
      <vt:lpstr>Схема Состояний imap</vt:lpstr>
      <vt:lpstr>Типы состояний</vt:lpstr>
      <vt:lpstr>Особенности IMAP</vt:lpstr>
      <vt:lpstr>Реализации сервисов и клиентов</vt:lpstr>
      <vt:lpstr>Использование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Почтовые сервисы</dc:title>
  <dc:creator>Владислав</dc:creator>
  <cp:lastModifiedBy>Владислав Станиславович Шерстнёв</cp:lastModifiedBy>
  <cp:revision>112</cp:revision>
  <dcterms:created xsi:type="dcterms:W3CDTF">2013-10-20T15:38:12Z</dcterms:created>
  <dcterms:modified xsi:type="dcterms:W3CDTF">2014-01-16T09:15:40Z</dcterms:modified>
</cp:coreProperties>
</file>