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3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91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79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83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45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8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35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16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6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057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61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0B6CF-A8FF-4E1C-A662-97FE11A178F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78502-22C3-4BFD-9B1A-3070094DE3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08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ТЕМА:</a:t>
            </a:r>
            <a:r>
              <a:rPr lang="ru-RU" dirty="0"/>
              <a:t> </a:t>
            </a:r>
            <a:r>
              <a:rPr lang="ru-RU" b="1" dirty="0"/>
              <a:t>ИНФЛЯЦИЯ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13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1920"/>
                <a:ext cx="10515600" cy="6055043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ru-RU" b="1" dirty="0"/>
                  <a:t>Инфляция</a:t>
                </a:r>
                <a:r>
                  <a:rPr lang="ru-RU" dirty="0"/>
                  <a:t> – это повышение общего уровня цен, которое сопровождается обесценением денежной единицы.</a:t>
                </a:r>
              </a:p>
              <a:p>
                <a:r>
                  <a:rPr lang="ru-RU" dirty="0"/>
                  <a:t>Для измерения инфляции используется индекс цен (уровень цен)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₋₁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₋₁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где Р – уровень цен (индекс цен) в текущем году,</a:t>
                </a:r>
              </a:p>
              <a:p>
                <a:r>
                  <a:rPr lang="ru-RU" dirty="0"/>
                  <a:t>Р</a:t>
                </a:r>
                <a:r>
                  <a:rPr lang="ru-RU" baseline="-25000" dirty="0"/>
                  <a:t>-1</a:t>
                </a:r>
                <a:r>
                  <a:rPr lang="ru-RU" dirty="0"/>
                  <a:t> – уровень цен в прошлом или базовом году.</a:t>
                </a:r>
              </a:p>
              <a:p>
                <a:r>
                  <a:rPr lang="ru-RU" dirty="0"/>
                  <a:t> </a:t>
                </a:r>
                <a:r>
                  <a:rPr lang="ru-RU" b="1" dirty="0"/>
                  <a:t>Типы инфляции: </a:t>
                </a:r>
                <a:endParaRPr lang="ru-RU" dirty="0"/>
              </a:p>
              <a:p>
                <a:r>
                  <a:rPr lang="ru-RU" b="1" dirty="0"/>
                  <a:t>Открытая инфляция</a:t>
                </a:r>
                <a:r>
                  <a:rPr lang="ru-RU" dirty="0"/>
                  <a:t> выражается в росте цен. Характерна для рыночной экономики. </a:t>
                </a:r>
              </a:p>
              <a:p>
                <a:r>
                  <a:rPr lang="ru-RU" b="1" dirty="0"/>
                  <a:t>Скрытая</a:t>
                </a:r>
                <a:r>
                  <a:rPr lang="ru-RU" dirty="0"/>
                  <a:t> или подавленная инфляция проявляется в росте дефицита в экономике, поскольку цены контролируются государством и формально они не меняются. Как правила такая инфляция протекает в командно-административной экономической системе, в которой государство контролирует цены, заработную плату, производство.  </a:t>
                </a:r>
              </a:p>
              <a:p>
                <a:r>
                  <a:rPr lang="ru-RU" b="1" dirty="0"/>
                  <a:t>Виды открытой инфляции</a:t>
                </a:r>
                <a:endParaRPr lang="ru-RU" dirty="0"/>
              </a:p>
              <a:p>
                <a:pPr lvl="0"/>
                <a:r>
                  <a:rPr lang="ru-RU" dirty="0"/>
                  <a:t>умеренная (ползучая) инфляция – темпы роста цен 10% в год</a:t>
                </a:r>
              </a:p>
              <a:p>
                <a:pPr lvl="0"/>
                <a:r>
                  <a:rPr lang="ru-RU" dirty="0"/>
                  <a:t>галопирующая инфляция – рост цен свыше 10%  до 100% в год, в некоторых странах до 200%. </a:t>
                </a:r>
              </a:p>
              <a:p>
                <a:pPr lvl="0"/>
                <a:r>
                  <a:rPr lang="ru-RU" dirty="0"/>
                  <a:t>гиперинфляция, определяется темпами свыше 50% в месяц, наблюдаемое в течении трех месяцев подряд.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1920"/>
                <a:ext cx="10515600" cy="6055043"/>
              </a:xfrm>
              <a:blipFill rotWithShape="0">
                <a:blip r:embed="rId2"/>
                <a:stretch>
                  <a:fillRect l="-406" t="-1611" r="-9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24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5789"/>
            <a:ext cx="10515600" cy="8453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/>
              <a:t>Причины инфляции.</a:t>
            </a:r>
            <a:br>
              <a:rPr lang="ru-RU" sz="2000" dirty="0"/>
            </a:br>
            <a:r>
              <a:rPr lang="ru-RU" sz="2000" dirty="0"/>
              <a:t>При анализе причин инфляции можно выделить две концепции: </a:t>
            </a:r>
            <a:br>
              <a:rPr lang="ru-RU" sz="2000" dirty="0"/>
            </a:br>
            <a:r>
              <a:rPr lang="ru-RU" sz="2000" dirty="0"/>
              <a:t>монетарную концепцию и немонетарную.</a:t>
            </a:r>
            <a:br>
              <a:rPr lang="ru-RU" sz="2000" dirty="0"/>
            </a:b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71155"/>
                <a:ext cx="10515600" cy="510580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ru-RU" dirty="0"/>
                  <a:t> </a:t>
                </a:r>
                <a:r>
                  <a:rPr lang="ru-RU" b="1" dirty="0"/>
                  <a:t>Монетарная концепция:</a:t>
                </a:r>
                <a:r>
                  <a:rPr lang="ru-RU" dirty="0"/>
                  <a:t> рост количества денег или их скорости, превышающий рост производства вызывает инфляцию. </a:t>
                </a:r>
              </a:p>
              <a:p>
                <a:r>
                  <a:rPr lang="ru-RU" dirty="0"/>
                  <a:t>Значительный вклад в изучении природы инфляции внес американский экономист </a:t>
                </a:r>
                <a:r>
                  <a:rPr lang="ru-RU" dirty="0" err="1"/>
                  <a:t>И.Фишер</a:t>
                </a:r>
                <a:r>
                  <a:rPr lang="ru-RU" dirty="0"/>
                  <a:t>. Он обратил внимание на взаимосвязь инфляции с изменениями уровня цен, количества обращающихся денег и реального объема производства товаров. На основе данного анализа была выведена следующая формула:</a:t>
                </a:r>
              </a:p>
              <a:p>
                <a:r>
                  <a:rPr lang="en-US" dirty="0"/>
                  <a:t>M</a:t>
                </a:r>
                <a:r>
                  <a:rPr lang="ru-RU" dirty="0"/>
                  <a:t>∙</a:t>
                </a:r>
                <a:r>
                  <a:rPr lang="en-US" dirty="0"/>
                  <a:t>V</a:t>
                </a:r>
                <a:r>
                  <a:rPr lang="ru-RU" dirty="0"/>
                  <a:t> = </a:t>
                </a:r>
                <a:r>
                  <a:rPr lang="en-US" dirty="0"/>
                  <a:t>P</a:t>
                </a:r>
                <a:r>
                  <a:rPr lang="ru-RU" dirty="0"/>
                  <a:t>∙</a:t>
                </a:r>
                <a:r>
                  <a:rPr lang="en-US" dirty="0"/>
                  <a:t>Q</a:t>
                </a:r>
                <a:r>
                  <a:rPr lang="ru-RU" dirty="0"/>
                  <a:t>, отсюда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Р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ru-RU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ru-RU" dirty="0"/>
              </a:p>
              <a:p>
                <a:r>
                  <a:rPr lang="en-US" dirty="0"/>
                  <a:t> </a:t>
                </a:r>
                <a:endParaRPr lang="ru-RU" dirty="0"/>
              </a:p>
              <a:p>
                <a:r>
                  <a:rPr lang="ru-RU" dirty="0"/>
                  <a:t>М – количество денег в обращении</a:t>
                </a:r>
              </a:p>
              <a:p>
                <a:r>
                  <a:rPr lang="ru-RU" dirty="0"/>
                  <a:t>V – скорость обращения денег</a:t>
                </a:r>
              </a:p>
              <a:p>
                <a:r>
                  <a:rPr lang="ru-RU" dirty="0"/>
                  <a:t>P – уровень цен</a:t>
                </a:r>
              </a:p>
              <a:p>
                <a:r>
                  <a:rPr lang="ru-RU" dirty="0"/>
                  <a:t>Q – реальный объем производства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В самом общем виде инфляция порождается диспропорцией между реальным ВВП и номинальным объемом денежного спроса  на него. В свою очередь причинами роста денежной массы могут быть: выпуск денежных знаков для покрытия дефицита государственного бюджета; рост кредитования и использование долговых обязательств населения в качестве средств платежа.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71155"/>
                <a:ext cx="10515600" cy="5105808"/>
              </a:xfrm>
              <a:blipFill rotWithShape="0">
                <a:blip r:embed="rId2"/>
                <a:stretch>
                  <a:fillRect l="-406" t="-2031" b="-3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8713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572" y="731521"/>
            <a:ext cx="10515600" cy="3744686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	Немонетарная концепция:</a:t>
            </a:r>
            <a:r>
              <a:rPr lang="ru-RU" dirty="0"/>
              <a:t> инфляция – многофакторное явление и может быть вызвана разными причинами. Среди причин инфляции можно выделить причины, лежащие на стороне спроса и причины, связанные с предложением или издержками. Таким образом, различают инфляцию спроса и инфляцию предложения (инфляцию издержек).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6797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8674"/>
            <a:ext cx="10515600" cy="5898289"/>
          </a:xfrm>
        </p:spPr>
        <p:txBody>
          <a:bodyPr>
            <a:normAutofit fontScale="55000" lnSpcReduction="20000"/>
          </a:bodyPr>
          <a:lstStyle/>
          <a:p>
            <a:pPr marL="457200" lvl="1" indent="0" algn="ctr">
              <a:buNone/>
            </a:pPr>
            <a:r>
              <a:rPr lang="ru-RU" b="1" dirty="0"/>
              <a:t>Инфляция спроса и предложения</a:t>
            </a:r>
            <a:endParaRPr lang="ru-RU" dirty="0">
              <a:effectLst/>
            </a:endParaRPr>
          </a:p>
          <a:p>
            <a:pPr marL="0" indent="0">
              <a:buNone/>
            </a:pPr>
            <a:endParaRPr lang="ru-RU" dirty="0">
              <a:effectLst/>
            </a:endParaRPr>
          </a:p>
          <a:p>
            <a:pPr marL="0" indent="0">
              <a:buNone/>
            </a:pPr>
            <a:r>
              <a:rPr lang="ru-RU" b="1" dirty="0"/>
              <a:t>	Инфляция спроса </a:t>
            </a:r>
            <a:r>
              <a:rPr lang="ru-RU" dirty="0"/>
              <a:t>связана с ростом совокупного спроса в экономике, соответственно связана с  факторами, влияющими на спрос. </a:t>
            </a:r>
            <a:endParaRPr lang="ru-RU" sz="2000" dirty="0"/>
          </a:p>
          <a:p>
            <a:r>
              <a:rPr lang="ru-RU" dirty="0"/>
              <a:t>Среди факторов, влияющих на спрос, соответственно вызывающих инфляцию спроса различают:</a:t>
            </a:r>
            <a:endParaRPr lang="ru-RU" sz="2000" dirty="0"/>
          </a:p>
          <a:p>
            <a:pPr lvl="0"/>
            <a:r>
              <a:rPr lang="ru-RU" dirty="0"/>
              <a:t>инфляционные ожидания;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рост военных расходов;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рост спроса со стороны производителей при полной занятости и полной загрузке производственных мощностей;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рост заработной платы и других доходов населения;</a:t>
            </a:r>
            <a:endParaRPr lang="ru-RU" dirty="0">
              <a:effectLst/>
            </a:endParaRPr>
          </a:p>
          <a:p>
            <a:pPr lvl="0"/>
            <a:r>
              <a:rPr lang="ru-RU" dirty="0"/>
              <a:t>импортируемая инфляция и др. </a:t>
            </a:r>
            <a:endParaRPr lang="ru-RU" dirty="0">
              <a:effectLst/>
            </a:endParaRPr>
          </a:p>
          <a:p>
            <a:r>
              <a:rPr lang="ru-RU" dirty="0"/>
              <a:t> </a:t>
            </a:r>
            <a:endParaRPr lang="ru-RU" sz="2000" dirty="0"/>
          </a:p>
          <a:p>
            <a:pPr marL="0" indent="0">
              <a:buNone/>
            </a:pPr>
            <a:r>
              <a:rPr lang="ru-RU" b="1" dirty="0"/>
              <a:t>	Инфляция предложения </a:t>
            </a:r>
            <a:r>
              <a:rPr lang="ru-RU" dirty="0"/>
              <a:t>(инфляция издержек) возникает, когда рост цен происходит в результате роста издержек производства.</a:t>
            </a:r>
            <a:endParaRPr lang="ru-RU" sz="2000" dirty="0"/>
          </a:p>
          <a:p>
            <a:r>
              <a:rPr lang="ru-RU" dirty="0"/>
              <a:t>Причинами ее могут стать: </a:t>
            </a:r>
            <a:endParaRPr lang="ru-RU" sz="2000" dirty="0"/>
          </a:p>
          <a:p>
            <a:pPr lvl="0"/>
            <a:r>
              <a:rPr lang="ru-RU" dirty="0"/>
              <a:t>олигополистическая практика ценообразования;</a:t>
            </a:r>
            <a:endParaRPr lang="ru-RU" sz="2000" dirty="0"/>
          </a:p>
          <a:p>
            <a:pPr lvl="0"/>
            <a:r>
              <a:rPr lang="ru-RU" dirty="0"/>
              <a:t>экономическая политика государства (увеличение налогов, процентной ставки);</a:t>
            </a:r>
            <a:endParaRPr lang="ru-RU" sz="2000" dirty="0"/>
          </a:p>
          <a:p>
            <a:pPr lvl="0"/>
            <a:r>
              <a:rPr lang="ru-RU" dirty="0"/>
              <a:t>действия профсоюзов, требующих повышения заработной платы;</a:t>
            </a:r>
            <a:endParaRPr lang="ru-RU" sz="2000" dirty="0"/>
          </a:p>
          <a:p>
            <a:pPr lvl="0"/>
            <a:r>
              <a:rPr lang="ru-RU" dirty="0"/>
              <a:t>рост цен на сырье и т.д.</a:t>
            </a:r>
            <a:endParaRPr lang="ru-RU" sz="2000" dirty="0"/>
          </a:p>
          <a:p>
            <a:r>
              <a:rPr lang="ru-RU" dirty="0"/>
              <a:t>В реальной практике, как правило, сложно определить существующих тип инфляции, ведь одни те же факторы могут вызывать и инфляцию спроса и инфляцию предложения, например как рост заработной платы. 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736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4137"/>
            <a:ext cx="10515600" cy="573282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Социально – экономические последствия инфляции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	Влияние инфляции на социально-экономические процессы может быть разным. Во многом это определяется тем, является ли инфляция предсказуемой и ожидаемой, ее темпы невысокие или рост цен произошел резко и неожиданно, наблюдаются высокие темпы роста цен. </a:t>
            </a:r>
          </a:p>
          <a:p>
            <a:pPr marL="0" indent="0">
              <a:buNone/>
            </a:pPr>
            <a:r>
              <a:rPr lang="ru-RU" dirty="0"/>
              <a:t>	К </a:t>
            </a:r>
            <a:r>
              <a:rPr lang="ru-RU" b="1" dirty="0"/>
              <a:t>основным последствиям </a:t>
            </a:r>
            <a:r>
              <a:rPr lang="ru-RU" dirty="0"/>
              <a:t>инфляции относятся:</a:t>
            </a:r>
          </a:p>
          <a:p>
            <a:pPr lvl="0"/>
            <a:r>
              <a:rPr lang="ru-RU" dirty="0"/>
              <a:t>перераспределение доходов и богатства между различными группами общества;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рост рисков для бизнеса;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рост социальной напряженности;</a:t>
            </a:r>
            <a:endParaRPr lang="ru-RU" dirty="0">
              <a:effectLst/>
            </a:endParaRPr>
          </a:p>
          <a:p>
            <a:pPr lvl="0"/>
            <a:r>
              <a:rPr lang="ru-RU" dirty="0"/>
              <a:t>политическая нестабильность;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снижение реальных доходов всех экономических субъектов;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ускоренная материализация денежных средств;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рост спроса на иностранную валюту;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снижение конкурентоспособности национальных товаров;</a:t>
            </a:r>
            <a:endParaRPr lang="ru-RU" dirty="0">
              <a:effectLst/>
            </a:endParaRPr>
          </a:p>
          <a:p>
            <a:pPr lvl="0"/>
            <a:r>
              <a:rPr lang="ru-RU" dirty="0"/>
              <a:t>стагфляция (сокращение производства при росте цен).</a:t>
            </a:r>
            <a:endParaRPr lang="ru-RU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70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4137"/>
            <a:ext cx="10515600" cy="573282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Антиинфляционная политика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/>
              <a:t>Антиинфляционная политика </a:t>
            </a:r>
            <a:r>
              <a:rPr lang="ru-RU" dirty="0"/>
              <a:t>– это совокупность мероприятий, проводимых государством в целях снижения годовых темпов инфляции до приемлемых значений. Она осуществляется через ограничение темпа прироста денежной массы, сокращение дефицита государственного бюджета, повышение учетной ставки и нормы обязательных издержек, повышение производительности труда, ограничение монополизма фирм, структурные реформы, снижение инфляционных ожиданий.</a:t>
            </a:r>
          </a:p>
          <a:p>
            <a:pPr marL="0" indent="0" algn="ctr">
              <a:buNone/>
            </a:pPr>
            <a:r>
              <a:rPr lang="ru-RU" b="1" dirty="0"/>
              <a:t>Основными направлениями антиинфляционной политики являются:</a:t>
            </a:r>
          </a:p>
          <a:p>
            <a:pPr algn="just"/>
            <a:r>
              <a:rPr lang="ru-RU" dirty="0"/>
              <a:t>1. Контроль над совокупным спросом, для чего проводится жесткая бюджетно-налоговая политика, сопровождающая соответствующей монетарной политикой, проводимой Центральным банком.</a:t>
            </a:r>
          </a:p>
          <a:p>
            <a:pPr algn="just"/>
            <a:r>
              <a:rPr lang="ru-RU" dirty="0"/>
              <a:t>2. Стимулирование совокупного предложения, как правило, с помощью регулирования цен и доходов. </a:t>
            </a:r>
          </a:p>
          <a:p>
            <a:pPr algn="just"/>
            <a:r>
              <a:rPr lang="ru-RU" dirty="0"/>
              <a:t>3. Преодоление инфляционных ожиданий, ведь при их отсутствии экономические субъекты (в основном фирмы и домашние хозяйства)  не будут стремиться скорее избавится от имеющихся у них денег, что повлияет на скорость обращения денег и в итоге даже заметное увеличение денежной массы может не привести к росту цен. 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88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951350"/>
              </p:ext>
            </p:extLst>
          </p:nvPr>
        </p:nvGraphicFramePr>
        <p:xfrm>
          <a:off x="2107474" y="3648891"/>
          <a:ext cx="7106195" cy="20290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5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Год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Индекс цен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111.03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184.43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Среднемесячная номинальная заработная плата,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950,2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1051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92184" y="1168832"/>
            <a:ext cx="947492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</a:tabLst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1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данным Росстата России имеется следующая информация  об индексе потребительских цен на товары и услуги по РФ и среднемесячной номинальной заработной плате: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рассчитайте уровень инфляции в 1998 г.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определите реальную величину заработной платы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определите процентное изменение реальной заработной платы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395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18308" y="304800"/>
                <a:ext cx="11284131" cy="6392091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ru-RU" b="1" dirty="0"/>
                  <a:t>Решение </a:t>
                </a:r>
                <a:endParaRPr lang="ru-RU" dirty="0"/>
              </a:p>
              <a:p>
                <a:r>
                  <a:rPr lang="ru-RU" dirty="0"/>
                  <a:t>а) Определим уровень инфляции по формуле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₋₁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₋₁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Уровень инфляции в 1998 году составил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184,43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111,03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111,03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∙100%=66,10%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б) определите реальную величину заработной платы, используя формулу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З.п. реал.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З.п. номинал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индекс цен</m:t>
                        </m:r>
                      </m:den>
                    </m:f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Размер реальной заработной платы в 1998 г. составил</a:t>
                </a:r>
              </a:p>
              <a:p>
                <a:r>
                  <a:rPr lang="ru-RU" b="1" dirty="0"/>
                  <a:t> </a:t>
                </a:r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ru-RU" b="1" i="1">
                        <a:latin typeface="Cambria Math" panose="02040503050406030204" pitchFamily="18" charset="0"/>
                      </a:rPr>
                      <m:t>З.п. реал.</m:t>
                    </m:r>
                    <m:r>
                      <a:rPr lang="ru-RU" b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1051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1,8443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=569,86 руб.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в) Определим процентное изменение заработной платы</a:t>
                </a:r>
              </a:p>
              <a:p>
                <a14:m>
                  <m:oMath xmlns:m="http://schemas.openxmlformats.org/officeDocument/2006/math">
                    <m:r>
                      <a:rPr lang="ru-RU" b="1" i="1">
                        <a:latin typeface="Cambria Math" panose="02040503050406030204" pitchFamily="18" charset="0"/>
                      </a:rPr>
                      <m:t>Изменение реальной з.п., в %</m:t>
                    </m:r>
                    <m:r>
                      <a:rPr lang="ru-RU" b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569,86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950,2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950,2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∙100%=− 40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Реальный размер заработной платы уменьшился на 40%.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8308" y="304800"/>
                <a:ext cx="11284131" cy="6392091"/>
              </a:xfrm>
              <a:blipFill rotWithShape="0">
                <a:blip r:embed="rId2"/>
                <a:stretch>
                  <a:fillRect l="-162" t="-10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3821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09303"/>
            <a:ext cx="10515600" cy="5767660"/>
          </a:xfrm>
        </p:spPr>
        <p:txBody>
          <a:bodyPr/>
          <a:lstStyle/>
          <a:p>
            <a:r>
              <a:rPr lang="ru-RU" b="1" dirty="0"/>
              <a:t>Задача 2</a:t>
            </a:r>
            <a:endParaRPr lang="ru-RU" dirty="0"/>
          </a:p>
          <a:p>
            <a:r>
              <a:rPr lang="ru-RU" dirty="0"/>
              <a:t>Имеются следующие данные: уровень цен в базовом году составляет 100, в  прошлом году индекс цен составил 185, в текущем  году он достиг 198.  </a:t>
            </a:r>
            <a:endParaRPr lang="ru-RU" dirty="0">
              <a:effectLst/>
            </a:endParaRPr>
          </a:p>
          <a:p>
            <a:r>
              <a:rPr lang="ru-RU" dirty="0"/>
              <a:t>Определите:</a:t>
            </a:r>
          </a:p>
          <a:p>
            <a:r>
              <a:rPr lang="ru-RU" dirty="0"/>
              <a:t>а)  как изменились цены в текущем году по сравнению с прошлым</a:t>
            </a:r>
          </a:p>
          <a:p>
            <a:r>
              <a:rPr lang="ru-RU" dirty="0"/>
              <a:t>б) как изменились цены в текущем году по сравнению с базовым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583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705394"/>
                <a:ext cx="10515600" cy="5471569"/>
              </a:xfrm>
            </p:spPr>
            <p:txBody>
              <a:bodyPr>
                <a:normAutofit/>
              </a:bodyPr>
              <a:lstStyle/>
              <a:p>
                <a:r>
                  <a:rPr lang="ru-RU" b="1" dirty="0"/>
                  <a:t>Решение:</a:t>
                </a:r>
                <a:endParaRPr lang="ru-RU" dirty="0"/>
              </a:p>
              <a:p>
                <a:r>
                  <a:rPr lang="ru-RU" dirty="0"/>
                  <a:t>а) Для определения изменения цен используем формулу определения инфляции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198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ru-RU">
                            <a:latin typeface="Cambria Math" panose="02040503050406030204" pitchFamily="18" charset="0"/>
                          </a:rPr>
                          <m:t>185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185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∙100%=7%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Цены выросли на 7%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б)                      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198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ru-RU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∙100%=98%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 </a:t>
                </a:r>
              </a:p>
              <a:p>
                <a:r>
                  <a:rPr lang="ru-RU" dirty="0"/>
                  <a:t>Цены выросли на 98%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05394"/>
                <a:ext cx="10515600" cy="5471569"/>
              </a:xfrm>
              <a:blipFill rotWithShape="0">
                <a:blip r:embed="rId2"/>
                <a:stretch>
                  <a:fillRect l="-1043" t="-18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5448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280" y="519338"/>
            <a:ext cx="10515600" cy="5602787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Задача 3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Имеются две группы товаров, приобретаемые покупателями: одежда и продукты питания. В базисном году средняя цена одежды составила 500 руб. за ед., а продуктов питания – 100 руб. за ед. При этом покупалось 10 ед. одежды и 30 ед. продуктов питания. В отчетном году одежда подорожала  до  600 руб. за ед., а продукты питания – до 110 руб. за ед.  В результате спрос на одежду сократился до 8 ед., а потребление продуктов питания выросло до 33 ед. </a:t>
            </a:r>
          </a:p>
          <a:p>
            <a:pPr marL="0" indent="0">
              <a:buNone/>
            </a:pPr>
            <a:r>
              <a:rPr lang="ru-RU" dirty="0"/>
              <a:t>	Определите: уровень инфляции на основе индекса Фишера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94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3153771"/>
              </p:ext>
            </p:extLst>
          </p:nvPr>
        </p:nvGraphicFramePr>
        <p:xfrm>
          <a:off x="1349826" y="4152714"/>
          <a:ext cx="8691155" cy="23351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6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7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90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Одежда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Продукты питания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Цена,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Количество, ед.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Цена,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Количество, ед.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Базисный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Отчетный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8344" y="590036"/>
            <a:ext cx="1125147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Решение.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Занесем данные в таблицу.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Рассчитаем ценовой индекс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Ласпейреса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формуле: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Ласпейресу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составил 1,16. Это означает, что цены выросли на 16% и стоимость потребительской корзины, состоящая из одежды и продуктов питания стала дороже в отчетном году по сравнению с базисным. 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183" y="1220071"/>
            <a:ext cx="5181600" cy="9135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1804231"/>
            <a:ext cx="5608320" cy="9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67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2548" y="148046"/>
                <a:ext cx="11127377" cy="6574971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ru-RU" dirty="0"/>
                  <a:t>Рассчитаем ценовой индекс </a:t>
                </a:r>
                <a:r>
                  <a:rPr lang="ru-RU" dirty="0" err="1"/>
                  <a:t>Пааше</a:t>
                </a:r>
                <a:r>
                  <a:rPr lang="ru-RU" dirty="0"/>
                  <a:t> по формуле: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𝐼𝑝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grow m:val="on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₁∙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₁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grow m:val="on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₁∙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₀</m:t>
                            </m:r>
                          </m:e>
                        </m:nary>
                      </m:den>
                    </m:f>
                  </m:oMath>
                </a14:m>
                <a:endParaRPr lang="ru-RU" dirty="0"/>
              </a:p>
              <a:p>
                <a:r>
                  <a:rPr lang="ru-RU" b="1" dirty="0"/>
                  <a:t> </a:t>
                </a:r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𝐼𝑝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>
                            <a:latin typeface="Cambria Math" panose="02040503050406030204" pitchFamily="18" charset="0"/>
                          </a:rPr>
                          <m:t>8∙600+33∙110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∙500+33∙100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>
                            <a:latin typeface="Cambria Math" panose="02040503050406030204" pitchFamily="18" charset="0"/>
                          </a:rPr>
                          <m:t>8430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7300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=1,15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Индекс </a:t>
                </a:r>
                <a:r>
                  <a:rPr lang="ru-RU" dirty="0" err="1"/>
                  <a:t>Пааше</a:t>
                </a:r>
                <a:r>
                  <a:rPr lang="ru-RU" dirty="0"/>
                  <a:t> равен 1,15 и означает, что цены выросли в 1,15 раз или на 15%.</a:t>
                </a:r>
              </a:p>
              <a:p>
                <a:r>
                  <a:rPr lang="ru-RU" dirty="0"/>
                  <a:t>Рассчитаем индекс Фишера: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IL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Ip</m:t>
                        </m:r>
                      </m:e>
                    </m:rad>
                  </m:oMath>
                </a14:m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𝐼𝐹</m:t>
                    </m:r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>
                            <a:latin typeface="Cambria Math" panose="02040503050406030204" pitchFamily="18" charset="0"/>
                          </a:rPr>
                          <m:t>1,16∙1,15 </m:t>
                        </m:r>
                      </m:e>
                    </m:rad>
                  </m:oMath>
                </a14:m>
                <a:r>
                  <a:rPr lang="ru-RU" dirty="0"/>
                  <a:t>=1,156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Таким образом, цены выросли на 15,6%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2548" y="148046"/>
                <a:ext cx="11127377" cy="6574971"/>
              </a:xfrm>
              <a:blipFill rotWithShape="0">
                <a:blip r:embed="rId2"/>
                <a:stretch>
                  <a:fillRect l="-821" t="-23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8035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6354"/>
            <a:ext cx="10515600" cy="5410609"/>
          </a:xfrm>
        </p:spPr>
        <p:txBody>
          <a:bodyPr/>
          <a:lstStyle/>
          <a:p>
            <a:r>
              <a:rPr lang="ru-RU" b="1" dirty="0"/>
              <a:t>Задача 4</a:t>
            </a:r>
            <a:endParaRPr lang="ru-RU" dirty="0"/>
          </a:p>
          <a:p>
            <a:r>
              <a:rPr lang="ru-RU" dirty="0"/>
              <a:t>Имеются следующие данные:</a:t>
            </a:r>
          </a:p>
          <a:p>
            <a:pPr lvl="0"/>
            <a:r>
              <a:rPr lang="ru-RU" dirty="0"/>
              <a:t>в отчетном периоде денежная масса увеличилась на 10%</a:t>
            </a:r>
          </a:p>
          <a:p>
            <a:pPr lvl="0"/>
            <a:r>
              <a:rPr lang="ru-RU" dirty="0"/>
              <a:t>скорость обращения денег сократилась на 2%</a:t>
            </a:r>
          </a:p>
          <a:p>
            <a:pPr lvl="0"/>
            <a:r>
              <a:rPr lang="ru-RU" dirty="0"/>
              <a:t>ВВП увеличился на 3%. </a:t>
            </a:r>
          </a:p>
          <a:p>
            <a:r>
              <a:rPr lang="ru-RU" dirty="0"/>
              <a:t>Рассчитайте годовой темп инфляции, используя уравнение количественной теории денег.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42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478971"/>
                <a:ext cx="10515600" cy="4502332"/>
              </a:xfrm>
            </p:spPr>
            <p:txBody>
              <a:bodyPr/>
              <a:lstStyle/>
              <a:p>
                <a:r>
                  <a:rPr lang="ru-RU" b="1" dirty="0"/>
                  <a:t>Решение</a:t>
                </a:r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Р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ru-RU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Р′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1,1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∙0,98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ru-RU" i="1">
                            <a:latin typeface="Cambria Math" panose="02040503050406030204" pitchFamily="18" charset="0"/>
                          </a:rPr>
                          <m:t>1,03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1,04666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𝑀𝑉</m:t>
                        </m:r>
                      </m:num>
                      <m:den>
                        <m:r>
                          <a:rPr lang="ru-RU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=1,047Р</m:t>
                    </m:r>
                  </m:oMath>
                </a14:m>
                <a:endParaRPr lang="ru-RU" dirty="0"/>
              </a:p>
              <a:p>
                <a:r>
                  <a:rPr lang="en-US" dirty="0"/>
                  <a:t>P</a:t>
                </a:r>
                <a:r>
                  <a:rPr lang="ru-RU" dirty="0"/>
                  <a:t>'=1.047</a:t>
                </a:r>
                <a:r>
                  <a:rPr lang="en-US" dirty="0"/>
                  <a:t>P</a:t>
                </a:r>
                <a:endParaRPr lang="ru-RU" dirty="0"/>
              </a:p>
              <a:p>
                <a:r>
                  <a:rPr lang="ru-RU" dirty="0"/>
                  <a:t>Следовательно, уровень цен вырос на 4,7%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78971"/>
                <a:ext cx="10515600" cy="4502332"/>
              </a:xfrm>
              <a:blipFill rotWithShape="0">
                <a:blip r:embed="rId2"/>
                <a:stretch>
                  <a:fillRect l="-1043" t="-230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5373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1114" y="618309"/>
            <a:ext cx="10515600" cy="5921828"/>
          </a:xfrm>
        </p:spPr>
        <p:txBody>
          <a:bodyPr>
            <a:normAutofit/>
          </a:bodyPr>
          <a:lstStyle/>
          <a:p>
            <a:r>
              <a:rPr lang="ru-RU" b="1" dirty="0"/>
              <a:t>Задача 5</a:t>
            </a:r>
            <a:endParaRPr lang="ru-RU" dirty="0"/>
          </a:p>
          <a:p>
            <a:r>
              <a:rPr lang="ru-RU" dirty="0"/>
              <a:t>В некоторой стране  совокупное производство состояло из 3-х видов товаров: А, </a:t>
            </a:r>
            <a:r>
              <a:rPr lang="en-US" dirty="0"/>
              <a:t>B</a:t>
            </a:r>
            <a:r>
              <a:rPr lang="ru-RU" dirty="0"/>
              <a:t>, </a:t>
            </a:r>
            <a:r>
              <a:rPr lang="en-US" dirty="0"/>
              <a:t>C</a:t>
            </a:r>
            <a:r>
              <a:rPr lang="ru-RU" dirty="0"/>
              <a:t>. Товары производились в следующем количестве: </a:t>
            </a:r>
            <a:r>
              <a:rPr lang="en-US" dirty="0" err="1"/>
              <a:t>Qa</a:t>
            </a:r>
            <a:r>
              <a:rPr lang="ru-RU" dirty="0"/>
              <a:t>= 4, </a:t>
            </a:r>
            <a:r>
              <a:rPr lang="en-US" dirty="0" err="1"/>
              <a:t>Qb</a:t>
            </a:r>
            <a:r>
              <a:rPr lang="ru-RU" dirty="0"/>
              <a:t>=1, </a:t>
            </a:r>
            <a:r>
              <a:rPr lang="en-US" dirty="0"/>
              <a:t>Qc</a:t>
            </a:r>
            <a:r>
              <a:rPr lang="ru-RU" dirty="0"/>
              <a:t>=3. </a:t>
            </a:r>
          </a:p>
          <a:p>
            <a:r>
              <a:rPr lang="ru-RU" dirty="0"/>
              <a:t>В 2018 г. цены этих товаров были следующими: </a:t>
            </a:r>
            <a:r>
              <a:rPr lang="en-US" dirty="0"/>
              <a:t>P</a:t>
            </a:r>
            <a:r>
              <a:rPr lang="ru-RU" dirty="0"/>
              <a:t>а = 3 </a:t>
            </a:r>
            <a:r>
              <a:rPr lang="ru-RU" dirty="0" err="1"/>
              <a:t>ден</a:t>
            </a:r>
            <a:r>
              <a:rPr lang="ru-RU" dirty="0"/>
              <a:t>. ед., </a:t>
            </a:r>
            <a:r>
              <a:rPr lang="en-US" dirty="0" err="1"/>
              <a:t>Pb</a:t>
            </a:r>
            <a:r>
              <a:rPr lang="ru-RU" dirty="0"/>
              <a:t>=12 </a:t>
            </a:r>
            <a:r>
              <a:rPr lang="ru-RU" dirty="0" err="1"/>
              <a:t>ден</a:t>
            </a:r>
            <a:r>
              <a:rPr lang="ru-RU" dirty="0"/>
              <a:t>. ед., </a:t>
            </a:r>
            <a:r>
              <a:rPr lang="en-US" dirty="0"/>
              <a:t>Pc </a:t>
            </a:r>
            <a:r>
              <a:rPr lang="ru-RU" dirty="0"/>
              <a:t>= 5 </a:t>
            </a:r>
            <a:r>
              <a:rPr lang="ru-RU" dirty="0" err="1"/>
              <a:t>ден</a:t>
            </a:r>
            <a:r>
              <a:rPr lang="ru-RU" dirty="0"/>
              <a:t>. ед. </a:t>
            </a:r>
            <a:endParaRPr lang="en-US" dirty="0"/>
          </a:p>
          <a:p>
            <a:r>
              <a:rPr lang="ru-RU" dirty="0"/>
              <a:t>В 2020 году цены этих товаров изменились и составили: </a:t>
            </a:r>
            <a:r>
              <a:rPr lang="en-US" dirty="0"/>
              <a:t>Pa</a:t>
            </a:r>
            <a:r>
              <a:rPr lang="ru-RU" dirty="0"/>
              <a:t>=5 </a:t>
            </a:r>
            <a:r>
              <a:rPr lang="ru-RU" dirty="0" err="1"/>
              <a:t>ден</a:t>
            </a:r>
            <a:r>
              <a:rPr lang="ru-RU" dirty="0"/>
              <a:t>. ед., </a:t>
            </a:r>
            <a:r>
              <a:rPr lang="en-US" dirty="0" err="1"/>
              <a:t>Pb</a:t>
            </a:r>
            <a:r>
              <a:rPr lang="ru-RU" dirty="0"/>
              <a:t>=10 </a:t>
            </a:r>
            <a:r>
              <a:rPr lang="ru-RU" dirty="0" err="1"/>
              <a:t>ден</a:t>
            </a:r>
            <a:r>
              <a:rPr lang="ru-RU" dirty="0"/>
              <a:t>. ед., </a:t>
            </a:r>
            <a:r>
              <a:rPr lang="en-US" dirty="0"/>
              <a:t>Pc</a:t>
            </a:r>
            <a:r>
              <a:rPr lang="ru-RU" dirty="0"/>
              <a:t>=10 </a:t>
            </a:r>
            <a:r>
              <a:rPr lang="ru-RU" dirty="0" err="1"/>
              <a:t>ден</a:t>
            </a:r>
            <a:r>
              <a:rPr lang="ru-RU" dirty="0"/>
              <a:t>. ед. </a:t>
            </a:r>
          </a:p>
          <a:p>
            <a:r>
              <a:rPr lang="ru-RU" dirty="0"/>
              <a:t>Определите:</a:t>
            </a:r>
          </a:p>
          <a:p>
            <a:r>
              <a:rPr lang="ru-RU" dirty="0"/>
              <a:t>а) индекс цен ВВП для 2018 г., используя 2020 г. в качестве базового. </a:t>
            </a:r>
          </a:p>
          <a:p>
            <a:r>
              <a:rPr lang="ru-RU" dirty="0"/>
              <a:t>б) на сколько процентов увеличился уровень цен за период 2018–2020 годы.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235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757647"/>
                <a:ext cx="10515600" cy="4580708"/>
              </a:xfrm>
            </p:spPr>
            <p:txBody>
              <a:bodyPr/>
              <a:lstStyle/>
              <a:p>
                <a:r>
                  <a:rPr lang="ru-RU" b="1" dirty="0"/>
                  <a:t>Решение</a:t>
                </a:r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𝐼𝑝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3∙4+12∙1+5∙3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5∙4+10∙1+10∙3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ru-RU" i="1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=0,65</m:t>
                    </m:r>
                  </m:oMath>
                </a14:m>
                <a:endParaRPr lang="ru-RU" dirty="0"/>
              </a:p>
              <a:p>
                <a:r>
                  <a:rPr lang="ru-RU" b="1" dirty="0"/>
                  <a:t> </a:t>
                </a:r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Изменение уровня цен 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ru-RU">
                            <a:latin typeface="Cambria Math" panose="02040503050406030204" pitchFamily="18" charset="0"/>
                          </a:rPr>
                          <m:t>0,65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0,65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∙100%=53,84%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Изменение уровня цен (2018-2020) составило 53,84%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57647"/>
                <a:ext cx="10515600" cy="4580708"/>
              </a:xfrm>
              <a:blipFill rotWithShape="0">
                <a:blip r:embed="rId2"/>
                <a:stretch>
                  <a:fillRect l="-1043" t="-2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9780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83177" y="139337"/>
                <a:ext cx="10970623" cy="655755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ru-RU" b="1" dirty="0"/>
                  <a:t>Задача 6</a:t>
                </a:r>
                <a:endParaRPr lang="ru-RU" dirty="0"/>
              </a:p>
              <a:p>
                <a:r>
                  <a:rPr lang="ru-RU" dirty="0"/>
                  <a:t>Имеются следующие данные:</a:t>
                </a:r>
              </a:p>
              <a:p>
                <a:pPr lvl="0"/>
                <a:r>
                  <a:rPr lang="ru-RU" dirty="0"/>
                  <a:t>индекс цен в прошлом году был равен 110</a:t>
                </a:r>
              </a:p>
              <a:p>
                <a:pPr lvl="0"/>
                <a:r>
                  <a:rPr lang="ru-RU" dirty="0"/>
                  <a:t>индекс цен в текущем году 121</a:t>
                </a:r>
              </a:p>
              <a:p>
                <a:r>
                  <a:rPr lang="ru-RU" dirty="0"/>
                  <a:t>Определите:</a:t>
                </a:r>
              </a:p>
              <a:p>
                <a:r>
                  <a:rPr lang="ru-RU" dirty="0"/>
                  <a:t>а) уровень инфляции в текущем году</a:t>
                </a:r>
              </a:p>
              <a:p>
                <a:r>
                  <a:rPr lang="ru-RU" dirty="0"/>
                  <a:t>б) сколько времени потребуется для того, чтобы цены удвоились, если темп инфляции сохранится на этом уровне. 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b="1" dirty="0"/>
                  <a:t>Решение</a:t>
                </a:r>
                <a:endParaRPr lang="ru-RU" dirty="0"/>
              </a:p>
              <a:p>
                <a:r>
                  <a:rPr lang="ru-RU" dirty="0"/>
                  <a:t>а) определим уровень инфляции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121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ru-RU">
                            <a:latin typeface="Cambria Math" panose="02040503050406030204" pitchFamily="18" charset="0"/>
                          </a:rPr>
                          <m:t>110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110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∙100%=10%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Уровень инфляции равен 10%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б) используя правило величины 70 определим через сколько лет цены удвоятся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Т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70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=7 лет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Количество лет, необходимый для удвоения цен  составило 7 лет.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3177" y="139337"/>
                <a:ext cx="10970623" cy="6557554"/>
              </a:xfrm>
              <a:blipFill rotWithShape="0">
                <a:blip r:embed="rId2"/>
                <a:stretch>
                  <a:fillRect l="-500" t="-17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442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2A7C68E-8CC1-44BE-B999-EE5D18E05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5321"/>
            <a:ext cx="10515600" cy="3604334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7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январе 2018 г. был открыт вклад на сумму 120000 рублей под 7% годовых.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Требуется найти реальный доход через год, если темп инфляции составил за год 4,27%.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856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EA837E26-AA00-4C4F-A713-82FA2B2D2C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8705" y="239697"/>
                <a:ext cx="11537272" cy="627651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Решение</a:t>
                </a:r>
                <a:endPara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Для определения реальной ставки используем формулу Фишера:</a:t>
                </a:r>
                <a:endPara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Реальн. проц. ставка</m:t>
                    </m:r>
                    <m:r>
                      <a:rPr lang="ru-RU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ru-RU" sz="18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mbria Math" panose="02040503050406030204" pitchFamily="18" charset="0"/>
                              </a:rPr>
                              <m:t>1+Ставка номинальная</m:t>
                            </m:r>
                          </m:num>
                          <m:den>
                            <m:r>
                              <a:rPr lang="ru-RU" sz="18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mbria Math" panose="02040503050406030204" pitchFamily="18" charset="0"/>
                              </a:rPr>
                              <m:t>1+уровень инфляции</m:t>
                            </m:r>
                          </m:den>
                        </m:f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·100% </m:t>
                    </m:r>
                  </m:oMath>
                </a14:m>
                <a:endPara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Реальн. проц. ставка</m:t>
                    </m:r>
                    <m:r>
                      <a:rPr lang="ru-RU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ru-RU" sz="18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mbria Math" panose="02040503050406030204" pitchFamily="18" charset="0"/>
                              </a:rPr>
                              <m:t>1+0,07</m:t>
                            </m:r>
                          </m:num>
                          <m:den>
                            <m:r>
                              <a:rPr lang="ru-RU" sz="18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mbria Math" panose="02040503050406030204" pitchFamily="18" charset="0"/>
                              </a:rPr>
                              <m:t>1+0,0427</m:t>
                            </m:r>
                          </m:den>
                        </m:f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·100%=2,6182 </m:t>
                    </m:r>
                  </m:oMath>
                </a14:m>
                <a:endPara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Реальный доход по вкладу (проценты) = 120000 · 0,26182 = 3141,84 руб.</a:t>
                </a:r>
                <a:endPara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ru-RU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Другой способ определения реального дохода по вкладу: </a:t>
                </a:r>
                <a:endParaRPr lang="ru-RU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ru-RU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Номинальный доход с учетом процентов по вкладу: </a:t>
                </a:r>
                <a:endParaRPr lang="en-US" sz="1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НД=120000</m:t>
                    </m:r>
                    <m:r>
                      <a:rPr lang="ru-RU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·1,07=128400 руб.</m:t>
                    </m:r>
                  </m:oMath>
                </a14:m>
                <a:r>
                  <a:rPr lang="en-US" sz="1800" dirty="0">
                    <a:effectLst/>
                    <a:latin typeface="Cambria Math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</a:t>
                </a:r>
                <a:r>
                  <a:rPr lang="ru-RU" sz="1800" b="1" dirty="0">
                    <a:solidFill>
                      <a:srgbClr val="0070C0"/>
                    </a:solidFill>
                    <a:effectLst/>
                    <a:latin typeface="Cambria Math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сумма вклада и проценты.</a:t>
                </a:r>
                <a:endParaRPr lang="en-US" sz="1800" b="1" dirty="0">
                  <a:solidFill>
                    <a:srgbClr val="0070C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РД</m:t>
                    </m:r>
                    <m:r>
                      <a:rPr lang="ru-RU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1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128400</m:t>
                        </m:r>
                      </m:num>
                      <m:den>
                        <m:r>
                          <a:rPr lang="ru-RU" sz="1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1,0427</m:t>
                        </m:r>
                      </m:den>
                    </m:f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ru-RU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123141,84 руб.</m:t>
                    </m:r>
                  </m:oMath>
                </a14:m>
                <a:r>
                  <a:rPr lang="ru-RU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</a:t>
                </a:r>
                <a:r>
                  <a:rPr lang="ru-RU" sz="18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уменьшенный на инфляцию. </a:t>
                </a:r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ru-RU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Итого доход по вкладу (проценты) = 123141,84  – 120000 = 3141,84 руб.</a:t>
                </a:r>
                <a:endPara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EA837E26-AA00-4C4F-A713-82FA2B2D2C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8705" y="239697"/>
                <a:ext cx="11537272" cy="6276513"/>
              </a:xfrm>
              <a:blipFill>
                <a:blip r:embed="rId2"/>
                <a:stretch>
                  <a:fillRect l="-475" t="-1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416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1765</Words>
  <Application>Microsoft Office PowerPoint</Application>
  <PresentationFormat>Широкоэкранный</PresentationFormat>
  <Paragraphs>206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Times New Roman</vt:lpstr>
      <vt:lpstr>Тема Office</vt:lpstr>
      <vt:lpstr>ТЕМА: ИНФЛЯЦИЯ </vt:lpstr>
      <vt:lpstr>Презентация PowerPoint</vt:lpstr>
      <vt:lpstr>Причины инфляции. При анализе причин инфляции можно выделить две концепции:  монетарную концепцию и немонетарную.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ИНФЛЯЦИЯ </dc:title>
  <dc:creator>Верховская Марина Витальевна</dc:creator>
  <cp:lastModifiedBy>Верховская Марина Витальевна</cp:lastModifiedBy>
  <cp:revision>9</cp:revision>
  <dcterms:created xsi:type="dcterms:W3CDTF">2024-11-13T04:09:32Z</dcterms:created>
  <dcterms:modified xsi:type="dcterms:W3CDTF">2024-11-15T09:04:58Z</dcterms:modified>
</cp:coreProperties>
</file>