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956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85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72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815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72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50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472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275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000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801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316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BD179-5F38-44DE-9AEF-F49AB4C97D6F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34D4B-7BC9-4CC2-8D9B-189431C3F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46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ru-RU" sz="3600" b="1" dirty="0"/>
              <a:t>Предмет и метод экономики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7390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0545" y="1630816"/>
            <a:ext cx="11028219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Слово «экономика» имеет несколько значений.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Экономика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это: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хозяйство страны или вся система мирового хозяйства;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сово­купность общественных отношений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сфере производства, обме­на, распределения и потребления благ и услуг;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наука, изучающая хозяйственную деятельность людей.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исследования экономической теории – экономические явления и процессы.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хозяйственная деятельность людей в условиях ограниченных ресурсов.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791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90944"/>
            <a:ext cx="10515600" cy="616527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структуре экономики как учебной дисциплины выделают три раздела: введение в экономику, микро- и макроэкономику.</a:t>
            </a:r>
          </a:p>
          <a:p>
            <a:r>
              <a:rPr lang="ru-RU" b="1" dirty="0"/>
              <a:t>1. Введение в экономику </a:t>
            </a:r>
            <a:r>
              <a:rPr lang="ru-RU" dirty="0"/>
              <a:t>изучает основополагающие категории рыночного хозяйства, функционирование рынка, его механизмы, проблемы потребительского поведения. </a:t>
            </a:r>
          </a:p>
          <a:p>
            <a:r>
              <a:rPr lang="ru-RU" b="1" dirty="0"/>
              <a:t>2. Микроэкономика</a:t>
            </a:r>
            <a:r>
              <a:rPr lang="ru-RU" dirty="0"/>
              <a:t> изучает экономику на уровне отдельных экономических субъектов: домохозяйств, фирм. В данном разделе изучаются издержки производства,  условия получения максимальной прибыли и дохода, формирование объемов производства, состояние отдельных рынков.</a:t>
            </a:r>
          </a:p>
          <a:p>
            <a:r>
              <a:rPr lang="ru-RU" b="1" dirty="0"/>
              <a:t>3. Макроэкономика</a:t>
            </a:r>
            <a:r>
              <a:rPr lang="ru-RU" dirty="0"/>
              <a:t> изучает функционирование экономической системы в целом, на уровне государства. Объектом изучения являются формирование общественного продукта, макроэкономические показатели и макроэкономические проблемы, влияние экономической политики проводимой государством на национальную экономику. </a:t>
            </a:r>
          </a:p>
        </p:txBody>
      </p:sp>
    </p:spTree>
    <p:extLst>
      <p:ext uri="{BB962C8B-B14F-4D97-AF65-F5344CB8AC3E}">
        <p14:creationId xmlns:p14="http://schemas.microsoft.com/office/powerpoint/2010/main" val="306444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7818"/>
            <a:ext cx="10515600" cy="6359237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Методы экономического анализа</a:t>
            </a:r>
            <a:endParaRPr lang="ru-RU" dirty="0"/>
          </a:p>
          <a:p>
            <a:r>
              <a:rPr lang="ru-RU" dirty="0"/>
              <a:t>Экономическая наука ис­поль­зу­ет разные методы исследования. </a:t>
            </a:r>
          </a:p>
          <a:p>
            <a:r>
              <a:rPr lang="ru-RU" dirty="0"/>
              <a:t>Методы исследования – способы исследования, применяемые в науке, с помощью которых создаются экономические категории и законы.</a:t>
            </a:r>
          </a:p>
          <a:p>
            <a:r>
              <a:rPr lang="ru-RU" dirty="0"/>
              <a:t>К методам относятся:</a:t>
            </a:r>
          </a:p>
          <a:p>
            <a:pPr lvl="0"/>
            <a:r>
              <a:rPr lang="ru-RU" b="1" dirty="0"/>
              <a:t>Формальная логика</a:t>
            </a:r>
            <a:r>
              <a:rPr lang="ru-RU" dirty="0"/>
              <a:t> – изучает законы и правила мышления. Включает:  </a:t>
            </a:r>
          </a:p>
          <a:p>
            <a:pPr lvl="0"/>
            <a:r>
              <a:rPr lang="ru-RU" dirty="0"/>
              <a:t>Анализ –</a:t>
            </a:r>
            <a:r>
              <a:rPr lang="ru-RU" b="1" dirty="0"/>
              <a:t> </a:t>
            </a:r>
            <a:r>
              <a:rPr lang="ru-RU" dirty="0"/>
              <a:t>исследование отдельных частей изучаемого явления. Синтез – изучение отдельных частей изучаемого явления как единого целого.</a:t>
            </a:r>
          </a:p>
          <a:p>
            <a:pPr lvl="0"/>
            <a:r>
              <a:rPr lang="ru-RU" dirty="0"/>
              <a:t>Индукция (исследование на основе фактов) и дедукция (движение исследования от теории к фактам) </a:t>
            </a:r>
          </a:p>
          <a:p>
            <a:pPr lvl="0"/>
            <a:r>
              <a:rPr lang="ru-RU" dirty="0"/>
              <a:t>Сравнение (определяет сходство или различие явлений), аналогия (позволяет перенести свойства с известного явления на неизвестное)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686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2055" y="360218"/>
            <a:ext cx="10515600" cy="6400800"/>
          </a:xfrm>
        </p:spPr>
        <p:txBody>
          <a:bodyPr>
            <a:normAutofit lnSpcReduction="10000"/>
          </a:bodyPr>
          <a:lstStyle/>
          <a:p>
            <a:pPr lvl="0"/>
            <a:r>
              <a:rPr lang="ru-RU" b="1" dirty="0"/>
              <a:t>Общенаучные методы</a:t>
            </a:r>
            <a:r>
              <a:rPr lang="ru-RU" dirty="0"/>
              <a:t> (диалектика, метод абстракции – отвлечение от второстепенного, не составляющего сущность экономического явления), сочетание исторического и логического. Диалектика – это наука о наиболее общих законах развития природы, общества и человеческого мышления. Диалектика рассматривает экономическая науку как целостную систему категорий и законов в их взаимосвязи и развитии. </a:t>
            </a:r>
          </a:p>
          <a:p>
            <a:pPr lvl="0"/>
            <a:r>
              <a:rPr lang="ru-RU" b="1" dirty="0"/>
              <a:t>Экономические методы.</a:t>
            </a:r>
            <a:r>
              <a:rPr lang="ru-RU" dirty="0"/>
              <a:t> К ним относятся позитивный и нормативный анализ, на основе чего различают позитивную и нормативную экономику. Позитивная экономика, исходя из накопленных знаний и опыта, отвечает на вопрос что есть. Нормативная экономика – как должно быть и что нужно для этого сделать. </a:t>
            </a:r>
          </a:p>
          <a:p>
            <a:pPr lvl="0"/>
            <a:r>
              <a:rPr lang="ru-RU" b="1" dirty="0"/>
              <a:t>Методы смежных наук:</a:t>
            </a:r>
            <a:r>
              <a:rPr lang="ru-RU" dirty="0"/>
              <a:t> экономико-математическое моделирование;  статистические методы; экономические эксперименты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9960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0839"/>
          </a:xfrm>
        </p:spPr>
        <p:txBody>
          <a:bodyPr>
            <a:noAutofit/>
          </a:bodyPr>
          <a:lstStyle/>
          <a:p>
            <a:pPr lvl="1"/>
            <a:r>
              <a:rPr lang="ru-RU" sz="3200" b="1" dirty="0" smtClean="0"/>
              <a:t>Понятие потребностей, блага, экономических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ресурсов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5583381"/>
          </a:xfrm>
        </p:spPr>
        <p:txBody>
          <a:bodyPr>
            <a:normAutofit/>
          </a:bodyPr>
          <a:lstStyle/>
          <a:p>
            <a:r>
              <a:rPr lang="ru-RU" b="1" dirty="0"/>
              <a:t> </a:t>
            </a:r>
            <a:r>
              <a:rPr lang="ru-RU" b="1" dirty="0" smtClean="0"/>
              <a:t>Потребность</a:t>
            </a:r>
            <a:r>
              <a:rPr lang="ru-RU" dirty="0" smtClean="0"/>
              <a:t> </a:t>
            </a:r>
            <a:r>
              <a:rPr lang="ru-RU" dirty="0"/>
              <a:t>– это нужда в чем-либо необходимом для поддержания жизнедеятельности и развития организма, развития личности, требующая удовлетворения. </a:t>
            </a:r>
            <a:endParaRPr lang="ru-RU" sz="2000" dirty="0"/>
          </a:p>
          <a:p>
            <a:r>
              <a:rPr lang="ru-RU" dirty="0"/>
              <a:t>Виды потребностей (по А. </a:t>
            </a:r>
            <a:r>
              <a:rPr lang="ru-RU" dirty="0" err="1"/>
              <a:t>Маслоу</a:t>
            </a:r>
            <a:r>
              <a:rPr lang="ru-RU" dirty="0"/>
              <a:t>):</a:t>
            </a:r>
            <a:endParaRPr lang="ru-RU" sz="2000" dirty="0"/>
          </a:p>
          <a:p>
            <a:pPr lvl="0"/>
            <a:r>
              <a:rPr lang="ru-RU" dirty="0"/>
              <a:t>физиологические (в питье, еде и т.д.);</a:t>
            </a:r>
            <a:endParaRPr lang="ru-RU" sz="2000" dirty="0"/>
          </a:p>
          <a:p>
            <a:pPr lvl="0"/>
            <a:r>
              <a:rPr lang="ru-RU" dirty="0"/>
              <a:t>в безопасности (защите от боли, страха и т.д.)</a:t>
            </a:r>
            <a:endParaRPr lang="ru-RU" sz="2000" dirty="0"/>
          </a:p>
          <a:p>
            <a:pPr lvl="0"/>
            <a:r>
              <a:rPr lang="ru-RU" dirty="0"/>
              <a:t>социальные (потребность в любви, причастности к какой-либо группе и т.д.);</a:t>
            </a:r>
            <a:endParaRPr lang="ru-RU" sz="2000" dirty="0"/>
          </a:p>
          <a:p>
            <a:pPr lvl="0"/>
            <a:r>
              <a:rPr lang="ru-RU" dirty="0"/>
              <a:t>в уважении (в признании, одобрении, значимости);</a:t>
            </a:r>
            <a:endParaRPr lang="ru-RU" sz="2000" dirty="0"/>
          </a:p>
          <a:p>
            <a:pPr lvl="0"/>
            <a:r>
              <a:rPr lang="ru-RU" dirty="0"/>
              <a:t>в саморазвитии (реализации способностей, личном совершенствовании и т.д.). 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5510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8036"/>
            <a:ext cx="10515600" cy="6026728"/>
          </a:xfrm>
        </p:spPr>
        <p:txBody>
          <a:bodyPr>
            <a:normAutofit/>
          </a:bodyPr>
          <a:lstStyle/>
          <a:p>
            <a:r>
              <a:rPr lang="ru-RU" b="1" dirty="0"/>
              <a:t>Аксиомы теории потребностей А. </a:t>
            </a:r>
            <a:r>
              <a:rPr lang="ru-RU" b="1" dirty="0" err="1"/>
              <a:t>Маслоу</a:t>
            </a:r>
            <a:r>
              <a:rPr lang="ru-RU" b="1" dirty="0"/>
              <a:t>:</a:t>
            </a:r>
            <a:endParaRPr lang="ru-RU" dirty="0"/>
          </a:p>
          <a:p>
            <a:pPr lvl="0"/>
            <a:r>
              <a:rPr lang="ru-RU" dirty="0"/>
              <a:t>первые два уровня потребностей – врожденные, следующие –  приобретенные;</a:t>
            </a:r>
          </a:p>
          <a:p>
            <a:pPr lvl="0"/>
            <a:r>
              <a:rPr lang="ru-RU" dirty="0"/>
              <a:t>потребности каждого нового уровня становятся актуальными после удовлетворения потребностей предыдущих уровней;</a:t>
            </a:r>
          </a:p>
          <a:p>
            <a:pPr lvl="0"/>
            <a:r>
              <a:rPr lang="ru-RU" dirty="0"/>
              <a:t>сила воздействия потребности есть функция от степени ее удовлетворения.</a:t>
            </a:r>
          </a:p>
          <a:p>
            <a:r>
              <a:rPr lang="ru-RU" dirty="0"/>
              <a:t>Аксиомы потребностей в экономической теории:</a:t>
            </a:r>
          </a:p>
          <a:p>
            <a:pPr lvl="0"/>
            <a:r>
              <a:rPr lang="ru-RU" dirty="0"/>
              <a:t>потребности человека безграничны и неутолимы;</a:t>
            </a:r>
          </a:p>
          <a:p>
            <a:pPr lvl="0"/>
            <a:r>
              <a:rPr lang="ru-RU" dirty="0"/>
              <a:t>по мере удовлетворения потребностей, потребности возрастают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82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97527"/>
            <a:ext cx="10515600" cy="5179436"/>
          </a:xfrm>
        </p:spPr>
        <p:txBody>
          <a:bodyPr>
            <a:normAutofit/>
          </a:bodyPr>
          <a:lstStyle/>
          <a:p>
            <a:r>
              <a:rPr lang="ru-RU" b="1" dirty="0" smtClean="0"/>
              <a:t>                      Блага</a:t>
            </a:r>
            <a:r>
              <a:rPr lang="ru-RU" dirty="0" smtClean="0"/>
              <a:t> </a:t>
            </a:r>
            <a:r>
              <a:rPr lang="ru-RU" dirty="0"/>
              <a:t>– средства, предназначенные для </a:t>
            </a:r>
            <a:r>
              <a:rPr lang="ru-RU" dirty="0" smtClean="0"/>
              <a:t>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удовлетворения </a:t>
            </a:r>
            <a:r>
              <a:rPr lang="ru-RU" dirty="0"/>
              <a:t>потребностей.</a:t>
            </a:r>
          </a:p>
          <a:p>
            <a:r>
              <a:rPr lang="ru-RU" dirty="0"/>
              <a:t>Различают:</a:t>
            </a:r>
          </a:p>
          <a:p>
            <a:pPr lvl="0"/>
            <a:r>
              <a:rPr lang="ru-RU" dirty="0"/>
              <a:t>свободные блага – не являются результатом производственной деятельности;</a:t>
            </a:r>
          </a:p>
          <a:p>
            <a:pPr lvl="0"/>
            <a:r>
              <a:rPr lang="ru-RU" dirty="0"/>
              <a:t>экономические блага – являются результатом производственной деятельности.</a:t>
            </a:r>
          </a:p>
          <a:p>
            <a:r>
              <a:rPr lang="ru-RU" dirty="0"/>
              <a:t>В свою очередь экономические блага делятся на частные и общественные, долговременные и недолговременные, взаимозаменяемые и </a:t>
            </a:r>
            <a:r>
              <a:rPr lang="ru-RU" dirty="0" err="1"/>
              <a:t>взаимодополняемые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6281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25236"/>
            <a:ext cx="10515600" cy="5151727"/>
          </a:xfrm>
        </p:spPr>
        <p:txBody>
          <a:bodyPr>
            <a:normAutofit/>
          </a:bodyPr>
          <a:lstStyle/>
          <a:p>
            <a:r>
              <a:rPr lang="ru-RU" b="1" dirty="0"/>
              <a:t>Ресурсы </a:t>
            </a:r>
            <a:r>
              <a:rPr lang="ru-RU" dirty="0"/>
              <a:t>– это природные и социальные силы, которые вовлечены или могут быть вовлечены в процесс производства или использованы для удовлетворения потребностей в форме участия в производстве.</a:t>
            </a:r>
            <a:endParaRPr lang="ru-RU" sz="2000" dirty="0"/>
          </a:p>
          <a:p>
            <a:r>
              <a:rPr lang="ru-RU" dirty="0"/>
              <a:t>Экономические ресурсы или факторы производства включают пять групп:</a:t>
            </a:r>
            <a:endParaRPr lang="ru-RU" sz="2000" dirty="0"/>
          </a:p>
          <a:p>
            <a:pPr lvl="1"/>
            <a:r>
              <a:rPr lang="ru-RU" dirty="0"/>
              <a:t>природные ресурсы или земля;</a:t>
            </a:r>
            <a:endParaRPr lang="ru-RU" sz="1800" dirty="0"/>
          </a:p>
          <a:p>
            <a:pPr lvl="1"/>
            <a:r>
              <a:rPr lang="ru-RU" dirty="0"/>
              <a:t>трудовые ресурсы;</a:t>
            </a:r>
            <a:endParaRPr lang="ru-RU" sz="1800" dirty="0"/>
          </a:p>
          <a:p>
            <a:pPr lvl="1"/>
            <a:r>
              <a:rPr lang="ru-RU" dirty="0"/>
              <a:t>инвестиционные ресурсы или капитал;</a:t>
            </a:r>
            <a:endParaRPr lang="ru-RU" sz="1800" dirty="0"/>
          </a:p>
          <a:p>
            <a:pPr lvl="1"/>
            <a:r>
              <a:rPr lang="ru-RU" dirty="0"/>
              <a:t>предпринимательские способности;</a:t>
            </a:r>
            <a:endParaRPr lang="ru-RU" sz="1800" dirty="0"/>
          </a:p>
          <a:p>
            <a:pPr lvl="1"/>
            <a:r>
              <a:rPr lang="ru-RU" dirty="0"/>
              <a:t>информацию.</a:t>
            </a:r>
            <a:endParaRPr lang="ru-RU" sz="1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5925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0436"/>
            <a:ext cx="10515600" cy="5456527"/>
          </a:xfrm>
        </p:spPr>
        <p:txBody>
          <a:bodyPr>
            <a:normAutofit lnSpcReduction="10000"/>
          </a:bodyPr>
          <a:lstStyle/>
          <a:p>
            <a:pPr lvl="1"/>
            <a:r>
              <a:rPr lang="ru-RU" dirty="0"/>
              <a:t>Наличные ресурсы ограничены, их меньше, чем необходимо для удовлетворения потребностей при данном уровне общественного развития. Ограниченность означает, что одновременное и полное удовлетворение всех потребностей невозможно. </a:t>
            </a:r>
          </a:p>
          <a:p>
            <a:r>
              <a:rPr lang="ru-RU" dirty="0"/>
              <a:t>Ограниченность ресурсов приводит к следующим экономическим последствиям:</a:t>
            </a:r>
          </a:p>
          <a:p>
            <a:pPr lvl="0"/>
            <a:r>
              <a:rPr lang="ru-RU" dirty="0"/>
              <a:t>ограниченное производство по отношению к потребностям;</a:t>
            </a:r>
          </a:p>
          <a:p>
            <a:pPr lvl="0"/>
            <a:r>
              <a:rPr lang="ru-RU" dirty="0"/>
              <a:t>стремление к наилучшему и эффективному использованию ресурсов, которое конкретизируется в одном из фундаментальных принципах рыночной экономики: минимум затрат – максимум результат. Чтобы добиться наиболее эффективного использования ресурсов общество должно обеспечить полную занятость и полный объем производства;</a:t>
            </a:r>
          </a:p>
          <a:p>
            <a:pPr lvl="0"/>
            <a:r>
              <a:rPr lang="ru-RU" dirty="0"/>
              <a:t>редкость ресурсов делает все экономические блага платными.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718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71056"/>
            <a:ext cx="10515600" cy="5347854"/>
          </a:xfrm>
        </p:spPr>
        <p:txBody>
          <a:bodyPr>
            <a:normAutofit/>
          </a:bodyPr>
          <a:lstStyle/>
          <a:p>
            <a:r>
              <a:rPr lang="ru-RU" dirty="0"/>
              <a:t>Ограниченность приводит к тому, что производство любого блага влечет за собой потерю возможности производить другое благо и использованием тех же ресурсов. Следовательно, любое благо имеет альтернативную стоимость и альтернативные издержки. </a:t>
            </a:r>
          </a:p>
          <a:p>
            <a:pPr lvl="1"/>
            <a:r>
              <a:rPr lang="ru-RU" b="1" dirty="0"/>
              <a:t>Альтернативная стоимость </a:t>
            </a:r>
            <a:r>
              <a:rPr lang="ru-RU" dirty="0"/>
              <a:t>– стоимостное измерение потерянной возможности получить другое благо, требующее тех же ресурсов. </a:t>
            </a:r>
          </a:p>
          <a:p>
            <a:r>
              <a:rPr lang="ru-RU" b="1" dirty="0"/>
              <a:t>Альтернативные издержки </a:t>
            </a:r>
            <a:r>
              <a:rPr lang="ru-RU" dirty="0"/>
              <a:t>– это издержки одного блага, выраженные в другом благе, которым пришлось пренебречь. </a:t>
            </a:r>
          </a:p>
          <a:p>
            <a:r>
              <a:rPr lang="ru-RU" dirty="0"/>
              <a:t>Безграничность человеческих потребностей и ограниченность ресурсов приводит к невозможности удовлетворить в каждый данный момент любую потребность.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1344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905453"/>
            <a:ext cx="10515600" cy="466148"/>
          </a:xfrm>
        </p:spPr>
        <p:txBody>
          <a:bodyPr>
            <a:normAutofit fontScale="90000"/>
          </a:bodyPr>
          <a:lstStyle/>
          <a:p>
            <a:r>
              <a:rPr lang="ru-RU" dirty="0"/>
              <a:t>В условиях ограниченности решаются главные проблемы: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4618" y="1039092"/>
            <a:ext cx="10404764" cy="561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91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64170"/>
            <a:ext cx="10515600" cy="4351338"/>
          </a:xfrm>
        </p:spPr>
        <p:txBody>
          <a:bodyPr/>
          <a:lstStyle/>
          <a:p>
            <a:r>
              <a:rPr lang="ru-RU" b="1" dirty="0"/>
              <a:t>Экономический выбор</a:t>
            </a:r>
            <a:r>
              <a:rPr lang="ru-RU" dirty="0"/>
              <a:t> – выбор наилучшего из альтернативных вариантов, когда  достигается максимальное удовлетворение потребностей при имеющихся  затратах. Такой выбор определяет экономическую эффективность, которую можно проиллюстрировать с помощью кривой производственных возможностей.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4948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78873"/>
            <a:ext cx="10515600" cy="5498090"/>
          </a:xfrm>
        </p:spPr>
        <p:txBody>
          <a:bodyPr>
            <a:normAutofit/>
          </a:bodyPr>
          <a:lstStyle/>
          <a:p>
            <a:r>
              <a:rPr lang="ru-RU" b="1" dirty="0"/>
              <a:t>Кривая производственных возможностей</a:t>
            </a:r>
            <a:r>
              <a:rPr lang="ru-RU" dirty="0"/>
              <a:t> – характеризует  возможности общества по производству экономических благ при полном и эффективном использовании всех имеющихся ресурсов, а также при данном уровне развития технологии.</a:t>
            </a:r>
          </a:p>
          <a:p>
            <a:r>
              <a:rPr lang="ru-RU" b="1" dirty="0"/>
              <a:t>Условия построения КПВ</a:t>
            </a:r>
            <a:endParaRPr lang="ru-RU" dirty="0"/>
          </a:p>
          <a:p>
            <a:pPr lvl="0"/>
            <a:r>
              <a:rPr lang="ru-RU" dirty="0"/>
              <a:t>выпускается всего две группы товаров;</a:t>
            </a:r>
          </a:p>
          <a:p>
            <a:pPr lvl="0"/>
            <a:r>
              <a:rPr lang="ru-RU" dirty="0"/>
              <a:t>количество всех ресурсов ограничено и является величиной постоянной;</a:t>
            </a:r>
          </a:p>
          <a:p>
            <a:pPr lvl="0"/>
            <a:r>
              <a:rPr lang="ru-RU" dirty="0"/>
              <a:t>не меняется технология, техника и способы производства товаров и услуг;</a:t>
            </a:r>
          </a:p>
          <a:p>
            <a:pPr lvl="0"/>
            <a:r>
              <a:rPr lang="ru-RU" dirty="0"/>
              <a:t>рассматривается краткосрочный период деятельности;</a:t>
            </a:r>
          </a:p>
          <a:p>
            <a:pPr lvl="0"/>
            <a:r>
              <a:rPr lang="ru-RU" dirty="0"/>
              <a:t>экономика является закрытой.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752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4837" y="1874627"/>
            <a:ext cx="8326582" cy="47616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655" y="3231566"/>
            <a:ext cx="2826328" cy="16348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7855" y="387927"/>
            <a:ext cx="10418617" cy="613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26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98764"/>
            <a:ext cx="10515600" cy="5943600"/>
          </a:xfrm>
        </p:spPr>
        <p:txBody>
          <a:bodyPr/>
          <a:lstStyle/>
          <a:p>
            <a:r>
              <a:rPr lang="ru-RU" b="1" dirty="0"/>
              <a:t>Характеристика КПВ</a:t>
            </a:r>
            <a:endParaRPr lang="ru-RU" dirty="0"/>
          </a:p>
          <a:p>
            <a:pPr lvl="0"/>
            <a:r>
              <a:rPr lang="ru-RU" dirty="0"/>
              <a:t>Каждая точка на кривой показывает максимальное производство обоих товаров одновременно. </a:t>
            </a:r>
          </a:p>
          <a:p>
            <a:pPr lvl="0"/>
            <a:r>
              <a:rPr lang="ru-RU" dirty="0"/>
              <a:t>Увеличение производства одного товара возможно только за счет одновременного уменьшения производства другого товара. </a:t>
            </a:r>
          </a:p>
          <a:p>
            <a:pPr lvl="0"/>
            <a:r>
              <a:rPr lang="ru-RU" dirty="0"/>
              <a:t>Форма кривой говорит о том, что при максимальном производстве одного продукта эффективность использования ограниченных ресурсов падает.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710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01782"/>
            <a:ext cx="10515600" cy="5775181"/>
          </a:xfrm>
        </p:spPr>
        <p:txBody>
          <a:bodyPr>
            <a:normAutofit/>
          </a:bodyPr>
          <a:lstStyle/>
          <a:p>
            <a:r>
              <a:rPr lang="ru-RU" b="1" dirty="0"/>
              <a:t>Задание 1 </a:t>
            </a:r>
            <a:endParaRPr lang="ru-RU" dirty="0"/>
          </a:p>
          <a:p>
            <a:r>
              <a:rPr lang="ru-RU" dirty="0"/>
              <a:t>Андрей мог работать водителем с зарплатой, равной 25000 руб. в месяц. Также ему предлагали работу инструктора по вождению с зарплатой  27000 руб. в месяц. Однако он поступил в университет с годовой оплатой за обучение в размере 80000 руб. </a:t>
            </a:r>
          </a:p>
          <a:p>
            <a:r>
              <a:rPr lang="ru-RU" dirty="0"/>
              <a:t>а) Чему равна альтернативная стоимость его обучения?</a:t>
            </a:r>
          </a:p>
          <a:p>
            <a:r>
              <a:rPr lang="ru-RU" dirty="0"/>
              <a:t>б) Чему равна упущенная выгода его решения на первом году обучения, если Андрей имеет возможность в свободное время работать в магазине за 12000 руб. в месяц?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899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01782"/>
            <a:ext cx="10515600" cy="615141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Решение </a:t>
            </a:r>
            <a:endParaRPr lang="ru-RU" dirty="0"/>
          </a:p>
          <a:p>
            <a:r>
              <a:rPr lang="ru-RU" dirty="0"/>
              <a:t>а) Экономисты при исследовании экономических процессов и явлений предполагают, что человек рационален. Поэтому наилучшим видом работы для Андрея могла быть работа </a:t>
            </a:r>
            <a:r>
              <a:rPr lang="ru-RU" dirty="0">
                <a:solidFill>
                  <a:srgbClr val="FF0000"/>
                </a:solidFill>
              </a:rPr>
              <a:t>инструктора</a:t>
            </a:r>
            <a:r>
              <a:rPr lang="ru-RU" dirty="0"/>
              <a:t> по вождению, так как именно она приносит больший доход в год – </a:t>
            </a:r>
            <a:r>
              <a:rPr lang="ru-RU" b="1" dirty="0"/>
              <a:t>324000 руб. (27000∙12). </a:t>
            </a:r>
          </a:p>
          <a:p>
            <a:pPr marL="0" indent="0">
              <a:buNone/>
            </a:pPr>
            <a:r>
              <a:rPr lang="ru-RU" b="1" dirty="0" smtClean="0"/>
              <a:t>	Это </a:t>
            </a:r>
            <a:r>
              <a:rPr lang="ru-RU" b="1" dirty="0"/>
              <a:t>и будет альтернативная стоимость</a:t>
            </a:r>
            <a:r>
              <a:rPr lang="ru-RU" dirty="0"/>
              <a:t> его оплаты за обучение. Другие виды работы во внимание не принимаются.</a:t>
            </a:r>
          </a:p>
          <a:p>
            <a:r>
              <a:rPr lang="ru-RU" dirty="0"/>
              <a:t>Альтернативная стоимость обучения = 324000 руб.</a:t>
            </a:r>
          </a:p>
          <a:p>
            <a:r>
              <a:rPr lang="ru-RU" dirty="0"/>
              <a:t>б) </a:t>
            </a:r>
            <a:r>
              <a:rPr lang="ru-RU" sz="3300" b="1" dirty="0">
                <a:solidFill>
                  <a:srgbClr val="FF0000"/>
                </a:solidFill>
              </a:rPr>
              <a:t>Упущенная выгода </a:t>
            </a:r>
            <a:r>
              <a:rPr lang="ru-RU" sz="3300" b="1" dirty="0" smtClean="0">
                <a:solidFill>
                  <a:srgbClr val="FF0000"/>
                </a:solidFill>
              </a:rPr>
              <a:t>есть = </a:t>
            </a:r>
            <a:r>
              <a:rPr lang="ru-RU" sz="3300" b="1" dirty="0">
                <a:solidFill>
                  <a:srgbClr val="FF0000"/>
                </a:solidFill>
              </a:rPr>
              <a:t>недополученный доход + прямые затраты. </a:t>
            </a:r>
            <a:r>
              <a:rPr lang="ru-RU" dirty="0"/>
              <a:t>Недополученный доход = 324000 – (12000∙12) = 180000 руб. Прямые затраты равны 80000 руб. </a:t>
            </a:r>
            <a:endParaRPr lang="ru-RU" dirty="0" smtClean="0"/>
          </a:p>
          <a:p>
            <a:r>
              <a:rPr lang="ru-RU" dirty="0" smtClean="0"/>
              <a:t>Значит</a:t>
            </a:r>
            <a:r>
              <a:rPr lang="ru-RU" dirty="0">
                <a:solidFill>
                  <a:srgbClr val="FF0000"/>
                </a:solidFill>
              </a:rPr>
              <a:t>, упущенная выгода равна: 180000 + 80000 = 260000 руб</a:t>
            </a:r>
            <a:r>
              <a:rPr lang="ru-RU" dirty="0"/>
              <a:t>.  Прочие затраты Андрея неизвестны. Поэтому в данном случае альтернативная стоимость лучше всего оценивается через упущенную выгоду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/>
              <a:t>Ответ: </a:t>
            </a:r>
            <a:endParaRPr lang="ru-RU" dirty="0"/>
          </a:p>
          <a:p>
            <a:r>
              <a:rPr lang="ru-RU" dirty="0"/>
              <a:t>а) Альтернативная стоимость обучения = 324000 руб.</a:t>
            </a:r>
          </a:p>
          <a:p>
            <a:r>
              <a:rPr lang="ru-RU" dirty="0"/>
              <a:t>б)  Упущенная выгода = 260000 руб.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050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4324508"/>
              </p:ext>
            </p:extLst>
          </p:nvPr>
        </p:nvGraphicFramePr>
        <p:xfrm>
          <a:off x="2840182" y="3131128"/>
          <a:ext cx="6968836" cy="29778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0518">
                  <a:extLst>
                    <a:ext uri="{9D8B030D-6E8A-4147-A177-3AD203B41FA5}">
                      <a16:colId xmlns:a16="http://schemas.microsoft.com/office/drawing/2014/main" val="854642086"/>
                    </a:ext>
                  </a:extLst>
                </a:gridCol>
                <a:gridCol w="2409520">
                  <a:extLst>
                    <a:ext uri="{9D8B030D-6E8A-4147-A177-3AD203B41FA5}">
                      <a16:colId xmlns:a16="http://schemas.microsoft.com/office/drawing/2014/main" val="3630675496"/>
                    </a:ext>
                  </a:extLst>
                </a:gridCol>
                <a:gridCol w="2238798">
                  <a:extLst>
                    <a:ext uri="{9D8B030D-6E8A-4147-A177-3AD203B41FA5}">
                      <a16:colId xmlns:a16="http://schemas.microsoft.com/office/drawing/2014/main" val="1657826281"/>
                    </a:ext>
                  </a:extLst>
                </a:gridCol>
              </a:tblGrid>
              <a:tr h="720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Вид транспорта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Время, час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Цена билета, руб.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6559922"/>
                  </a:ext>
                </a:extLst>
              </a:tr>
              <a:tr h="720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Электричка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1,5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25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9345806"/>
                  </a:ext>
                </a:extLst>
              </a:tr>
              <a:tr h="720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Автобус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50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6042237"/>
                  </a:ext>
                </a:extLst>
              </a:tr>
              <a:tr h="720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Такси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0,5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350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918166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26472" y="862063"/>
            <a:ext cx="10307783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2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Сергей работает в соседнем городе.  На работу он может ездить на рейсовом автобусе, электричке и на такси. В таблице представлены стоимость и время в пути в зависимости от вида транспорта. 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работу Сергей ездит на автобусе.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Определите: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При каком уровне почасовой оплаты труда ему будет экономически выгоднее ездить на электричке?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При какой почасовой зарплате он станет ездить на такси?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008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57200"/>
            <a:ext cx="11049000" cy="5749636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Решение</a:t>
            </a:r>
            <a:endParaRPr lang="ru-RU" dirty="0"/>
          </a:p>
          <a:p>
            <a:r>
              <a:rPr lang="ru-RU" dirty="0"/>
              <a:t>1. Экономия денежных средств при поездке на электричке составляет 25 </a:t>
            </a:r>
            <a:r>
              <a:rPr lang="ru-RU" dirty="0" smtClean="0"/>
              <a:t>рублей (50-25), </a:t>
            </a:r>
            <a:r>
              <a:rPr lang="ru-RU" dirty="0"/>
              <a:t>при этом потеря времени составит 0,5 часа. На электричке будет экономически выгоднее ездить при уровне почасовой оплаты меньше </a:t>
            </a:r>
            <a:r>
              <a:rPr lang="ru-RU" b="1" dirty="0"/>
              <a:t>50</a:t>
            </a:r>
            <a:r>
              <a:rPr lang="ru-RU" dirty="0"/>
              <a:t> руб./час. </a:t>
            </a:r>
            <a:r>
              <a:rPr lang="ru-RU" dirty="0" smtClean="0"/>
              <a:t>(25+25)ч.</a:t>
            </a:r>
            <a:endParaRPr lang="ru-RU" dirty="0"/>
          </a:p>
          <a:p>
            <a:r>
              <a:rPr lang="ru-RU" dirty="0"/>
              <a:t>2. Экономия времени при поездке на такси составит 0,5 часа, при этом денежные затраты возрастут на 300 </a:t>
            </a:r>
            <a:r>
              <a:rPr lang="ru-RU" dirty="0" smtClean="0"/>
              <a:t>рублей (350-50)р. </a:t>
            </a:r>
            <a:r>
              <a:rPr lang="ru-RU" dirty="0"/>
              <a:t>Ездить на работу на такси будет целесообразно в случае, если почасовая зарплата превышает </a:t>
            </a:r>
            <a:r>
              <a:rPr lang="ru-RU" b="1" dirty="0"/>
              <a:t>600 </a:t>
            </a:r>
            <a:r>
              <a:rPr lang="ru-RU" dirty="0"/>
              <a:t>руб./час</a:t>
            </a:r>
            <a:r>
              <a:rPr lang="ru-RU" dirty="0" smtClean="0"/>
              <a:t>.(300+300)ч.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ПРИВОДИМ ВСЕ К ЧАСОВЫМ СТАВКАМ.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b="1" dirty="0"/>
              <a:t>Ответ: </a:t>
            </a:r>
            <a:endParaRPr lang="ru-RU" dirty="0"/>
          </a:p>
          <a:p>
            <a:r>
              <a:rPr lang="ru-RU" dirty="0"/>
              <a:t>а) при уровне почасовой оплаты меньше 50 руб./час</a:t>
            </a:r>
          </a:p>
          <a:p>
            <a:r>
              <a:rPr lang="ru-RU" dirty="0"/>
              <a:t>б) при почасовой зарплате выше 600 руб./час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1165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3202347"/>
              </p:ext>
            </p:extLst>
          </p:nvPr>
        </p:nvGraphicFramePr>
        <p:xfrm>
          <a:off x="2050471" y="2954655"/>
          <a:ext cx="8492841" cy="28124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8036">
                  <a:extLst>
                    <a:ext uri="{9D8B030D-6E8A-4147-A177-3AD203B41FA5}">
                      <a16:colId xmlns:a16="http://schemas.microsoft.com/office/drawing/2014/main" val="2527982551"/>
                    </a:ext>
                  </a:extLst>
                </a:gridCol>
                <a:gridCol w="1039743">
                  <a:extLst>
                    <a:ext uri="{9D8B030D-6E8A-4147-A177-3AD203B41FA5}">
                      <a16:colId xmlns:a16="http://schemas.microsoft.com/office/drawing/2014/main" val="200203261"/>
                    </a:ext>
                  </a:extLst>
                </a:gridCol>
                <a:gridCol w="1032013">
                  <a:extLst>
                    <a:ext uri="{9D8B030D-6E8A-4147-A177-3AD203B41FA5}">
                      <a16:colId xmlns:a16="http://schemas.microsoft.com/office/drawing/2014/main" val="1414230905"/>
                    </a:ext>
                  </a:extLst>
                </a:gridCol>
                <a:gridCol w="1157632">
                  <a:extLst>
                    <a:ext uri="{9D8B030D-6E8A-4147-A177-3AD203B41FA5}">
                      <a16:colId xmlns:a16="http://schemas.microsoft.com/office/drawing/2014/main" val="2650628378"/>
                    </a:ext>
                  </a:extLst>
                </a:gridCol>
                <a:gridCol w="1157632">
                  <a:extLst>
                    <a:ext uri="{9D8B030D-6E8A-4147-A177-3AD203B41FA5}">
                      <a16:colId xmlns:a16="http://schemas.microsoft.com/office/drawing/2014/main" val="2336609643"/>
                    </a:ext>
                  </a:extLst>
                </a:gridCol>
                <a:gridCol w="837785">
                  <a:extLst>
                    <a:ext uri="{9D8B030D-6E8A-4147-A177-3AD203B41FA5}">
                      <a16:colId xmlns:a16="http://schemas.microsoft.com/office/drawing/2014/main" val="1927646775"/>
                    </a:ext>
                  </a:extLst>
                </a:gridCol>
              </a:tblGrid>
              <a:tr h="6923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Виды продукта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А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В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С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Д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Е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0063161"/>
                  </a:ext>
                </a:extLst>
              </a:tr>
              <a:tr h="1427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Стиральная машинка (ед.)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2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3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4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1978368"/>
                  </a:ext>
                </a:extLst>
              </a:tr>
              <a:tr h="6923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Велосипед (ед.)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10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9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7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4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63726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95745" y="0"/>
            <a:ext cx="10141528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3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Дана таблица производственных возможностей выпуска стиральных машин и велосипедов. Определите: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альтернативные издержки на производство 3-й ед. стиральной машинки и 9-й ед. велосипеда;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общие альтернативные издержки на производство 3-х ед. стиральных машин.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445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415636"/>
                <a:ext cx="10515600" cy="5761327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ru-RU" dirty="0"/>
                  <a:t>а) При увеличении производства стиральных машин от 2 до 3 необходимо сократить производство велосипедов с 7 до 4. То есть, увеличение производства стиральных машин на 1 единицу требует сокращения велосипедов на 3 единицы:</a:t>
                </a:r>
              </a:p>
              <a:p>
                <a:r>
                  <a:rPr lang="ru-RU" dirty="0"/>
                  <a:t>Альтернативные издержки производства 3-й шт. стиральной машинки: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7−4</m:t>
                        </m:r>
                      </m:num>
                      <m:den>
                        <m:r>
                          <a:rPr lang="ru-RU" i="1"/>
                          <m:t>3−2</m:t>
                        </m:r>
                      </m:den>
                    </m:f>
                    <m:r>
                      <a:rPr lang="ru-RU" i="1"/>
                      <m:t>=3 ед. велосипеда</m:t>
                    </m:r>
                  </m:oMath>
                </a14:m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r>
                  <a:rPr lang="ru-RU" dirty="0"/>
                  <a:t>При увеличении производства велосипедов от 7 до 9 необходимо сократить производство стиральных машин с 2 до 1. То есть, увеличение производства велосипедов на 1 единицу требует сокращения стиральных  машин на 0,5 единицы.</a:t>
                </a:r>
              </a:p>
              <a:p>
                <a:r>
                  <a:rPr lang="ru-RU" dirty="0"/>
                  <a:t>Альтернативные издержки производства 9-й шт. велосипеда: </a:t>
                </a:r>
              </a:p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/>
                          <m:t>2</m:t>
                        </m:r>
                        <m:r>
                          <a:rPr lang="ru-RU" i="1"/>
                          <m:t>−</m:t>
                        </m:r>
                        <m:r>
                          <a:rPr lang="ru-RU"/>
                          <m:t>1</m:t>
                        </m:r>
                      </m:num>
                      <m:den>
                        <m:r>
                          <a:rPr lang="ru-RU"/>
                          <m:t>9</m:t>
                        </m:r>
                        <m:r>
                          <a:rPr lang="ru-RU" i="1"/>
                          <m:t>−</m:t>
                        </m:r>
                        <m:r>
                          <a:rPr lang="ru-RU"/>
                          <m:t>7</m:t>
                        </m:r>
                      </m:den>
                    </m:f>
                    <m:r>
                      <a:rPr lang="ru-RU" i="1"/>
                      <m:t>=0,5 ед. стиральной мишины</m:t>
                    </m:r>
                  </m:oMath>
                </a14:m>
                <a:endParaRPr lang="ru-RU" dirty="0" smtClean="0"/>
              </a:p>
              <a:p>
                <a:endParaRPr lang="ru-RU" dirty="0" smtClean="0"/>
              </a:p>
              <a:p>
                <a:r>
                  <a:rPr lang="ru-RU" sz="3100" b="1" dirty="0" smtClean="0">
                    <a:solidFill>
                      <a:srgbClr val="FF0000"/>
                    </a:solidFill>
                  </a:rPr>
                  <a:t>Альтернативные издержки изделия А = </a:t>
                </a:r>
                <a:r>
                  <a:rPr lang="ru-RU" sz="3100" b="1" dirty="0" err="1" smtClean="0">
                    <a:solidFill>
                      <a:srgbClr val="FF0000"/>
                    </a:solidFill>
                  </a:rPr>
                  <a:t>Тов</a:t>
                </a:r>
                <a:r>
                  <a:rPr lang="ru-RU" sz="3100" b="1" dirty="0" smtClean="0">
                    <a:solidFill>
                      <a:srgbClr val="FF0000"/>
                    </a:solidFill>
                  </a:rPr>
                  <a:t> Б/</a:t>
                </a:r>
                <a:r>
                  <a:rPr lang="ru-RU" sz="3100" b="1" dirty="0" err="1" smtClean="0">
                    <a:solidFill>
                      <a:srgbClr val="FF0000"/>
                    </a:solidFill>
                  </a:rPr>
                  <a:t>Тов</a:t>
                </a:r>
                <a:r>
                  <a:rPr lang="ru-RU" sz="3100" b="1" dirty="0" smtClean="0">
                    <a:solidFill>
                      <a:srgbClr val="FF0000"/>
                    </a:solidFill>
                  </a:rPr>
                  <a:t> А;</a:t>
                </a:r>
                <a:endParaRPr lang="ru-RU" sz="3100" b="1" dirty="0">
                  <a:solidFill>
                    <a:srgbClr val="FF0000"/>
                  </a:solidFill>
                </a:endParaRP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15636"/>
                <a:ext cx="10515600" cy="5761327"/>
              </a:xfrm>
              <a:blipFill>
                <a:blip r:embed="rId2"/>
                <a:stretch>
                  <a:fillRect l="-812" t="-2222" r="-7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720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721927"/>
          </a:xfrm>
        </p:spPr>
        <p:txBody>
          <a:bodyPr/>
          <a:lstStyle/>
          <a:p>
            <a:r>
              <a:rPr lang="ru-RU" dirty="0"/>
              <a:t>б) </a:t>
            </a:r>
            <a:r>
              <a:rPr lang="ru-RU" b="1" dirty="0">
                <a:solidFill>
                  <a:srgbClr val="FF0000"/>
                </a:solidFill>
              </a:rPr>
              <a:t>Общие альтернативные издержки </a:t>
            </a:r>
            <a:r>
              <a:rPr lang="ru-RU" dirty="0"/>
              <a:t>на производство 3-х ед. стиральных машин выражаются в </a:t>
            </a:r>
            <a:r>
              <a:rPr lang="ru-RU" dirty="0">
                <a:solidFill>
                  <a:srgbClr val="FF0000"/>
                </a:solidFill>
              </a:rPr>
              <a:t>6-и ед. велосипедов</a:t>
            </a:r>
            <a:r>
              <a:rPr lang="ru-RU" dirty="0"/>
              <a:t>, которые не будут произведены при данном варианте. </a:t>
            </a:r>
            <a:r>
              <a:rPr lang="ru-RU" dirty="0" smtClean="0">
                <a:solidFill>
                  <a:srgbClr val="FF0000"/>
                </a:solidFill>
              </a:rPr>
              <a:t>(1+2+3) из табл. стиральные машины.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r>
              <a:rPr lang="ru-RU" b="1" dirty="0"/>
              <a:t>Ответ: </a:t>
            </a:r>
            <a:endParaRPr lang="ru-RU" dirty="0"/>
          </a:p>
          <a:p>
            <a:r>
              <a:rPr lang="ru-RU" dirty="0"/>
              <a:t>а) альтернативные издержки равны: 3 ед. велосипеда и 0,5 ед. стиральной машины</a:t>
            </a:r>
          </a:p>
          <a:p>
            <a:r>
              <a:rPr lang="ru-RU" dirty="0"/>
              <a:t>б) общие альтернативные издержки 3-х ед. стиральных машин равны 6-и ед. велосипедов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079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605443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Вопросы для обсуждения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ru-RU" dirty="0"/>
              <a:t>Какие проблемы стоящие перед экономической теорией исследуются на микроуровне, какие на макроуровне.</a:t>
            </a:r>
          </a:p>
          <a:p>
            <a:pPr lvl="0"/>
            <a:r>
              <a:rPr lang="ru-RU" dirty="0"/>
              <a:t>Какие виды ресурсов вы знаете?</a:t>
            </a:r>
          </a:p>
          <a:p>
            <a:pPr lvl="0"/>
            <a:r>
              <a:rPr lang="ru-RU" dirty="0"/>
              <a:t>Какие делаются допущения при построении КПВ?</a:t>
            </a:r>
          </a:p>
          <a:p>
            <a:pPr lvl="0"/>
            <a:r>
              <a:rPr lang="ru-RU" dirty="0"/>
              <a:t>Всякие ли затраты которые несет производитель являются альтернативными?</a:t>
            </a:r>
          </a:p>
          <a:p>
            <a:pPr lvl="0"/>
            <a:r>
              <a:rPr lang="ru-RU" dirty="0"/>
              <a:t>Какова вмененная (альтернативная) стоимость учебы в ТПУ?</a:t>
            </a:r>
          </a:p>
          <a:p>
            <a:pPr lvl="0"/>
            <a:r>
              <a:rPr lang="ru-RU" dirty="0"/>
              <a:t>Дайте объяснение роста альтернативных издержек.</a:t>
            </a:r>
          </a:p>
          <a:p>
            <a:pPr lvl="0"/>
            <a:r>
              <a:rPr lang="ru-RU" dirty="0"/>
              <a:t>Каким образом традиционная, рыночная и командная экономические системы решают проблему редкости ресурсов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Поделится на команды и обсудить вопросы. У каждой команды свои вопросы (по 4). Командам дать ответы на вопросы другой команды. И проверить во время обсуждения. 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52620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1401</Words>
  <Application>Microsoft Office PowerPoint</Application>
  <PresentationFormat>Широкоэкранный</PresentationFormat>
  <Paragraphs>158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Тема Office</vt:lpstr>
      <vt:lpstr>Предмет и метод экономики </vt:lpstr>
      <vt:lpstr>Презентация PowerPoint</vt:lpstr>
      <vt:lpstr>Презентация PowerPoint</vt:lpstr>
      <vt:lpstr>Презентация PowerPoint</vt:lpstr>
      <vt:lpstr>Презентация PowerPoint</vt:lpstr>
      <vt:lpstr>Понятие потребностей, блага, экономических  ресурсов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условиях ограниченности решаются главные проблемы: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Предмет и метод экономики </dc:title>
  <dc:creator>Алексей</dc:creator>
  <cp:lastModifiedBy>Алексей</cp:lastModifiedBy>
  <cp:revision>10</cp:revision>
  <dcterms:created xsi:type="dcterms:W3CDTF">2024-08-23T08:36:42Z</dcterms:created>
  <dcterms:modified xsi:type="dcterms:W3CDTF">2024-08-23T15:21:37Z</dcterms:modified>
</cp:coreProperties>
</file>