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3E1A2-3450-4C17-8425-6C0819D65B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E4F9B-96AF-486E-AA4E-94708C1EA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88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E4F9B-96AF-486E-AA4E-94708C1EAAC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2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58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3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54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36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115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34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38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535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27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639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16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ED191-F7D5-41F9-9BF3-A3AB26C26BF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510B7-F45D-4779-AB7B-00709C540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137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073" y="346364"/>
            <a:ext cx="11610109" cy="6511636"/>
          </a:xfrm>
        </p:spPr>
        <p:txBody>
          <a:bodyPr>
            <a:normAutofit lnSpcReduction="10000"/>
          </a:bodyPr>
          <a:lstStyle/>
          <a:p>
            <a:pPr marL="457200" lvl="1" indent="0" algn="ctr">
              <a:buNone/>
            </a:pPr>
            <a:r>
              <a:rPr lang="ru-RU" b="1" dirty="0"/>
              <a:t>Безработица: понятие, виды, </a:t>
            </a:r>
            <a:r>
              <a:rPr lang="ru-RU" b="1" dirty="0" smtClean="0"/>
              <a:t>причины.</a:t>
            </a:r>
            <a:endParaRPr lang="ru-RU" dirty="0"/>
          </a:p>
          <a:p>
            <a:pPr marL="457200" lvl="1" indent="0" algn="ctr">
              <a:buNone/>
            </a:pPr>
            <a:r>
              <a:rPr lang="ru-RU" b="1" dirty="0" smtClean="0"/>
              <a:t>Уровень безработицы.</a:t>
            </a:r>
            <a:endParaRPr lang="ru-RU" dirty="0" smtClean="0">
              <a:effectLst/>
            </a:endParaRPr>
          </a:p>
          <a:p>
            <a:pPr algn="just"/>
            <a:r>
              <a:rPr lang="ru-RU" b="1" dirty="0"/>
              <a:t>Безработица</a:t>
            </a:r>
            <a:r>
              <a:rPr lang="ru-RU" dirty="0"/>
              <a:t> – неотъемлемый элемент рынка труда, означает  временную не занятость </a:t>
            </a:r>
            <a:r>
              <a:rPr lang="ru-RU" b="1" dirty="0">
                <a:solidFill>
                  <a:srgbClr val="00B050"/>
                </a:solidFill>
              </a:rPr>
              <a:t>экономически активного населения.</a:t>
            </a:r>
            <a:endParaRPr lang="ru-RU" sz="2000" b="1" dirty="0">
              <a:solidFill>
                <a:srgbClr val="00B050"/>
              </a:solidFill>
            </a:endParaRPr>
          </a:p>
          <a:p>
            <a:pPr algn="just"/>
            <a:r>
              <a:rPr lang="ru-RU" b="1" dirty="0"/>
              <a:t>Экономически-активное население </a:t>
            </a:r>
            <a:r>
              <a:rPr lang="ru-RU" dirty="0"/>
              <a:t>– часть населения, обеспечивающая предложение рабочей силы для производства товаров и услуг. </a:t>
            </a:r>
            <a:r>
              <a:rPr lang="ru-RU" b="1" dirty="0">
                <a:solidFill>
                  <a:srgbClr val="C00000"/>
                </a:solidFill>
              </a:rPr>
              <a:t>Экономически активное население включает </a:t>
            </a:r>
            <a:r>
              <a:rPr lang="ru-RU" b="1" dirty="0">
                <a:solidFill>
                  <a:srgbClr val="00B050"/>
                </a:solidFill>
              </a:rPr>
              <a:t>занятых </a:t>
            </a:r>
            <a:r>
              <a:rPr lang="ru-RU" b="1" dirty="0">
                <a:solidFill>
                  <a:srgbClr val="C00000"/>
                </a:solidFill>
              </a:rPr>
              <a:t>и безработных.</a:t>
            </a:r>
            <a:endParaRPr lang="ru-RU" sz="2000" b="1" dirty="0">
              <a:solidFill>
                <a:srgbClr val="C00000"/>
              </a:solidFill>
            </a:endParaRPr>
          </a:p>
          <a:p>
            <a:pPr algn="just"/>
            <a:r>
              <a:rPr lang="ru-RU" dirty="0"/>
              <a:t>Согласно определению МОТ </a:t>
            </a:r>
            <a:r>
              <a:rPr lang="ru-RU" b="1" dirty="0"/>
              <a:t>безработными</a:t>
            </a:r>
            <a:r>
              <a:rPr lang="ru-RU" dirty="0"/>
              <a:t> признаются лица 16 лет и старше, которые в течение рассматриваемого периода не имели работы, занимались ее поиском и были готово приступить к ее выполнению. </a:t>
            </a:r>
            <a:endParaRPr lang="ru-RU" sz="2000" dirty="0"/>
          </a:p>
          <a:p>
            <a:pPr algn="just"/>
            <a:r>
              <a:rPr lang="ru-RU" dirty="0"/>
              <a:t>В РФ выделяют категорию зарегистрированных безработных. Согласно п.1 ст.3 ФЗ №1032-1 «О занятости населения в Российской Федерации» </a:t>
            </a:r>
            <a:r>
              <a:rPr lang="ru-RU" b="1" dirty="0">
                <a:solidFill>
                  <a:srgbClr val="00B050"/>
                </a:solidFill>
              </a:rPr>
              <a:t>безработными признаются трудоспособные граждане, которые не имеют работы и заработка, зарегистрированы в органах службы занятости в целях поиска подходящей работы, ищут работу и готовы приступить к ней.</a:t>
            </a:r>
            <a:endParaRPr lang="ru-RU" sz="2000" b="1" dirty="0">
              <a:solidFill>
                <a:srgbClr val="00B05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98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720436"/>
                <a:ext cx="10515600" cy="473825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Состояние безработицы характеризуют два показателя: 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b="1" dirty="0" smtClean="0">
                    <a:solidFill>
                      <a:srgbClr val="00B050"/>
                    </a:solidFill>
                  </a:rPr>
                  <a:t>уровень </a:t>
                </a:r>
                <a:r>
                  <a:rPr lang="ru-RU" b="1" dirty="0">
                    <a:solidFill>
                      <a:srgbClr val="00B050"/>
                    </a:solidFill>
                  </a:rPr>
                  <a:t>безработицы и ее продолжительность.</a:t>
                </a:r>
              </a:p>
              <a:p>
                <a:pPr marL="0" indent="0">
                  <a:buNone/>
                </a:pPr>
                <a:r>
                  <a:rPr lang="ru-RU" dirty="0"/>
                  <a:t> </a:t>
                </a:r>
                <a:endParaRPr lang="ru-RU" dirty="0" smtClean="0"/>
              </a:p>
              <a:p>
                <a:endParaRPr lang="ru-RU" dirty="0"/>
              </a:p>
              <a:p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Уровень безработицы</m:t>
                      </m:r>
                      <m:r>
                        <a:rPr lang="ru-RU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>
                              <a:latin typeface="Cambria Math" panose="02040503050406030204" pitchFamily="18" charset="0"/>
                            </a:rPr>
                            <m:t>количество безработных</m:t>
                          </m:r>
                        </m:num>
                        <m:den>
                          <m:r>
                            <a:rPr lang="ru-RU">
                              <a:latin typeface="Cambria Math" panose="02040503050406030204" pitchFamily="18" charset="0"/>
                            </a:rPr>
                            <m:t>экономически активное население</m:t>
                          </m:r>
                        </m:den>
                      </m:f>
                    </m:oMath>
                  </m:oMathPara>
                </a14:m>
                <a:endParaRPr lang="ru-RU" dirty="0"/>
              </a:p>
              <a:p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20436"/>
                <a:ext cx="10515600" cy="4738255"/>
              </a:xfrm>
              <a:blipFill>
                <a:blip r:embed="rId2"/>
                <a:stretch>
                  <a:fillRect l="-1217" t="-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7686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345" y="263236"/>
            <a:ext cx="11485419" cy="638694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зависимости от причин выделяют следующие формы безработицы:</a:t>
            </a:r>
          </a:p>
          <a:p>
            <a:r>
              <a:rPr lang="ru-RU" dirty="0"/>
              <a:t>1. </a:t>
            </a:r>
            <a:r>
              <a:rPr lang="ru-RU" b="1" dirty="0"/>
              <a:t>Фрикционная </a:t>
            </a:r>
            <a:r>
              <a:rPr lang="ru-RU" dirty="0"/>
              <a:t>– связана с затратами времени на поиск нового места работы, например в связи со сменой места жительства, получением образования, или поиском более интересной и высокооплачиваемой работы.  Сроки фрикционной безработицы, как правило, не большие (не более 1 года).</a:t>
            </a:r>
          </a:p>
          <a:p>
            <a:r>
              <a:rPr lang="ru-RU" dirty="0"/>
              <a:t>2. </a:t>
            </a:r>
            <a:r>
              <a:rPr lang="ru-RU" b="1" dirty="0"/>
              <a:t>Структурная </a:t>
            </a:r>
            <a:r>
              <a:rPr lang="ru-RU" dirty="0"/>
              <a:t>– связана с технологическими изменениями в производстве, в результате которых меняется структура спроса на рабочую силу.  Потребность в одних специалистах растет, в других сокращается. </a:t>
            </a:r>
          </a:p>
          <a:p>
            <a:pPr marL="0" indent="0">
              <a:buNone/>
            </a:pPr>
            <a:r>
              <a:rPr lang="ru-RU" dirty="0" smtClean="0"/>
              <a:t>	Фрикционная </a:t>
            </a:r>
            <a:r>
              <a:rPr lang="ru-RU" dirty="0"/>
              <a:t>и структурная формы безработицы – </a:t>
            </a:r>
            <a:r>
              <a:rPr lang="ru-RU" b="1" dirty="0">
                <a:solidFill>
                  <a:srgbClr val="00B050"/>
                </a:solidFill>
              </a:rPr>
              <a:t>явления нормальные </a:t>
            </a:r>
            <a:r>
              <a:rPr lang="ru-RU" dirty="0"/>
              <a:t>и не представляют угрозы для развития страны. По мнению большинства экономистов, они образуют уровень есте­ственной безработицы, соответствующий потенциальному объему ВВП. </a:t>
            </a:r>
          </a:p>
          <a:p>
            <a:r>
              <a:rPr lang="ru-RU" dirty="0"/>
              <a:t>3. </a:t>
            </a:r>
            <a:r>
              <a:rPr lang="ru-RU" b="1" dirty="0"/>
              <a:t>Циклическая безработица</a:t>
            </a:r>
            <a:r>
              <a:rPr lang="ru-RU" dirty="0"/>
              <a:t> – возникает в периоды экономических спадов. Ее уровень достигает пика во время </a:t>
            </a:r>
            <a:r>
              <a:rPr lang="ru-RU" b="1" dirty="0">
                <a:solidFill>
                  <a:srgbClr val="00B050"/>
                </a:solidFill>
              </a:rPr>
              <a:t>экономического кризиса </a:t>
            </a:r>
            <a:r>
              <a:rPr lang="ru-RU" dirty="0"/>
              <a:t>и становится минимальным на стадии экономического подъема</a:t>
            </a:r>
          </a:p>
          <a:p>
            <a:r>
              <a:rPr lang="ru-RU" b="1" dirty="0"/>
              <a:t>Фрикционная, структурная и циклическая безработица </a:t>
            </a:r>
            <a:r>
              <a:rPr lang="ru-RU" dirty="0"/>
              <a:t>– основные формы безработицы в экономики. </a:t>
            </a:r>
          </a:p>
        </p:txBody>
      </p:sp>
    </p:spTree>
    <p:extLst>
      <p:ext uri="{BB962C8B-B14F-4D97-AF65-F5344CB8AC3E}">
        <p14:creationId xmlns:p14="http://schemas.microsoft.com/office/powerpoint/2010/main" val="109345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6364"/>
            <a:ext cx="10515600" cy="5126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Помимо основных форм выделяются: </a:t>
            </a:r>
          </a:p>
          <a:p>
            <a:pPr lvl="0"/>
            <a:r>
              <a:rPr lang="ru-RU" b="1" dirty="0">
                <a:solidFill>
                  <a:srgbClr val="00B050"/>
                </a:solidFill>
              </a:rPr>
              <a:t>институциональная безработица </a:t>
            </a:r>
            <a:r>
              <a:rPr lang="ru-RU" dirty="0"/>
              <a:t>– связана с неэффективной организацией рынка труда;</a:t>
            </a:r>
            <a:endParaRPr lang="ru-RU" dirty="0" smtClean="0">
              <a:effectLst/>
            </a:endParaRPr>
          </a:p>
          <a:p>
            <a:pPr lvl="0"/>
            <a:r>
              <a:rPr lang="ru-RU" b="1" dirty="0">
                <a:solidFill>
                  <a:srgbClr val="00B050"/>
                </a:solidFill>
              </a:rPr>
              <a:t>сезонная</a:t>
            </a:r>
            <a:r>
              <a:rPr lang="ru-RU" dirty="0"/>
              <a:t> – возникает из-за временного характера некоторых видов работ; </a:t>
            </a:r>
            <a:endParaRPr lang="ru-RU" dirty="0" smtClean="0">
              <a:effectLst/>
            </a:endParaRPr>
          </a:p>
          <a:p>
            <a:pPr lvl="0"/>
            <a:r>
              <a:rPr lang="ru-RU" b="1" dirty="0">
                <a:solidFill>
                  <a:srgbClr val="00B050"/>
                </a:solidFill>
              </a:rPr>
              <a:t>скрытая</a:t>
            </a:r>
            <a:r>
              <a:rPr lang="ru-RU" dirty="0"/>
              <a:t> – включает занятых в течение неполной рабочей недели или части рабочего дня, а также работников, находящиеся в вынужденных отпусках без сохранения заработной платы;</a:t>
            </a:r>
            <a:endParaRPr lang="ru-RU" dirty="0" smtClean="0">
              <a:effectLst/>
            </a:endParaRPr>
          </a:p>
          <a:p>
            <a:pPr lvl="0"/>
            <a:r>
              <a:rPr lang="ru-RU" b="1" dirty="0">
                <a:solidFill>
                  <a:srgbClr val="00B050"/>
                </a:solidFill>
              </a:rPr>
              <a:t>застойная</a:t>
            </a:r>
            <a:r>
              <a:rPr lang="ru-RU" dirty="0"/>
              <a:t> безработица включает людей, которые длительное время не могут трудоустроиться. 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075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3344"/>
            <a:ext cx="10515600" cy="62206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	Безработица </a:t>
            </a:r>
            <a:r>
              <a:rPr lang="ru-RU" dirty="0"/>
              <a:t>приводит к серьезным экономическим и социальным последствиям.</a:t>
            </a:r>
          </a:p>
          <a:p>
            <a:pPr marL="0" indent="0" algn="ctr">
              <a:buNone/>
            </a:pPr>
            <a:r>
              <a:rPr lang="ru-RU" b="1" dirty="0"/>
              <a:t>Экономические последствия</a:t>
            </a:r>
            <a:r>
              <a:rPr lang="ru-RU" dirty="0"/>
              <a:t>: </a:t>
            </a:r>
          </a:p>
          <a:p>
            <a:pPr lvl="0"/>
            <a:r>
              <a:rPr lang="ru-RU" dirty="0"/>
              <a:t>недопроизводство товаров и услуг;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сокращение доходной части государственного бюджета;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рост затрат на выплату пособий по безработице;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падение квалификации безработного в случае длительной безработицы;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падение спроса на многие виды продукции.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 smtClean="0"/>
              <a:t>	Важнейшим </a:t>
            </a:r>
            <a:r>
              <a:rPr lang="ru-RU" dirty="0"/>
              <a:t>макроэкономическим последствием безработицы, уровень которой превышает естественный, является сокращение ВВП по сравнению с потенциально возможным.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Объем </a:t>
            </a:r>
            <a:r>
              <a:rPr lang="ru-RU" dirty="0"/>
              <a:t>непроизведенного ВВП можно рассчитать с помощью закона </a:t>
            </a:r>
            <a:r>
              <a:rPr lang="ru-RU" b="1" dirty="0" err="1">
                <a:solidFill>
                  <a:srgbClr val="00B050"/>
                </a:solidFill>
              </a:rPr>
              <a:t>Оукена</a:t>
            </a:r>
            <a:r>
              <a:rPr lang="ru-RU" b="1" dirty="0">
                <a:solidFill>
                  <a:srgbClr val="00B050"/>
                </a:solidFill>
              </a:rPr>
              <a:t>,</a:t>
            </a:r>
            <a:r>
              <a:rPr lang="ru-RU" dirty="0"/>
              <a:t> согласно которому превышение фактического уровня безработицы на </a:t>
            </a:r>
            <a:r>
              <a:rPr lang="ru-RU" b="1" dirty="0">
                <a:solidFill>
                  <a:srgbClr val="00B050"/>
                </a:solidFill>
              </a:rPr>
              <a:t>1%</a:t>
            </a:r>
            <a:r>
              <a:rPr lang="ru-RU" dirty="0"/>
              <a:t> над величиной естественной нормы ведет к отставанию фактического ВВП от потенциального на </a:t>
            </a:r>
            <a:r>
              <a:rPr lang="ru-RU" b="1" dirty="0">
                <a:solidFill>
                  <a:srgbClr val="00B050"/>
                </a:solidFill>
              </a:rPr>
              <a:t>2% – 3%.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977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221672"/>
                <a:ext cx="11623964" cy="642850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	Математически </a:t>
                </a:r>
                <a:r>
                  <a:rPr lang="ru-RU" dirty="0"/>
                  <a:t>закон </a:t>
                </a:r>
                <a:r>
                  <a:rPr lang="ru-RU" dirty="0" err="1"/>
                  <a:t>Оукена</a:t>
                </a:r>
                <a:r>
                  <a:rPr lang="ru-RU" dirty="0"/>
                  <a:t> можно выразить следующей формулой: </a:t>
                </a:r>
              </a:p>
              <a:p>
                <a:r>
                  <a:rPr lang="ru-RU" dirty="0"/>
                  <a:t> 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ru-RU"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ru-RU"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ru-RU"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ru-RU" i="1">
                          <a:latin typeface="Cambria Math" panose="02040503050406030204" pitchFamily="18" charset="0"/>
                        </a:rPr>
                        <m:t>∙100%=−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∙(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ru-RU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/>
              </a:p>
              <a:p>
                <a:r>
                  <a:rPr lang="ru-RU" dirty="0"/>
                  <a:t>где:</a:t>
                </a:r>
              </a:p>
              <a:p>
                <a:r>
                  <a:rPr lang="en-US" dirty="0"/>
                  <a:t>Y</a:t>
                </a:r>
                <a:r>
                  <a:rPr lang="ru-RU" dirty="0"/>
                  <a:t> – фактический ВВП;</a:t>
                </a:r>
              </a:p>
              <a:p>
                <a:r>
                  <a:rPr lang="en-US" dirty="0"/>
                  <a:t>Y</a:t>
                </a:r>
                <a:r>
                  <a:rPr lang="ru-RU" dirty="0"/>
                  <a:t>′- потенциальный ВВП; </a:t>
                </a:r>
              </a:p>
              <a:p>
                <a:r>
                  <a:rPr lang="en-US" dirty="0"/>
                  <a:t>u</a:t>
                </a:r>
                <a:r>
                  <a:rPr lang="ru-RU" dirty="0"/>
                  <a:t> – фактический уровень безработицы (в %);</a:t>
                </a:r>
              </a:p>
              <a:p>
                <a:r>
                  <a:rPr lang="en-US" dirty="0"/>
                  <a:t>u</a:t>
                </a:r>
                <a:r>
                  <a:rPr lang="ru-RU" dirty="0"/>
                  <a:t>′- естественный уровень безработицы (в %);</a:t>
                </a:r>
              </a:p>
              <a:p>
                <a:r>
                  <a:rPr lang="ru-RU" dirty="0">
                    <a:sym typeface="Symbol" panose="05050102010706020507" pitchFamily="18" charset="2"/>
                  </a:rPr>
                  <a:t></a:t>
                </a:r>
                <a:r>
                  <a:rPr lang="ru-RU" dirty="0"/>
                  <a:t> - коэффициент отклонения, выражающий чувствительность ВВП к изменению безработицы (колеблется от 2 до 3</a:t>
                </a:r>
                <a:r>
                  <a:rPr lang="ru-RU" dirty="0" smtClean="0"/>
                  <a:t>). </a:t>
                </a:r>
                <a:r>
                  <a:rPr lang="ru-RU" b="1" dirty="0" smtClean="0">
                    <a:solidFill>
                      <a:srgbClr val="00B050"/>
                    </a:solidFill>
                  </a:rPr>
                  <a:t>Отрицательный, потому что обратная зависимость. Ур. </a:t>
                </a:r>
                <a:r>
                  <a:rPr lang="ru-RU" b="1" dirty="0" err="1" smtClean="0">
                    <a:solidFill>
                      <a:srgbClr val="00B050"/>
                    </a:solidFill>
                  </a:rPr>
                  <a:t>Безраб</a:t>
                </a:r>
                <a:r>
                  <a:rPr lang="ru-RU" b="1" dirty="0" smtClean="0">
                    <a:solidFill>
                      <a:srgbClr val="00B050"/>
                    </a:solidFill>
                  </a:rPr>
                  <a:t>. Растет- ВВП падает.</a:t>
                </a:r>
                <a:endParaRPr lang="ru-RU" b="1" dirty="0">
                  <a:solidFill>
                    <a:srgbClr val="00B050"/>
                  </a:solidFill>
                </a:endParaRPr>
              </a:p>
              <a:p>
                <a:r>
                  <a:rPr lang="ru-RU" dirty="0"/>
                  <a:t>В приведенной формуле одна часть отражает отклонение фактического ВВП от его потенциально возможного (в %), а другая часть показывает отклонение фактического уровня безработицы от естественного уровня.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221672"/>
                <a:ext cx="11623964" cy="6428509"/>
              </a:xfrm>
              <a:blipFill>
                <a:blip r:embed="rId2"/>
                <a:stretch>
                  <a:fillRect l="-787" t="-1896" r="-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544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345" y="484909"/>
            <a:ext cx="11443855" cy="56665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B050"/>
                </a:solidFill>
              </a:rPr>
              <a:t>Социальные последствия безработицы: </a:t>
            </a:r>
            <a:endParaRPr lang="ru-RU" dirty="0">
              <a:solidFill>
                <a:srgbClr val="00B050"/>
              </a:solidFill>
            </a:endParaRPr>
          </a:p>
          <a:p>
            <a:pPr lvl="0"/>
            <a:r>
              <a:rPr lang="ru-RU" dirty="0"/>
              <a:t>снижение моральных устоев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рост преступности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усиление политической нестабильности и социальной напряженности в обществе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обесценение накопленного научно-образовательного потенциала общества,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ухудшение  качества жизни безработных и их семей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снижение стимулов к труду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снижается средняя продолжительность жизни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усиливается отток наиболее квалифицированных кадров за рубеж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418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927" y="110836"/>
            <a:ext cx="11471564" cy="6608619"/>
          </a:xfrm>
        </p:spPr>
        <p:txBody>
          <a:bodyPr>
            <a:normAutofit fontScale="92500" lnSpcReduction="10000"/>
          </a:bodyPr>
          <a:lstStyle/>
          <a:p>
            <a:pPr marL="457200" lvl="1" indent="0" algn="ctr">
              <a:buNone/>
            </a:pPr>
            <a:r>
              <a:rPr lang="ru-RU" b="1" dirty="0"/>
              <a:t>Государственное регулирование занятости</a:t>
            </a:r>
            <a:endParaRPr lang="ru-RU" sz="1800" dirty="0"/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dirty="0" smtClean="0"/>
              <a:t>	Регулирующая </a:t>
            </a:r>
            <a:r>
              <a:rPr lang="ru-RU" dirty="0"/>
              <a:t>роль государства в области занятости выражается в следующих формах: </a:t>
            </a:r>
            <a:endParaRPr lang="ru-RU" sz="2000" dirty="0"/>
          </a:p>
          <a:p>
            <a:pPr algn="just"/>
            <a:r>
              <a:rPr lang="ru-RU" dirty="0"/>
              <a:t>- законодательное оформление и защита прав трудящихся</a:t>
            </a:r>
            <a:endParaRPr lang="ru-RU" sz="2000" dirty="0"/>
          </a:p>
          <a:p>
            <a:pPr algn="just"/>
            <a:r>
              <a:rPr lang="ru-RU" dirty="0"/>
              <a:t>- защита уязвимых групп населения </a:t>
            </a:r>
            <a:endParaRPr lang="ru-RU" sz="2000" dirty="0"/>
          </a:p>
          <a:p>
            <a:pPr algn="just"/>
            <a:r>
              <a:rPr lang="ru-RU" dirty="0"/>
              <a:t>- подготовка и переподготовка трудящихся</a:t>
            </a:r>
            <a:endParaRPr lang="ru-RU" sz="2000" dirty="0"/>
          </a:p>
          <a:p>
            <a:pPr algn="just"/>
            <a:r>
              <a:rPr lang="ru-RU" dirty="0"/>
              <a:t>- обеспечение минимальной оплаты труда</a:t>
            </a:r>
            <a:endParaRPr lang="ru-RU" sz="2000" dirty="0"/>
          </a:p>
          <a:p>
            <a:pPr algn="just"/>
            <a:r>
              <a:rPr lang="ru-RU" dirty="0"/>
              <a:t>- гарантирование приемлемых условий труда</a:t>
            </a:r>
            <a:endParaRPr lang="ru-RU" sz="2000" dirty="0"/>
          </a:p>
          <a:p>
            <a:pPr algn="just"/>
            <a:r>
              <a:rPr lang="ru-RU" dirty="0"/>
              <a:t>- обеспечение стабильного дохода и социальное страхование работников</a:t>
            </a:r>
            <a:endParaRPr lang="ru-RU" sz="2000" dirty="0"/>
          </a:p>
          <a:p>
            <a:pPr marL="0" indent="0" algn="just">
              <a:buNone/>
            </a:pPr>
            <a:r>
              <a:rPr lang="ru-RU" dirty="0" smtClean="0"/>
              <a:t>	На </a:t>
            </a:r>
            <a:r>
              <a:rPr lang="ru-RU" dirty="0"/>
              <a:t>функционирование рынка труда существенное значение оказывают государственные меры по борьбе с </a:t>
            </a:r>
            <a:r>
              <a:rPr lang="ru-RU" b="1" dirty="0">
                <a:solidFill>
                  <a:srgbClr val="00B050"/>
                </a:solidFill>
              </a:rPr>
              <a:t>инфляцией</a:t>
            </a:r>
            <a:r>
              <a:rPr lang="ru-RU" dirty="0"/>
              <a:t>, созданию новых рабочих мест и поддержке традиционных отраслей экономики, налоговая политика, развитие бирж труда и другой инфраструктуры, содействие </a:t>
            </a:r>
            <a:r>
              <a:rPr lang="ru-RU" dirty="0" err="1"/>
              <a:t>самозанятости</a:t>
            </a:r>
            <a:r>
              <a:rPr lang="ru-RU" dirty="0"/>
              <a:t> населения через стимулирование малого бизнеса,  </a:t>
            </a:r>
            <a:r>
              <a:rPr lang="ru-RU" b="1" dirty="0">
                <a:solidFill>
                  <a:srgbClr val="00B050"/>
                </a:solidFill>
              </a:rPr>
              <a:t>сокращение притока иностранной рабочей силы,</a:t>
            </a:r>
            <a:r>
              <a:rPr lang="ru-RU" dirty="0"/>
              <a:t> досрочный выход на пенсию,  определение правил увольнения работников, компенсационных выплат и другие </a:t>
            </a:r>
            <a:r>
              <a:rPr lang="ru-RU" dirty="0" smtClean="0"/>
              <a:t>меры</a:t>
            </a:r>
            <a:r>
              <a:rPr lang="ru-RU" dirty="0"/>
              <a:t>.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176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63236" y="360218"/>
                <a:ext cx="11817928" cy="628996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ru-RU" b="1" dirty="0"/>
                  <a:t>Задача 1 </a:t>
                </a:r>
                <a:endParaRPr lang="ru-RU" dirty="0"/>
              </a:p>
              <a:p>
                <a:r>
                  <a:rPr lang="ru-RU" dirty="0"/>
                  <a:t>Население некоторой страны составляет 250 млн. человек. Из них 60 млн. – дети до 16 лет, 75 млн. человек  выбыли из состава рабочей силы, безработные составляют 11 млн. человек. </a:t>
                </a:r>
              </a:p>
              <a:p>
                <a:r>
                  <a:rPr lang="ru-RU" dirty="0"/>
                  <a:t>Определить величину рабочей силы и уровень безработицы.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b="1" dirty="0"/>
                  <a:t>Решение</a:t>
                </a:r>
                <a:endParaRPr lang="ru-RU" dirty="0"/>
              </a:p>
              <a:p>
                <a:r>
                  <a:rPr lang="ru-RU" dirty="0"/>
                  <a:t>Занятые = 250 –  60 – 75 – 11 = 104 млн. чел.</a:t>
                </a:r>
              </a:p>
              <a:p>
                <a:r>
                  <a:rPr lang="ru-RU" dirty="0"/>
                  <a:t>Экономически активное население = 104 + 11 = 115 млн. чел.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Уровень безработицы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количество безработных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экономически активное население</m:t>
                        </m:r>
                      </m:den>
                    </m:f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Уровень безработицы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115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∙100%=9,6%</m:t>
                    </m:r>
                  </m:oMath>
                </a14:m>
                <a:endParaRPr lang="ru-RU" dirty="0"/>
              </a:p>
              <a:p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3236" y="360218"/>
                <a:ext cx="11817928" cy="6289964"/>
              </a:xfrm>
              <a:blipFill>
                <a:blip r:embed="rId2"/>
                <a:stretch>
                  <a:fillRect l="-774" t="-1938" r="-4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2508"/>
            <a:ext cx="10515600" cy="6317673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Задача 2 </a:t>
            </a:r>
            <a:endParaRPr lang="ru-RU" dirty="0"/>
          </a:p>
          <a:p>
            <a:r>
              <a:rPr lang="ru-RU" dirty="0"/>
              <a:t>По данным официальной статистики РФ на 2020 г. численность населения в России составило 146748 тыс. человек. Лица, находящиеся в </a:t>
            </a:r>
            <a:r>
              <a:rPr lang="ru-RU" dirty="0" err="1"/>
              <a:t>спецучреждениях</a:t>
            </a:r>
            <a:r>
              <a:rPr lang="ru-RU" dirty="0"/>
              <a:t> – 434 тыс. человек. Дети и подростки – 33235 тыс. чел. Пенсионеры, инвалиды и трудоспособные неработающие граждане, не ищущие работу – 37776  тыс. чел. Работающие – 70495 тыс. чел.	</a:t>
            </a:r>
          </a:p>
          <a:p>
            <a:r>
              <a:rPr lang="ru-RU" dirty="0"/>
              <a:t>Найти: </a:t>
            </a:r>
          </a:p>
          <a:p>
            <a:r>
              <a:rPr lang="ru-RU" dirty="0"/>
              <a:t>а)  величину рабочей силы, численность безработных, уровень занятости, и  уровень безработицы</a:t>
            </a:r>
          </a:p>
          <a:p>
            <a:r>
              <a:rPr lang="ru-RU" dirty="0"/>
              <a:t>б)  коэффициент напряженности на рынке труда, если потребность работодателей в работниках, заявленная в органы службы занятости населения в рассматриваемый период составило – 1774 тыс. чел., а число официальных безработных в РФ, т.е. зарегистрированных в службе занятости составило – 3627 тыс. чел.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820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4691" y="304800"/>
                <a:ext cx="11928764" cy="645621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ru-RU" b="1" dirty="0"/>
                  <a:t>Решение </a:t>
                </a:r>
                <a:endParaRPr lang="ru-RU" dirty="0"/>
              </a:p>
              <a:p>
                <a:r>
                  <a:rPr lang="ru-RU" dirty="0"/>
                  <a:t>а) Экономически активное население = 146748 – 434 – 33235 – 37776 = 75303 тыс. чел.</a:t>
                </a:r>
              </a:p>
              <a:p>
                <a:r>
                  <a:rPr lang="ru-RU" dirty="0"/>
                  <a:t>Безработные = 75303 – 70495 = 4808 тыс. чел.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Уровень занятости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количество занятых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экономически активное население</m:t>
                        </m:r>
                      </m:den>
                    </m:f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Уровень занятости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70495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75303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∙100%=93,6%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Уровень безработицы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4808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75303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∙100%=6,4%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б) Коэффициент напряженности на рынке труда показывает соотношение спроса и предложения на рабочую силу и определяется по следующей формуле: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Кнапряж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количество официальных безработных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количество вакансий</m:t>
                        </m:r>
                      </m:den>
                    </m:f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Кнапряж</m:t>
                    </m:r>
                    <m:r>
                      <a:rPr lang="ru-RU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>
                            <a:latin typeface="Cambria Math" panose="02040503050406030204" pitchFamily="18" charset="0"/>
                          </a:rPr>
                          <m:t>3627</m:t>
                        </m:r>
                      </m:num>
                      <m:den>
                        <m:r>
                          <a:rPr lang="ru-RU">
                            <a:latin typeface="Cambria Math" panose="02040503050406030204" pitchFamily="18" charset="0"/>
                          </a:rPr>
                          <m:t>1774</m:t>
                        </m:r>
                      </m:den>
                    </m:f>
                    <m:r>
                      <a:rPr lang="ru-RU" i="1">
                        <a:latin typeface="Cambria Math" panose="02040503050406030204" pitchFamily="18" charset="0"/>
                      </a:rPr>
                      <m:t>=2,04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Таким образом, на одну заявленную вакансию приходится двое граждан, ищущих работу и зарегистрированных в органах службы занятости.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4691" y="304800"/>
                <a:ext cx="11928764" cy="6456218"/>
              </a:xfrm>
              <a:blipFill>
                <a:blip r:embed="rId2"/>
                <a:stretch>
                  <a:fillRect l="-307" t="-15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553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484908"/>
            <a:ext cx="10910455" cy="6068291"/>
          </a:xfrm>
        </p:spPr>
        <p:txBody>
          <a:bodyPr>
            <a:normAutofit/>
          </a:bodyPr>
          <a:lstStyle/>
          <a:p>
            <a:r>
              <a:rPr lang="ru-RU" b="1" dirty="0"/>
              <a:t>Задача 3</a:t>
            </a:r>
            <a:endParaRPr lang="ru-RU" dirty="0"/>
          </a:p>
          <a:p>
            <a:r>
              <a:rPr lang="ru-RU" dirty="0"/>
              <a:t>Имеются следующие данные:</a:t>
            </a:r>
          </a:p>
          <a:p>
            <a:r>
              <a:rPr lang="ru-RU" dirty="0"/>
              <a:t>В некоторой стране проживает 140 млн. человек. Доля трудоспособны х – 60% населения,  из них работает работают 75%.  Доля незанятого трудоспособного населения активно ищущих работу составляет 50%.</a:t>
            </a:r>
          </a:p>
          <a:p>
            <a:r>
              <a:rPr lang="ru-RU" dirty="0"/>
              <a:t>За год достигли трудоспособного возраста 3  млн. человек, из них стали работать 2 млн. человек, 0,5 млн. человек ищут работу.  Пенсионного возраста достигли 4 млн. человек, остались работать 1 млн. пенсионеров.</a:t>
            </a:r>
          </a:p>
          <a:p>
            <a:r>
              <a:rPr lang="ru-RU" dirty="0"/>
              <a:t> Найти уровень безработицы на начало и конец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420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35526"/>
                <a:ext cx="10515600" cy="627610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ru-RU" b="1" dirty="0"/>
                  <a:t>Решение</a:t>
                </a:r>
                <a:endParaRPr lang="ru-RU" dirty="0"/>
              </a:p>
              <a:p>
                <a:r>
                  <a:rPr lang="ru-RU" dirty="0"/>
                  <a:t>Определим показатели на начало года:</a:t>
                </a:r>
              </a:p>
              <a:p>
                <a:r>
                  <a:rPr lang="ru-RU" dirty="0"/>
                  <a:t>Трудоспособное население = 140 ∙ 0,6 = 84 млн. чел.</a:t>
                </a:r>
              </a:p>
              <a:p>
                <a:r>
                  <a:rPr lang="ru-RU" dirty="0"/>
                  <a:t>Занятые = 84∙0,75= 63 млн. чел.</a:t>
                </a:r>
              </a:p>
              <a:p>
                <a:r>
                  <a:rPr lang="ru-RU" dirty="0"/>
                  <a:t>Безработные = (84 – 63) ∙ 0,5 = 10,5 млн. чел.</a:t>
                </a:r>
              </a:p>
              <a:p>
                <a14:m>
                  <m:oMath xmlns:m="http://schemas.openxmlformats.org/officeDocument/2006/math">
                    <m:r>
                      <a:rPr lang="ru-RU" i="1"/>
                      <m:t>Уровень безработицы</m:t>
                    </m:r>
                    <m:r>
                      <a:rPr lang="ru-RU"/>
                      <m:t>=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/>
                          <m:t>10,5</m:t>
                        </m:r>
                      </m:num>
                      <m:den>
                        <m:r>
                          <a:rPr lang="ru-RU"/>
                          <m:t>63+10,5</m:t>
                        </m:r>
                      </m:den>
                    </m:f>
                    <m:r>
                      <a:rPr lang="ru-RU" i="1"/>
                      <m:t>∙100%=14,3%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Определим показатели на конец года:</a:t>
                </a:r>
              </a:p>
              <a:p>
                <a:r>
                  <a:rPr lang="ru-RU" dirty="0"/>
                  <a:t>Трудоспособное население = 84 + 3 – 4 = 83 млн. чел.</a:t>
                </a:r>
              </a:p>
              <a:p>
                <a:r>
                  <a:rPr lang="ru-RU" dirty="0"/>
                  <a:t>Занятые = 63 – 4 + 2 + 1 = 62  млн. чел.</a:t>
                </a:r>
              </a:p>
              <a:p>
                <a:r>
                  <a:rPr lang="ru-RU" dirty="0"/>
                  <a:t>Безработные = 10,5 + 0,5 = 11 млн. чел.</a:t>
                </a:r>
              </a:p>
              <a:p>
                <a14:m>
                  <m:oMath xmlns:m="http://schemas.openxmlformats.org/officeDocument/2006/math">
                    <m:r>
                      <a:rPr lang="ru-RU" i="1"/>
                      <m:t>Уровень безработицы</m:t>
                    </m:r>
                    <m:r>
                      <a:rPr lang="ru-RU"/>
                      <m:t>=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/>
                          <m:t>11</m:t>
                        </m:r>
                      </m:num>
                      <m:den>
                        <m:r>
                          <a:rPr lang="ru-RU"/>
                          <m:t>62+11</m:t>
                        </m:r>
                      </m:den>
                    </m:f>
                    <m:r>
                      <a:rPr lang="ru-RU" i="1"/>
                      <m:t>∙100%=15%</m:t>
                    </m:r>
                  </m:oMath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35526"/>
                <a:ext cx="10515600" cy="6276109"/>
              </a:xfrm>
              <a:blipFill>
                <a:blip r:embed="rId2"/>
                <a:stretch>
                  <a:fillRect l="-1043" t="-2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1638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109"/>
                <a:ext cx="10813473" cy="62484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ru-RU" b="1" dirty="0"/>
                  <a:t>Задача 4 </a:t>
                </a:r>
                <a:endParaRPr lang="ru-RU" dirty="0"/>
              </a:p>
              <a:p>
                <a:r>
                  <a:rPr lang="ru-RU" dirty="0"/>
                  <a:t>Имеются следующие данные:</a:t>
                </a:r>
              </a:p>
              <a:p>
                <a:r>
                  <a:rPr lang="ru-RU" dirty="0"/>
                  <a:t>В некоторой стране в конце года естественный уровень безработицы равен 5%,  фактический уровень составил 8 %. Реальный объем ВВП равен 1500 млрд. руб. Коэффициенте </a:t>
                </a:r>
                <a:r>
                  <a:rPr lang="ru-RU" dirty="0" err="1"/>
                  <a:t>Оукена</a:t>
                </a:r>
                <a:r>
                  <a:rPr lang="ru-RU" dirty="0"/>
                  <a:t> = 2,5.</a:t>
                </a:r>
              </a:p>
              <a:p>
                <a:r>
                  <a:rPr lang="ru-RU" dirty="0"/>
                  <a:t>Определите реальный ВВП в условиях полной занятости.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b="1" dirty="0"/>
                  <a:t>Решение</a:t>
                </a:r>
                <a:endParaRPr lang="ru-RU" dirty="0"/>
              </a:p>
              <a:p>
                <a:r>
                  <a:rPr lang="ru-RU" dirty="0"/>
                  <a:t>Циклический уровень безработицы = 8% – 5% = 3%</a:t>
                </a:r>
              </a:p>
              <a:p>
                <a:r>
                  <a:rPr lang="ru-RU" dirty="0"/>
                  <a:t>Отставание ВВП = 3 % ∙ 2,5 = 7,5%</a:t>
                </a:r>
              </a:p>
              <a:p>
                <a:r>
                  <a:rPr lang="ru-RU" dirty="0"/>
                  <a:t>Используя закон </a:t>
                </a:r>
                <a:r>
                  <a:rPr lang="ru-RU" dirty="0" err="1"/>
                  <a:t>Оукена</a:t>
                </a:r>
                <a:r>
                  <a:rPr lang="ru-RU" dirty="0"/>
                  <a:t>, определим по формуле ВВП </a:t>
                </a:r>
                <a:r>
                  <a:rPr lang="ru-RU" dirty="0" smtClean="0"/>
                  <a:t>потенциальный</a:t>
                </a:r>
                <a:endParaRPr lang="en-US" dirty="0" smtClean="0"/>
              </a:p>
              <a:p>
                <a:r>
                  <a:rPr lang="ru-RU" dirty="0" smtClean="0"/>
                  <a:t>Абсолютное отставание ВВП = 1500*0,075=112,5 </a:t>
                </a:r>
                <a:r>
                  <a:rPr lang="ru-RU" dirty="0" err="1" smtClean="0"/>
                  <a:t>м.р</a:t>
                </a:r>
                <a:r>
                  <a:rPr lang="ru-RU" dirty="0" smtClean="0"/>
                  <a:t>.</a:t>
                </a:r>
              </a:p>
              <a:p>
                <a:r>
                  <a:rPr lang="ru-RU" dirty="0" smtClean="0"/>
                  <a:t>ВВП потенциальный = 1500+112,5 = 1612,5 м. р. </a:t>
                </a:r>
              </a:p>
              <a:p>
                <a:endParaRPr lang="ru-RU" dirty="0"/>
              </a:p>
              <a:p>
                <a:r>
                  <a:rPr lang="ru-RU" dirty="0" smtClean="0"/>
                  <a:t>Или (1500–</a:t>
                </a:r>
                <a:r>
                  <a:rPr lang="ru-RU" dirty="0" err="1" smtClean="0"/>
                  <a:t>ВВПп</a:t>
                </a:r>
                <a:r>
                  <a:rPr lang="ru-RU" dirty="0"/>
                  <a:t>= – 0,075</a:t>
                </a:r>
                <a14:m>
                  <m:oMath xmlns:m="http://schemas.openxmlformats.org/officeDocument/2006/math">
                    <m:r>
                      <a:rPr lang="ru-RU" i="1"/>
                      <m:t>∙</m:t>
                    </m:r>
                  </m:oMath>
                </a14:m>
                <a:r>
                  <a:rPr lang="ru-RU" dirty="0"/>
                  <a:t> </a:t>
                </a:r>
                <a:r>
                  <a:rPr lang="ru-RU" dirty="0" err="1"/>
                  <a:t>ВВПп</a:t>
                </a:r>
                <a:r>
                  <a:rPr lang="ru-RU" dirty="0"/>
                  <a:t> = 0,925∙ВВПп = 1500, отсюда</a:t>
                </a:r>
              </a:p>
              <a:p>
                <a:r>
                  <a:rPr lang="ru-RU" dirty="0" err="1"/>
                  <a:t>ВВПп</a:t>
                </a:r>
                <a:r>
                  <a:rPr lang="ru-RU" dirty="0"/>
                  <a:t>=1 621,6 млрд. руб</a:t>
                </a:r>
                <a:r>
                  <a:rPr lang="ru-RU" dirty="0" smtClean="0"/>
                  <a:t>.)</a:t>
                </a:r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109"/>
                <a:ext cx="10813473" cy="6248400"/>
              </a:xfrm>
              <a:blipFill>
                <a:blip r:embed="rId2"/>
                <a:stretch>
                  <a:fillRect l="-846" t="-2537" b="-16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3031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666780"/>
              </p:ext>
            </p:extLst>
          </p:nvPr>
        </p:nvGraphicFramePr>
        <p:xfrm>
          <a:off x="1974272" y="3435927"/>
          <a:ext cx="8409709" cy="2632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1968">
                  <a:extLst>
                    <a:ext uri="{9D8B030D-6E8A-4147-A177-3AD203B41FA5}">
                      <a16:colId xmlns:a16="http://schemas.microsoft.com/office/drawing/2014/main" val="58855500"/>
                    </a:ext>
                  </a:extLst>
                </a:gridCol>
                <a:gridCol w="2757202">
                  <a:extLst>
                    <a:ext uri="{9D8B030D-6E8A-4147-A177-3AD203B41FA5}">
                      <a16:colId xmlns:a16="http://schemas.microsoft.com/office/drawing/2014/main" val="752950391"/>
                    </a:ext>
                  </a:extLst>
                </a:gridCol>
                <a:gridCol w="3170539">
                  <a:extLst>
                    <a:ext uri="{9D8B030D-6E8A-4147-A177-3AD203B41FA5}">
                      <a16:colId xmlns:a16="http://schemas.microsoft.com/office/drawing/2014/main" val="4078728373"/>
                    </a:ext>
                  </a:extLst>
                </a:gridCol>
              </a:tblGrid>
              <a:tr h="8362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Годы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ВВП потенциальный, ден ед.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Уровень безработицы, %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695772"/>
                  </a:ext>
                </a:extLst>
              </a:tr>
              <a:tr h="598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8200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916290"/>
                  </a:ext>
                </a:extLst>
              </a:tr>
              <a:tr h="598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8600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624877"/>
                  </a:ext>
                </a:extLst>
              </a:tr>
              <a:tr h="598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9100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42446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37308" y="609600"/>
            <a:ext cx="1108363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5</a:t>
            </a:r>
            <a:endParaRPr lang="ru-RU" altLang="ru-RU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Найти: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ВВП реальный, размер потерь ВВП от безработицы, если коэффициент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Оукена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равен 2,5, а уровень естественной безработицы составляет 6%.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901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5855"/>
            <a:ext cx="10515600" cy="5401108"/>
          </a:xfrm>
        </p:spPr>
        <p:txBody>
          <a:bodyPr/>
          <a:lstStyle/>
          <a:p>
            <a:r>
              <a:rPr lang="ru-RU" dirty="0"/>
              <a:t>Определим ВВП реальный в 2018г. </a:t>
            </a:r>
          </a:p>
          <a:p>
            <a:r>
              <a:rPr lang="ru-RU" dirty="0"/>
              <a:t>В этом году уровень фактической безработицы соответствует уровню естественной безработицы, соответственно достигнут ВВП потенциально возможный, т.е. ВВП реал = ВВП </a:t>
            </a:r>
            <a:r>
              <a:rPr lang="ru-RU" dirty="0" err="1"/>
              <a:t>потенц</a:t>
            </a:r>
            <a:r>
              <a:rPr lang="ru-RU" dirty="0"/>
              <a:t>.</a:t>
            </a:r>
          </a:p>
          <a:p>
            <a:r>
              <a:rPr lang="ru-RU" dirty="0"/>
              <a:t>ВВП = 8200 </a:t>
            </a:r>
            <a:r>
              <a:rPr lang="ru-RU" dirty="0" err="1"/>
              <a:t>ден</a:t>
            </a:r>
            <a:r>
              <a:rPr lang="ru-RU" dirty="0"/>
              <a:t>. ед.</a:t>
            </a:r>
          </a:p>
          <a:p>
            <a:r>
              <a:rPr lang="ru-RU" dirty="0"/>
              <a:t>Определим ВВП реальный в 2019 г. </a:t>
            </a:r>
          </a:p>
          <a:p>
            <a:r>
              <a:rPr lang="ru-RU" dirty="0"/>
              <a:t>В этом году фактическая безработица превышает естественный уровень на 2%. Используя закон </a:t>
            </a:r>
            <a:r>
              <a:rPr lang="ru-RU" dirty="0" err="1"/>
              <a:t>Оукена</a:t>
            </a:r>
            <a:r>
              <a:rPr lang="ru-RU" dirty="0"/>
              <a:t>, отставание ВВП в % составит: 2 ∙ 2,5=5%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82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346364"/>
                <a:ext cx="11132127" cy="6206836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ru-RU" dirty="0"/>
                  <a:t>Определим ВВП по следующей формуле: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ru-RU"/>
                          <m:t>Y</m:t>
                        </m:r>
                        <m:r>
                          <a:rPr lang="ru-RU" i="1"/>
                          <m:t>−</m:t>
                        </m:r>
                        <m:r>
                          <m:rPr>
                            <m:sty m:val="p"/>
                          </m:rPr>
                          <a:rPr lang="ru-RU"/>
                          <m:t>Y</m:t>
                        </m:r>
                        <m:r>
                          <a:rPr lang="ru-RU" i="1"/>
                          <m:t>′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ru-RU"/>
                          <m:t>Y</m:t>
                        </m:r>
                        <m:r>
                          <a:rPr lang="ru-RU" i="1"/>
                          <m:t>′</m:t>
                        </m:r>
                      </m:den>
                    </m:f>
                    <m:r>
                      <a:rPr lang="ru-RU" i="1"/>
                      <m:t>∙100%=−</m:t>
                    </m:r>
                    <m:r>
                      <a:rPr lang="ru-RU" i="1"/>
                      <m:t>𝛽</m:t>
                    </m:r>
                    <m:r>
                      <a:rPr lang="ru-RU" i="1"/>
                      <m:t>∙(</m:t>
                    </m:r>
                    <m:r>
                      <a:rPr lang="ru-RU" i="1"/>
                      <m:t>𝑢</m:t>
                    </m:r>
                    <m:r>
                      <a:rPr lang="ru-RU" i="1"/>
                      <m:t>−</m:t>
                    </m:r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𝑢</m:t>
                        </m:r>
                      </m:e>
                      <m:sup>
                        <m:r>
                          <a:rPr lang="ru-RU" i="1"/>
                          <m:t>′</m:t>
                        </m:r>
                      </m:sup>
                    </m:sSup>
                    <m:r>
                      <a:rPr lang="ru-RU" i="1"/>
                      <m:t>)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ru-RU"/>
                          <m:t>Y</m:t>
                        </m:r>
                        <m:r>
                          <a:rPr lang="ru-RU" i="1"/>
                          <m:t>−</m:t>
                        </m:r>
                        <m:r>
                          <a:rPr lang="ru-RU"/>
                          <m:t>8600</m:t>
                        </m:r>
                      </m:num>
                      <m:den>
                        <m:r>
                          <a:rPr lang="ru-RU"/>
                          <m:t>8600</m:t>
                        </m:r>
                      </m:den>
                    </m:f>
                    <m:r>
                      <a:rPr lang="ru-RU" i="1"/>
                      <m:t>∙100%=−2,5∙(8−6)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/>
                      <m:t>Y</m:t>
                    </m:r>
                    <m:r>
                      <a:rPr lang="ru-RU"/>
                      <m:t>=</m:t>
                    </m:r>
                    <m:r>
                      <a:rPr lang="ru-RU" i="1"/>
                      <m:t>8600−430=8170 ден. ед.</m:t>
                    </m:r>
                  </m:oMath>
                </a14:m>
                <a:endParaRPr lang="ru-RU" dirty="0"/>
              </a:p>
              <a:p>
                <a:r>
                  <a:rPr lang="en-US" dirty="0"/>
                  <a:t> </a:t>
                </a:r>
                <a:endParaRPr lang="ru-RU" dirty="0"/>
              </a:p>
              <a:p>
                <a:r>
                  <a:rPr lang="ru-RU" dirty="0"/>
                  <a:t>Аналогично найдем ВВП для 2020 г.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ru-RU"/>
                          <m:t>Y</m:t>
                        </m:r>
                        <m:r>
                          <a:rPr lang="ru-RU" i="1"/>
                          <m:t>−</m:t>
                        </m:r>
                        <m:r>
                          <a:rPr lang="ru-RU"/>
                          <m:t>9100</m:t>
                        </m:r>
                      </m:num>
                      <m:den>
                        <m:r>
                          <a:rPr lang="ru-RU"/>
                          <m:t>9100</m:t>
                        </m:r>
                      </m:den>
                    </m:f>
                    <m:r>
                      <a:rPr lang="ru-RU" i="1"/>
                      <m:t>∙100%=−2,5∙(7,2−6)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/>
                      <m:t>𝑌</m:t>
                    </m:r>
                    <m:r>
                      <a:rPr lang="en-US" i="1"/>
                      <m:t>=9100−273=8827 </m:t>
                    </m:r>
                    <m:r>
                      <a:rPr lang="ru-RU" i="1"/>
                      <m:t>ден. ед.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346364"/>
                <a:ext cx="11132127" cy="6206836"/>
              </a:xfrm>
              <a:blipFill>
                <a:blip r:embed="rId2"/>
                <a:stretch>
                  <a:fillRect l="-712" t="-2259" b="-11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0427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250323"/>
              </p:ext>
            </p:extLst>
          </p:nvPr>
        </p:nvGraphicFramePr>
        <p:xfrm>
          <a:off x="1482437" y="2008906"/>
          <a:ext cx="9809018" cy="37445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3284">
                  <a:extLst>
                    <a:ext uri="{9D8B030D-6E8A-4147-A177-3AD203B41FA5}">
                      <a16:colId xmlns:a16="http://schemas.microsoft.com/office/drawing/2014/main" val="1704305631"/>
                    </a:ext>
                  </a:extLst>
                </a:gridCol>
                <a:gridCol w="2156465">
                  <a:extLst>
                    <a:ext uri="{9D8B030D-6E8A-4147-A177-3AD203B41FA5}">
                      <a16:colId xmlns:a16="http://schemas.microsoft.com/office/drawing/2014/main" val="716128985"/>
                    </a:ext>
                  </a:extLst>
                </a:gridCol>
                <a:gridCol w="2088401">
                  <a:extLst>
                    <a:ext uri="{9D8B030D-6E8A-4147-A177-3AD203B41FA5}">
                      <a16:colId xmlns:a16="http://schemas.microsoft.com/office/drawing/2014/main" val="188668417"/>
                    </a:ext>
                  </a:extLst>
                </a:gridCol>
                <a:gridCol w="2121298">
                  <a:extLst>
                    <a:ext uri="{9D8B030D-6E8A-4147-A177-3AD203B41FA5}">
                      <a16:colId xmlns:a16="http://schemas.microsoft.com/office/drawing/2014/main" val="3982340207"/>
                    </a:ext>
                  </a:extLst>
                </a:gridCol>
                <a:gridCol w="2199570">
                  <a:extLst>
                    <a:ext uri="{9D8B030D-6E8A-4147-A177-3AD203B41FA5}">
                      <a16:colId xmlns:a16="http://schemas.microsoft.com/office/drawing/2014/main" val="463314520"/>
                    </a:ext>
                  </a:extLst>
                </a:gridCol>
              </a:tblGrid>
              <a:tr h="1330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Годы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ВВП </a:t>
                      </a:r>
                      <a:r>
                        <a:rPr lang="ru-RU" sz="2400" dirty="0" err="1">
                          <a:effectLst/>
                        </a:rPr>
                        <a:t>потенц</a:t>
                      </a:r>
                      <a:r>
                        <a:rPr lang="ru-RU" sz="2400" dirty="0">
                          <a:effectLst/>
                        </a:rPr>
                        <a:t>, </a:t>
                      </a:r>
                      <a:r>
                        <a:rPr lang="ru-RU" sz="2400" dirty="0" err="1">
                          <a:effectLst/>
                        </a:rPr>
                        <a:t>ден</a:t>
                      </a:r>
                      <a:r>
                        <a:rPr lang="ru-RU" sz="2400" dirty="0">
                          <a:effectLst/>
                        </a:rPr>
                        <a:t> ед.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Уровень безработицы, %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ВВП реал. </a:t>
                      </a:r>
                      <a:r>
                        <a:rPr lang="ru-RU" sz="2400" dirty="0" err="1">
                          <a:effectLst/>
                        </a:rPr>
                        <a:t>ден</a:t>
                      </a:r>
                      <a:r>
                        <a:rPr lang="ru-RU" sz="2400" dirty="0">
                          <a:effectLst/>
                        </a:rPr>
                        <a:t>. </a:t>
                      </a:r>
                      <a:r>
                        <a:rPr lang="ru-RU" sz="2400" dirty="0" err="1">
                          <a:effectLst/>
                        </a:rPr>
                        <a:t>ед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Размер потерь ВВП от безработицы, ден. ед.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51132"/>
                  </a:ext>
                </a:extLst>
              </a:tr>
              <a:tr h="6955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2019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8200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8200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657690"/>
                  </a:ext>
                </a:extLst>
              </a:tr>
              <a:tr h="6955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2020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8600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8170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430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105119"/>
                  </a:ext>
                </a:extLst>
              </a:tr>
              <a:tr h="6955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2021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9100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7,2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8827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273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77469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1892" y="909052"/>
            <a:ext cx="84950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Занесем данные в таблицу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1798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812</Words>
  <Application>Microsoft Office PowerPoint</Application>
  <PresentationFormat>Широкоэкранный</PresentationFormat>
  <Paragraphs>182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Алексей</cp:lastModifiedBy>
  <cp:revision>7</cp:revision>
  <dcterms:created xsi:type="dcterms:W3CDTF">2024-12-04T10:15:17Z</dcterms:created>
  <dcterms:modified xsi:type="dcterms:W3CDTF">2024-12-06T15:29:34Z</dcterms:modified>
</cp:coreProperties>
</file>