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7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E2368D4-1F53-4C81-B72E-19994D774D08}" type="datetimeFigureOut">
              <a:rPr lang="ru-RU" smtClean="0"/>
              <a:t>15.10.2024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1D2B60B-9562-4CFC-91B0-8C15992ACB23}" type="slidenum">
              <a:rPr lang="ru-RU" smtClean="0"/>
              <a:t>‹#›</a:t>
            </a:fld>
            <a:endParaRPr lang="ru-RU"/>
          </a:p>
        </p:txBody>
      </p:sp>
    </p:spTree>
    <p:extLst>
      <p:ext uri="{BB962C8B-B14F-4D97-AF65-F5344CB8AC3E}">
        <p14:creationId xmlns:p14="http://schemas.microsoft.com/office/powerpoint/2010/main" val="1967417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E2368D4-1F53-4C81-B72E-19994D774D08}" type="datetimeFigureOut">
              <a:rPr lang="ru-RU" smtClean="0"/>
              <a:t>15.10.2024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1D2B60B-9562-4CFC-91B0-8C15992ACB23}" type="slidenum">
              <a:rPr lang="ru-RU" smtClean="0"/>
              <a:t>‹#›</a:t>
            </a:fld>
            <a:endParaRPr lang="ru-RU"/>
          </a:p>
        </p:txBody>
      </p:sp>
    </p:spTree>
    <p:extLst>
      <p:ext uri="{BB962C8B-B14F-4D97-AF65-F5344CB8AC3E}">
        <p14:creationId xmlns:p14="http://schemas.microsoft.com/office/powerpoint/2010/main" val="963237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E2368D4-1F53-4C81-B72E-19994D774D08}" type="datetimeFigureOut">
              <a:rPr lang="ru-RU" smtClean="0"/>
              <a:t>15.10.2024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1D2B60B-9562-4CFC-91B0-8C15992ACB23}" type="slidenum">
              <a:rPr lang="ru-RU" smtClean="0"/>
              <a:t>‹#›</a:t>
            </a:fld>
            <a:endParaRPr lang="ru-RU"/>
          </a:p>
        </p:txBody>
      </p:sp>
    </p:spTree>
    <p:extLst>
      <p:ext uri="{BB962C8B-B14F-4D97-AF65-F5344CB8AC3E}">
        <p14:creationId xmlns:p14="http://schemas.microsoft.com/office/powerpoint/2010/main" val="3544299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E2368D4-1F53-4C81-B72E-19994D774D08}" type="datetimeFigureOut">
              <a:rPr lang="ru-RU" smtClean="0"/>
              <a:t>15.10.2024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1D2B60B-9562-4CFC-91B0-8C15992ACB23}" type="slidenum">
              <a:rPr lang="ru-RU" smtClean="0"/>
              <a:t>‹#›</a:t>
            </a:fld>
            <a:endParaRPr lang="ru-RU"/>
          </a:p>
        </p:txBody>
      </p:sp>
    </p:spTree>
    <p:extLst>
      <p:ext uri="{BB962C8B-B14F-4D97-AF65-F5344CB8AC3E}">
        <p14:creationId xmlns:p14="http://schemas.microsoft.com/office/powerpoint/2010/main" val="279277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E2368D4-1F53-4C81-B72E-19994D774D08}" type="datetimeFigureOut">
              <a:rPr lang="ru-RU" smtClean="0"/>
              <a:t>15.10.2024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1D2B60B-9562-4CFC-91B0-8C15992ACB23}" type="slidenum">
              <a:rPr lang="ru-RU" smtClean="0"/>
              <a:t>‹#›</a:t>
            </a:fld>
            <a:endParaRPr lang="ru-RU"/>
          </a:p>
        </p:txBody>
      </p:sp>
    </p:spTree>
    <p:extLst>
      <p:ext uri="{BB962C8B-B14F-4D97-AF65-F5344CB8AC3E}">
        <p14:creationId xmlns:p14="http://schemas.microsoft.com/office/powerpoint/2010/main" val="684476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E2368D4-1F53-4C81-B72E-19994D774D08}" type="datetimeFigureOut">
              <a:rPr lang="ru-RU" smtClean="0"/>
              <a:t>15.10.2024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1D2B60B-9562-4CFC-91B0-8C15992ACB23}" type="slidenum">
              <a:rPr lang="ru-RU" smtClean="0"/>
              <a:t>‹#›</a:t>
            </a:fld>
            <a:endParaRPr lang="ru-RU"/>
          </a:p>
        </p:txBody>
      </p:sp>
    </p:spTree>
    <p:extLst>
      <p:ext uri="{BB962C8B-B14F-4D97-AF65-F5344CB8AC3E}">
        <p14:creationId xmlns:p14="http://schemas.microsoft.com/office/powerpoint/2010/main" val="2574951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E2368D4-1F53-4C81-B72E-19994D774D08}" type="datetimeFigureOut">
              <a:rPr lang="ru-RU" smtClean="0"/>
              <a:t>15.10.2024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1D2B60B-9562-4CFC-91B0-8C15992ACB23}" type="slidenum">
              <a:rPr lang="ru-RU" smtClean="0"/>
              <a:t>‹#›</a:t>
            </a:fld>
            <a:endParaRPr lang="ru-RU"/>
          </a:p>
        </p:txBody>
      </p:sp>
    </p:spTree>
    <p:extLst>
      <p:ext uri="{BB962C8B-B14F-4D97-AF65-F5344CB8AC3E}">
        <p14:creationId xmlns:p14="http://schemas.microsoft.com/office/powerpoint/2010/main" val="2145314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2E2368D4-1F53-4C81-B72E-19994D774D08}" type="datetimeFigureOut">
              <a:rPr lang="ru-RU" smtClean="0"/>
              <a:t>15.10.2024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1D2B60B-9562-4CFC-91B0-8C15992ACB23}" type="slidenum">
              <a:rPr lang="ru-RU" smtClean="0"/>
              <a:t>‹#›</a:t>
            </a:fld>
            <a:endParaRPr lang="ru-RU"/>
          </a:p>
        </p:txBody>
      </p:sp>
    </p:spTree>
    <p:extLst>
      <p:ext uri="{BB962C8B-B14F-4D97-AF65-F5344CB8AC3E}">
        <p14:creationId xmlns:p14="http://schemas.microsoft.com/office/powerpoint/2010/main" val="2614948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2E2368D4-1F53-4C81-B72E-19994D774D08}" type="datetimeFigureOut">
              <a:rPr lang="ru-RU" smtClean="0"/>
              <a:t>15.10.2024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1D2B60B-9562-4CFC-91B0-8C15992ACB23}" type="slidenum">
              <a:rPr lang="ru-RU" smtClean="0"/>
              <a:t>‹#›</a:t>
            </a:fld>
            <a:endParaRPr lang="ru-RU"/>
          </a:p>
        </p:txBody>
      </p:sp>
    </p:spTree>
    <p:extLst>
      <p:ext uri="{BB962C8B-B14F-4D97-AF65-F5344CB8AC3E}">
        <p14:creationId xmlns:p14="http://schemas.microsoft.com/office/powerpoint/2010/main" val="581671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E2368D4-1F53-4C81-B72E-19994D774D08}" type="datetimeFigureOut">
              <a:rPr lang="ru-RU" smtClean="0"/>
              <a:t>15.10.2024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1D2B60B-9562-4CFC-91B0-8C15992ACB23}" type="slidenum">
              <a:rPr lang="ru-RU" smtClean="0"/>
              <a:t>‹#›</a:t>
            </a:fld>
            <a:endParaRPr lang="ru-RU"/>
          </a:p>
        </p:txBody>
      </p:sp>
    </p:spTree>
    <p:extLst>
      <p:ext uri="{BB962C8B-B14F-4D97-AF65-F5344CB8AC3E}">
        <p14:creationId xmlns:p14="http://schemas.microsoft.com/office/powerpoint/2010/main" val="3551131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E2368D4-1F53-4C81-B72E-19994D774D08}" type="datetimeFigureOut">
              <a:rPr lang="ru-RU" smtClean="0"/>
              <a:t>15.10.2024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1D2B60B-9562-4CFC-91B0-8C15992ACB23}" type="slidenum">
              <a:rPr lang="ru-RU" smtClean="0"/>
              <a:t>‹#›</a:t>
            </a:fld>
            <a:endParaRPr lang="ru-RU"/>
          </a:p>
        </p:txBody>
      </p:sp>
    </p:spTree>
    <p:extLst>
      <p:ext uri="{BB962C8B-B14F-4D97-AF65-F5344CB8AC3E}">
        <p14:creationId xmlns:p14="http://schemas.microsoft.com/office/powerpoint/2010/main" val="107194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2368D4-1F53-4C81-B72E-19994D774D08}" type="datetimeFigureOut">
              <a:rPr lang="ru-RU" smtClean="0"/>
              <a:t>15.10.2024</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D2B60B-9562-4CFC-91B0-8C15992ACB23}" type="slidenum">
              <a:rPr lang="ru-RU" smtClean="0"/>
              <a:t>‹#›</a:t>
            </a:fld>
            <a:endParaRPr lang="ru-RU"/>
          </a:p>
        </p:txBody>
      </p:sp>
    </p:spTree>
    <p:extLst>
      <p:ext uri="{BB962C8B-B14F-4D97-AF65-F5344CB8AC3E}">
        <p14:creationId xmlns:p14="http://schemas.microsoft.com/office/powerpoint/2010/main" val="32776271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845127"/>
            <a:ext cx="10515600" cy="3380508"/>
          </a:xfrm>
        </p:spPr>
        <p:txBody>
          <a:bodyPr>
            <a:noAutofit/>
          </a:bodyPr>
          <a:lstStyle/>
          <a:p>
            <a:pPr algn="ctr"/>
            <a:r>
              <a:rPr lang="ru-RU" sz="4800" b="1" dirty="0" smtClean="0"/>
              <a:t>Кейс: </a:t>
            </a:r>
            <a:r>
              <a:rPr lang="ru-RU" sz="4800" b="1" dirty="0"/>
              <a:t>Ресурсы организации. Ресурсно-ориентированный подход (РОП) или теория (</a:t>
            </a:r>
            <a:r>
              <a:rPr lang="ru-RU" sz="4800" b="1" dirty="0" err="1"/>
              <a:t>resource-based</a:t>
            </a:r>
            <a:r>
              <a:rPr lang="ru-RU" sz="4800" b="1" dirty="0"/>
              <a:t> </a:t>
            </a:r>
            <a:r>
              <a:rPr lang="ru-RU" sz="4800" b="1" dirty="0" err="1"/>
              <a:t>view</a:t>
            </a:r>
            <a:r>
              <a:rPr lang="ru-RU" sz="4800" b="1" dirty="0" smtClean="0"/>
              <a:t>).</a:t>
            </a:r>
            <a:endParaRPr lang="ru-RU" sz="4800" b="1" dirty="0"/>
          </a:p>
        </p:txBody>
      </p:sp>
    </p:spTree>
    <p:extLst>
      <p:ext uri="{BB962C8B-B14F-4D97-AF65-F5344CB8AC3E}">
        <p14:creationId xmlns:p14="http://schemas.microsoft.com/office/powerpoint/2010/main" val="1705694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87927"/>
            <a:ext cx="10515600" cy="1981200"/>
          </a:xfrm>
        </p:spPr>
        <p:txBody>
          <a:bodyPr>
            <a:noAutofit/>
          </a:bodyPr>
          <a:lstStyle/>
          <a:p>
            <a:pPr algn="ctr"/>
            <a:r>
              <a:rPr lang="ru-RU" sz="3200" b="1" dirty="0"/>
              <a:t>В научной литературе выделяются два базовых источника улучшения использования факторов производства, повышения показателей производительности и рентабельности организаций: </a:t>
            </a:r>
            <a:r>
              <a:rPr lang="ru-RU" sz="3200" dirty="0"/>
              <a:t/>
            </a:r>
            <a:br>
              <a:rPr lang="ru-RU" sz="3200" dirty="0"/>
            </a:br>
            <a:endParaRPr lang="ru-RU" sz="3200" dirty="0"/>
          </a:p>
        </p:txBody>
      </p:sp>
      <p:sp>
        <p:nvSpPr>
          <p:cNvPr id="3" name="Объект 2"/>
          <p:cNvSpPr>
            <a:spLocks noGrp="1"/>
          </p:cNvSpPr>
          <p:nvPr>
            <p:ph idx="1"/>
          </p:nvPr>
        </p:nvSpPr>
        <p:spPr>
          <a:xfrm>
            <a:off x="838200" y="2369128"/>
            <a:ext cx="10515600" cy="3574472"/>
          </a:xfrm>
        </p:spPr>
        <p:txBody>
          <a:bodyPr/>
          <a:lstStyle/>
          <a:p>
            <a:pPr lvl="0" fontAlgn="base"/>
            <a:r>
              <a:rPr lang="ru-RU" b="1" i="1" dirty="0"/>
              <a:t>привлекательность отрасли</a:t>
            </a:r>
            <a:r>
              <a:rPr lang="ru-RU" dirty="0"/>
              <a:t>, обусловленная обладанием рыночной властью, наличием барьеров входа и т. д. В экономической теории для описания данного параметра используется термин </a:t>
            </a:r>
            <a:r>
              <a:rPr lang="ru-RU" b="1" dirty="0"/>
              <a:t>«</a:t>
            </a:r>
            <a:r>
              <a:rPr lang="ru-RU" b="1" i="1" dirty="0"/>
              <a:t>монопольная рента»</a:t>
            </a:r>
            <a:r>
              <a:rPr lang="ru-RU" dirty="0"/>
              <a:t>;</a:t>
            </a:r>
          </a:p>
          <a:p>
            <a:pPr lvl="0" fontAlgn="base"/>
            <a:r>
              <a:rPr lang="ru-RU" b="1" i="1" dirty="0"/>
              <a:t>контроль над ресурсами</a:t>
            </a:r>
            <a:r>
              <a:rPr lang="ru-RU" b="1" dirty="0"/>
              <a:t> </a:t>
            </a:r>
            <a:r>
              <a:rPr lang="ru-RU" dirty="0"/>
              <a:t>(специфичные для организации активы, такие как патенты, товарные знаки, репутация бренда, канал сбыта, ключевые технологии, производственная база и т. д.), который экономисты называют также </a:t>
            </a:r>
            <a:r>
              <a:rPr lang="ru-RU" b="1" dirty="0"/>
              <a:t>«</a:t>
            </a:r>
            <a:r>
              <a:rPr lang="ru-RU" b="1" i="1" dirty="0"/>
              <a:t>рента </a:t>
            </a:r>
            <a:r>
              <a:rPr lang="ru-RU" b="1" i="1" dirty="0" err="1"/>
              <a:t>Рикардо</a:t>
            </a:r>
            <a:r>
              <a:rPr lang="ru-RU" b="1" i="1" dirty="0" smtClean="0"/>
              <a:t>»</a:t>
            </a:r>
            <a:r>
              <a:rPr lang="ru-RU" b="1" dirty="0" smtClean="0"/>
              <a:t>.</a:t>
            </a:r>
            <a:endParaRPr lang="ru-RU" b="1" dirty="0"/>
          </a:p>
        </p:txBody>
      </p:sp>
    </p:spTree>
    <p:extLst>
      <p:ext uri="{BB962C8B-B14F-4D97-AF65-F5344CB8AC3E}">
        <p14:creationId xmlns:p14="http://schemas.microsoft.com/office/powerpoint/2010/main" val="1224067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24346" y="841952"/>
            <a:ext cx="10515600" cy="4492047"/>
          </a:xfrm>
        </p:spPr>
        <p:txBody>
          <a:bodyPr>
            <a:normAutofit/>
          </a:bodyPr>
          <a:lstStyle/>
          <a:p>
            <a:pPr marL="0" indent="0">
              <a:buNone/>
            </a:pPr>
            <a:endParaRPr lang="en-US" dirty="0" smtClean="0"/>
          </a:p>
          <a:p>
            <a:pPr marL="0" indent="0" algn="ctr">
              <a:buNone/>
            </a:pPr>
            <a:r>
              <a:rPr lang="ru-RU" b="1" dirty="0"/>
              <a:t>«подход “</a:t>
            </a:r>
            <a:r>
              <a:rPr lang="ru-RU" b="1" i="1" dirty="0"/>
              <a:t>снаружи внутрь</a:t>
            </a:r>
            <a:r>
              <a:rPr lang="ru-RU" b="1" dirty="0"/>
              <a:t>”</a:t>
            </a:r>
            <a:r>
              <a:rPr lang="ru-RU" b="1" i="1" dirty="0"/>
              <a:t>»</a:t>
            </a:r>
            <a:endParaRPr lang="en-US" b="1" dirty="0"/>
          </a:p>
          <a:p>
            <a:pPr marL="0" indent="0">
              <a:buNone/>
            </a:pPr>
            <a:endParaRPr lang="en-US" b="1" dirty="0" smtClean="0"/>
          </a:p>
          <a:p>
            <a:pPr marL="0" indent="0">
              <a:buNone/>
            </a:pPr>
            <a:r>
              <a:rPr lang="ru-RU" b="1" dirty="0" smtClean="0"/>
              <a:t>Ключевые </a:t>
            </a:r>
            <a:r>
              <a:rPr lang="ru-RU" b="1" dirty="0"/>
              <a:t>стратегические вопросы, которые решает организация (фирма): </a:t>
            </a:r>
            <a:endParaRPr lang="en-US" b="1" dirty="0" smtClean="0"/>
          </a:p>
          <a:p>
            <a:pPr marL="0" indent="0">
              <a:buNone/>
            </a:pPr>
            <a:r>
              <a:rPr lang="ru-RU" b="1" dirty="0" smtClean="0"/>
              <a:t>«</a:t>
            </a:r>
            <a:r>
              <a:rPr lang="ru-RU" b="1" dirty="0"/>
              <a:t>Чем мы занимаемся?» или «Какие потребности клиентов мы удовлетворяем?». </a:t>
            </a:r>
          </a:p>
          <a:p>
            <a:endParaRPr lang="ru-RU" dirty="0"/>
          </a:p>
        </p:txBody>
      </p:sp>
    </p:spTree>
    <p:extLst>
      <p:ext uri="{BB962C8B-B14F-4D97-AF65-F5344CB8AC3E}">
        <p14:creationId xmlns:p14="http://schemas.microsoft.com/office/powerpoint/2010/main" val="3112663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68927" y="318654"/>
            <a:ext cx="10515600" cy="5112328"/>
          </a:xfrm>
        </p:spPr>
        <p:txBody>
          <a:bodyPr/>
          <a:lstStyle/>
          <a:p>
            <a:pPr marL="0" indent="0" algn="ctr">
              <a:buNone/>
            </a:pPr>
            <a:r>
              <a:rPr lang="en-US" dirty="0" smtClean="0"/>
              <a:t> </a:t>
            </a:r>
            <a:r>
              <a:rPr lang="ru-RU" b="1" dirty="0" smtClean="0"/>
              <a:t>взгляд </a:t>
            </a:r>
            <a:r>
              <a:rPr lang="ru-RU" b="1" dirty="0"/>
              <a:t>«</a:t>
            </a:r>
            <a:r>
              <a:rPr lang="ru-RU" b="1" i="1" dirty="0"/>
              <a:t>изнутри наружу</a:t>
            </a:r>
            <a:r>
              <a:rPr lang="ru-RU" b="1" dirty="0"/>
              <a:t>» и фокусируется на внутренних возможностях, ресурсах организации (фирмы</a:t>
            </a:r>
            <a:r>
              <a:rPr lang="ru-RU" b="1" dirty="0" smtClean="0"/>
              <a:t>):</a:t>
            </a:r>
            <a:endParaRPr lang="en-US" b="1" dirty="0" smtClean="0"/>
          </a:p>
          <a:p>
            <a:pPr marL="0" indent="0" algn="ctr">
              <a:buNone/>
            </a:pPr>
            <a:endParaRPr lang="en-US" b="1" dirty="0" smtClean="0"/>
          </a:p>
          <a:p>
            <a:pPr marL="0" indent="0" algn="ctr">
              <a:buNone/>
            </a:pPr>
            <a:r>
              <a:rPr lang="ru-RU" dirty="0" smtClean="0"/>
              <a:t> </a:t>
            </a:r>
            <a:r>
              <a:rPr lang="ru-RU" b="1" dirty="0"/>
              <a:t>«Каковы наши конкретные навыки и возможности</a:t>
            </a:r>
            <a:r>
              <a:rPr lang="ru-RU" b="1" dirty="0" smtClean="0"/>
              <a:t>?» </a:t>
            </a:r>
            <a:endParaRPr lang="en-US" b="1" dirty="0" smtClean="0"/>
          </a:p>
          <a:p>
            <a:pPr marL="0" indent="0" algn="ctr">
              <a:buNone/>
            </a:pPr>
            <a:r>
              <a:rPr lang="ru-RU" b="1" dirty="0" smtClean="0"/>
              <a:t>«</a:t>
            </a:r>
            <a:r>
              <a:rPr lang="ru-RU" b="1" dirty="0"/>
              <a:t>Что мы делаем лучше, чем другие</a:t>
            </a:r>
            <a:r>
              <a:rPr lang="ru-RU" b="1" dirty="0" smtClean="0"/>
              <a:t>?» </a:t>
            </a:r>
            <a:endParaRPr lang="en-US" b="1" dirty="0" smtClean="0"/>
          </a:p>
          <a:p>
            <a:pPr marL="0" indent="0" algn="ctr">
              <a:buNone/>
            </a:pPr>
            <a:endParaRPr lang="en-US" b="1" dirty="0" smtClean="0"/>
          </a:p>
          <a:p>
            <a:pPr marL="0" indent="0" algn="ctr">
              <a:buNone/>
            </a:pPr>
            <a:endParaRPr lang="en-US" b="1" dirty="0"/>
          </a:p>
          <a:p>
            <a:pPr marL="0" indent="0" algn="ctr">
              <a:buNone/>
            </a:pPr>
            <a:r>
              <a:rPr lang="en-US" b="1" dirty="0" smtClean="0"/>
              <a:t> </a:t>
            </a:r>
            <a:r>
              <a:rPr lang="en-US" b="1" dirty="0"/>
              <a:t>(</a:t>
            </a:r>
            <a:r>
              <a:rPr lang="ru-RU" b="1" dirty="0" smtClean="0"/>
              <a:t>1980–90-х </a:t>
            </a:r>
            <a:r>
              <a:rPr lang="ru-RU" b="1" dirty="0"/>
              <a:t>гг</a:t>
            </a:r>
            <a:r>
              <a:rPr lang="ru-RU" b="1" dirty="0" smtClean="0"/>
              <a:t>.</a:t>
            </a:r>
            <a:r>
              <a:rPr lang="en-US" b="1" dirty="0" smtClean="0"/>
              <a:t>)</a:t>
            </a:r>
          </a:p>
          <a:p>
            <a:pPr marL="0" indent="0" algn="ctr">
              <a:buNone/>
            </a:pPr>
            <a:endParaRPr lang="en-US" b="1" dirty="0" smtClean="0"/>
          </a:p>
          <a:p>
            <a:pPr marL="0" indent="0">
              <a:buNone/>
            </a:pPr>
            <a:r>
              <a:rPr lang="en-US" dirty="0" smtClean="0"/>
              <a:t> </a:t>
            </a:r>
            <a:endParaRPr lang="ru-RU" dirty="0"/>
          </a:p>
          <a:p>
            <a:endParaRPr lang="ru-RU" dirty="0"/>
          </a:p>
        </p:txBody>
      </p:sp>
    </p:spTree>
    <p:extLst>
      <p:ext uri="{BB962C8B-B14F-4D97-AF65-F5344CB8AC3E}">
        <p14:creationId xmlns:p14="http://schemas.microsoft.com/office/powerpoint/2010/main" val="2914570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1066800"/>
            <a:ext cx="10515600" cy="3893127"/>
          </a:xfrm>
        </p:spPr>
        <p:txBody>
          <a:bodyPr/>
          <a:lstStyle/>
          <a:p>
            <a:pPr marL="0" indent="0" algn="just">
              <a:buNone/>
            </a:pPr>
            <a:r>
              <a:rPr lang="en-US" b="1" i="1" dirty="0" smtClean="0"/>
              <a:t>	</a:t>
            </a:r>
            <a:r>
              <a:rPr lang="ru-RU" sz="3200" b="1" i="1" dirty="0" err="1" smtClean="0"/>
              <a:t>Ресурсно</a:t>
            </a:r>
            <a:r>
              <a:rPr lang="ru-RU" sz="3200" b="1" i="1" dirty="0" smtClean="0"/>
              <a:t> </a:t>
            </a:r>
            <a:r>
              <a:rPr lang="ru-RU" sz="3200" b="1" i="1" dirty="0"/>
              <a:t>ориентированный подход (РОП)</a:t>
            </a:r>
            <a:r>
              <a:rPr lang="ru-RU" sz="3200" b="1" dirty="0"/>
              <a:t> или теория (</a:t>
            </a:r>
            <a:r>
              <a:rPr lang="ru-RU" sz="3200" b="1" i="1" dirty="0" err="1"/>
              <a:t>resource-based</a:t>
            </a:r>
            <a:r>
              <a:rPr lang="ru-RU" sz="3200" b="1" i="1" dirty="0"/>
              <a:t> </a:t>
            </a:r>
            <a:r>
              <a:rPr lang="ru-RU" sz="3200" b="1" i="1" dirty="0" err="1"/>
              <a:t>view</a:t>
            </a:r>
            <a:r>
              <a:rPr lang="ru-RU" sz="3200" b="1" dirty="0"/>
              <a:t>) — </a:t>
            </a:r>
            <a:r>
              <a:rPr lang="ru-RU" sz="3200" dirty="0"/>
              <a:t>это модель, в рамках которой ресурсы рассматриваются как ключевой фактор более высокой производительности фирмы. Необходимо опираться на внутренние источники конкурентных преимуществ, вместо того чтобы рассчитывать на конкурентную среду. </a:t>
            </a:r>
          </a:p>
        </p:txBody>
      </p:sp>
    </p:spTree>
    <p:extLst>
      <p:ext uri="{BB962C8B-B14F-4D97-AF65-F5344CB8AC3E}">
        <p14:creationId xmlns:p14="http://schemas.microsoft.com/office/powerpoint/2010/main" val="1763063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59648"/>
            <a:ext cx="4162425" cy="1416752"/>
          </a:xfrm>
        </p:spPr>
        <p:txBody>
          <a:bodyPr>
            <a:normAutofit/>
          </a:bodyPr>
          <a:lstStyle/>
          <a:p>
            <a:r>
              <a:rPr lang="ru-RU" dirty="0" smtClean="0">
                <a:solidFill>
                  <a:srgbClr val="181717"/>
                </a:solidFill>
                <a:latin typeface="Times New Roman" panose="02020603050405020304" pitchFamily="18" charset="0"/>
                <a:ea typeface="Times New Roman" panose="02020603050405020304" pitchFamily="18" charset="0"/>
              </a:rPr>
              <a:t> </a:t>
            </a:r>
            <a:r>
              <a:rPr lang="ru-RU" b="1" dirty="0" smtClean="0">
                <a:solidFill>
                  <a:srgbClr val="181717"/>
                </a:solidFill>
                <a:latin typeface="Times New Roman" panose="02020603050405020304" pitchFamily="18" charset="0"/>
                <a:ea typeface="Times New Roman" panose="02020603050405020304" pitchFamily="18" charset="0"/>
              </a:rPr>
              <a:t>Сравним рыночный и ресурсный подходы на практике.</a:t>
            </a:r>
            <a:endParaRPr lang="ru-RU" dirty="0"/>
          </a:p>
        </p:txBody>
      </p:sp>
      <p:sp>
        <p:nvSpPr>
          <p:cNvPr id="4" name="Текст 3"/>
          <p:cNvSpPr>
            <a:spLocks noGrp="1"/>
          </p:cNvSpPr>
          <p:nvPr>
            <p:ph type="body" sz="half" idx="2"/>
          </p:nvPr>
        </p:nvSpPr>
        <p:spPr>
          <a:xfrm>
            <a:off x="471054" y="3255819"/>
            <a:ext cx="4765963" cy="3111050"/>
          </a:xfrm>
        </p:spPr>
        <p:txBody>
          <a:bodyPr>
            <a:normAutofit/>
          </a:bodyPr>
          <a:lstStyle/>
          <a:p>
            <a:pPr algn="just"/>
            <a:r>
              <a:rPr lang="en-US" sz="2000" i="1" dirty="0" smtClean="0">
                <a:solidFill>
                  <a:srgbClr val="181717"/>
                </a:solidFill>
                <a:latin typeface="Times New Roman" panose="02020603050405020304" pitchFamily="18" charset="0"/>
                <a:ea typeface="Times New Roman" panose="02020603050405020304" pitchFamily="18" charset="0"/>
              </a:rPr>
              <a:t>	</a:t>
            </a:r>
            <a:r>
              <a:rPr lang="ru-RU" sz="2000" i="1" dirty="0" smtClean="0">
                <a:solidFill>
                  <a:srgbClr val="181717"/>
                </a:solidFill>
                <a:latin typeface="Times New Roman" panose="02020603050405020304" pitchFamily="18" charset="0"/>
                <a:ea typeface="Times New Roman" panose="02020603050405020304" pitchFamily="18" charset="0"/>
              </a:rPr>
              <a:t>Kodak</a:t>
            </a:r>
            <a:r>
              <a:rPr lang="ru-RU" sz="2000" dirty="0" smtClean="0">
                <a:solidFill>
                  <a:srgbClr val="181717"/>
                </a:solidFill>
                <a:latin typeface="Times New Roman" panose="02020603050405020304" pitchFamily="18" charset="0"/>
                <a:ea typeface="Times New Roman" panose="02020603050405020304" pitchFamily="18" charset="0"/>
              </a:rPr>
              <a:t> проиграла в этой гонке, гигант </a:t>
            </a:r>
            <a:r>
              <a:rPr lang="ru-RU" sz="2000" dirty="0" err="1" smtClean="0">
                <a:solidFill>
                  <a:srgbClr val="181717"/>
                </a:solidFill>
                <a:latin typeface="Times New Roman" panose="02020603050405020304" pitchFamily="18" charset="0"/>
                <a:ea typeface="Times New Roman" panose="02020603050405020304" pitchFamily="18" charset="0"/>
              </a:rPr>
              <a:t>фотоиндустрии</a:t>
            </a:r>
            <a:r>
              <a:rPr lang="ru-RU" sz="2000" dirty="0" smtClean="0">
                <a:solidFill>
                  <a:srgbClr val="181717"/>
                </a:solidFill>
                <a:latin typeface="Times New Roman" panose="02020603050405020304" pitchFamily="18" charset="0"/>
                <a:ea typeface="Times New Roman" panose="02020603050405020304" pitchFamily="18" charset="0"/>
              </a:rPr>
              <a:t> обанкротился. Может быть, </a:t>
            </a:r>
            <a:r>
              <a:rPr lang="ru-RU" sz="2000" i="1" dirty="0" smtClean="0">
                <a:solidFill>
                  <a:srgbClr val="181717"/>
                </a:solidFill>
                <a:latin typeface="Times New Roman" panose="02020603050405020304" pitchFamily="18" charset="0"/>
                <a:ea typeface="Times New Roman" panose="02020603050405020304" pitchFamily="18" charset="0"/>
              </a:rPr>
              <a:t>Kodak</a:t>
            </a:r>
            <a:r>
              <a:rPr lang="ru-RU" sz="2000" dirty="0" smtClean="0">
                <a:solidFill>
                  <a:srgbClr val="181717"/>
                </a:solidFill>
                <a:latin typeface="Times New Roman" panose="02020603050405020304" pitchFamily="18" charset="0"/>
                <a:ea typeface="Times New Roman" panose="02020603050405020304" pitchFamily="18" charset="0"/>
              </a:rPr>
              <a:t> </a:t>
            </a:r>
            <a:r>
              <a:rPr lang="ru-RU" sz="2000" b="1" dirty="0" smtClean="0">
                <a:solidFill>
                  <a:srgbClr val="FF0000"/>
                </a:solidFill>
                <a:latin typeface="Times New Roman" panose="02020603050405020304" pitchFamily="18" charset="0"/>
                <a:ea typeface="Times New Roman" panose="02020603050405020304" pitchFamily="18" charset="0"/>
              </a:rPr>
              <a:t>было бы лучше продолжать использовать свои ноу-хау в области химии и развивать интерес к специальным химикатам, например, для фармацевтики или здравоохранения</a:t>
            </a:r>
            <a:r>
              <a:rPr lang="ru-RU" sz="2000" b="1" dirty="0">
                <a:solidFill>
                  <a:srgbClr val="FF0000"/>
                </a:solidFill>
                <a:latin typeface="Times New Roman" panose="02020603050405020304" pitchFamily="18" charset="0"/>
                <a:ea typeface="Times New Roman" panose="02020603050405020304" pitchFamily="18" charset="0"/>
              </a:rPr>
              <a:t>.</a:t>
            </a:r>
            <a:endParaRPr lang="ru-RU" sz="2000" b="1" dirty="0">
              <a:solidFill>
                <a:srgbClr val="FF0000"/>
              </a:solidFill>
            </a:endParaRPr>
          </a:p>
        </p:txBody>
      </p:sp>
      <p:sp>
        <p:nvSpPr>
          <p:cNvPr id="5" name="Прямоугольник 4"/>
          <p:cNvSpPr/>
          <p:nvPr/>
        </p:nvSpPr>
        <p:spPr>
          <a:xfrm>
            <a:off x="5749636" y="384339"/>
            <a:ext cx="6096000" cy="5586145"/>
          </a:xfrm>
          <a:prstGeom prst="rect">
            <a:avLst/>
          </a:prstGeom>
        </p:spPr>
        <p:txBody>
          <a:bodyPr wrap="square">
            <a:spAutoFit/>
          </a:bodyPr>
          <a:lstStyle/>
          <a:p>
            <a:pPr marL="619760" marR="23495" indent="222250" algn="just">
              <a:lnSpc>
                <a:spcPct val="105000"/>
              </a:lnSpc>
              <a:spcAft>
                <a:spcPts val="0"/>
              </a:spcAft>
            </a:pPr>
            <a:r>
              <a:rPr lang="ru-RU" sz="2000" dirty="0" smtClean="0">
                <a:solidFill>
                  <a:srgbClr val="181717"/>
                </a:solidFill>
                <a:latin typeface="Times New Roman" panose="02020603050405020304" pitchFamily="18" charset="0"/>
                <a:ea typeface="Times New Roman" panose="02020603050405020304" pitchFamily="18" charset="0"/>
              </a:rPr>
              <a:t>Компания </a:t>
            </a:r>
            <a:r>
              <a:rPr lang="ru-RU" sz="2000" b="1" i="1" dirty="0">
                <a:solidFill>
                  <a:srgbClr val="181717"/>
                </a:solidFill>
                <a:latin typeface="Times New Roman" panose="02020603050405020304" pitchFamily="18" charset="0"/>
                <a:ea typeface="Times New Roman" panose="02020603050405020304" pitchFamily="18" charset="0"/>
              </a:rPr>
              <a:t>Kodak</a:t>
            </a:r>
            <a:r>
              <a:rPr lang="ru-RU" sz="2000" b="1" dirty="0">
                <a:solidFill>
                  <a:srgbClr val="181717"/>
                </a:solidFill>
                <a:latin typeface="Times New Roman" panose="02020603050405020304" pitchFamily="18" charset="0"/>
                <a:ea typeface="Times New Roman" panose="02020603050405020304" pitchFamily="18" charset="0"/>
              </a:rPr>
              <a:t> </a:t>
            </a:r>
            <a:r>
              <a:rPr lang="ru-RU" sz="2000" dirty="0">
                <a:solidFill>
                  <a:srgbClr val="181717"/>
                </a:solidFill>
                <a:latin typeface="Times New Roman" panose="02020603050405020304" pitchFamily="18" charset="0"/>
                <a:ea typeface="Times New Roman" panose="02020603050405020304" pitchFamily="18" charset="0"/>
              </a:rPr>
              <a:t>являлась бесспорным лидером в области </a:t>
            </a:r>
            <a:r>
              <a:rPr lang="ru-RU" sz="2000" dirty="0" err="1">
                <a:solidFill>
                  <a:srgbClr val="181717"/>
                </a:solidFill>
                <a:latin typeface="Times New Roman" panose="02020603050405020304" pitchFamily="18" charset="0"/>
                <a:ea typeface="Times New Roman" panose="02020603050405020304" pitchFamily="18" charset="0"/>
              </a:rPr>
              <a:t>фотопродукции</a:t>
            </a:r>
            <a:r>
              <a:rPr lang="ru-RU" sz="2000" dirty="0">
                <a:solidFill>
                  <a:srgbClr val="181717"/>
                </a:solidFill>
                <a:latin typeface="Times New Roman" panose="02020603050405020304" pitchFamily="18" charset="0"/>
                <a:ea typeface="Times New Roman" panose="02020603050405020304" pitchFamily="18" charset="0"/>
              </a:rPr>
              <a:t>, когда основной технологией была </a:t>
            </a:r>
            <a:r>
              <a:rPr lang="ru-RU" sz="2000" b="1" dirty="0">
                <a:solidFill>
                  <a:srgbClr val="181717"/>
                </a:solidFill>
                <a:latin typeface="Times New Roman" panose="02020603050405020304" pitchFamily="18" charset="0"/>
                <a:ea typeface="Times New Roman" panose="02020603050405020304" pitchFamily="18" charset="0"/>
              </a:rPr>
              <a:t>химическая</a:t>
            </a:r>
            <a:r>
              <a:rPr lang="ru-RU" sz="2000" dirty="0">
                <a:solidFill>
                  <a:srgbClr val="181717"/>
                </a:solidFill>
                <a:latin typeface="Times New Roman" panose="02020603050405020304" pitchFamily="18" charset="0"/>
                <a:ea typeface="Times New Roman" panose="02020603050405020304" pitchFamily="18" charset="0"/>
              </a:rPr>
              <a:t> визуализация. </a:t>
            </a:r>
            <a:endParaRPr lang="en-US" sz="2000" dirty="0" smtClean="0">
              <a:solidFill>
                <a:srgbClr val="181717"/>
              </a:solidFill>
              <a:latin typeface="Times New Roman" panose="02020603050405020304" pitchFamily="18" charset="0"/>
              <a:ea typeface="Times New Roman" panose="02020603050405020304" pitchFamily="18" charset="0"/>
            </a:endParaRPr>
          </a:p>
          <a:p>
            <a:pPr marL="619760" marR="23495" indent="222250" algn="just">
              <a:lnSpc>
                <a:spcPct val="105000"/>
              </a:lnSpc>
              <a:spcAft>
                <a:spcPts val="0"/>
              </a:spcAft>
            </a:pPr>
            <a:r>
              <a:rPr lang="ru-RU" sz="2000" dirty="0" smtClean="0">
                <a:solidFill>
                  <a:srgbClr val="181717"/>
                </a:solidFill>
                <a:latin typeface="Times New Roman" panose="02020603050405020304" pitchFamily="18" charset="0"/>
                <a:ea typeface="Times New Roman" panose="02020603050405020304" pitchFamily="18" charset="0"/>
              </a:rPr>
              <a:t>Однако </a:t>
            </a:r>
            <a:r>
              <a:rPr lang="ru-RU" sz="2000" dirty="0">
                <a:solidFill>
                  <a:srgbClr val="181717"/>
                </a:solidFill>
                <a:latin typeface="Times New Roman" panose="02020603050405020304" pitchFamily="18" charset="0"/>
                <a:ea typeface="Times New Roman" panose="02020603050405020304" pitchFamily="18" charset="0"/>
              </a:rPr>
              <a:t>с появлением более качественного продукта (</a:t>
            </a:r>
            <a:r>
              <a:rPr lang="ru-RU" sz="2000" b="1" dirty="0">
                <a:solidFill>
                  <a:srgbClr val="181717"/>
                </a:solidFill>
                <a:latin typeface="Times New Roman" panose="02020603050405020304" pitchFamily="18" charset="0"/>
                <a:ea typeface="Times New Roman" panose="02020603050405020304" pitchFamily="18" charset="0"/>
              </a:rPr>
              <a:t>цифровой фотографии</a:t>
            </a:r>
            <a:r>
              <a:rPr lang="ru-RU" sz="2000" dirty="0">
                <a:solidFill>
                  <a:srgbClr val="181717"/>
                </a:solidFill>
                <a:latin typeface="Times New Roman" panose="02020603050405020304" pitchFamily="18" charset="0"/>
                <a:ea typeface="Times New Roman" panose="02020603050405020304" pitchFamily="18" charset="0"/>
              </a:rPr>
              <a:t>) доходы компании быстро упали. В ответ руководство </a:t>
            </a:r>
            <a:r>
              <a:rPr lang="ru-RU" sz="2000" i="1" dirty="0">
                <a:solidFill>
                  <a:srgbClr val="181717"/>
                </a:solidFill>
                <a:latin typeface="Times New Roman" panose="02020603050405020304" pitchFamily="18" charset="0"/>
                <a:ea typeface="Times New Roman" panose="02020603050405020304" pitchFamily="18" charset="0"/>
              </a:rPr>
              <a:t>Kodak</a:t>
            </a:r>
            <a:r>
              <a:rPr lang="ru-RU" sz="2000" dirty="0">
                <a:solidFill>
                  <a:srgbClr val="181717"/>
                </a:solidFill>
                <a:latin typeface="Times New Roman" panose="02020603050405020304" pitchFamily="18" charset="0"/>
                <a:ea typeface="Times New Roman" panose="02020603050405020304" pitchFamily="18" charset="0"/>
              </a:rPr>
              <a:t> решило, что борьба с этим новым товаром-субститутом будет приоритетом номер один в стратегии компании. </a:t>
            </a:r>
            <a:endParaRPr lang="en-US" sz="2000" dirty="0" smtClean="0">
              <a:solidFill>
                <a:srgbClr val="181717"/>
              </a:solidFill>
              <a:latin typeface="Times New Roman" panose="02020603050405020304" pitchFamily="18" charset="0"/>
              <a:ea typeface="Times New Roman" panose="02020603050405020304" pitchFamily="18" charset="0"/>
            </a:endParaRPr>
          </a:p>
          <a:p>
            <a:pPr marL="619760" marR="23495" indent="222250" algn="just">
              <a:lnSpc>
                <a:spcPct val="105000"/>
              </a:lnSpc>
              <a:spcAft>
                <a:spcPts val="0"/>
              </a:spcAft>
            </a:pPr>
            <a:r>
              <a:rPr lang="ru-RU" sz="2000" dirty="0" smtClean="0">
                <a:solidFill>
                  <a:srgbClr val="181717"/>
                </a:solidFill>
                <a:latin typeface="Times New Roman" panose="02020603050405020304" pitchFamily="18" charset="0"/>
                <a:ea typeface="Times New Roman" panose="02020603050405020304" pitchFamily="18" charset="0"/>
              </a:rPr>
              <a:t>В </a:t>
            </a:r>
            <a:r>
              <a:rPr lang="ru-RU" sz="2000" dirty="0">
                <a:solidFill>
                  <a:srgbClr val="181717"/>
                </a:solidFill>
                <a:latin typeface="Times New Roman" panose="02020603050405020304" pitchFamily="18" charset="0"/>
                <a:ea typeface="Times New Roman" panose="02020603050405020304" pitchFamily="18" charset="0"/>
              </a:rPr>
              <a:t>течение многих лет </a:t>
            </a:r>
            <a:r>
              <a:rPr lang="ru-RU" sz="2000" i="1" dirty="0">
                <a:solidFill>
                  <a:srgbClr val="181717"/>
                </a:solidFill>
                <a:latin typeface="Times New Roman" panose="02020603050405020304" pitchFamily="18" charset="0"/>
                <a:ea typeface="Times New Roman" panose="02020603050405020304" pitchFamily="18" charset="0"/>
              </a:rPr>
              <a:t>Kodak</a:t>
            </a:r>
            <a:r>
              <a:rPr lang="ru-RU" sz="2000" dirty="0">
                <a:solidFill>
                  <a:srgbClr val="181717"/>
                </a:solidFill>
                <a:latin typeface="Times New Roman" panose="02020603050405020304" pitchFamily="18" charset="0"/>
                <a:ea typeface="Times New Roman" panose="02020603050405020304" pitchFamily="18" charset="0"/>
              </a:rPr>
              <a:t> безуспешно </a:t>
            </a:r>
            <a:r>
              <a:rPr lang="ru-RU" sz="2000" b="1" dirty="0">
                <a:solidFill>
                  <a:srgbClr val="181717"/>
                </a:solidFill>
                <a:latin typeface="Times New Roman" panose="02020603050405020304" pitchFamily="18" charset="0"/>
                <a:ea typeface="Times New Roman" panose="02020603050405020304" pitchFamily="18" charset="0"/>
              </a:rPr>
              <a:t>инвестировала миллиарды </a:t>
            </a:r>
            <a:r>
              <a:rPr lang="ru-RU" sz="2000" dirty="0">
                <a:solidFill>
                  <a:srgbClr val="181717"/>
                </a:solidFill>
                <a:latin typeface="Times New Roman" panose="02020603050405020304" pitchFamily="18" charset="0"/>
                <a:ea typeface="Times New Roman" panose="02020603050405020304" pitchFamily="18" charset="0"/>
              </a:rPr>
              <a:t>в борьбу за овладение </a:t>
            </a:r>
            <a:r>
              <a:rPr lang="ru-RU" sz="2000" b="1" dirty="0">
                <a:solidFill>
                  <a:srgbClr val="181717"/>
                </a:solidFill>
                <a:latin typeface="Times New Roman" panose="02020603050405020304" pitchFamily="18" charset="0"/>
                <a:ea typeface="Times New Roman" panose="02020603050405020304" pitchFamily="18" charset="0"/>
              </a:rPr>
              <a:t>новыми технологиями </a:t>
            </a:r>
            <a:r>
              <a:rPr lang="ru-RU" sz="2000" dirty="0">
                <a:solidFill>
                  <a:srgbClr val="181717"/>
                </a:solidFill>
                <a:latin typeface="Times New Roman" panose="02020603050405020304" pitchFamily="18" charset="0"/>
                <a:ea typeface="Times New Roman" panose="02020603050405020304" pitchFamily="18" charset="0"/>
              </a:rPr>
              <a:t>и в то, чтобы </a:t>
            </a:r>
            <a:r>
              <a:rPr lang="ru-RU" sz="2000" b="1" dirty="0">
                <a:solidFill>
                  <a:srgbClr val="181717"/>
                </a:solidFill>
                <a:latin typeface="Times New Roman" panose="02020603050405020304" pitchFamily="18" charset="0"/>
                <a:ea typeface="Times New Roman" panose="02020603050405020304" pitchFamily="18" charset="0"/>
              </a:rPr>
              <a:t>перенести свое лидерство в сектор цифровой обработки изображений</a:t>
            </a:r>
            <a:r>
              <a:rPr lang="ru-RU" sz="2000" dirty="0">
                <a:solidFill>
                  <a:srgbClr val="181717"/>
                </a:solidFill>
                <a:latin typeface="Times New Roman" panose="02020603050405020304" pitchFamily="18" charset="0"/>
                <a:ea typeface="Times New Roman" panose="02020603050405020304" pitchFamily="18" charset="0"/>
              </a:rPr>
              <a:t>, полагая, что раз это одна и та же отрасль, необходимо восстановить там свои лидирующие позиции. </a:t>
            </a:r>
            <a:endParaRPr lang="en-US" sz="2000" dirty="0" smtClean="0">
              <a:solidFill>
                <a:srgbClr val="181717"/>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63863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5745" y="384464"/>
            <a:ext cx="4454597" cy="1672936"/>
          </a:xfrm>
        </p:spPr>
        <p:txBody>
          <a:bodyPr>
            <a:normAutofit fontScale="90000"/>
          </a:bodyPr>
          <a:lstStyle/>
          <a:p>
            <a:r>
              <a:rPr lang="ru-RU" b="1" dirty="0" smtClean="0">
                <a:solidFill>
                  <a:srgbClr val="181717"/>
                </a:solidFill>
                <a:latin typeface="Times New Roman" panose="02020603050405020304" pitchFamily="18" charset="0"/>
                <a:ea typeface="Times New Roman" panose="02020603050405020304" pitchFamily="18" charset="0"/>
              </a:rPr>
              <a:t>Посмотрим, как работает рыночно ориентированный подход:</a:t>
            </a:r>
            <a:endParaRPr lang="ru-RU" dirty="0"/>
          </a:p>
        </p:txBody>
      </p:sp>
      <p:sp>
        <p:nvSpPr>
          <p:cNvPr id="4" name="Текст 3"/>
          <p:cNvSpPr>
            <a:spLocks noGrp="1"/>
          </p:cNvSpPr>
          <p:nvPr>
            <p:ph type="body" sz="half" idx="2"/>
          </p:nvPr>
        </p:nvSpPr>
        <p:spPr>
          <a:xfrm>
            <a:off x="595745" y="3271260"/>
            <a:ext cx="5050342" cy="3110346"/>
          </a:xfrm>
        </p:spPr>
        <p:txBody>
          <a:bodyPr/>
          <a:lstStyle/>
          <a:p>
            <a:pPr algn="just"/>
            <a:r>
              <a:rPr lang="ru-RU" sz="2000" dirty="0" smtClean="0">
                <a:solidFill>
                  <a:srgbClr val="181717"/>
                </a:solidFill>
                <a:latin typeface="Times New Roman" panose="02020603050405020304" pitchFamily="18" charset="0"/>
                <a:ea typeface="Times New Roman" panose="02020603050405020304" pitchFamily="18" charset="0"/>
              </a:rPr>
              <a:t>	Не рассматривая сейчас фактическую роль, которую играет </a:t>
            </a:r>
            <a:r>
              <a:rPr lang="ru-RU" sz="2000" i="1" dirty="0" err="1" smtClean="0">
                <a:solidFill>
                  <a:srgbClr val="181717"/>
                </a:solidFill>
                <a:latin typeface="Times New Roman" panose="02020603050405020304" pitchFamily="18" charset="0"/>
                <a:ea typeface="Times New Roman" panose="02020603050405020304" pitchFamily="18" charset="0"/>
              </a:rPr>
              <a:t>Google</a:t>
            </a:r>
            <a:r>
              <a:rPr lang="ru-RU" sz="2000" dirty="0" smtClean="0">
                <a:solidFill>
                  <a:srgbClr val="181717"/>
                </a:solidFill>
                <a:latin typeface="Times New Roman" panose="02020603050405020304" pitchFamily="18" charset="0"/>
                <a:ea typeface="Times New Roman" panose="02020603050405020304" pitchFamily="18" charset="0"/>
              </a:rPr>
              <a:t>, и характер, цели и заказчиков «</a:t>
            </a:r>
            <a:r>
              <a:rPr lang="ru-RU" sz="2000" dirty="0" err="1" smtClean="0">
                <a:solidFill>
                  <a:srgbClr val="181717"/>
                </a:solidFill>
                <a:latin typeface="Times New Roman" panose="02020603050405020304" pitchFamily="18" charset="0"/>
                <a:ea typeface="Times New Roman" panose="02020603050405020304" pitchFamily="18" charset="0"/>
              </a:rPr>
              <a:t>сорганизации</a:t>
            </a:r>
            <a:r>
              <a:rPr lang="ru-RU" sz="2000" dirty="0" smtClean="0">
                <a:solidFill>
                  <a:srgbClr val="181717"/>
                </a:solidFill>
                <a:latin typeface="Times New Roman" panose="02020603050405020304" pitchFamily="18" charset="0"/>
                <a:ea typeface="Times New Roman" panose="02020603050405020304" pitchFamily="18" charset="0"/>
              </a:rPr>
              <a:t> информации», обратим внимание, что стратегически </a:t>
            </a:r>
            <a:r>
              <a:rPr lang="ru-RU" sz="2000" i="1" dirty="0" err="1" smtClean="0">
                <a:solidFill>
                  <a:srgbClr val="181717"/>
                </a:solidFill>
                <a:latin typeface="Times New Roman" panose="02020603050405020304" pitchFamily="18" charset="0"/>
                <a:ea typeface="Times New Roman" panose="02020603050405020304" pitchFamily="18" charset="0"/>
              </a:rPr>
              <a:t>Google</a:t>
            </a:r>
            <a:r>
              <a:rPr lang="ru-RU" sz="2000" dirty="0" smtClean="0">
                <a:solidFill>
                  <a:srgbClr val="181717"/>
                </a:solidFill>
                <a:latin typeface="Times New Roman" panose="02020603050405020304" pitchFamily="18" charset="0"/>
                <a:ea typeface="Times New Roman" panose="02020603050405020304" pitchFamily="18" charset="0"/>
              </a:rPr>
              <a:t> не видит себя ни через рынки, где компания оперирует (со временем эти рынки могут измениться), ни через конкурентов. Напротив, </a:t>
            </a:r>
            <a:r>
              <a:rPr lang="ru-RU" sz="2000" b="1" dirty="0" err="1" smtClean="0">
                <a:solidFill>
                  <a:srgbClr val="FF0000"/>
                </a:solidFill>
                <a:latin typeface="Times New Roman" panose="02020603050405020304" pitchFamily="18" charset="0"/>
                <a:ea typeface="Times New Roman" panose="02020603050405020304" pitchFamily="18" charset="0"/>
              </a:rPr>
              <a:t>Google</a:t>
            </a:r>
            <a:r>
              <a:rPr lang="ru-RU" sz="2000" b="1" dirty="0" smtClean="0">
                <a:solidFill>
                  <a:srgbClr val="FF0000"/>
                </a:solidFill>
                <a:latin typeface="Times New Roman" panose="02020603050405020304" pitchFamily="18" charset="0"/>
                <a:ea typeface="Times New Roman" panose="02020603050405020304" pitchFamily="18" charset="0"/>
              </a:rPr>
              <a:t> определяет себя набором способностей.</a:t>
            </a:r>
            <a:endParaRPr lang="ru-RU" sz="2000" b="1" dirty="0" smtClean="0">
              <a:solidFill>
                <a:srgbClr val="FF0000"/>
              </a:solidFill>
              <a:effectLst/>
              <a:latin typeface="Times New Roman" panose="02020603050405020304" pitchFamily="18" charset="0"/>
              <a:ea typeface="Times New Roman" panose="02020603050405020304" pitchFamily="18" charset="0"/>
            </a:endParaRPr>
          </a:p>
        </p:txBody>
      </p:sp>
      <p:sp>
        <p:nvSpPr>
          <p:cNvPr id="5" name="Прямоугольник 4"/>
          <p:cNvSpPr/>
          <p:nvPr/>
        </p:nvSpPr>
        <p:spPr>
          <a:xfrm>
            <a:off x="5646087" y="493006"/>
            <a:ext cx="6096000" cy="5888600"/>
          </a:xfrm>
          <a:prstGeom prst="rect">
            <a:avLst/>
          </a:prstGeom>
        </p:spPr>
        <p:txBody>
          <a:bodyPr>
            <a:spAutoFit/>
          </a:bodyPr>
          <a:lstStyle/>
          <a:p>
            <a:pPr marL="619760" marR="23495" indent="222250" algn="just">
              <a:lnSpc>
                <a:spcPct val="105000"/>
              </a:lnSpc>
              <a:spcAft>
                <a:spcPts val="0"/>
              </a:spcAft>
            </a:pPr>
            <a:r>
              <a:rPr lang="ru-RU" sz="2000" i="1" dirty="0" err="1" smtClean="0">
                <a:solidFill>
                  <a:srgbClr val="181717"/>
                </a:solidFill>
                <a:latin typeface="Times New Roman" panose="02020603050405020304" pitchFamily="18" charset="0"/>
                <a:ea typeface="Times New Roman" panose="02020603050405020304" pitchFamily="18" charset="0"/>
              </a:rPr>
              <a:t>Google</a:t>
            </a:r>
            <a:r>
              <a:rPr lang="ru-RU" sz="2000" dirty="0" smtClean="0">
                <a:solidFill>
                  <a:srgbClr val="181717"/>
                </a:solidFill>
                <a:latin typeface="Times New Roman" panose="02020603050405020304" pitchFamily="18" charset="0"/>
                <a:ea typeface="Times New Roman" panose="02020603050405020304" pitchFamily="18" charset="0"/>
              </a:rPr>
              <a:t> </a:t>
            </a:r>
            <a:r>
              <a:rPr lang="ru-RU" sz="2000" dirty="0">
                <a:solidFill>
                  <a:srgbClr val="181717"/>
                </a:solidFill>
                <a:latin typeface="Times New Roman" panose="02020603050405020304" pitchFamily="18" charset="0"/>
                <a:ea typeface="Times New Roman" panose="02020603050405020304" pitchFamily="18" charset="0"/>
              </a:rPr>
              <a:t>основана в 1998 году как компания, занимающаяся поисковыми системами. В этой «индустрии» </a:t>
            </a:r>
            <a:r>
              <a:rPr lang="ru-RU" sz="2000" i="1" dirty="0" err="1">
                <a:solidFill>
                  <a:srgbClr val="181717"/>
                </a:solidFill>
                <a:latin typeface="Times New Roman" panose="02020603050405020304" pitchFamily="18" charset="0"/>
                <a:ea typeface="Times New Roman" panose="02020603050405020304" pitchFamily="18" charset="0"/>
              </a:rPr>
              <a:t>Google</a:t>
            </a:r>
            <a:r>
              <a:rPr lang="ru-RU" sz="2000" dirty="0">
                <a:solidFill>
                  <a:srgbClr val="181717"/>
                </a:solidFill>
                <a:latin typeface="Times New Roman" panose="02020603050405020304" pitchFamily="18" charset="0"/>
                <a:ea typeface="Times New Roman" panose="02020603050405020304" pitchFamily="18" charset="0"/>
              </a:rPr>
              <a:t> столкнулась с </a:t>
            </a:r>
            <a:r>
              <a:rPr lang="ru-RU" sz="2000" b="1" i="1" dirty="0" err="1">
                <a:solidFill>
                  <a:srgbClr val="181717"/>
                </a:solidFill>
                <a:latin typeface="Times New Roman" panose="02020603050405020304" pitchFamily="18" charset="0"/>
                <a:ea typeface="Times New Roman" panose="02020603050405020304" pitchFamily="18" charset="0"/>
              </a:rPr>
              <a:t>Yahoo</a:t>
            </a:r>
            <a:r>
              <a:rPr lang="ru-RU" sz="2000" b="1" dirty="0">
                <a:solidFill>
                  <a:srgbClr val="181717"/>
                </a:solidFill>
                <a:latin typeface="Times New Roman" panose="02020603050405020304" pitchFamily="18" charset="0"/>
                <a:ea typeface="Times New Roman" panose="02020603050405020304" pitchFamily="18" charset="0"/>
              </a:rPr>
              <a:t>, </a:t>
            </a:r>
            <a:r>
              <a:rPr lang="ru-RU" sz="2000" b="1" i="1" dirty="0" err="1">
                <a:solidFill>
                  <a:srgbClr val="181717"/>
                </a:solidFill>
                <a:latin typeface="Times New Roman" panose="02020603050405020304" pitchFamily="18" charset="0"/>
                <a:ea typeface="Times New Roman" panose="02020603050405020304" pitchFamily="18" charset="0"/>
              </a:rPr>
              <a:t>Bing</a:t>
            </a:r>
            <a:r>
              <a:rPr lang="ru-RU" sz="2000" b="1" dirty="0">
                <a:solidFill>
                  <a:srgbClr val="181717"/>
                </a:solidFill>
                <a:latin typeface="Times New Roman" panose="02020603050405020304" pitchFamily="18" charset="0"/>
                <a:ea typeface="Times New Roman" panose="02020603050405020304" pitchFamily="18" charset="0"/>
              </a:rPr>
              <a:t> </a:t>
            </a:r>
            <a:r>
              <a:rPr lang="ru-RU" sz="2000" dirty="0">
                <a:solidFill>
                  <a:srgbClr val="181717"/>
                </a:solidFill>
                <a:latin typeface="Times New Roman" panose="02020603050405020304" pitchFamily="18" charset="0"/>
                <a:ea typeface="Times New Roman" panose="02020603050405020304" pitchFamily="18" charset="0"/>
              </a:rPr>
              <a:t>и другими подобными фирмами, специализирующимися на индексировании и поиске веб-страниц. </a:t>
            </a:r>
            <a:endParaRPr lang="ru-RU" sz="2000" dirty="0" smtClean="0">
              <a:solidFill>
                <a:srgbClr val="181717"/>
              </a:solidFill>
              <a:latin typeface="Times New Roman" panose="02020603050405020304" pitchFamily="18" charset="0"/>
              <a:ea typeface="Times New Roman" panose="02020603050405020304" pitchFamily="18" charset="0"/>
            </a:endParaRPr>
          </a:p>
          <a:p>
            <a:pPr marL="619760" marR="23495" indent="222250" algn="just">
              <a:lnSpc>
                <a:spcPct val="105000"/>
              </a:lnSpc>
              <a:spcAft>
                <a:spcPts val="0"/>
              </a:spcAft>
            </a:pPr>
            <a:r>
              <a:rPr lang="ru-RU" sz="2000" dirty="0" smtClean="0">
                <a:solidFill>
                  <a:srgbClr val="181717"/>
                </a:solidFill>
                <a:latin typeface="Times New Roman" panose="02020603050405020304" pitchFamily="18" charset="0"/>
                <a:ea typeface="Times New Roman" panose="02020603050405020304" pitchFamily="18" charset="0"/>
              </a:rPr>
              <a:t>Вскоре </a:t>
            </a:r>
            <a:r>
              <a:rPr lang="ru-RU" sz="2000" i="1" dirty="0" err="1">
                <a:solidFill>
                  <a:srgbClr val="181717"/>
                </a:solidFill>
                <a:latin typeface="Times New Roman" panose="02020603050405020304" pitchFamily="18" charset="0"/>
                <a:ea typeface="Times New Roman" panose="02020603050405020304" pitchFamily="18" charset="0"/>
              </a:rPr>
              <a:t>Google</a:t>
            </a:r>
            <a:r>
              <a:rPr lang="ru-RU" sz="2000" dirty="0">
                <a:solidFill>
                  <a:srgbClr val="181717"/>
                </a:solidFill>
                <a:latin typeface="Times New Roman" panose="02020603050405020304" pitchFamily="18" charset="0"/>
                <a:ea typeface="Times New Roman" panose="02020603050405020304" pitchFamily="18" charset="0"/>
              </a:rPr>
              <a:t> расширил свою деятельность и вошел в другие отрасли, такие как программные приложения (</a:t>
            </a:r>
            <a:r>
              <a:rPr lang="ru-RU" sz="2000" b="1" dirty="0">
                <a:solidFill>
                  <a:srgbClr val="181717"/>
                </a:solidFill>
                <a:latin typeface="Times New Roman" panose="02020603050405020304" pitchFamily="18" charset="0"/>
                <a:ea typeface="Times New Roman" panose="02020603050405020304" pitchFamily="18" charset="0"/>
              </a:rPr>
              <a:t>карты, </a:t>
            </a:r>
            <a:r>
              <a:rPr lang="ru-RU" sz="2000" b="1" i="1" dirty="0" err="1">
                <a:solidFill>
                  <a:srgbClr val="181717"/>
                </a:solidFill>
                <a:latin typeface="Times New Roman" panose="02020603050405020304" pitchFamily="18" charset="0"/>
                <a:ea typeface="Times New Roman" panose="02020603050405020304" pitchFamily="18" charset="0"/>
              </a:rPr>
              <a:t>Chrome</a:t>
            </a:r>
            <a:r>
              <a:rPr lang="ru-RU" sz="2000" b="1" dirty="0">
                <a:solidFill>
                  <a:srgbClr val="181717"/>
                </a:solidFill>
                <a:latin typeface="Times New Roman" panose="02020603050405020304" pitchFamily="18" charset="0"/>
                <a:ea typeface="Times New Roman" panose="02020603050405020304" pitchFamily="18" charset="0"/>
              </a:rPr>
              <a:t>, </a:t>
            </a:r>
            <a:r>
              <a:rPr lang="ru-RU" sz="2000" b="1" i="1" dirty="0" err="1">
                <a:solidFill>
                  <a:srgbClr val="181717"/>
                </a:solidFill>
                <a:latin typeface="Times New Roman" panose="02020603050405020304" pitchFamily="18" charset="0"/>
                <a:ea typeface="Times New Roman" panose="02020603050405020304" pitchFamily="18" charset="0"/>
              </a:rPr>
              <a:t>Google</a:t>
            </a:r>
            <a:r>
              <a:rPr lang="ru-RU" sz="2000" b="1" i="1" dirty="0">
                <a:solidFill>
                  <a:srgbClr val="181717"/>
                </a:solidFill>
                <a:latin typeface="Times New Roman" panose="02020603050405020304" pitchFamily="18" charset="0"/>
                <a:ea typeface="Times New Roman" panose="02020603050405020304" pitchFamily="18" charset="0"/>
              </a:rPr>
              <a:t> </a:t>
            </a:r>
            <a:r>
              <a:rPr lang="ru-RU" sz="2000" b="1" i="1" dirty="0" err="1">
                <a:solidFill>
                  <a:srgbClr val="181717"/>
                </a:solidFill>
                <a:latin typeface="Times New Roman" panose="02020603050405020304" pitchFamily="18" charset="0"/>
                <a:ea typeface="Times New Roman" panose="02020603050405020304" pitchFamily="18" charset="0"/>
              </a:rPr>
              <a:t>Apis</a:t>
            </a:r>
            <a:r>
              <a:rPr lang="ru-RU" sz="2000" dirty="0">
                <a:solidFill>
                  <a:srgbClr val="181717"/>
                </a:solidFill>
                <a:latin typeface="Times New Roman" panose="02020603050405020304" pitchFamily="18" charset="0"/>
                <a:ea typeface="Times New Roman" panose="02020603050405020304" pitchFamily="18" charset="0"/>
              </a:rPr>
              <a:t>), операционные системы (</a:t>
            </a:r>
            <a:r>
              <a:rPr lang="ru-RU" sz="2000" b="1" i="1" dirty="0" err="1">
                <a:solidFill>
                  <a:srgbClr val="181717"/>
                </a:solidFill>
                <a:latin typeface="Times New Roman" panose="02020603050405020304" pitchFamily="18" charset="0"/>
                <a:ea typeface="Times New Roman" panose="02020603050405020304" pitchFamily="18" charset="0"/>
              </a:rPr>
              <a:t>Android</a:t>
            </a:r>
            <a:r>
              <a:rPr lang="ru-RU" sz="2000" b="1" dirty="0">
                <a:solidFill>
                  <a:srgbClr val="181717"/>
                </a:solidFill>
                <a:latin typeface="Times New Roman" panose="02020603050405020304" pitchFamily="18" charset="0"/>
                <a:ea typeface="Times New Roman" panose="02020603050405020304" pitchFamily="18" charset="0"/>
              </a:rPr>
              <a:t>)</a:t>
            </a:r>
            <a:r>
              <a:rPr lang="ru-RU" sz="2000" dirty="0">
                <a:solidFill>
                  <a:srgbClr val="181717"/>
                </a:solidFill>
                <a:latin typeface="Times New Roman" panose="02020603050405020304" pitchFamily="18" charset="0"/>
                <a:ea typeface="Times New Roman" panose="02020603050405020304" pitchFamily="18" charset="0"/>
              </a:rPr>
              <a:t>, веб-контент и социальные сети (</a:t>
            </a:r>
            <a:r>
              <a:rPr lang="ru-RU" sz="2000" b="1" dirty="0">
                <a:solidFill>
                  <a:srgbClr val="181717"/>
                </a:solidFill>
                <a:latin typeface="Times New Roman" panose="02020603050405020304" pitchFamily="18" charset="0"/>
                <a:ea typeface="Times New Roman" panose="02020603050405020304" pitchFamily="18" charset="0"/>
              </a:rPr>
              <a:t>новости </a:t>
            </a:r>
            <a:r>
              <a:rPr lang="ru-RU" sz="2000" b="1" i="1" dirty="0" err="1">
                <a:solidFill>
                  <a:srgbClr val="181717"/>
                </a:solidFill>
                <a:latin typeface="Times New Roman" panose="02020603050405020304" pitchFamily="18" charset="0"/>
                <a:ea typeface="Times New Roman" panose="02020603050405020304" pitchFamily="18" charset="0"/>
              </a:rPr>
              <a:t>Google</a:t>
            </a:r>
            <a:r>
              <a:rPr lang="ru-RU" sz="2000" b="1" dirty="0">
                <a:solidFill>
                  <a:srgbClr val="181717"/>
                </a:solidFill>
                <a:latin typeface="Times New Roman" panose="02020603050405020304" pitchFamily="18" charset="0"/>
                <a:ea typeface="Times New Roman" panose="02020603050405020304" pitchFamily="18" charset="0"/>
              </a:rPr>
              <a:t>, </a:t>
            </a:r>
            <a:r>
              <a:rPr lang="ru-RU" sz="2000" b="1" i="1" dirty="0" err="1">
                <a:solidFill>
                  <a:srgbClr val="181717"/>
                </a:solidFill>
                <a:latin typeface="Times New Roman" panose="02020603050405020304" pitchFamily="18" charset="0"/>
                <a:ea typeface="Times New Roman" panose="02020603050405020304" pitchFamily="18" charset="0"/>
              </a:rPr>
              <a:t>Google</a:t>
            </a:r>
            <a:r>
              <a:rPr lang="ru-RU" sz="2000" b="1" i="1" dirty="0">
                <a:solidFill>
                  <a:srgbClr val="181717"/>
                </a:solidFill>
                <a:latin typeface="Times New Roman" panose="02020603050405020304" pitchFamily="18" charset="0"/>
                <a:ea typeface="Times New Roman" panose="02020603050405020304" pitchFamily="18" charset="0"/>
              </a:rPr>
              <a:t>+</a:t>
            </a:r>
            <a:r>
              <a:rPr lang="ru-RU" sz="2000" b="1" dirty="0">
                <a:solidFill>
                  <a:srgbClr val="181717"/>
                </a:solidFill>
                <a:latin typeface="Times New Roman" panose="02020603050405020304" pitchFamily="18" charset="0"/>
                <a:ea typeface="Times New Roman" panose="02020603050405020304" pitchFamily="18" charset="0"/>
              </a:rPr>
              <a:t>, </a:t>
            </a:r>
            <a:r>
              <a:rPr lang="ru-RU" sz="2000" b="1" i="1" dirty="0" err="1">
                <a:solidFill>
                  <a:srgbClr val="181717"/>
                </a:solidFill>
                <a:latin typeface="Times New Roman" panose="02020603050405020304" pitchFamily="18" charset="0"/>
                <a:ea typeface="Times New Roman" panose="02020603050405020304" pitchFamily="18" charset="0"/>
              </a:rPr>
              <a:t>Gmail</a:t>
            </a:r>
            <a:r>
              <a:rPr lang="ru-RU" sz="2000" dirty="0">
                <a:solidFill>
                  <a:srgbClr val="181717"/>
                </a:solidFill>
                <a:latin typeface="Times New Roman" panose="02020603050405020304" pitchFamily="18" charset="0"/>
                <a:ea typeface="Times New Roman" panose="02020603050405020304" pitchFamily="18" charset="0"/>
              </a:rPr>
              <a:t>), хостинг приложений и данных (</a:t>
            </a:r>
            <a:r>
              <a:rPr lang="ru-RU" sz="2000" b="1" dirty="0">
                <a:solidFill>
                  <a:srgbClr val="181717"/>
                </a:solidFill>
                <a:latin typeface="Times New Roman" panose="02020603050405020304" pitchFamily="18" charset="0"/>
                <a:ea typeface="Times New Roman" panose="02020603050405020304" pitchFamily="18" charset="0"/>
              </a:rPr>
              <a:t>облако </a:t>
            </a:r>
            <a:r>
              <a:rPr lang="ru-RU" sz="2000" b="1" i="1" dirty="0" err="1">
                <a:solidFill>
                  <a:srgbClr val="181717"/>
                </a:solidFill>
                <a:latin typeface="Times New Roman" panose="02020603050405020304" pitchFamily="18" charset="0"/>
                <a:ea typeface="Times New Roman" panose="02020603050405020304" pitchFamily="18" charset="0"/>
              </a:rPr>
              <a:t>Google</a:t>
            </a:r>
            <a:r>
              <a:rPr lang="ru-RU" sz="2000" dirty="0">
                <a:solidFill>
                  <a:srgbClr val="181717"/>
                </a:solidFill>
                <a:latin typeface="Times New Roman" panose="02020603050405020304" pitchFamily="18" charset="0"/>
                <a:ea typeface="Times New Roman" panose="02020603050405020304" pitchFamily="18" charset="0"/>
              </a:rPr>
              <a:t>), где компанию ждали новые конкуренты.</a:t>
            </a:r>
            <a:endParaRPr lang="ru-RU" sz="2000" dirty="0" smtClean="0">
              <a:solidFill>
                <a:srgbClr val="181717"/>
              </a:solidFill>
              <a:effectLst/>
              <a:latin typeface="Times New Roman" panose="02020603050405020304" pitchFamily="18" charset="0"/>
              <a:ea typeface="Times New Roman" panose="02020603050405020304" pitchFamily="18" charset="0"/>
            </a:endParaRPr>
          </a:p>
          <a:p>
            <a:pPr marL="619760" marR="23495" indent="222250" algn="just">
              <a:lnSpc>
                <a:spcPct val="105000"/>
              </a:lnSpc>
              <a:spcAft>
                <a:spcPts val="15"/>
              </a:spcAft>
            </a:pPr>
            <a:r>
              <a:rPr lang="ru-RU" sz="2000" dirty="0">
                <a:solidFill>
                  <a:srgbClr val="181717"/>
                </a:solidFill>
                <a:latin typeface="Times New Roman" panose="02020603050405020304" pitchFamily="18" charset="0"/>
                <a:ea typeface="Times New Roman" panose="02020603050405020304" pitchFamily="18" charset="0"/>
              </a:rPr>
              <a:t>По словам соучредителей компании Ларри Пейджа и Сергея </a:t>
            </a:r>
            <a:r>
              <a:rPr lang="ru-RU" sz="2000" dirty="0" err="1">
                <a:solidFill>
                  <a:srgbClr val="181717"/>
                </a:solidFill>
                <a:latin typeface="Times New Roman" panose="02020603050405020304" pitchFamily="18" charset="0"/>
                <a:ea typeface="Times New Roman" panose="02020603050405020304" pitchFamily="18" charset="0"/>
              </a:rPr>
              <a:t>Бина</a:t>
            </a:r>
            <a:r>
              <a:rPr lang="ru-RU" sz="2000" dirty="0">
                <a:solidFill>
                  <a:srgbClr val="181717"/>
                </a:solidFill>
                <a:latin typeface="Times New Roman" panose="02020603050405020304" pitchFamily="18" charset="0"/>
                <a:ea typeface="Times New Roman" panose="02020603050405020304" pitchFamily="18" charset="0"/>
              </a:rPr>
              <a:t>, миссия </a:t>
            </a:r>
            <a:r>
              <a:rPr lang="ru-RU" sz="2000" i="1" dirty="0" err="1">
                <a:solidFill>
                  <a:srgbClr val="181717"/>
                </a:solidFill>
                <a:latin typeface="Times New Roman" panose="02020603050405020304" pitchFamily="18" charset="0"/>
                <a:ea typeface="Times New Roman" panose="02020603050405020304" pitchFamily="18" charset="0"/>
              </a:rPr>
              <a:t>Google</a:t>
            </a:r>
            <a:r>
              <a:rPr lang="ru-RU" sz="2000" dirty="0">
                <a:solidFill>
                  <a:srgbClr val="181717"/>
                </a:solidFill>
                <a:latin typeface="Times New Roman" panose="02020603050405020304" pitchFamily="18" charset="0"/>
                <a:ea typeface="Times New Roman" panose="02020603050405020304" pitchFamily="18" charset="0"/>
              </a:rPr>
              <a:t> состоит в том, чтобы «сорганизовать информацию в мире и сделать ее общедоступной и полезной». </a:t>
            </a:r>
            <a:endParaRPr lang="ru-RU" sz="2000" dirty="0">
              <a:solidFill>
                <a:srgbClr val="181717"/>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17324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429491"/>
            <a:ext cx="10515600" cy="6137564"/>
          </a:xfrm>
        </p:spPr>
        <p:txBody>
          <a:bodyPr>
            <a:normAutofit/>
          </a:bodyPr>
          <a:lstStyle/>
          <a:p>
            <a:pPr marL="0" indent="0" algn="ctr">
              <a:buNone/>
            </a:pPr>
            <a:r>
              <a:rPr lang="ru-RU" b="1" dirty="0"/>
              <a:t>В модели РОП именно ресурсам отводится основная роль в повышении эффективности работы фирмы.</a:t>
            </a:r>
            <a:r>
              <a:rPr lang="ru-RU" dirty="0"/>
              <a:t> </a:t>
            </a:r>
            <a:endParaRPr lang="ru-RU" dirty="0" smtClean="0"/>
          </a:p>
          <a:p>
            <a:endParaRPr lang="ru-RU" dirty="0"/>
          </a:p>
          <a:p>
            <a:pPr marL="0" indent="0">
              <a:buNone/>
            </a:pPr>
            <a:r>
              <a:rPr lang="ru-RU" dirty="0" smtClean="0"/>
              <a:t>	Под </a:t>
            </a:r>
            <a:r>
              <a:rPr lang="ru-RU" sz="3600" dirty="0"/>
              <a:t>ресурсами</a:t>
            </a:r>
            <a:r>
              <a:rPr lang="ru-RU" dirty="0"/>
              <a:t> подразумевается все, что можно рассматривать как </a:t>
            </a:r>
            <a:r>
              <a:rPr lang="ru-RU" b="1" dirty="0"/>
              <a:t>силу</a:t>
            </a:r>
            <a:r>
              <a:rPr lang="ru-RU" dirty="0"/>
              <a:t> или </a:t>
            </a:r>
            <a:r>
              <a:rPr lang="ru-RU" b="1" dirty="0"/>
              <a:t>слабость</a:t>
            </a:r>
            <a:r>
              <a:rPr lang="ru-RU" dirty="0"/>
              <a:t> организации: </a:t>
            </a:r>
            <a:endParaRPr lang="ru-RU" dirty="0" smtClean="0"/>
          </a:p>
          <a:p>
            <a:pPr>
              <a:buFontTx/>
              <a:buChar char="-"/>
            </a:pPr>
            <a:r>
              <a:rPr lang="ru-RU" dirty="0" smtClean="0"/>
              <a:t>это </a:t>
            </a:r>
            <a:r>
              <a:rPr lang="ru-RU" dirty="0"/>
              <a:t>то, чем владеет организация и может использовать для создания стоимости. </a:t>
            </a:r>
          </a:p>
          <a:p>
            <a:pPr>
              <a:buFontTx/>
              <a:buChar char="-"/>
            </a:pPr>
            <a:r>
              <a:rPr lang="ru-RU" dirty="0" smtClean="0"/>
              <a:t>ресурсы </a:t>
            </a:r>
            <a:r>
              <a:rPr lang="ru-RU" dirty="0"/>
              <a:t>можно рассматривать как </a:t>
            </a:r>
            <a:r>
              <a:rPr lang="ru-RU" b="1" dirty="0"/>
              <a:t>доступные производственные активы</a:t>
            </a:r>
            <a:r>
              <a:rPr lang="ru-RU" dirty="0"/>
              <a:t>, которые или контролируются фирмой на «полупостоянной» основе или которые фирма может использовать (например, у поставщиков) для осуществления своей деятельности (человеческие навыки, ноу-хау, мотивация, организационные способности, культура организации</a:t>
            </a:r>
            <a:r>
              <a:rPr lang="ru-RU" dirty="0" smtClean="0"/>
              <a:t>).</a:t>
            </a:r>
            <a:endParaRPr lang="ru-RU" dirty="0"/>
          </a:p>
          <a:p>
            <a:endParaRPr lang="ru-RU" dirty="0"/>
          </a:p>
        </p:txBody>
      </p:sp>
    </p:spTree>
    <p:extLst>
      <p:ext uri="{BB962C8B-B14F-4D97-AF65-F5344CB8AC3E}">
        <p14:creationId xmlns:p14="http://schemas.microsoft.com/office/powerpoint/2010/main" val="116470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Ресурсы бывают двух видов:</a:t>
            </a:r>
            <a:br>
              <a:rPr lang="ru-RU" dirty="0"/>
            </a:br>
            <a:endParaRPr lang="ru-RU" dirty="0"/>
          </a:p>
        </p:txBody>
      </p:sp>
      <p:sp>
        <p:nvSpPr>
          <p:cNvPr id="3" name="Объект 2"/>
          <p:cNvSpPr>
            <a:spLocks noGrp="1"/>
          </p:cNvSpPr>
          <p:nvPr>
            <p:ph sz="half" idx="1"/>
          </p:nvPr>
        </p:nvSpPr>
        <p:spPr>
          <a:xfrm>
            <a:off x="727363" y="1257588"/>
            <a:ext cx="4883727" cy="4351338"/>
          </a:xfrm>
        </p:spPr>
        <p:txBody>
          <a:bodyPr>
            <a:normAutofit/>
          </a:bodyPr>
          <a:lstStyle/>
          <a:p>
            <a:r>
              <a:rPr lang="ru-RU" b="1" i="1" smtClean="0"/>
              <a:t>Материальные ресурсы</a:t>
            </a:r>
          </a:p>
          <a:p>
            <a:pPr marL="0" indent="0" algn="just">
              <a:buNone/>
            </a:pPr>
            <a:r>
              <a:rPr lang="ru-RU" i="1" smtClean="0"/>
              <a:t>- </a:t>
            </a:r>
            <a:r>
              <a:rPr lang="ru-RU" smtClean="0"/>
              <a:t>это </a:t>
            </a:r>
            <a:r>
              <a:rPr lang="ru-RU"/>
              <a:t>физические объекты. Земля, географическое положение, запасы полезных ископаемых, здания, машины и оборудование, и капитал — все эти активы осязаемы и в большинстве случаев находятся на балансе организации.</a:t>
            </a:r>
            <a:endParaRPr lang="ru-RU" dirty="0"/>
          </a:p>
        </p:txBody>
      </p:sp>
      <p:sp>
        <p:nvSpPr>
          <p:cNvPr id="4" name="Объект 3"/>
          <p:cNvSpPr>
            <a:spLocks noGrp="1"/>
          </p:cNvSpPr>
          <p:nvPr>
            <p:ph sz="half" idx="2"/>
          </p:nvPr>
        </p:nvSpPr>
        <p:spPr>
          <a:xfrm>
            <a:off x="6580909" y="1257588"/>
            <a:ext cx="4772891" cy="4351338"/>
          </a:xfrm>
        </p:spPr>
        <p:txBody>
          <a:bodyPr>
            <a:normAutofit/>
          </a:bodyPr>
          <a:lstStyle/>
          <a:p>
            <a:r>
              <a:rPr lang="ru-RU" b="1" i="1" smtClean="0"/>
              <a:t>Нематериальные активы</a:t>
            </a:r>
          </a:p>
          <a:p>
            <a:pPr marL="0" indent="0" algn="just">
              <a:buNone/>
            </a:pPr>
            <a:r>
              <a:rPr lang="ru-RU" smtClean="0"/>
              <a:t>- то</a:t>
            </a:r>
            <a:r>
              <a:rPr lang="ru-RU"/>
              <a:t>, что не имеет физического присутствия, но все равно может принадлежать фирме. Репутация бренда, товарные знаки и интеллектуальная собственность, клиенты и отношения — все это нематериальные активы.</a:t>
            </a:r>
          </a:p>
        </p:txBody>
      </p:sp>
    </p:spTree>
    <p:extLst>
      <p:ext uri="{BB962C8B-B14F-4D97-AF65-F5344CB8AC3E}">
        <p14:creationId xmlns:p14="http://schemas.microsoft.com/office/powerpoint/2010/main" val="32440396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10491" y="1049771"/>
            <a:ext cx="10515600" cy="1901248"/>
          </a:xfrm>
        </p:spPr>
        <p:txBody>
          <a:bodyPr/>
          <a:lstStyle/>
          <a:p>
            <a:pPr marL="0" lvl="0" indent="0" algn="just">
              <a:buNone/>
            </a:pPr>
            <a:r>
              <a:rPr lang="ru-RU" b="1" smtClean="0"/>
              <a:t>	Как </a:t>
            </a:r>
            <a:r>
              <a:rPr lang="ru-RU" b="1"/>
              <a:t>правило, именно нематериальные ресурсы сложнее всего воспроизвести конкурентам, поэтому они обычно удерживаются в фирме и являются основным источником устойчивого конкурентного преимущества.</a:t>
            </a:r>
            <a:endParaRPr lang="ru-RU"/>
          </a:p>
          <a:p>
            <a:endParaRPr lang="ru-RU"/>
          </a:p>
        </p:txBody>
      </p:sp>
    </p:spTree>
    <p:extLst>
      <p:ext uri="{BB962C8B-B14F-4D97-AF65-F5344CB8AC3E}">
        <p14:creationId xmlns:p14="http://schemas.microsoft.com/office/powerpoint/2010/main" val="1806052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85016"/>
            <a:ext cx="10515600" cy="854075"/>
          </a:xfrm>
        </p:spPr>
        <p:txBody>
          <a:bodyPr>
            <a:normAutofit fontScale="90000"/>
          </a:bodyPr>
          <a:lstStyle/>
          <a:p>
            <a:r>
              <a:rPr lang="ru-RU" b="1"/>
              <a:t>Два важнейших положения РОП заключаются в </a:t>
            </a:r>
            <a:r>
              <a:rPr lang="ru-RU" b="1"/>
              <a:t>следующем</a:t>
            </a:r>
            <a:r>
              <a:rPr lang="ru-RU" b="1" smtClean="0"/>
              <a:t>:</a:t>
            </a:r>
            <a:endParaRPr lang="ru-RU"/>
          </a:p>
        </p:txBody>
      </p:sp>
      <p:sp>
        <p:nvSpPr>
          <p:cNvPr id="3" name="Объект 2"/>
          <p:cNvSpPr>
            <a:spLocks noGrp="1"/>
          </p:cNvSpPr>
          <p:nvPr>
            <p:ph idx="1"/>
          </p:nvPr>
        </p:nvSpPr>
        <p:spPr>
          <a:xfrm>
            <a:off x="415635" y="1149929"/>
            <a:ext cx="11596255" cy="5361707"/>
          </a:xfrm>
        </p:spPr>
        <p:txBody>
          <a:bodyPr>
            <a:normAutofit fontScale="92500" lnSpcReduction="20000"/>
          </a:bodyPr>
          <a:lstStyle/>
          <a:p>
            <a:pPr marL="0" lvl="0" indent="0" algn="just" fontAlgn="base">
              <a:buNone/>
            </a:pPr>
            <a:r>
              <a:rPr lang="ru-RU" smtClean="0"/>
              <a:t>	1. ресурсы </a:t>
            </a:r>
            <a:r>
              <a:rPr lang="ru-RU"/>
              <a:t>должны быть </a:t>
            </a:r>
            <a:r>
              <a:rPr lang="ru-RU" b="1" i="1"/>
              <a:t>гетерогенными</a:t>
            </a:r>
            <a:r>
              <a:rPr lang="ru-RU" b="1"/>
              <a:t>. </a:t>
            </a:r>
            <a:r>
              <a:rPr lang="ru-RU"/>
              <a:t>РОП исходит из того, что организации, различаются от одной фирмы к другой. Фирмы неидентичны навыки, способности и другие ресурсы, которыми обладают: они обладают разными возможностями, другими словами, ресурсы распределены между фирмами неоднородно (т. е. не все фирмы владеют всеми ресурсами). Релевантность ресурса сильно зависит от контекста и, в частности, от выбранной бизнес-модели. Ресурс может быть ключевым для одной фирмы и просто не подходить для другой в той же отрасли. При этом гетерогенность активов / ресурсов касается не только различия с аналогичным продуктом конкурентов. Еще в большей степени это относится к совокупности, набору ресурсов</a:t>
            </a:r>
            <a:r>
              <a:rPr lang="ru-RU"/>
              <a:t>. </a:t>
            </a:r>
            <a:r>
              <a:rPr lang="ru-RU" smtClean="0"/>
              <a:t> </a:t>
            </a:r>
            <a:endParaRPr lang="ru-RU"/>
          </a:p>
          <a:p>
            <a:pPr marL="0" indent="0" algn="just">
              <a:buNone/>
            </a:pPr>
            <a:r>
              <a:rPr lang="ru-RU" smtClean="0"/>
              <a:t>	Фирма </a:t>
            </a:r>
            <a:r>
              <a:rPr lang="ru-RU"/>
              <a:t>осуществляет определенные действия или стратегию, а другая фирма может просто отслеживать и повторять их, и никакого конкурентного преимущества не будет достигнуто. Это сценарий совершенной конкуренции. Однако реальные рынки далеки от модели совершенной конкуренции, и фирмы, находясь под воздействием одних и тех же внешних и конкурентных сил (одинаковых внешних условий), способны реализовывать разные стратегии и опережать друг друга. Таким образом, РОП предполагает, что фирмы достигают конкурентного преимущества, используя различные наборы </a:t>
            </a:r>
            <a:r>
              <a:rPr lang="ru-RU"/>
              <a:t>ресурсов</a:t>
            </a:r>
            <a:r>
              <a:rPr lang="ru-RU" smtClean="0"/>
              <a:t>.</a:t>
            </a:r>
            <a:endParaRPr lang="ru-RU"/>
          </a:p>
        </p:txBody>
      </p:sp>
    </p:spTree>
    <p:extLst>
      <p:ext uri="{BB962C8B-B14F-4D97-AF65-F5344CB8AC3E}">
        <p14:creationId xmlns:p14="http://schemas.microsoft.com/office/powerpoint/2010/main" val="3968470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221673"/>
            <a:ext cx="10515600" cy="6414654"/>
          </a:xfrm>
        </p:spPr>
        <p:txBody>
          <a:bodyPr>
            <a:normAutofit/>
          </a:bodyPr>
          <a:lstStyle/>
          <a:p>
            <a:pPr marL="0" lvl="0" indent="0" algn="just">
              <a:buNone/>
            </a:pPr>
            <a:r>
              <a:rPr lang="ru-RU" smtClean="0"/>
              <a:t>	2. Ресурсы </a:t>
            </a:r>
            <a:r>
              <a:rPr lang="ru-RU"/>
              <a:t>должны быть </a:t>
            </a:r>
            <a:r>
              <a:rPr lang="ru-RU" b="1" i="1"/>
              <a:t>немобильными</a:t>
            </a:r>
            <a:r>
              <a:rPr lang="ru-RU" b="1"/>
              <a:t>.</a:t>
            </a:r>
            <a:r>
              <a:rPr lang="ru-RU"/>
              <a:t> Они перемещаются от фирмы к фирме, по крайней мере в краткосрочной перспективе</a:t>
            </a:r>
            <a:r>
              <a:rPr lang="ru-RU" i="1"/>
              <a:t>,</a:t>
            </a:r>
            <a:r>
              <a:rPr lang="ru-RU"/>
              <a:t> т. е. ресурсы привязаны к своему владельцу. Особенно это характерно для нематериальных ресурсов, таких как капитал бренда, процессы, знания или интеллектуальная собственность. Иными словами, стоимость актива не может быть передана другой фирме, как это произошло бы, например, если бы руководитель, сотрудники подразделения по разработкам и развитию, персонал отдела сбыта или другое физическое лицо уволилось и перешло в другую фирму. Перемещению ресурсов препятствует наличие «</a:t>
            </a:r>
            <a:r>
              <a:rPr lang="ru-RU" i="1"/>
              <a:t>барьера ресурсной позиции</a:t>
            </a:r>
            <a:r>
              <a:rPr lang="ru-RU"/>
              <a:t>», отсутствие которого делает фирму уязвимой для других участников рынка. Из-за отсутствия ресурсной мобильности фирмы не могут копировать ресурсы конкурентов и реализовывать те же стратегии. Это объясняет наличие различий между фирмами в обеспеченности ресурсами и то, почему эти различия могут сохраняться с течением времени.</a:t>
            </a:r>
          </a:p>
          <a:p>
            <a:endParaRPr lang="ru-RU"/>
          </a:p>
        </p:txBody>
      </p:sp>
    </p:spTree>
    <p:extLst>
      <p:ext uri="{BB962C8B-B14F-4D97-AF65-F5344CB8AC3E}">
        <p14:creationId xmlns:p14="http://schemas.microsoft.com/office/powerpoint/2010/main" val="3585467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401783"/>
            <a:ext cx="10515600" cy="5278582"/>
          </a:xfrm>
        </p:spPr>
        <p:txBody>
          <a:bodyPr/>
          <a:lstStyle/>
          <a:p>
            <a:pPr marL="0" indent="0" algn="ctr">
              <a:buNone/>
            </a:pPr>
            <a:r>
              <a:rPr lang="ru-RU" b="1"/>
              <a:t>Модель РОП базируется на предположениях о том, </a:t>
            </a:r>
            <a:r>
              <a:rPr lang="ru-RU" b="1"/>
              <a:t>что</a:t>
            </a:r>
            <a:r>
              <a:rPr lang="ru-RU" b="1" smtClean="0"/>
              <a:t>:</a:t>
            </a:r>
          </a:p>
          <a:p>
            <a:pPr marL="0" indent="0" algn="ctr">
              <a:buNone/>
            </a:pPr>
            <a:endParaRPr lang="ru-RU"/>
          </a:p>
          <a:p>
            <a:pPr lvl="0" fontAlgn="base"/>
            <a:r>
              <a:rPr lang="ru-RU"/>
              <a:t>фирма может обладать конкурентным преимуществом, если она контролирует и использует как ценные, так и редкие возможности;</a:t>
            </a:r>
          </a:p>
          <a:p>
            <a:pPr lvl="0" fontAlgn="base"/>
            <a:r>
              <a:rPr lang="ru-RU"/>
              <a:t>фирма может сохранять это преимущество, если возможности незаменимы и их нельзя скопировать; </a:t>
            </a:r>
          </a:p>
          <a:p>
            <a:pPr lvl="0" fontAlgn="base"/>
            <a:r>
              <a:rPr lang="ru-RU"/>
              <a:t>и это приводит к долгосрочному превышению производительности.</a:t>
            </a:r>
          </a:p>
          <a:p>
            <a:endParaRPr lang="ru-RU"/>
          </a:p>
        </p:txBody>
      </p:sp>
    </p:spTree>
    <p:extLst>
      <p:ext uri="{BB962C8B-B14F-4D97-AF65-F5344CB8AC3E}">
        <p14:creationId xmlns:p14="http://schemas.microsoft.com/office/powerpoint/2010/main" val="2336303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15636" y="235528"/>
            <a:ext cx="11582400" cy="6234545"/>
          </a:xfrm>
        </p:spPr>
        <p:txBody>
          <a:bodyPr>
            <a:normAutofit lnSpcReduction="10000"/>
          </a:bodyPr>
          <a:lstStyle/>
          <a:p>
            <a:pPr marL="0" indent="0" algn="just">
              <a:buNone/>
            </a:pPr>
            <a:r>
              <a:rPr lang="ru-RU"/>
              <a:t>	</a:t>
            </a:r>
            <a:r>
              <a:rPr lang="ru-RU" smtClean="0"/>
              <a:t>Однако </a:t>
            </a:r>
            <a:r>
              <a:rPr lang="ru-RU"/>
              <a:t>ресурсы сами по себе не представляют никакой ценности для организаций: ресурсы потенциально могут использоваться, но сами по себе они непродуктивны. Создание ценности требует объединения адекватных ресурсов и необходимых навыков. </a:t>
            </a:r>
            <a:r>
              <a:rPr lang="ru-RU" b="1"/>
              <a:t>Компетенции являются наиболее нематериальными</a:t>
            </a:r>
            <a:r>
              <a:rPr lang="ru-RU"/>
              <a:t> и соответствуют деятельности, образу действий и процессам, посредством которых фирма может эффективно использовать свои ресурсы. </a:t>
            </a:r>
            <a:r>
              <a:rPr lang="ru-RU" b="1"/>
              <a:t>Компетенция</a:t>
            </a:r>
            <a:r>
              <a:rPr lang="ru-RU"/>
              <a:t> — это то, что фирма делает хорошо.</a:t>
            </a:r>
          </a:p>
          <a:p>
            <a:pPr marL="0" indent="0" algn="just">
              <a:buNone/>
            </a:pPr>
            <a:r>
              <a:rPr lang="ru-RU" smtClean="0"/>
              <a:t>	</a:t>
            </a:r>
          </a:p>
          <a:p>
            <a:pPr marL="0" indent="0" algn="just">
              <a:buNone/>
            </a:pPr>
            <a:r>
              <a:rPr lang="ru-RU"/>
              <a:t>	</a:t>
            </a:r>
            <a:r>
              <a:rPr lang="ru-RU" smtClean="0"/>
              <a:t>Для </a:t>
            </a:r>
            <a:r>
              <a:rPr lang="ru-RU"/>
              <a:t>реализации возможностей фирмы требуется, чтобы опыт различных людей был </a:t>
            </a:r>
            <a:r>
              <a:rPr lang="ru-RU" b="1"/>
              <a:t>интегрирован</a:t>
            </a:r>
            <a:r>
              <a:rPr lang="ru-RU"/>
              <a:t> с основным оборудованием, технологиями и другими ресурсами (например, ценность нейрохирурга высшей категории невелика при отсутствии единого комплекса, включающего также больницу, хирургические инструменты и оборудование, полноценную бригаду квалифицированных специалистов и т. д.).</a:t>
            </a:r>
          </a:p>
          <a:p>
            <a:endParaRPr lang="ru-RU"/>
          </a:p>
        </p:txBody>
      </p:sp>
    </p:spTree>
    <p:extLst>
      <p:ext uri="{BB962C8B-B14F-4D97-AF65-F5344CB8AC3E}">
        <p14:creationId xmlns:p14="http://schemas.microsoft.com/office/powerpoint/2010/main" val="424080110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4694</TotalTime>
  <Words>559</Words>
  <Application>Microsoft Office PowerPoint</Application>
  <PresentationFormat>Широкоэкранный</PresentationFormat>
  <Paragraphs>52</Paragraphs>
  <Slides>14</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14</vt:i4>
      </vt:variant>
    </vt:vector>
  </HeadingPairs>
  <TitlesOfParts>
    <vt:vector size="19" baseType="lpstr">
      <vt:lpstr>Arial</vt:lpstr>
      <vt:lpstr>Calibri</vt:lpstr>
      <vt:lpstr>Calibri Light</vt:lpstr>
      <vt:lpstr>Times New Roman</vt:lpstr>
      <vt:lpstr>Тема Office</vt:lpstr>
      <vt:lpstr>Кейс: Ресурсы организации. Ресурсно-ориентированный подход (РОП) или теория (resource-based view).</vt:lpstr>
      <vt:lpstr>В научной литературе выделяются два базовых источника улучшения использования факторов производства, повышения показателей производительности и рентабельности организаций:  </vt:lpstr>
      <vt:lpstr>Презентация PowerPoint</vt:lpstr>
      <vt:lpstr>Презентация PowerPoint</vt:lpstr>
      <vt:lpstr>Презентация PowerPoint</vt:lpstr>
      <vt:lpstr> Сравним рыночный и ресурсный подходы на практике.</vt:lpstr>
      <vt:lpstr>Посмотрим, как работает рыночно ориентированный подход:</vt:lpstr>
      <vt:lpstr>Презентация PowerPoint</vt:lpstr>
      <vt:lpstr>Ресурсы бывают двух видов: </vt:lpstr>
      <vt:lpstr>Презентация PowerPoint</vt:lpstr>
      <vt:lpstr>Два важнейших положения РОП заключаются в следующем:</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Кейс: Ресурсы организации. Ресурсно-ориентированный подход (РОП) или теория (resource-based view).</dc:title>
  <dc:creator>Алексей</dc:creator>
  <cp:lastModifiedBy>Алексей</cp:lastModifiedBy>
  <cp:revision>6</cp:revision>
  <dcterms:created xsi:type="dcterms:W3CDTF">2024-10-15T11:52:18Z</dcterms:created>
  <dcterms:modified xsi:type="dcterms:W3CDTF">2024-10-18T18:06:43Z</dcterms:modified>
</cp:coreProperties>
</file>