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2" r:id="rId6"/>
    <p:sldId id="261" r:id="rId7"/>
    <p:sldId id="260" r:id="rId8"/>
    <p:sldId id="264" r:id="rId9"/>
    <p:sldId id="259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24385588" cy="13717588"/>
  <p:notesSz cx="6858000" cy="9144000"/>
  <p:defaultTextStyle>
    <a:defPPr>
      <a:defRPr lang="ru-RU"/>
    </a:defPPr>
    <a:lvl1pPr marL="0" algn="l" defTabSz="2177231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1pPr>
    <a:lvl2pPr marL="1088615" algn="l" defTabSz="2177231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2pPr>
    <a:lvl3pPr marL="2177231" algn="l" defTabSz="2177231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3pPr>
    <a:lvl4pPr marL="3265846" algn="l" defTabSz="2177231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4pPr>
    <a:lvl5pPr marL="4354463" algn="l" defTabSz="2177231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5pPr>
    <a:lvl6pPr marL="5443078" algn="l" defTabSz="2177231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6pPr>
    <a:lvl7pPr marL="6531693" algn="l" defTabSz="2177231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7pPr>
    <a:lvl8pPr marL="7620309" algn="l" defTabSz="2177231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8pPr>
    <a:lvl9pPr marL="8708924" algn="l" defTabSz="2177231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312" y="-72"/>
      </p:cViewPr>
      <p:guideLst>
        <p:guide orient="horz" pos="4321"/>
        <p:guide pos="76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919" y="4261345"/>
            <a:ext cx="20727750" cy="29403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57838" y="7773301"/>
            <a:ext cx="17069912" cy="35056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7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4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3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1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20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19280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6DDFFF6E-9808-4F7F-B50B-2E3E1CAA5A4E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331744" y="12714173"/>
            <a:ext cx="7722103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7476339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DD07D2B0-7368-4E5F-9747-38DADB447F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19280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6DDFFF6E-9808-4F7F-B50B-2E3E1CAA5A4E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331744" y="12714173"/>
            <a:ext cx="7722103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7476339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DD07D2B0-7368-4E5F-9747-38DADB447F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293" y="8814822"/>
            <a:ext cx="20727750" cy="2724465"/>
          </a:xfrm>
        </p:spPr>
        <p:txBody>
          <a:bodyPr anchor="t"/>
          <a:lstStyle>
            <a:lvl1pPr algn="l">
              <a:defRPr sz="9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6293" y="5814101"/>
            <a:ext cx="20727750" cy="3000721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61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2pPr>
            <a:lvl3pPr marL="2177231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5846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4pPr>
            <a:lvl5pPr marL="4354463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5pPr>
            <a:lvl6pPr marL="5443078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6pPr>
            <a:lvl7pPr marL="6531693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7pPr>
            <a:lvl8pPr marL="7620309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8pPr>
            <a:lvl9pPr marL="8708924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19280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6DDFFF6E-9808-4F7F-B50B-2E3E1CAA5A4E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331744" y="12714173"/>
            <a:ext cx="7722103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7476339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DD07D2B0-7368-4E5F-9747-38DADB447F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315787" y="4553479"/>
            <a:ext cx="20647310" cy="12872940"/>
          </a:xfrm>
        </p:spPr>
        <p:txBody>
          <a:bodyPr/>
          <a:lstStyle>
            <a:lvl1pPr>
              <a:defRPr sz="6600"/>
            </a:lvl1pPr>
            <a:lvl2pPr>
              <a:defRPr sz="5800"/>
            </a:lvl2pPr>
            <a:lvl3pPr>
              <a:defRPr sz="48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3369524" y="4553479"/>
            <a:ext cx="20651544" cy="12872940"/>
          </a:xfrm>
        </p:spPr>
        <p:txBody>
          <a:bodyPr/>
          <a:lstStyle>
            <a:lvl1pPr>
              <a:defRPr sz="6600"/>
            </a:lvl1pPr>
            <a:lvl2pPr>
              <a:defRPr sz="5800"/>
            </a:lvl2pPr>
            <a:lvl3pPr>
              <a:defRPr sz="48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219280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6DDFFF6E-9808-4F7F-B50B-2E3E1CAA5A4E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331744" y="12714173"/>
            <a:ext cx="7722103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7476339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DD07D2B0-7368-4E5F-9747-38DADB447F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81" y="549339"/>
            <a:ext cx="21947029" cy="2286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79" y="3070581"/>
            <a:ext cx="10774537" cy="1279673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088615" indent="0">
              <a:buNone/>
              <a:defRPr sz="4800" b="1"/>
            </a:lvl2pPr>
            <a:lvl3pPr marL="2177231" indent="0">
              <a:buNone/>
              <a:defRPr sz="4400" b="1"/>
            </a:lvl3pPr>
            <a:lvl4pPr marL="3265846" indent="0">
              <a:buNone/>
              <a:defRPr sz="3800" b="1"/>
            </a:lvl4pPr>
            <a:lvl5pPr marL="4354463" indent="0">
              <a:buNone/>
              <a:defRPr sz="3800" b="1"/>
            </a:lvl5pPr>
            <a:lvl6pPr marL="5443078" indent="0">
              <a:buNone/>
              <a:defRPr sz="3800" b="1"/>
            </a:lvl6pPr>
            <a:lvl7pPr marL="6531693" indent="0">
              <a:buNone/>
              <a:defRPr sz="3800" b="1"/>
            </a:lvl7pPr>
            <a:lvl8pPr marL="7620309" indent="0">
              <a:buNone/>
              <a:defRPr sz="3800" b="1"/>
            </a:lvl8pPr>
            <a:lvl9pPr marL="8708924" indent="0">
              <a:buNone/>
              <a:defRPr sz="3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219279" y="4350253"/>
            <a:ext cx="10774537" cy="7903492"/>
          </a:xfrm>
        </p:spPr>
        <p:txBody>
          <a:bodyPr/>
          <a:lstStyle>
            <a:lvl1pPr>
              <a:defRPr sz="5800"/>
            </a:lvl1pPr>
            <a:lvl2pPr>
              <a:defRPr sz="4800"/>
            </a:lvl2pPr>
            <a:lvl3pPr>
              <a:defRPr sz="44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2387541" y="3070581"/>
            <a:ext cx="10778768" cy="1279673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088615" indent="0">
              <a:buNone/>
              <a:defRPr sz="4800" b="1"/>
            </a:lvl2pPr>
            <a:lvl3pPr marL="2177231" indent="0">
              <a:buNone/>
              <a:defRPr sz="4400" b="1"/>
            </a:lvl3pPr>
            <a:lvl4pPr marL="3265846" indent="0">
              <a:buNone/>
              <a:defRPr sz="3800" b="1"/>
            </a:lvl4pPr>
            <a:lvl5pPr marL="4354463" indent="0">
              <a:buNone/>
              <a:defRPr sz="3800" b="1"/>
            </a:lvl5pPr>
            <a:lvl6pPr marL="5443078" indent="0">
              <a:buNone/>
              <a:defRPr sz="3800" b="1"/>
            </a:lvl6pPr>
            <a:lvl7pPr marL="6531693" indent="0">
              <a:buNone/>
              <a:defRPr sz="3800" b="1"/>
            </a:lvl7pPr>
            <a:lvl8pPr marL="7620309" indent="0">
              <a:buNone/>
              <a:defRPr sz="3800" b="1"/>
            </a:lvl8pPr>
            <a:lvl9pPr marL="8708924" indent="0">
              <a:buNone/>
              <a:defRPr sz="3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2387541" y="4350253"/>
            <a:ext cx="10778768" cy="7903492"/>
          </a:xfrm>
        </p:spPr>
        <p:txBody>
          <a:bodyPr/>
          <a:lstStyle>
            <a:lvl1pPr>
              <a:defRPr sz="5800"/>
            </a:lvl1pPr>
            <a:lvl2pPr>
              <a:defRPr sz="4800"/>
            </a:lvl2pPr>
            <a:lvl3pPr>
              <a:defRPr sz="44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219280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6DDFFF6E-9808-4F7F-B50B-2E3E1CAA5A4E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8331744" y="12714173"/>
            <a:ext cx="7722103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7476339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DD07D2B0-7368-4E5F-9747-38DADB447F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1219280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6DDFFF6E-9808-4F7F-B50B-2E3E1CAA5A4E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331744" y="12714173"/>
            <a:ext cx="7722103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7476339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DD07D2B0-7368-4E5F-9747-38DADB447F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80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6DDFFF6E-9808-4F7F-B50B-2E3E1CAA5A4E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31744" y="12714173"/>
            <a:ext cx="7722103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7476339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DD07D2B0-7368-4E5F-9747-38DADB447F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81" y="546164"/>
            <a:ext cx="8022690" cy="2324369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34089" y="546166"/>
            <a:ext cx="13632221" cy="11707581"/>
          </a:xfrm>
        </p:spPr>
        <p:txBody>
          <a:bodyPr/>
          <a:lstStyle>
            <a:lvl1pPr>
              <a:defRPr sz="7600"/>
            </a:lvl1pPr>
            <a:lvl2pPr>
              <a:defRPr sz="6600"/>
            </a:lvl2pPr>
            <a:lvl3pPr>
              <a:defRPr sz="58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9281" y="2870534"/>
            <a:ext cx="8022690" cy="9383212"/>
          </a:xfrm>
        </p:spPr>
        <p:txBody>
          <a:bodyPr/>
          <a:lstStyle>
            <a:lvl1pPr marL="0" indent="0">
              <a:buNone/>
              <a:defRPr sz="3400"/>
            </a:lvl1pPr>
            <a:lvl2pPr marL="1088615" indent="0">
              <a:buNone/>
              <a:defRPr sz="2800"/>
            </a:lvl2pPr>
            <a:lvl3pPr marL="2177231" indent="0">
              <a:buNone/>
              <a:defRPr sz="2400"/>
            </a:lvl3pPr>
            <a:lvl4pPr marL="3265846" indent="0">
              <a:buNone/>
              <a:defRPr sz="2100"/>
            </a:lvl4pPr>
            <a:lvl5pPr marL="4354463" indent="0">
              <a:buNone/>
              <a:defRPr sz="2100"/>
            </a:lvl5pPr>
            <a:lvl6pPr marL="5443078" indent="0">
              <a:buNone/>
              <a:defRPr sz="2100"/>
            </a:lvl6pPr>
            <a:lvl7pPr marL="6531693" indent="0">
              <a:buNone/>
              <a:defRPr sz="2100"/>
            </a:lvl7pPr>
            <a:lvl8pPr marL="7620309" indent="0">
              <a:buNone/>
              <a:defRPr sz="2100"/>
            </a:lvl8pPr>
            <a:lvl9pPr marL="8708924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219280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6DDFFF6E-9808-4F7F-B50B-2E3E1CAA5A4E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331744" y="12714173"/>
            <a:ext cx="7722103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7476339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DD07D2B0-7368-4E5F-9747-38DADB447F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746" y="9602312"/>
            <a:ext cx="14631353" cy="1133607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779746" y="1225691"/>
            <a:ext cx="14631353" cy="8230553"/>
          </a:xfrm>
        </p:spPr>
        <p:txBody>
          <a:bodyPr/>
          <a:lstStyle>
            <a:lvl1pPr marL="0" indent="0">
              <a:buNone/>
              <a:defRPr sz="7600"/>
            </a:lvl1pPr>
            <a:lvl2pPr marL="1088615" indent="0">
              <a:buNone/>
              <a:defRPr sz="6600"/>
            </a:lvl2pPr>
            <a:lvl3pPr marL="2177231" indent="0">
              <a:buNone/>
              <a:defRPr sz="5800"/>
            </a:lvl3pPr>
            <a:lvl4pPr marL="3265846" indent="0">
              <a:buNone/>
              <a:defRPr sz="4800"/>
            </a:lvl4pPr>
            <a:lvl5pPr marL="4354463" indent="0">
              <a:buNone/>
              <a:defRPr sz="4800"/>
            </a:lvl5pPr>
            <a:lvl6pPr marL="5443078" indent="0">
              <a:buNone/>
              <a:defRPr sz="4800"/>
            </a:lvl6pPr>
            <a:lvl7pPr marL="6531693" indent="0">
              <a:buNone/>
              <a:defRPr sz="4800"/>
            </a:lvl7pPr>
            <a:lvl8pPr marL="7620309" indent="0">
              <a:buNone/>
              <a:defRPr sz="4800"/>
            </a:lvl8pPr>
            <a:lvl9pPr marL="8708924" indent="0">
              <a:buNone/>
              <a:defRPr sz="4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79746" y="10735919"/>
            <a:ext cx="14631353" cy="1609911"/>
          </a:xfrm>
        </p:spPr>
        <p:txBody>
          <a:bodyPr/>
          <a:lstStyle>
            <a:lvl1pPr marL="0" indent="0">
              <a:buNone/>
              <a:defRPr sz="3400"/>
            </a:lvl1pPr>
            <a:lvl2pPr marL="1088615" indent="0">
              <a:buNone/>
              <a:defRPr sz="2800"/>
            </a:lvl2pPr>
            <a:lvl3pPr marL="2177231" indent="0">
              <a:buNone/>
              <a:defRPr sz="2400"/>
            </a:lvl3pPr>
            <a:lvl4pPr marL="3265846" indent="0">
              <a:buNone/>
              <a:defRPr sz="2100"/>
            </a:lvl4pPr>
            <a:lvl5pPr marL="4354463" indent="0">
              <a:buNone/>
              <a:defRPr sz="2100"/>
            </a:lvl5pPr>
            <a:lvl6pPr marL="5443078" indent="0">
              <a:buNone/>
              <a:defRPr sz="2100"/>
            </a:lvl6pPr>
            <a:lvl7pPr marL="6531693" indent="0">
              <a:buNone/>
              <a:defRPr sz="2100"/>
            </a:lvl7pPr>
            <a:lvl8pPr marL="7620309" indent="0">
              <a:buNone/>
              <a:defRPr sz="2100"/>
            </a:lvl8pPr>
            <a:lvl9pPr marL="8708924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219280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6DDFFF6E-9808-4F7F-B50B-2E3E1CAA5A4E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331744" y="12714173"/>
            <a:ext cx="7722103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7476339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DD07D2B0-7368-4E5F-9747-38DADB447F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19280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6DDFFF6E-9808-4F7F-B50B-2E3E1CAA5A4E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331744" y="12714173"/>
            <a:ext cx="7722103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7476339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DD07D2B0-7368-4E5F-9747-38DADB447F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3597923" y="781142"/>
            <a:ext cx="10423145" cy="166452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315787" y="781142"/>
            <a:ext cx="30875709" cy="166452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19280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6DDFFF6E-9808-4F7F-B50B-2E3E1CAA5A4E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331744" y="12714173"/>
            <a:ext cx="7722103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7476339" y="12714173"/>
            <a:ext cx="5689971" cy="730335"/>
          </a:xfrm>
          <a:prstGeom prst="rect">
            <a:avLst/>
          </a:prstGeom>
        </p:spPr>
        <p:txBody>
          <a:bodyPr lIns="128427" tIns="64214" rIns="128427" bIns="64214"/>
          <a:lstStyle/>
          <a:p>
            <a:fld id="{DD07D2B0-7368-4E5F-9747-38DADB447F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511" y="549339"/>
            <a:ext cx="18047799" cy="2286265"/>
          </a:xfrm>
          <a:prstGeom prst="rect">
            <a:avLst/>
          </a:prstGeom>
        </p:spPr>
        <p:txBody>
          <a:bodyPr vert="horz" lIns="217723" tIns="108861" rIns="217723" bIns="108861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18511" y="3200773"/>
            <a:ext cx="18047799" cy="9052974"/>
          </a:xfrm>
          <a:prstGeom prst="rect">
            <a:avLst/>
          </a:prstGeom>
        </p:spPr>
        <p:txBody>
          <a:bodyPr vert="horz" lIns="217723" tIns="108861" rIns="217723" bIns="108861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77231" rtl="0" eaLnBrk="1" latinLnBrk="0" hangingPunct="1">
        <a:spcBef>
          <a:spcPct val="0"/>
        </a:spcBef>
        <a:buNone/>
        <a:defRPr sz="7000" b="1" kern="1200">
          <a:solidFill>
            <a:srgbClr val="00206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816461" indent="-816461" algn="l" defTabSz="2177231" rtl="0" eaLnBrk="1" latinLnBrk="0" hangingPunct="1">
        <a:spcBef>
          <a:spcPct val="20000"/>
        </a:spcBef>
        <a:buFont typeface="Wingdings" pitchFamily="2" charset="2"/>
        <a:buChar char="§"/>
        <a:defRPr sz="4200" kern="1200">
          <a:solidFill>
            <a:schemeClr val="bg1">
              <a:lumMod val="95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1769000" indent="-680385" algn="l" defTabSz="2177231" rtl="0" eaLnBrk="1" latinLnBrk="0" hangingPunct="1">
        <a:spcBef>
          <a:spcPct val="20000"/>
        </a:spcBef>
        <a:buFont typeface="Wingdings" pitchFamily="2" charset="2"/>
        <a:buChar char="§"/>
        <a:defRPr sz="4200" kern="1200">
          <a:solidFill>
            <a:schemeClr val="bg1">
              <a:lumMod val="9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2721539" indent="-544308" algn="l" defTabSz="2177231" rtl="0" eaLnBrk="1" latinLnBrk="0" hangingPunct="1">
        <a:spcBef>
          <a:spcPct val="20000"/>
        </a:spcBef>
        <a:buFont typeface="Wingdings" pitchFamily="2" charset="2"/>
        <a:buChar char="§"/>
        <a:defRPr sz="4200" kern="1200">
          <a:solidFill>
            <a:schemeClr val="bg1">
              <a:lumMod val="95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3810154" indent="-544308" algn="l" defTabSz="2177231" rtl="0" eaLnBrk="1" latinLnBrk="0" hangingPunct="1">
        <a:spcBef>
          <a:spcPct val="20000"/>
        </a:spcBef>
        <a:buFont typeface="Wingdings" pitchFamily="2" charset="2"/>
        <a:buChar char="§"/>
        <a:defRPr sz="4200" kern="1200">
          <a:solidFill>
            <a:schemeClr val="bg1">
              <a:lumMod val="9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4898770" indent="-544308" algn="l" defTabSz="2177231" rtl="0" eaLnBrk="1" latinLnBrk="0" hangingPunct="1">
        <a:spcBef>
          <a:spcPct val="20000"/>
        </a:spcBef>
        <a:buFont typeface="Wingdings" pitchFamily="2" charset="2"/>
        <a:buChar char="§"/>
        <a:defRPr sz="4200" kern="1200">
          <a:solidFill>
            <a:schemeClr val="bg1">
              <a:lumMod val="95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5987385" indent="-544308" algn="l" defTabSz="2177231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002" indent="-544308" algn="l" defTabSz="2177231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617" indent="-544308" algn="l" defTabSz="2177231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232" indent="-544308" algn="l" defTabSz="2177231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177231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15" algn="l" defTabSz="2177231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31" algn="l" defTabSz="2177231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846" algn="l" defTabSz="2177231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463" algn="l" defTabSz="2177231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078" algn="l" defTabSz="2177231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693" algn="l" defTabSz="2177231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309" algn="l" defTabSz="2177231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8pPr>
      <a:lvl9pPr marL="8708924" algn="l" defTabSz="2177231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portal.tpu.ru/ido-tpu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.tpu.ru/fulltext2/m/2014/m038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xam.tpu.ru/dasboard/object/bank/form?d=21" TargetMode="External"/><Relationship Id="rId5" Type="http://schemas.openxmlformats.org/officeDocument/2006/relationships/hyperlink" Target="http://www.lib.tpu.ru/fulltext2/m/2012/m250.pdf" TargetMode="External"/><Relationship Id="rId4" Type="http://schemas.openxmlformats.org/officeDocument/2006/relationships/hyperlink" Target="http://www.lib.tpu.ru/fulltext2/m/2014/m232.pdf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lms.tpu.ru/course/view.php?id=8341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118511" y="1746226"/>
            <a:ext cx="18047799" cy="105075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b="1" dirty="0" smtClean="0">
                <a:solidFill>
                  <a:srgbClr val="002060"/>
                </a:solidFill>
              </a:rPr>
              <a:t>Горбатенко Виктория Валерьевна</a:t>
            </a:r>
          </a:p>
          <a:p>
            <a:pPr marL="0" indent="0" algn="ctr">
              <a:buNone/>
            </a:pPr>
            <a:endParaRPr lang="ru-RU" sz="6000" smtClean="0"/>
          </a:p>
          <a:p>
            <a:pPr marL="0" indent="0" algn="ctr">
              <a:buNone/>
            </a:pPr>
            <a:r>
              <a:rPr lang="ru-RU" sz="6000" smtClean="0"/>
              <a:t>кандидат </a:t>
            </a:r>
            <a:r>
              <a:rPr lang="ru-RU" sz="6000" dirty="0" smtClean="0"/>
              <a:t>технических наук,</a:t>
            </a:r>
          </a:p>
          <a:p>
            <a:pPr marL="0" indent="0" algn="ctr">
              <a:buNone/>
            </a:pPr>
            <a:r>
              <a:rPr lang="ru-RU" sz="6000" dirty="0"/>
              <a:t>д</a:t>
            </a:r>
            <a:r>
              <a:rPr lang="ru-RU" sz="6000" dirty="0" smtClean="0"/>
              <a:t>оцент кафедры </a:t>
            </a:r>
            <a:r>
              <a:rPr lang="ru-RU" sz="6000" i="1" dirty="0" smtClean="0"/>
              <a:t>Общей химии и </a:t>
            </a:r>
          </a:p>
          <a:p>
            <a:pPr marL="0" indent="0" algn="ctr">
              <a:buNone/>
            </a:pPr>
            <a:r>
              <a:rPr lang="ru-RU" sz="6000" i="1" dirty="0" smtClean="0"/>
              <a:t>химической технологии</a:t>
            </a:r>
          </a:p>
          <a:p>
            <a:pPr marL="0" indent="0" algn="ctr">
              <a:buNone/>
            </a:pPr>
            <a:r>
              <a:rPr lang="ru-RU" sz="6000" dirty="0" smtClean="0"/>
              <a:t>Томского политехнического университета</a:t>
            </a:r>
            <a:endParaRPr lang="ru-RU" sz="6000" dirty="0"/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0" y="7074818"/>
            <a:ext cx="4631954" cy="4464496"/>
          </a:xfrm>
          <a:prstGeom prst="rect">
            <a:avLst/>
          </a:prstGeom>
        </p:spPr>
        <p:txBody>
          <a:bodyPr vert="horz" lIns="217723" tIns="108861" rIns="217723" bIns="108861" rtlCol="0" anchor="ctr">
            <a:normAutofit/>
          </a:bodyPr>
          <a:lstStyle/>
          <a:p>
            <a:pPr marL="0" marR="0" lvl="0" indent="0" algn="ctr" defTabSz="2177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Химия</a:t>
            </a:r>
            <a:endParaRPr kumimoji="0" lang="ru-RU" sz="8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894"/>
            <a:ext cx="4775969" cy="4914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и задачи дисциплины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i="1" u="sng" dirty="0"/>
              <a:t>Целью изучения </a:t>
            </a:r>
            <a:r>
              <a:rPr lang="ru-RU" sz="6000" i="1" dirty="0"/>
              <a:t>курса «Химия»</a:t>
            </a:r>
            <a:r>
              <a:rPr lang="ru-RU" sz="6000" dirty="0"/>
              <a:t> является формирование современного химического мировоззрения и навыков самостоятельной работы, необходимых для использования химических знаний при изучении специальных дисциплин и дальнейшей практической </a:t>
            </a:r>
            <a:r>
              <a:rPr lang="ru-RU" sz="6000" dirty="0" smtClean="0"/>
              <a:t>деятельности</a:t>
            </a:r>
            <a:endParaRPr lang="ru-RU" sz="6000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0" y="7074818"/>
            <a:ext cx="4631954" cy="4464496"/>
          </a:xfrm>
          <a:prstGeom prst="rect">
            <a:avLst/>
          </a:prstGeom>
        </p:spPr>
        <p:txBody>
          <a:bodyPr vert="horz" lIns="217723" tIns="108861" rIns="217723" bIns="108861" rtlCol="0" anchor="ctr">
            <a:normAutofit/>
          </a:bodyPr>
          <a:lstStyle/>
          <a:p>
            <a:pPr marL="0" marR="0" lvl="0" indent="0" algn="ctr" defTabSz="2177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30" y="-27726"/>
            <a:ext cx="4773613" cy="491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8226946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18511" y="1530202"/>
            <a:ext cx="18047799" cy="107235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5400" b="1" dirty="0">
                <a:solidFill>
                  <a:schemeClr val="tx2"/>
                </a:solidFill>
              </a:rPr>
              <a:t>Химия</a:t>
            </a:r>
            <a:r>
              <a:rPr lang="ru-RU" sz="5400" dirty="0"/>
              <a:t> – наука как экспериментальная, так и теоретическая. </a:t>
            </a:r>
          </a:p>
          <a:p>
            <a:pPr marL="0" indent="0">
              <a:buNone/>
            </a:pPr>
            <a:r>
              <a:rPr lang="ru-RU" sz="5400" dirty="0"/>
              <a:t>	Поэтому для глубокого изучения химии в программе предусматривается проведение </a:t>
            </a:r>
            <a:r>
              <a:rPr lang="ru-RU" sz="5400" i="1" u="sng" dirty="0">
                <a:solidFill>
                  <a:schemeClr val="tx2"/>
                </a:solidFill>
              </a:rPr>
              <a:t>лабораторных работ</a:t>
            </a:r>
            <a:r>
              <a:rPr lang="ru-RU" sz="5400" dirty="0"/>
              <a:t>. При прохождении лабораторного практикума студентами приобретаются навыки самостоятельного проведения химического эксперимента. </a:t>
            </a:r>
          </a:p>
          <a:p>
            <a:pPr marL="0" indent="0">
              <a:buNone/>
            </a:pPr>
            <a:r>
              <a:rPr lang="ru-RU" sz="5400" dirty="0"/>
              <a:t>	Для закрепления теоретических знаний, полученных на лекциях, в курсе предусмотрено проведение </a:t>
            </a:r>
            <a:r>
              <a:rPr lang="ru-RU" sz="5400" i="1" u="sng" dirty="0">
                <a:solidFill>
                  <a:schemeClr val="tx2"/>
                </a:solidFill>
              </a:rPr>
              <a:t>практических занятий </a:t>
            </a:r>
            <a:r>
              <a:rPr lang="ru-RU" sz="5400" i="1" u="sng" dirty="0"/>
              <a:t>и решение </a:t>
            </a:r>
            <a:r>
              <a:rPr lang="ru-RU" sz="5400" i="1" u="sng" dirty="0">
                <a:solidFill>
                  <a:schemeClr val="tx2"/>
                </a:solidFill>
              </a:rPr>
              <a:t>индивидуальных домашних заданий</a:t>
            </a:r>
            <a:r>
              <a:rPr lang="ru-RU" sz="5400" dirty="0">
                <a:solidFill>
                  <a:schemeClr val="tx2"/>
                </a:solidFill>
              </a:rPr>
              <a:t> </a:t>
            </a:r>
            <a:r>
              <a:rPr lang="ru-RU" sz="5400" dirty="0"/>
              <a:t>каждым студентом. </a:t>
            </a:r>
          </a:p>
          <a:p>
            <a:endParaRPr lang="ru-RU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0" y="7074818"/>
            <a:ext cx="4631954" cy="4464496"/>
          </a:xfrm>
          <a:prstGeom prst="rect">
            <a:avLst/>
          </a:prstGeom>
        </p:spPr>
        <p:txBody>
          <a:bodyPr vert="horz" lIns="217723" tIns="108861" rIns="217723" bIns="108861" rtlCol="0" anchor="ctr">
            <a:normAutofit/>
          </a:bodyPr>
          <a:lstStyle/>
          <a:p>
            <a:pPr marL="0" marR="0" lvl="0" indent="0" algn="ctr" defTabSz="2177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30" y="0"/>
            <a:ext cx="4773613" cy="491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7995239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511" y="549340"/>
            <a:ext cx="18047799" cy="1628934"/>
          </a:xfrm>
        </p:spPr>
        <p:txBody>
          <a:bodyPr/>
          <a:lstStyle/>
          <a:p>
            <a:r>
              <a:rPr lang="ru-RU" dirty="0"/>
              <a:t>Структура дисциплины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18511" y="2178274"/>
            <a:ext cx="18047799" cy="10585176"/>
          </a:xfrm>
        </p:spPr>
        <p:txBody>
          <a:bodyPr>
            <a:normAutofit fontScale="92500" lnSpcReduction="20000"/>
          </a:bodyPr>
          <a:lstStyle/>
          <a:p>
            <a:pPr marL="742950" indent="-74295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законы и понятия химии</a:t>
            </a:r>
          </a:p>
          <a:p>
            <a:pPr marL="0" indent="0" defTabSz="1163638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1.1.</a:t>
            </a:r>
            <a:r>
              <a:rPr lang="ru-RU" sz="4400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Атомно-молекулярное учение и стехиометрия </a:t>
            </a:r>
            <a:endParaRPr lang="ru-RU" sz="4400" i="1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indent="0" defTabSz="1163638">
              <a:buNone/>
            </a:pPr>
            <a:r>
              <a:rPr lang="ru-RU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1.2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Классификация и номенклатура неорганических </a:t>
            </a:r>
            <a:r>
              <a:rPr lang="ru-RU" sz="4400" i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веществ</a:t>
            </a:r>
          </a:p>
          <a:p>
            <a:pPr marL="0" indent="0" defTabSz="1163638">
              <a:buNone/>
            </a:pPr>
            <a:r>
              <a:rPr lang="ru-RU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1.3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i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Окислительно</a:t>
            </a:r>
            <a:r>
              <a:rPr lang="ru-RU" sz="4400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-восстановительные реакции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AutoNum type="arabicPeriod" startAt="2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 вещества</a:t>
            </a:r>
          </a:p>
          <a:p>
            <a:pPr marL="0" indent="0" defTabSz="1163638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2.1. </a:t>
            </a:r>
            <a:r>
              <a:rPr lang="ru-RU" sz="4400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Строение атомов и периодическая система Д.И. </a:t>
            </a:r>
            <a:r>
              <a:rPr lang="ru-RU" sz="4400" i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Менделеева</a:t>
            </a:r>
          </a:p>
          <a:p>
            <a:pPr marL="0" indent="0" defTabSz="1163638">
              <a:buNone/>
            </a:pPr>
            <a:r>
              <a:rPr lang="ru-RU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2.2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Химическая связь и строение </a:t>
            </a:r>
            <a:r>
              <a:rPr lang="ru-RU" sz="4400" i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молекул</a:t>
            </a:r>
          </a:p>
          <a:p>
            <a:pPr marL="0" indent="0" defTabSz="1163638">
              <a:buNone/>
            </a:pPr>
            <a:r>
              <a:rPr lang="ru-RU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Комплексные соединения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AutoNum type="arabicPeriod" startAt="3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Закономерности химических реакций</a:t>
            </a:r>
          </a:p>
          <a:p>
            <a:pPr marL="0" indent="0" defTabSz="1163638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3.1. </a:t>
            </a:r>
            <a:r>
              <a:rPr lang="ru-RU" sz="4400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Основы химической </a:t>
            </a:r>
            <a:r>
              <a:rPr lang="ru-RU" sz="4400" i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термодинамики</a:t>
            </a:r>
          </a:p>
          <a:p>
            <a:pPr marL="0" indent="0" defTabSz="1163638">
              <a:buNone/>
            </a:pPr>
            <a:r>
              <a:rPr lang="ru-RU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Химическое </a:t>
            </a:r>
            <a:r>
              <a:rPr lang="ru-RU" sz="4400" i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равновесие</a:t>
            </a:r>
          </a:p>
          <a:p>
            <a:pPr marL="0" indent="0" defTabSz="1163638">
              <a:buNone/>
            </a:pPr>
            <a:r>
              <a:rPr lang="ru-RU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3.3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Основы химической кинетики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AutoNum type="arabicPeriod" startAt="4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Растворы</a:t>
            </a:r>
          </a:p>
          <a:p>
            <a:pPr marL="0" indent="0" defTabSz="1163638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4.1.</a:t>
            </a:r>
            <a:r>
              <a:rPr lang="ru-RU" sz="4400" b="1" i="1" dirty="0">
                <a:latin typeface="Times New Roman"/>
                <a:ea typeface="Times New Roman"/>
              </a:rPr>
              <a:t> </a:t>
            </a:r>
            <a:r>
              <a:rPr lang="ru-RU" sz="4400" i="1" dirty="0">
                <a:latin typeface="Times New Roman"/>
                <a:ea typeface="Times New Roman"/>
              </a:rPr>
              <a:t>Общие закономерности растворения, концентрация растворов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defTabSz="1163638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4.2. </a:t>
            </a:r>
            <a:r>
              <a:rPr lang="ru-RU" sz="4400" i="1" dirty="0">
                <a:latin typeface="Times New Roman"/>
                <a:ea typeface="Times New Roman"/>
              </a:rPr>
              <a:t>Растворы </a:t>
            </a:r>
            <a:r>
              <a:rPr lang="ru-RU" sz="4400" i="1" dirty="0" err="1" smtClean="0">
                <a:latin typeface="Times New Roman"/>
                <a:ea typeface="Times New Roman"/>
              </a:rPr>
              <a:t>неэлектролитов</a:t>
            </a:r>
            <a:r>
              <a:rPr lang="ru-RU" sz="4400" i="1" dirty="0" smtClean="0">
                <a:latin typeface="Times New Roman"/>
                <a:ea typeface="Times New Roman"/>
              </a:rPr>
              <a:t> и электролитов</a:t>
            </a:r>
          </a:p>
          <a:p>
            <a:pPr marL="0" indent="0" defTabSz="1163638">
              <a:buNone/>
            </a:pPr>
            <a:r>
              <a:rPr lang="ru-RU" sz="4400" i="1" dirty="0">
                <a:latin typeface="Times New Roman"/>
                <a:cs typeface="Times New Roman" panose="02020603050405020304" pitchFamily="18" charset="0"/>
              </a:rPr>
              <a:t>	</a:t>
            </a:r>
            <a:r>
              <a:rPr lang="ru-RU" sz="4400" dirty="0" smtClean="0">
                <a:latin typeface="Times New Roman"/>
                <a:cs typeface="Times New Roman" panose="02020603050405020304" pitchFamily="18" charset="0"/>
              </a:rPr>
              <a:t>4.3</a:t>
            </a:r>
            <a:r>
              <a:rPr lang="ru-RU" sz="4400" i="1" dirty="0" smtClean="0">
                <a:latin typeface="Times New Roman"/>
                <a:cs typeface="Times New Roman" panose="02020603050405020304" pitchFamily="18" charset="0"/>
              </a:rPr>
              <a:t>. </a:t>
            </a:r>
            <a:r>
              <a:rPr lang="ru-RU" sz="4400" i="1" dirty="0">
                <a:latin typeface="Times New Roman"/>
                <a:ea typeface="Times New Roman"/>
              </a:rPr>
              <a:t>Ионообменные реакции и гидролиз солей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AutoNum type="arabicPeriod" startAt="5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Электрохимические процессы</a:t>
            </a:r>
          </a:p>
          <a:p>
            <a:pPr marL="742950" indent="-742950">
              <a:buAutoNum type="arabicPeriod"/>
            </a:pPr>
            <a:endParaRPr lang="ru-RU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0" y="7074818"/>
            <a:ext cx="4631954" cy="4464496"/>
          </a:xfrm>
          <a:prstGeom prst="rect">
            <a:avLst/>
          </a:prstGeom>
        </p:spPr>
        <p:txBody>
          <a:bodyPr vert="horz" lIns="217723" tIns="108861" rIns="217723" bIns="108861" rtlCol="0" anchor="ctr">
            <a:normAutofit/>
          </a:bodyPr>
          <a:lstStyle/>
          <a:p>
            <a:pPr marL="0" marR="0" lvl="0" indent="0" algn="ctr" defTabSz="2177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30" y="0"/>
            <a:ext cx="4773613" cy="491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8298954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511" y="549339"/>
            <a:ext cx="18047799" cy="12502143"/>
          </a:xfrm>
        </p:spPr>
        <p:txBody>
          <a:bodyPr/>
          <a:lstStyle/>
          <a:p>
            <a:pPr algn="l"/>
            <a:r>
              <a:rPr lang="ru-RU" sz="8000" dirty="0" smtClean="0"/>
              <a:t>Учебные занятия по дисциплине «Химия» включают в себя:</a:t>
            </a:r>
            <a:br>
              <a:rPr lang="ru-RU" sz="8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8800" dirty="0" smtClean="0">
                <a:solidFill>
                  <a:schemeClr val="bg1"/>
                </a:solidFill>
              </a:rPr>
              <a:t>1. Лекционные занятия (4 ч)</a:t>
            </a:r>
            <a:br>
              <a:rPr lang="ru-RU" sz="8800" dirty="0" smtClean="0">
                <a:solidFill>
                  <a:schemeClr val="bg1"/>
                </a:solidFill>
              </a:rPr>
            </a:br>
            <a:r>
              <a:rPr lang="ru-RU" sz="8800" dirty="0" smtClean="0">
                <a:solidFill>
                  <a:schemeClr val="bg1"/>
                </a:solidFill>
              </a:rPr>
              <a:t>2. Практические занятия (2 ч)</a:t>
            </a:r>
            <a:br>
              <a:rPr lang="ru-RU" sz="8800" dirty="0" smtClean="0">
                <a:solidFill>
                  <a:schemeClr val="bg1"/>
                </a:solidFill>
              </a:rPr>
            </a:br>
            <a:r>
              <a:rPr lang="ru-RU" sz="8800" dirty="0" smtClean="0">
                <a:solidFill>
                  <a:schemeClr val="bg1"/>
                </a:solidFill>
              </a:rPr>
              <a:t>3. Лабораторные работы (6 ч)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0" y="7074818"/>
            <a:ext cx="4631954" cy="4464496"/>
          </a:xfrm>
          <a:prstGeom prst="rect">
            <a:avLst/>
          </a:prstGeom>
        </p:spPr>
        <p:txBody>
          <a:bodyPr vert="horz" lIns="217723" tIns="108861" rIns="217723" bIns="108861" rtlCol="0" anchor="ctr">
            <a:normAutofit/>
          </a:bodyPr>
          <a:lstStyle/>
          <a:p>
            <a:pPr marL="0" marR="0" lvl="0" indent="0" algn="ctr" defTabSz="2177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70" y="0"/>
            <a:ext cx="4773582" cy="491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8370962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Рейтинг дисциплины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AutoNum type="arabicPeriod"/>
            </a:pPr>
            <a:r>
              <a:rPr lang="ru-RU" altLang="ru-RU" sz="5400" b="1" dirty="0">
                <a:solidFill>
                  <a:schemeClr val="bg1"/>
                </a:solidFill>
              </a:rPr>
              <a:t>Индивидуальное домашнее задание (ИДЗ) №1 </a:t>
            </a:r>
            <a:r>
              <a:rPr lang="ru-RU" altLang="ru-RU" sz="4800" dirty="0" smtClean="0">
                <a:solidFill>
                  <a:schemeClr val="bg1"/>
                </a:solidFill>
              </a:rPr>
              <a:t>:</a:t>
            </a:r>
            <a:r>
              <a:rPr lang="ru-RU" altLang="ru-RU" sz="4800" dirty="0" smtClean="0">
                <a:solidFill>
                  <a:srgbClr val="0070C0"/>
                </a:solidFill>
              </a:rPr>
              <a:t> </a:t>
            </a:r>
          </a:p>
          <a:p>
            <a:pPr marL="0" indent="0" defTabSz="631825">
              <a:buNone/>
            </a:pPr>
            <a:r>
              <a:rPr lang="ru-RU" altLang="ru-RU" sz="4400" b="1" i="1" dirty="0" smtClean="0">
                <a:solidFill>
                  <a:srgbClr val="002060"/>
                </a:solidFill>
              </a:rPr>
              <a:t>24-42 </a:t>
            </a:r>
            <a:r>
              <a:rPr lang="ru-RU" altLang="ru-RU" sz="4400" b="1" i="1" dirty="0">
                <a:solidFill>
                  <a:srgbClr val="002060"/>
                </a:solidFill>
              </a:rPr>
              <a:t>баллов </a:t>
            </a:r>
            <a:r>
              <a:rPr lang="ru-RU" altLang="ru-RU" sz="4400" dirty="0" smtClean="0"/>
              <a:t>(&lt; </a:t>
            </a:r>
            <a:r>
              <a:rPr lang="ru-RU" altLang="ru-RU" sz="4400" dirty="0"/>
              <a:t>24 – </a:t>
            </a:r>
            <a:r>
              <a:rPr lang="ru-RU" altLang="ru-RU" sz="4400" dirty="0" smtClean="0"/>
              <a:t>неудовлетворительно, </a:t>
            </a:r>
            <a:r>
              <a:rPr lang="ru-RU" altLang="ru-RU" sz="4400" dirty="0"/>
              <a:t>24-30 – </a:t>
            </a:r>
            <a:r>
              <a:rPr lang="ru-RU" altLang="ru-RU" sz="4400" dirty="0" smtClean="0"/>
              <a:t>удовлетворительно,  </a:t>
            </a:r>
            <a:r>
              <a:rPr lang="ru-RU" altLang="ru-RU" sz="4400" dirty="0"/>
              <a:t>31-38 – хорошо</a:t>
            </a:r>
            <a:r>
              <a:rPr lang="ru-RU" altLang="ru-RU" sz="4400" dirty="0" smtClean="0"/>
              <a:t>, 39-42 </a:t>
            </a:r>
            <a:r>
              <a:rPr lang="ru-RU" altLang="ru-RU" sz="4400" dirty="0"/>
              <a:t>– отлично)</a:t>
            </a:r>
          </a:p>
          <a:p>
            <a:pPr marL="0" indent="0">
              <a:buNone/>
            </a:pPr>
            <a:r>
              <a:rPr lang="ru-RU" altLang="ru-RU" sz="4800" b="1" dirty="0">
                <a:solidFill>
                  <a:schemeClr val="bg1"/>
                </a:solidFill>
              </a:rPr>
              <a:t>2</a:t>
            </a:r>
            <a:r>
              <a:rPr lang="ru-RU" altLang="ru-RU" sz="5400" b="1" dirty="0">
                <a:solidFill>
                  <a:schemeClr val="bg1"/>
                </a:solidFill>
              </a:rPr>
              <a:t>. Лабораторные </a:t>
            </a:r>
            <a:r>
              <a:rPr lang="ru-RU" altLang="ru-RU" sz="5400" b="1" dirty="0" smtClean="0">
                <a:solidFill>
                  <a:schemeClr val="bg1"/>
                </a:solidFill>
              </a:rPr>
              <a:t>работы:</a:t>
            </a:r>
            <a:r>
              <a:rPr lang="ru-RU" altLang="ru-RU" sz="4800" dirty="0" smtClean="0"/>
              <a:t> </a:t>
            </a:r>
            <a:r>
              <a:rPr lang="ru-RU" altLang="ru-RU" sz="4400" dirty="0" smtClean="0"/>
              <a:t>3 работы </a:t>
            </a:r>
            <a:r>
              <a:rPr lang="ru-RU" altLang="ru-RU" sz="4400" dirty="0"/>
              <a:t>× 3-6 баллов = </a:t>
            </a:r>
            <a:endParaRPr lang="ru-RU" altLang="ru-RU" sz="4400" dirty="0" smtClean="0"/>
          </a:p>
          <a:p>
            <a:pPr marL="0" indent="0">
              <a:buNone/>
            </a:pPr>
            <a:r>
              <a:rPr lang="ru-RU" altLang="ru-RU" sz="4400" b="1" i="1" dirty="0" smtClean="0">
                <a:solidFill>
                  <a:srgbClr val="002060"/>
                </a:solidFill>
              </a:rPr>
              <a:t>9-18 баллов </a:t>
            </a:r>
            <a:r>
              <a:rPr lang="ru-RU" altLang="ru-RU" sz="4400" dirty="0"/>
              <a:t>(&lt; </a:t>
            </a:r>
            <a:r>
              <a:rPr lang="ru-RU" altLang="ru-RU" sz="4400" dirty="0" smtClean="0"/>
              <a:t>9 неудовлетворительно, </a:t>
            </a:r>
            <a:r>
              <a:rPr lang="ru-RU" altLang="ru-RU" sz="4400" dirty="0"/>
              <a:t>9-12 </a:t>
            </a:r>
            <a:r>
              <a:rPr lang="ru-RU" altLang="ru-RU" sz="4400" dirty="0" smtClean="0"/>
              <a:t>удовлетворительно,  </a:t>
            </a:r>
          </a:p>
          <a:p>
            <a:pPr marL="0" indent="0">
              <a:buNone/>
            </a:pPr>
            <a:r>
              <a:rPr lang="ru-RU" altLang="ru-RU" sz="4400" dirty="0" smtClean="0"/>
              <a:t>13-15 </a:t>
            </a:r>
            <a:r>
              <a:rPr lang="ru-RU" altLang="ru-RU" sz="4400" dirty="0"/>
              <a:t>– хорошо, 16-18 – отлично)</a:t>
            </a:r>
          </a:p>
          <a:p>
            <a:pPr marL="0" indent="0">
              <a:buNone/>
            </a:pPr>
            <a:r>
              <a:rPr lang="ru-RU" altLang="ru-RU" sz="4800" b="1" dirty="0">
                <a:solidFill>
                  <a:schemeClr val="bg1"/>
                </a:solidFill>
              </a:rPr>
              <a:t>3. </a:t>
            </a:r>
            <a:r>
              <a:rPr lang="ru-RU" altLang="ru-RU" sz="5400" b="1" dirty="0">
                <a:solidFill>
                  <a:schemeClr val="bg1"/>
                </a:solidFill>
              </a:rPr>
              <a:t>Экзаменационная работа:</a:t>
            </a:r>
            <a:r>
              <a:rPr lang="ru-RU" altLang="ru-RU" sz="5400" dirty="0">
                <a:solidFill>
                  <a:schemeClr val="bg1"/>
                </a:solidFill>
              </a:rPr>
              <a:t> </a:t>
            </a:r>
            <a:r>
              <a:rPr lang="ru-RU" altLang="ru-RU" sz="4400" b="1" i="1" dirty="0">
                <a:solidFill>
                  <a:srgbClr val="002060"/>
                </a:solidFill>
              </a:rPr>
              <a:t>22-40 баллов </a:t>
            </a:r>
          </a:p>
          <a:p>
            <a:pPr marL="0" indent="0">
              <a:buNone/>
            </a:pPr>
            <a:r>
              <a:rPr lang="ru-RU" altLang="ru-RU" sz="4400" dirty="0"/>
              <a:t>(&lt; 22 – </a:t>
            </a:r>
            <a:r>
              <a:rPr lang="ru-RU" altLang="ru-RU" sz="4400" dirty="0" smtClean="0"/>
              <a:t>неудовлетворительно, </a:t>
            </a:r>
            <a:r>
              <a:rPr lang="ru-RU" altLang="ru-RU" sz="4400" dirty="0"/>
              <a:t>22-31 – </a:t>
            </a:r>
            <a:r>
              <a:rPr lang="ru-RU" altLang="ru-RU" sz="4400" dirty="0" smtClean="0"/>
              <a:t>удовлетворительно,  </a:t>
            </a:r>
          </a:p>
          <a:p>
            <a:pPr marL="0" indent="0">
              <a:buNone/>
            </a:pPr>
            <a:r>
              <a:rPr lang="ru-RU" altLang="ru-RU" sz="4400" dirty="0" smtClean="0"/>
              <a:t>32-35 </a:t>
            </a:r>
            <a:r>
              <a:rPr lang="ru-RU" altLang="ru-RU" sz="4400" dirty="0"/>
              <a:t>– хорошо, 35-40 – отлично)</a:t>
            </a:r>
          </a:p>
          <a:p>
            <a:endParaRPr lang="ru-RU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0" y="7074818"/>
            <a:ext cx="4631954" cy="4464496"/>
          </a:xfrm>
          <a:prstGeom prst="rect">
            <a:avLst/>
          </a:prstGeom>
        </p:spPr>
        <p:txBody>
          <a:bodyPr vert="horz" lIns="217723" tIns="108861" rIns="217723" bIns="108861" rtlCol="0" anchor="ctr">
            <a:normAutofit/>
          </a:bodyPr>
          <a:lstStyle/>
          <a:p>
            <a:pPr marL="0" marR="0" lvl="0" indent="0" algn="ctr" defTabSz="2177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30" y="0"/>
            <a:ext cx="4773613" cy="491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1" y="8370962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511" y="549339"/>
            <a:ext cx="18047799" cy="1772951"/>
          </a:xfrm>
        </p:spPr>
        <p:txBody>
          <a:bodyPr/>
          <a:lstStyle/>
          <a:p>
            <a:r>
              <a:rPr lang="ru-RU" dirty="0" smtClean="0"/>
              <a:t>Рейтинг дисциплины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18511" y="2610322"/>
            <a:ext cx="18047799" cy="9643425"/>
          </a:xfrm>
        </p:spPr>
        <p:txBody>
          <a:bodyPr>
            <a:noAutofit/>
          </a:bodyPr>
          <a:lstStyle/>
          <a:p>
            <a:r>
              <a:rPr lang="ru-RU" altLang="ru-RU" sz="5400" b="1" dirty="0">
                <a:solidFill>
                  <a:schemeClr val="bg1"/>
                </a:solidFill>
              </a:rPr>
              <a:t>Итого по дисциплине</a:t>
            </a:r>
            <a:r>
              <a:rPr lang="ru-RU" altLang="ru-RU" sz="5400" dirty="0"/>
              <a:t/>
            </a:r>
            <a:br>
              <a:rPr lang="ru-RU" altLang="ru-RU" sz="5400" dirty="0"/>
            </a:br>
            <a:r>
              <a:rPr lang="ru-RU" altLang="ru-RU" sz="5400" dirty="0"/>
              <a:t> </a:t>
            </a:r>
            <a:r>
              <a:rPr lang="ru-RU" altLang="ru-RU" sz="5400" b="1" i="1" dirty="0">
                <a:solidFill>
                  <a:srgbClr val="002060"/>
                </a:solidFill>
              </a:rPr>
              <a:t>55-100 баллов</a:t>
            </a:r>
            <a:r>
              <a:rPr lang="ru-RU" altLang="ru-RU" sz="5400" dirty="0"/>
              <a:t/>
            </a:r>
            <a:br>
              <a:rPr lang="ru-RU" altLang="ru-RU" sz="5400" dirty="0"/>
            </a:br>
            <a:r>
              <a:rPr lang="ru-RU" altLang="ru-RU" sz="5400" dirty="0"/>
              <a:t>(&lt; 55 – </a:t>
            </a:r>
            <a:r>
              <a:rPr lang="ru-RU" altLang="ru-RU" sz="5400" dirty="0" smtClean="0"/>
              <a:t>неудовлетворительно, </a:t>
            </a:r>
            <a:r>
              <a:rPr lang="ru-RU" altLang="ru-RU" sz="5400" dirty="0"/>
              <a:t>55-69  – </a:t>
            </a:r>
            <a:r>
              <a:rPr lang="ru-RU" altLang="ru-RU" sz="5400" dirty="0" smtClean="0"/>
              <a:t>удовлетворительно, 70-89 </a:t>
            </a:r>
            <a:r>
              <a:rPr lang="ru-RU" altLang="ru-RU" sz="5400" dirty="0"/>
              <a:t>– хорошо, </a:t>
            </a:r>
            <a:endParaRPr lang="ru-RU" altLang="ru-RU" sz="5400" dirty="0" smtClean="0"/>
          </a:p>
          <a:p>
            <a:pPr marL="814388" indent="0">
              <a:buNone/>
            </a:pPr>
            <a:r>
              <a:rPr lang="ru-RU" altLang="ru-RU" sz="5400" dirty="0" smtClean="0"/>
              <a:t>90-100 </a:t>
            </a:r>
            <a:r>
              <a:rPr lang="ru-RU" altLang="ru-RU" sz="5400" dirty="0"/>
              <a:t>– отлично)</a:t>
            </a:r>
            <a:br>
              <a:rPr lang="ru-RU" altLang="ru-RU" sz="5400" dirty="0"/>
            </a:br>
            <a:r>
              <a:rPr lang="ru-RU" altLang="ru-RU" sz="5400" b="1" dirty="0">
                <a:solidFill>
                  <a:srgbClr val="C00000"/>
                </a:solidFill>
              </a:rPr>
              <a:t>Внимание!</a:t>
            </a:r>
            <a:r>
              <a:rPr lang="ru-RU" altLang="ru-RU" sz="5400" dirty="0"/>
              <a:t> Студент допускается к сдаче экзамена, если </a:t>
            </a:r>
            <a:r>
              <a:rPr lang="ru-RU" altLang="ru-RU" sz="5400" dirty="0" smtClean="0"/>
              <a:t>он </a:t>
            </a:r>
            <a:r>
              <a:rPr lang="ru-RU" altLang="ru-RU" sz="5400" dirty="0"/>
              <a:t>выполнил и сдал </a:t>
            </a:r>
            <a:r>
              <a:rPr lang="ru-RU" altLang="ru-RU" sz="5400" u="sng" dirty="0"/>
              <a:t>ИДЗ</a:t>
            </a:r>
            <a:r>
              <a:rPr lang="ru-RU" altLang="ru-RU" sz="5400" dirty="0"/>
              <a:t> и </a:t>
            </a:r>
            <a:r>
              <a:rPr lang="ru-RU" altLang="ru-RU" sz="5400" u="sng" dirty="0"/>
              <a:t>все лабораторные </a:t>
            </a:r>
            <a:r>
              <a:rPr lang="ru-RU" altLang="ru-RU" sz="5400" u="sng" dirty="0" smtClean="0"/>
              <a:t>работы</a:t>
            </a:r>
            <a:r>
              <a:rPr lang="ru-RU" altLang="ru-RU" sz="5400" dirty="0" smtClean="0"/>
              <a:t> и </a:t>
            </a:r>
            <a:r>
              <a:rPr lang="ru-RU" altLang="ru-RU" sz="5400" dirty="0"/>
              <a:t>набрал </a:t>
            </a:r>
            <a:r>
              <a:rPr lang="ru-RU" altLang="ru-RU" sz="5400" b="1" i="1" dirty="0">
                <a:solidFill>
                  <a:srgbClr val="002060"/>
                </a:solidFill>
              </a:rPr>
              <a:t>33</a:t>
            </a:r>
            <a:r>
              <a:rPr lang="ru-RU" altLang="ru-RU" sz="5400" i="1" dirty="0"/>
              <a:t> и более </a:t>
            </a:r>
            <a:r>
              <a:rPr lang="ru-RU" altLang="ru-RU" sz="5400" dirty="0"/>
              <a:t>баллов. </a:t>
            </a:r>
            <a:br>
              <a:rPr lang="ru-RU" altLang="ru-RU" sz="5400" dirty="0"/>
            </a:br>
            <a:r>
              <a:rPr lang="ru-RU" altLang="ru-RU" sz="5400" dirty="0"/>
              <a:t>Экзаменационная работа считается сданной, если студент набрал за неё </a:t>
            </a:r>
            <a:r>
              <a:rPr lang="ru-RU" altLang="ru-RU" sz="5400" b="1" i="1" dirty="0" smtClean="0">
                <a:solidFill>
                  <a:srgbClr val="002060"/>
                </a:solidFill>
              </a:rPr>
              <a:t>22</a:t>
            </a:r>
            <a:r>
              <a:rPr lang="ru-RU" altLang="ru-RU" sz="5400" i="1" dirty="0" smtClean="0"/>
              <a:t> </a:t>
            </a:r>
            <a:r>
              <a:rPr lang="ru-RU" altLang="ru-RU" sz="5400" i="1" dirty="0"/>
              <a:t>и более </a:t>
            </a:r>
            <a:r>
              <a:rPr lang="ru-RU" altLang="ru-RU" sz="5400" dirty="0"/>
              <a:t>баллов. </a:t>
            </a:r>
            <a:br>
              <a:rPr lang="ru-RU" altLang="ru-RU" sz="5400" dirty="0"/>
            </a:br>
            <a:endParaRPr lang="ru-RU" sz="5400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0" y="7074818"/>
            <a:ext cx="4631954" cy="4464496"/>
          </a:xfrm>
          <a:prstGeom prst="rect">
            <a:avLst/>
          </a:prstGeom>
        </p:spPr>
        <p:txBody>
          <a:bodyPr vert="horz" lIns="217723" tIns="108861" rIns="217723" bIns="108861" rtlCol="0" anchor="ctr">
            <a:normAutofit/>
          </a:bodyPr>
          <a:lstStyle/>
          <a:p>
            <a:pPr marL="0" marR="0" lvl="0" indent="0" algn="ctr" defTabSz="2177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30" y="0"/>
            <a:ext cx="4773613" cy="491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8645346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511" y="549339"/>
            <a:ext cx="18047799" cy="11782063"/>
          </a:xfrm>
        </p:spPr>
        <p:txBody>
          <a:bodyPr/>
          <a:lstStyle/>
          <a:p>
            <a:r>
              <a:rPr lang="ru-RU" dirty="0" smtClean="0"/>
              <a:t>На сайте </a:t>
            </a:r>
            <a:r>
              <a:rPr lang="ru-RU" dirty="0" err="1" smtClean="0"/>
              <a:t>ИнЭО</a:t>
            </a:r>
            <a:r>
              <a:rPr lang="ru-RU" dirty="0" smtClean="0"/>
              <a:t> ТПУ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portal.tpu.ru/ido-tpu</a:t>
            </a:r>
            <a:r>
              <a:rPr lang="ru-RU" dirty="0" smtClean="0"/>
              <a:t> в разделе </a:t>
            </a:r>
            <a:r>
              <a:rPr lang="ru-RU" i="1" dirty="0" smtClean="0">
                <a:solidFill>
                  <a:schemeClr val="bg1"/>
                </a:solidFill>
              </a:rPr>
              <a:t>Учебные материалы </a:t>
            </a:r>
            <a:r>
              <a:rPr lang="ru-RU" altLang="ru-RU" sz="7200" dirty="0"/>
              <a:t>приведены учебные пособия, методические указания по выполнению </a:t>
            </a:r>
            <a:r>
              <a:rPr lang="ru-RU" altLang="ru-RU" sz="7200" dirty="0" smtClean="0"/>
              <a:t>ИДЗ (для всех форм обучения) </a:t>
            </a:r>
            <a:r>
              <a:rPr lang="ru-RU" altLang="ru-RU" sz="7200" dirty="0"/>
              <a:t>и лабораторным </a:t>
            </a:r>
            <a:r>
              <a:rPr lang="ru-RU" altLang="ru-RU" sz="7200" dirty="0" smtClean="0"/>
              <a:t>работам (для студентов дистанционной формы обучения)</a:t>
            </a:r>
            <a:endParaRPr lang="ru-RU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0" y="7074818"/>
            <a:ext cx="4631954" cy="4464496"/>
          </a:xfrm>
          <a:prstGeom prst="rect">
            <a:avLst/>
          </a:prstGeom>
        </p:spPr>
        <p:txBody>
          <a:bodyPr vert="horz" lIns="217723" tIns="108861" rIns="217723" bIns="108861" rtlCol="0" anchor="ctr">
            <a:normAutofit/>
          </a:bodyPr>
          <a:lstStyle/>
          <a:p>
            <a:pPr marL="0" marR="0" lvl="0" indent="0" algn="ctr" defTabSz="2177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14" y="0"/>
            <a:ext cx="4773582" cy="491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8514978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511" y="549339"/>
            <a:ext cx="18047799" cy="1844959"/>
          </a:xfrm>
        </p:spPr>
        <p:txBody>
          <a:bodyPr/>
          <a:lstStyle/>
          <a:p>
            <a:r>
              <a:rPr lang="ru-RU" dirty="0" smtClean="0"/>
              <a:t>Рекомендуемая литература</a:t>
            </a:r>
            <a:endParaRPr lang="ru-RU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0" y="7074818"/>
            <a:ext cx="4631954" cy="4464496"/>
          </a:xfrm>
          <a:prstGeom prst="rect">
            <a:avLst/>
          </a:prstGeom>
        </p:spPr>
        <p:txBody>
          <a:bodyPr vert="horz" lIns="217723" tIns="108861" rIns="217723" bIns="108861" rtlCol="0" anchor="ctr">
            <a:normAutofit/>
          </a:bodyPr>
          <a:lstStyle/>
          <a:p>
            <a:pPr marL="0" marR="0" lvl="0" indent="0" algn="ctr" defTabSz="2177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14" y="0"/>
            <a:ext cx="4773582" cy="491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8803010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96000" y="2288892"/>
            <a:ext cx="16897994" cy="10248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chemeClr val="bg1"/>
                </a:solidFill>
              </a:rPr>
              <a:t>1. </a:t>
            </a:r>
            <a:r>
              <a:rPr lang="ru-RU" dirty="0" err="1" smtClean="0">
                <a:solidFill>
                  <a:schemeClr val="bg1"/>
                </a:solidFill>
              </a:rPr>
              <a:t>Смолова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Л.М. Общая и неорганическая химия. Часть </a:t>
            </a:r>
            <a:r>
              <a:rPr lang="en-US" dirty="0">
                <a:solidFill>
                  <a:schemeClr val="bg1"/>
                </a:solidFill>
              </a:rPr>
              <a:t>I</a:t>
            </a:r>
            <a:r>
              <a:rPr lang="ru-RU" dirty="0">
                <a:solidFill>
                  <a:schemeClr val="bg1"/>
                </a:solidFill>
              </a:rPr>
              <a:t>. Общая химия – Томск: Изд-во ТПУ, 2011. – 137 с.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2. Руководство </a:t>
            </a:r>
            <a:r>
              <a:rPr lang="ru-RU" dirty="0">
                <a:solidFill>
                  <a:schemeClr val="bg1"/>
                </a:solidFill>
              </a:rPr>
              <a:t>к практическим занятиям по общей химии [Электронный ресурс] : учебное пособие / Л. М. </a:t>
            </a:r>
            <a:r>
              <a:rPr lang="ru-RU" dirty="0" err="1">
                <a:solidFill>
                  <a:schemeClr val="bg1"/>
                </a:solidFill>
              </a:rPr>
              <a:t>Смолова</a:t>
            </a:r>
            <a:r>
              <a:rPr lang="ru-RU" dirty="0">
                <a:solidFill>
                  <a:schemeClr val="bg1"/>
                </a:solidFill>
              </a:rPr>
              <a:t>, Д. О. </a:t>
            </a:r>
            <a:r>
              <a:rPr lang="ru-RU" dirty="0" err="1">
                <a:solidFill>
                  <a:schemeClr val="bg1"/>
                </a:solidFill>
              </a:rPr>
              <a:t>Перевезенцева</a:t>
            </a:r>
            <a:r>
              <a:rPr lang="ru-RU" dirty="0">
                <a:solidFill>
                  <a:schemeClr val="bg1"/>
                </a:solidFill>
              </a:rPr>
              <a:t> — Томск: Изд-во ТПУ, 2013. 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Схема доступа : </a:t>
            </a:r>
            <a:r>
              <a:rPr lang="ru-RU" u="sng" dirty="0" smtClean="0">
                <a:solidFill>
                  <a:schemeClr val="bg1"/>
                </a:solidFill>
                <a:hlinkClick r:id="rId3"/>
              </a:rPr>
              <a:t>http</a:t>
            </a:r>
            <a:r>
              <a:rPr lang="ru-RU" u="sng" dirty="0">
                <a:solidFill>
                  <a:schemeClr val="bg1"/>
                </a:solidFill>
                <a:hlinkClick r:id="rId3"/>
              </a:rPr>
              <a:t>://www.lib.tpu.ru/fulltext2/m/2014/m038.pdf</a:t>
            </a:r>
            <a:endParaRPr lang="ru-RU" dirty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3. </a:t>
            </a:r>
            <a:r>
              <a:rPr lang="ru-RU" dirty="0" err="1" smtClean="0">
                <a:solidFill>
                  <a:schemeClr val="bg1"/>
                </a:solidFill>
              </a:rPr>
              <a:t>Стась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Н. Ф., Коршунов А.В. Решение задач по общей химии - Томск: Изд-во ТПУ, 2014. - 124 с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Схема </a:t>
            </a:r>
            <a:r>
              <a:rPr lang="ru-RU" dirty="0">
                <a:solidFill>
                  <a:schemeClr val="bg1"/>
                </a:solidFill>
              </a:rPr>
              <a:t>доступа</a:t>
            </a:r>
            <a:r>
              <a:rPr lang="ru-RU" dirty="0" smtClean="0">
                <a:solidFill>
                  <a:schemeClr val="bg1"/>
                </a:solidFill>
              </a:rPr>
              <a:t>:  </a:t>
            </a:r>
            <a:r>
              <a:rPr lang="ru-RU" u="sng" dirty="0">
                <a:solidFill>
                  <a:schemeClr val="bg1"/>
                </a:solidFill>
                <a:hlinkClick r:id="rId4"/>
              </a:rPr>
              <a:t>http://www.lib.tpu.ru/fulltext2/m/2014/m232.pdf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Стась</a:t>
            </a:r>
            <a:r>
              <a:rPr lang="ru-RU" dirty="0">
                <a:solidFill>
                  <a:schemeClr val="bg1"/>
                </a:solidFill>
              </a:rPr>
              <a:t> Н. Ф. Справочник по общей и неорганической химии. – Томск: Изд-во ТПУ, 2012. –  83 с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Схема </a:t>
            </a:r>
            <a:r>
              <a:rPr lang="ru-RU" dirty="0">
                <a:solidFill>
                  <a:schemeClr val="bg1"/>
                </a:solidFill>
              </a:rPr>
              <a:t>доступа</a:t>
            </a:r>
            <a:r>
              <a:rPr lang="ru-RU" dirty="0" smtClean="0">
                <a:solidFill>
                  <a:schemeClr val="bg1"/>
                </a:solidFill>
              </a:rPr>
              <a:t>: </a:t>
            </a:r>
            <a:r>
              <a:rPr lang="ru-RU" u="sng" dirty="0">
                <a:solidFill>
                  <a:schemeClr val="bg1"/>
                </a:solidFill>
                <a:hlinkClick r:id="rId5"/>
              </a:rPr>
              <a:t>http://www.lib.tpu.ru/fulltext2/m/2012/m250.pdf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5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Стась</a:t>
            </a:r>
            <a:r>
              <a:rPr lang="ru-RU" dirty="0">
                <a:solidFill>
                  <a:schemeClr val="bg1"/>
                </a:solidFill>
              </a:rPr>
              <a:t> Н.Ф., </a:t>
            </a:r>
            <a:r>
              <a:rPr lang="ru-RU" dirty="0" err="1">
                <a:solidFill>
                  <a:schemeClr val="bg1"/>
                </a:solidFill>
              </a:rPr>
              <a:t>Плакидкин</a:t>
            </a:r>
            <a:r>
              <a:rPr lang="ru-RU" dirty="0">
                <a:solidFill>
                  <a:schemeClr val="bg1"/>
                </a:solidFill>
              </a:rPr>
              <a:t> А.А., Князева Е.М. Лабораторный практикум по общей и неорганической химии. - Томск: Изд-во ТПУ, 2013. – 212 с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</a:rPr>
              <a:t>6. Тренажер 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http://</a:t>
            </a:r>
            <a:r>
              <a:rPr lang="ru-RU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exam.tpu.ru/dasboard/object/bank/form?d=21</a:t>
            </a:r>
            <a:endParaRPr lang="ru-RU" dirty="0">
              <a:latin typeface="Times New Roman"/>
              <a:ea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511" y="549340"/>
            <a:ext cx="18047799" cy="1556926"/>
          </a:xfrm>
        </p:spPr>
        <p:txBody>
          <a:bodyPr/>
          <a:lstStyle/>
          <a:p>
            <a:r>
              <a:rPr lang="ru-RU" dirty="0" smtClean="0"/>
              <a:t>Индивидуальное 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8511" y="2250282"/>
            <a:ext cx="18667571" cy="10003465"/>
          </a:xfrm>
        </p:spPr>
        <p:txBody>
          <a:bodyPr>
            <a:normAutofit fontScale="92500" lnSpcReduction="10000"/>
          </a:bodyPr>
          <a:lstStyle/>
          <a:p>
            <a:pPr algn="just">
              <a:spcAft>
                <a:spcPts val="0"/>
              </a:spcAft>
            </a:pPr>
            <a:r>
              <a:rPr lang="ru-RU" sz="4400" dirty="0">
                <a:latin typeface="Times New Roman"/>
                <a:ea typeface="Times New Roman"/>
              </a:rPr>
              <a:t>Студенты должны выполнить </a:t>
            </a:r>
            <a:r>
              <a:rPr lang="ru-RU" sz="4400" dirty="0" smtClean="0">
                <a:latin typeface="Times New Roman"/>
                <a:ea typeface="Times New Roman"/>
              </a:rPr>
              <a:t>индивидуально </a:t>
            </a:r>
            <a:r>
              <a:rPr lang="ru-RU" sz="4400" dirty="0">
                <a:latin typeface="Times New Roman"/>
                <a:ea typeface="Times New Roman"/>
              </a:rPr>
              <a:t>домашнее задание (ИДЗ), которое состоит из нескольких задач.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4400" b="1" dirty="0">
                <a:solidFill>
                  <a:srgbClr val="002060"/>
                </a:solidFill>
                <a:latin typeface="Times New Roman"/>
                <a:ea typeface="Times New Roman"/>
              </a:rPr>
              <a:t>Номер вариант ИДЗ – это последние две цифры шифра зачетной книжки студента. Он приведен в </a:t>
            </a:r>
            <a:r>
              <a:rPr lang="ru-RU" sz="4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таблице Методических Указаний в разделе «Учебные материалы» (</a:t>
            </a:r>
            <a:r>
              <a:rPr lang="en-US" sz="4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http</a:t>
            </a:r>
            <a:r>
              <a:rPr lang="en-US" sz="4400" b="1" dirty="0">
                <a:solidFill>
                  <a:srgbClr val="002060"/>
                </a:solidFill>
                <a:latin typeface="Times New Roman"/>
                <a:ea typeface="Times New Roman"/>
              </a:rPr>
              <a:t>://</a:t>
            </a:r>
            <a:r>
              <a:rPr lang="en-US" sz="4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portal.tpu.ru/ido-tpu</a:t>
            </a:r>
            <a:r>
              <a:rPr lang="ru-RU" sz="4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). </a:t>
            </a:r>
            <a:r>
              <a:rPr lang="ru-RU" sz="4400" b="1" dirty="0">
                <a:solidFill>
                  <a:srgbClr val="002060"/>
                </a:solidFill>
                <a:latin typeface="Times New Roman"/>
                <a:ea typeface="Times New Roman"/>
              </a:rPr>
              <a:t>Если получаемое число больше 30, то из него нужно вычесть 30.</a:t>
            </a:r>
            <a:endParaRPr lang="ru-RU" sz="28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ru-RU" sz="4400" b="1" i="1" dirty="0">
                <a:latin typeface="Times New Roman"/>
                <a:ea typeface="Times New Roman"/>
              </a:rPr>
              <a:t>Условия задач своего варианта</a:t>
            </a:r>
            <a:r>
              <a:rPr lang="ru-RU" sz="4400" i="1" dirty="0">
                <a:latin typeface="Times New Roman"/>
                <a:ea typeface="Times New Roman"/>
              </a:rPr>
              <a:t> </a:t>
            </a:r>
            <a:r>
              <a:rPr lang="ru-RU" sz="4400" dirty="0">
                <a:latin typeface="Times New Roman"/>
                <a:ea typeface="Times New Roman"/>
              </a:rPr>
              <a:t>переписываются из задачника в рабочую тетрадь. После условия записывается план решения и ссылки на теоретический материал, закономерности и справочные данные, на которых будет основано решение. В решении приводится весь его ход, каждое действие нумеруется. В каждом действии перед вычислением указывается, что именно вычисляется данным действием и по какой формуле. У получаемых в каждом действии численных величин указывается единица измерения (размерность</a:t>
            </a:r>
            <a:r>
              <a:rPr lang="ru-RU" sz="4400" dirty="0" smtClean="0">
                <a:latin typeface="Times New Roman"/>
                <a:ea typeface="Times New Roman"/>
              </a:rPr>
              <a:t>).</a:t>
            </a:r>
          </a:p>
          <a:p>
            <a:r>
              <a:rPr lang="ru-RU" sz="4400" b="1" i="1" dirty="0" smtClean="0">
                <a:latin typeface="Times New Roman"/>
              </a:rPr>
              <a:t>ИДЗ в электронном виде </a:t>
            </a:r>
            <a:r>
              <a:rPr lang="ru-RU" sz="4400" dirty="0" smtClean="0">
                <a:latin typeface="Times New Roman"/>
              </a:rPr>
              <a:t>прикрепляется для проверки на сайт. Подробная инструкция по прикреплению находится там же.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14" y="0"/>
            <a:ext cx="4773582" cy="491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3352" y="8010922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</a:p>
        </p:txBody>
      </p:sp>
    </p:spTree>
    <p:extLst>
      <p:ext uri="{BB962C8B-B14F-4D97-AF65-F5344CB8AC3E}">
        <p14:creationId xmlns:p14="http://schemas.microsoft.com/office/powerpoint/2010/main" val="69815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511" y="549339"/>
            <a:ext cx="18047799" cy="1556927"/>
          </a:xfrm>
        </p:spPr>
        <p:txBody>
          <a:bodyPr/>
          <a:lstStyle/>
          <a:p>
            <a:r>
              <a:rPr lang="ru-RU" dirty="0" smtClean="0"/>
              <a:t>Лабораторные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8511" y="2459949"/>
            <a:ext cx="18047799" cy="979379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Студенты всех форм обучения выполняют </a:t>
            </a:r>
            <a:r>
              <a:rPr lang="ru-RU" dirty="0" smtClean="0">
                <a:solidFill>
                  <a:srgbClr val="002060"/>
                </a:solidFill>
              </a:rPr>
              <a:t>три лабораторные работы</a:t>
            </a:r>
            <a:r>
              <a:rPr lang="ru-RU" dirty="0" smtClean="0"/>
              <a:t>:</a:t>
            </a:r>
          </a:p>
          <a:p>
            <a:pPr marL="0" indent="0" defTabSz="714375">
              <a:buNone/>
            </a:pPr>
            <a:r>
              <a:rPr lang="ru-RU" dirty="0"/>
              <a:t>1.	</a:t>
            </a:r>
            <a:r>
              <a:rPr lang="ru-RU" i="1" dirty="0"/>
              <a:t>Определение эквивалентной и атомной массы металла (2 часа).</a:t>
            </a:r>
          </a:p>
          <a:p>
            <a:pPr marL="0" indent="0" defTabSz="714375">
              <a:buNone/>
            </a:pPr>
            <a:r>
              <a:rPr lang="ru-RU" i="1" dirty="0"/>
              <a:t>2.	</a:t>
            </a:r>
            <a:r>
              <a:rPr lang="ru-RU" i="1" dirty="0" err="1"/>
              <a:t>Окислительно</a:t>
            </a:r>
            <a:r>
              <a:rPr lang="ru-RU" i="1" dirty="0"/>
              <a:t>-восстановительные реакции (2 часа).</a:t>
            </a:r>
          </a:p>
          <a:p>
            <a:pPr marL="742950" indent="-742950" defTabSz="714375">
              <a:buAutoNum type="arabicPeriod" startAt="3"/>
            </a:pPr>
            <a:r>
              <a:rPr lang="ru-RU" i="1" dirty="0" smtClean="0"/>
              <a:t>Гидролиз </a:t>
            </a:r>
            <a:r>
              <a:rPr lang="ru-RU" i="1" dirty="0"/>
              <a:t>солей (2 часа</a:t>
            </a:r>
            <a:r>
              <a:rPr lang="ru-RU" i="1" dirty="0" smtClean="0"/>
              <a:t>).</a:t>
            </a:r>
          </a:p>
          <a:p>
            <a:pPr marL="0" indent="0" defTabSz="714375">
              <a:buNone/>
            </a:pPr>
            <a:r>
              <a:rPr lang="ru-RU" sz="4400" dirty="0">
                <a:latin typeface="Times New Roman"/>
                <a:ea typeface="Times New Roman"/>
              </a:rPr>
              <a:t>Студенты, обучающиеся по </a:t>
            </a:r>
            <a:r>
              <a:rPr lang="ru-RU" sz="4400" i="1" dirty="0">
                <a:latin typeface="Times New Roman"/>
                <a:ea typeface="Times New Roman"/>
              </a:rPr>
              <a:t>классической заочной </a:t>
            </a:r>
            <a:r>
              <a:rPr lang="ru-RU" sz="4400" i="1" dirty="0" smtClean="0">
                <a:latin typeface="Times New Roman"/>
                <a:ea typeface="Times New Roman"/>
              </a:rPr>
              <a:t>форме</a:t>
            </a:r>
            <a:r>
              <a:rPr lang="ru-RU" sz="4400" dirty="0" smtClean="0">
                <a:latin typeface="Times New Roman"/>
                <a:ea typeface="Times New Roman"/>
              </a:rPr>
              <a:t>, </a:t>
            </a:r>
            <a:r>
              <a:rPr lang="ru-RU" sz="4400" dirty="0">
                <a:latin typeface="Times New Roman"/>
                <a:ea typeface="Times New Roman"/>
              </a:rPr>
              <a:t>выполняют работы в </a:t>
            </a:r>
            <a:r>
              <a:rPr lang="ru-RU" sz="4400" dirty="0" smtClean="0">
                <a:latin typeface="Times New Roman"/>
                <a:ea typeface="Times New Roman"/>
              </a:rPr>
              <a:t>лаборатории.</a:t>
            </a:r>
          </a:p>
          <a:p>
            <a:pPr marL="0" indent="0" defTabSz="714375">
              <a:buNone/>
            </a:pPr>
            <a:r>
              <a:rPr lang="ru-RU" sz="4400" dirty="0">
                <a:latin typeface="Times New Roman"/>
                <a:ea typeface="Times New Roman"/>
              </a:rPr>
              <a:t>Студенты, обучающиеся </a:t>
            </a:r>
            <a:r>
              <a:rPr lang="ru-RU" sz="4400" i="1" dirty="0">
                <a:latin typeface="Times New Roman"/>
                <a:ea typeface="Times New Roman"/>
              </a:rPr>
              <a:t>с использованием дистанционных образовательных </a:t>
            </a:r>
            <a:r>
              <a:rPr lang="ru-RU" sz="4400" i="1" dirty="0" smtClean="0">
                <a:latin typeface="Times New Roman"/>
                <a:ea typeface="Times New Roman"/>
              </a:rPr>
              <a:t>технологий</a:t>
            </a:r>
            <a:r>
              <a:rPr lang="ru-RU" sz="4400" dirty="0" smtClean="0">
                <a:latin typeface="Times New Roman"/>
                <a:ea typeface="Times New Roman"/>
              </a:rPr>
              <a:t>, </a:t>
            </a:r>
            <a:r>
              <a:rPr lang="ru-RU" sz="4400" dirty="0">
                <a:latin typeface="Times New Roman"/>
                <a:ea typeface="Times New Roman"/>
              </a:rPr>
              <a:t>выполняют виртуальные лабораторные </a:t>
            </a:r>
            <a:r>
              <a:rPr lang="ru-RU" sz="4400" dirty="0" smtClean="0">
                <a:latin typeface="Times New Roman"/>
                <a:ea typeface="Times New Roman"/>
              </a:rPr>
              <a:t>работы </a:t>
            </a:r>
            <a:r>
              <a:rPr lang="ru-RU" sz="4400" dirty="0">
                <a:latin typeface="Times New Roman"/>
                <a:ea typeface="Times New Roman"/>
              </a:rPr>
              <a:t>(ВЛК</a:t>
            </a:r>
            <a:r>
              <a:rPr lang="ru-RU" sz="4400" dirty="0" smtClean="0">
                <a:latin typeface="Times New Roman"/>
                <a:ea typeface="Times New Roman"/>
              </a:rPr>
              <a:t>) </a:t>
            </a:r>
            <a:r>
              <a:rPr lang="ru-RU" sz="4400" u="sng" dirty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http://lms.tpu.ru/course/view.php?id=8341</a:t>
            </a:r>
            <a:r>
              <a:rPr lang="ru-RU" sz="4400" dirty="0" smtClean="0">
                <a:latin typeface="Times New Roman"/>
                <a:ea typeface="Times New Roman"/>
              </a:rPr>
              <a:t>.</a:t>
            </a:r>
            <a:endParaRPr lang="ru-RU" dirty="0"/>
          </a:p>
          <a:p>
            <a:pPr marL="0" indent="0" defTabSz="714375">
              <a:buNone/>
            </a:pPr>
            <a:r>
              <a:rPr lang="ru-RU" dirty="0" smtClean="0"/>
              <a:t>Для этого необходимо скачать </a:t>
            </a:r>
            <a:r>
              <a:rPr lang="ru-RU" b="1" dirty="0" smtClean="0">
                <a:solidFill>
                  <a:srgbClr val="002060"/>
                </a:solidFill>
              </a:rPr>
              <a:t>нужную</a:t>
            </a:r>
            <a:r>
              <a:rPr lang="ru-RU" dirty="0" smtClean="0"/>
              <a:t> лабораторную работу, выполнить ее согласно прилагаемой инструкции, оформить отчет и прикрепить его на сайт для проверки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14" y="0"/>
            <a:ext cx="4773582" cy="491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7547957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  <a:endParaRPr lang="ru-RU" sz="8000" b="1" dirty="0">
              <a:solidFill>
                <a:prstClr val="white">
                  <a:lumMod val="9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528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Итоговый контроль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8511" y="2754338"/>
            <a:ext cx="18047799" cy="9499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/>
              <a:t>После завершения изучения дисциплины студенты сдают экзамен.</a:t>
            </a:r>
          </a:p>
          <a:p>
            <a:pPr marL="0" indent="0">
              <a:buNone/>
            </a:pPr>
            <a:r>
              <a:rPr lang="ru-RU" sz="5400" dirty="0">
                <a:solidFill>
                  <a:srgbClr val="002060"/>
                </a:solidFill>
              </a:rPr>
              <a:t>Экзаменационный билет включает тестовые </a:t>
            </a:r>
            <a:r>
              <a:rPr lang="ru-RU" sz="5400" dirty="0" smtClean="0">
                <a:solidFill>
                  <a:srgbClr val="002060"/>
                </a:solidFill>
              </a:rPr>
              <a:t>задания</a:t>
            </a:r>
            <a:endParaRPr lang="ru-RU" sz="5400" dirty="0" smtClean="0"/>
          </a:p>
          <a:p>
            <a:pPr marL="0" indent="0">
              <a:buNone/>
            </a:pPr>
            <a:r>
              <a:rPr lang="ru-RU" sz="5400" dirty="0" smtClean="0"/>
              <a:t>	</a:t>
            </a:r>
            <a:endParaRPr lang="ru-RU" sz="5400" dirty="0"/>
          </a:p>
          <a:p>
            <a:pPr marL="0" indent="0">
              <a:buNone/>
            </a:pPr>
            <a:r>
              <a:rPr lang="ru-RU" sz="5400" dirty="0"/>
              <a:t>Студенты, обучающиеся </a:t>
            </a:r>
            <a:r>
              <a:rPr lang="ru-RU" sz="5400" i="1" dirty="0"/>
              <a:t>по классической заочной форме</a:t>
            </a:r>
            <a:r>
              <a:rPr lang="ru-RU" sz="5400" dirty="0"/>
              <a:t>, сдают экзамен непосредственно преподавателю в учебной аудитории.</a:t>
            </a:r>
          </a:p>
          <a:p>
            <a:pPr marL="0" indent="0">
              <a:buNone/>
            </a:pPr>
            <a:r>
              <a:rPr lang="ru-RU" sz="5400" dirty="0" smtClean="0"/>
              <a:t>Пример экзаменационного билета приведен ниже</a:t>
            </a:r>
            <a:endParaRPr lang="ru-RU" sz="5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14" y="0"/>
            <a:ext cx="4773582" cy="491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7362850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  <a:endParaRPr lang="ru-RU" sz="8000" b="1" dirty="0">
              <a:solidFill>
                <a:prstClr val="white">
                  <a:lumMod val="9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489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511" y="549339"/>
            <a:ext cx="18047799" cy="119688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Итоговый контроль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8511" y="1962250"/>
            <a:ext cx="18047799" cy="1029149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i="1" dirty="0"/>
              <a:t>Укажите формулу гидрокарбоната магния.</a:t>
            </a:r>
            <a:r>
              <a:rPr lang="ru-RU" dirty="0"/>
              <a:t>  </a:t>
            </a:r>
          </a:p>
          <a:p>
            <a:pPr marL="0" indent="0">
              <a:buNone/>
            </a:pPr>
            <a:r>
              <a:rPr lang="ru-RU" dirty="0"/>
              <a:t>Ответы: 1) (</a:t>
            </a:r>
            <a:r>
              <a:rPr lang="ru-RU" dirty="0" err="1" smtClean="0"/>
              <a:t>CuOH</a:t>
            </a:r>
            <a:r>
              <a:rPr lang="ru-RU" dirty="0" smtClean="0"/>
              <a:t>)</a:t>
            </a:r>
            <a:r>
              <a:rPr lang="ru-RU" baseline="-25000" dirty="0" smtClean="0">
                <a:latin typeface="Calibri"/>
              </a:rPr>
              <a:t>2</a:t>
            </a:r>
            <a:r>
              <a:rPr lang="ru-RU" dirty="0" smtClean="0"/>
              <a:t>CO</a:t>
            </a:r>
            <a:r>
              <a:rPr lang="ru-RU" baseline="-25000" dirty="0" smtClean="0">
                <a:latin typeface="Calibri"/>
              </a:rPr>
              <a:t>3</a:t>
            </a:r>
            <a:r>
              <a:rPr lang="ru-RU" dirty="0" smtClean="0"/>
              <a:t>      </a:t>
            </a:r>
            <a:r>
              <a:rPr lang="ru-RU" dirty="0"/>
              <a:t>2) </a:t>
            </a:r>
            <a:r>
              <a:rPr lang="ru-RU" dirty="0" err="1" smtClean="0"/>
              <a:t>Cu</a:t>
            </a:r>
            <a:r>
              <a:rPr lang="ru-RU" dirty="0" smtClean="0"/>
              <a:t>(HCO</a:t>
            </a:r>
            <a:r>
              <a:rPr lang="ru-RU" baseline="-25000" dirty="0" smtClean="0"/>
              <a:t>3</a:t>
            </a:r>
            <a:r>
              <a:rPr lang="ru-RU" dirty="0" smtClean="0"/>
              <a:t>)</a:t>
            </a:r>
            <a:r>
              <a:rPr lang="ru-RU" baseline="-25000" dirty="0" smtClean="0"/>
              <a:t>2</a:t>
            </a:r>
            <a:r>
              <a:rPr lang="ru-RU" dirty="0" smtClean="0"/>
              <a:t>          </a:t>
            </a:r>
            <a:r>
              <a:rPr lang="ru-RU" dirty="0"/>
              <a:t>3) </a:t>
            </a:r>
            <a:r>
              <a:rPr lang="ru-RU" dirty="0" smtClean="0"/>
              <a:t>Cu</a:t>
            </a:r>
            <a:r>
              <a:rPr lang="ru-RU" baseline="-25000" dirty="0" smtClean="0"/>
              <a:t>2</a:t>
            </a:r>
            <a:r>
              <a:rPr lang="ru-RU" dirty="0" smtClean="0"/>
              <a:t>C          </a:t>
            </a:r>
            <a:r>
              <a:rPr lang="ru-RU" dirty="0"/>
              <a:t>4) </a:t>
            </a:r>
            <a:r>
              <a:rPr lang="ru-RU" dirty="0" smtClean="0"/>
              <a:t>CuCO</a:t>
            </a:r>
            <a:r>
              <a:rPr lang="ru-RU" baseline="-25000" dirty="0" smtClean="0"/>
              <a:t>3</a:t>
            </a:r>
            <a:r>
              <a:rPr lang="ru-RU" dirty="0" smtClean="0"/>
              <a:t>    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i="1" dirty="0"/>
              <a:t>Укажите количество молекул, которое содержится в 28 г азота. 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Ответы: 1) </a:t>
            </a:r>
            <a:r>
              <a:rPr lang="ru-RU" dirty="0" smtClean="0"/>
              <a:t>12,04.10</a:t>
            </a:r>
            <a:r>
              <a:rPr lang="ru-RU" baseline="30000" dirty="0" smtClean="0"/>
              <a:t>23</a:t>
            </a:r>
            <a:r>
              <a:rPr lang="ru-RU" dirty="0" smtClean="0"/>
              <a:t>              </a:t>
            </a:r>
            <a:r>
              <a:rPr lang="ru-RU" dirty="0"/>
              <a:t>2) </a:t>
            </a:r>
            <a:r>
              <a:rPr lang="ru-RU" dirty="0" smtClean="0"/>
              <a:t>24,08.10</a:t>
            </a:r>
            <a:r>
              <a:rPr lang="ru-RU" baseline="30000" dirty="0" smtClean="0"/>
              <a:t>23</a:t>
            </a:r>
            <a:r>
              <a:rPr lang="ru-RU" dirty="0" smtClean="0"/>
              <a:t>                </a:t>
            </a:r>
            <a:r>
              <a:rPr lang="ru-RU" dirty="0"/>
              <a:t>3) </a:t>
            </a:r>
            <a:r>
              <a:rPr lang="ru-RU" dirty="0" smtClean="0"/>
              <a:t>6,02.10</a:t>
            </a:r>
            <a:r>
              <a:rPr lang="ru-RU" baseline="30000" dirty="0" smtClean="0"/>
              <a:t>23</a:t>
            </a:r>
            <a:r>
              <a:rPr lang="ru-RU" dirty="0" smtClean="0"/>
              <a:t>                </a:t>
            </a:r>
            <a:r>
              <a:rPr lang="ru-RU" dirty="0"/>
              <a:t>4) </a:t>
            </a:r>
            <a:r>
              <a:rPr lang="ru-RU" dirty="0" smtClean="0"/>
              <a:t>12,04.10</a:t>
            </a:r>
            <a:r>
              <a:rPr lang="ru-RU" baseline="30000" dirty="0" smtClean="0"/>
              <a:t>22</a:t>
            </a:r>
            <a:r>
              <a:rPr lang="ru-RU" dirty="0" smtClean="0"/>
              <a:t>   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i="1" dirty="0"/>
              <a:t>Для </a:t>
            </a:r>
            <a:r>
              <a:rPr lang="ru-RU" i="1" dirty="0" err="1"/>
              <a:t>окислительно</a:t>
            </a:r>
            <a:r>
              <a:rPr lang="ru-RU" i="1" dirty="0"/>
              <a:t>-восстановительной реакции </a:t>
            </a:r>
          </a:p>
          <a:p>
            <a:pPr marL="0" indent="0">
              <a:buNone/>
            </a:pPr>
            <a:r>
              <a:rPr lang="ru-RU" dirty="0" err="1"/>
              <a:t>NaI</a:t>
            </a:r>
            <a:r>
              <a:rPr lang="ru-RU" dirty="0"/>
              <a:t> + </a:t>
            </a:r>
            <a:r>
              <a:rPr lang="ru-RU" dirty="0" smtClean="0"/>
              <a:t>NaNO</a:t>
            </a:r>
            <a:r>
              <a:rPr lang="ru-RU" baseline="-25000" dirty="0" smtClean="0"/>
              <a:t>2</a:t>
            </a:r>
            <a:r>
              <a:rPr lang="ru-RU" dirty="0" smtClean="0"/>
              <a:t> </a:t>
            </a:r>
            <a:r>
              <a:rPr lang="ru-RU" dirty="0"/>
              <a:t>+ </a:t>
            </a:r>
            <a:r>
              <a:rPr lang="ru-RU" dirty="0" smtClean="0"/>
              <a:t>H</a:t>
            </a:r>
            <a:r>
              <a:rPr lang="ru-RU" baseline="-25000" dirty="0" smtClean="0"/>
              <a:t>2</a:t>
            </a:r>
            <a:r>
              <a:rPr lang="ru-RU" dirty="0" smtClean="0"/>
              <a:t>SO</a:t>
            </a:r>
            <a:r>
              <a:rPr lang="ru-RU" baseline="-25000" dirty="0" smtClean="0"/>
              <a:t>2</a:t>
            </a:r>
            <a:r>
              <a:rPr lang="ru-RU" dirty="0" smtClean="0"/>
              <a:t> → I</a:t>
            </a:r>
            <a:r>
              <a:rPr lang="ru-RU" baseline="-25000" dirty="0" smtClean="0"/>
              <a:t>2</a:t>
            </a:r>
            <a:r>
              <a:rPr lang="ru-RU" dirty="0" smtClean="0"/>
              <a:t> </a:t>
            </a:r>
            <a:r>
              <a:rPr lang="ru-RU" dirty="0"/>
              <a:t>+ NO + </a:t>
            </a:r>
            <a:r>
              <a:rPr lang="ru-RU" dirty="0" smtClean="0"/>
              <a:t>Na</a:t>
            </a:r>
            <a:r>
              <a:rPr lang="ru-RU" baseline="-25000" dirty="0" smtClean="0"/>
              <a:t>2</a:t>
            </a:r>
            <a:r>
              <a:rPr lang="ru-RU" dirty="0" smtClean="0"/>
              <a:t>SO</a:t>
            </a:r>
            <a:r>
              <a:rPr lang="ru-RU" baseline="-25000" dirty="0" smtClean="0"/>
              <a:t>4</a:t>
            </a:r>
            <a:r>
              <a:rPr lang="ru-RU" dirty="0" smtClean="0"/>
              <a:t> </a:t>
            </a:r>
            <a:r>
              <a:rPr lang="ru-RU" dirty="0"/>
              <a:t>+ </a:t>
            </a:r>
            <a:r>
              <a:rPr lang="ru-RU" dirty="0" smtClean="0"/>
              <a:t>H</a:t>
            </a:r>
            <a:r>
              <a:rPr lang="ru-RU" baseline="-25000" dirty="0" smtClean="0"/>
              <a:t>2</a:t>
            </a:r>
            <a:r>
              <a:rPr lang="ru-RU" dirty="0" smtClean="0"/>
              <a:t>O 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укажите коэффициент перед формулой воды</a:t>
            </a:r>
            <a:r>
              <a:rPr lang="ru-RU" dirty="0"/>
              <a:t>.  </a:t>
            </a:r>
          </a:p>
          <a:p>
            <a:pPr marL="0" indent="0">
              <a:buNone/>
            </a:pPr>
            <a:r>
              <a:rPr lang="ru-RU" dirty="0"/>
              <a:t>Ответы:  1) 1            2) 2                    3) 3                    4) 4      </a:t>
            </a:r>
          </a:p>
          <a:p>
            <a:pPr marL="0" indent="0">
              <a:buNone/>
            </a:pPr>
            <a:r>
              <a:rPr lang="ru-RU" dirty="0"/>
              <a:t>4. </a:t>
            </a:r>
            <a:r>
              <a:rPr lang="ru-RU" i="1" dirty="0"/>
              <a:t>Охарактеризуйте квантовыми числами </a:t>
            </a:r>
            <a:r>
              <a:rPr lang="ru-RU" i="1" dirty="0" smtClean="0"/>
              <a:t>электрон</a:t>
            </a:r>
            <a:r>
              <a:rPr lang="ru-RU" i="1" dirty="0"/>
              <a:t>: </a:t>
            </a:r>
            <a:r>
              <a:rPr lang="ru-RU" i="1" dirty="0" smtClean="0"/>
              <a:t>4f </a:t>
            </a:r>
            <a:r>
              <a:rPr lang="ru-RU" i="1" baseline="30000" dirty="0" smtClean="0"/>
              <a:t>1</a:t>
            </a:r>
            <a:endParaRPr lang="ru-RU" i="1" dirty="0"/>
          </a:p>
          <a:p>
            <a:pPr marL="0" indent="0">
              <a:buNone/>
            </a:pPr>
            <a:r>
              <a:rPr lang="ru-RU" dirty="0"/>
              <a:t>Ответы:   1) n = 5, l =2, m = 1, s = 1/2  </a:t>
            </a:r>
            <a:r>
              <a:rPr lang="ru-RU" dirty="0" smtClean="0"/>
              <a:t>         2</a:t>
            </a:r>
            <a:r>
              <a:rPr lang="ru-RU" dirty="0"/>
              <a:t>) n = 4, l = 2, m = 0, s = ½       </a:t>
            </a:r>
          </a:p>
          <a:p>
            <a:pPr marL="0" indent="0">
              <a:buNone/>
            </a:pPr>
            <a:r>
              <a:rPr lang="ru-RU" dirty="0" smtClean="0"/>
              <a:t>                 3</a:t>
            </a:r>
            <a:r>
              <a:rPr lang="ru-RU" dirty="0"/>
              <a:t>) n = 4, l = 3, m = 0, s = 1/2  </a:t>
            </a:r>
            <a:r>
              <a:rPr lang="ru-RU" dirty="0" smtClean="0"/>
              <a:t>        4</a:t>
            </a:r>
            <a:r>
              <a:rPr lang="ru-RU" dirty="0"/>
              <a:t>) n = 4, l = 2, m = 0, s = -1/2 </a:t>
            </a:r>
          </a:p>
          <a:p>
            <a:pPr marL="0" indent="0">
              <a:buNone/>
            </a:pPr>
            <a:r>
              <a:rPr lang="ru-RU" dirty="0"/>
              <a:t>5. </a:t>
            </a:r>
            <a:r>
              <a:rPr lang="ru-RU" i="1" dirty="0"/>
              <a:t>Укажите тип гибридизации атомных орбиталей центрального атома в молекуле </a:t>
            </a:r>
            <a:r>
              <a:rPr lang="ru-RU" i="1" dirty="0" smtClean="0"/>
              <a:t>СF</a:t>
            </a:r>
            <a:r>
              <a:rPr lang="ru-RU" i="1" baseline="-25000" dirty="0" smtClean="0"/>
              <a:t>4</a:t>
            </a:r>
            <a:r>
              <a:rPr lang="ru-RU" i="1" dirty="0" smtClean="0"/>
              <a:t>. </a:t>
            </a:r>
            <a:endParaRPr lang="ru-RU" i="1" dirty="0"/>
          </a:p>
          <a:p>
            <a:pPr marL="0" indent="0">
              <a:buNone/>
            </a:pPr>
            <a:r>
              <a:rPr lang="ru-RU" dirty="0"/>
              <a:t>Ответы:  1) </a:t>
            </a:r>
            <a:r>
              <a:rPr lang="ru-RU" dirty="0" err="1"/>
              <a:t>sp</a:t>
            </a:r>
            <a:r>
              <a:rPr lang="ru-RU" dirty="0"/>
              <a:t>               2) sp2                          3 ) sp3                                   4) sp3d2  </a:t>
            </a:r>
          </a:p>
          <a:p>
            <a:pPr marL="0" indent="0">
              <a:buNone/>
            </a:pPr>
            <a:r>
              <a:rPr lang="ru-RU" dirty="0"/>
              <a:t>6. </a:t>
            </a:r>
            <a:r>
              <a:rPr lang="ru-RU" i="1" dirty="0"/>
              <a:t>По уравнению реакции и стандартным энтальпиям образования веществ вычислите энтальпию реакции (кДж). Ответ округлите до целого числа</a:t>
            </a:r>
            <a:r>
              <a:rPr lang="ru-RU" dirty="0"/>
              <a:t>.  </a:t>
            </a:r>
          </a:p>
          <a:p>
            <a:pPr marL="0" indent="0">
              <a:buNone/>
            </a:pPr>
            <a:r>
              <a:rPr lang="ru-RU" dirty="0"/>
              <a:t>                                    </a:t>
            </a:r>
            <a:r>
              <a:rPr lang="ru-RU" dirty="0" smtClean="0"/>
              <a:t>CaCO</a:t>
            </a:r>
            <a:r>
              <a:rPr lang="ru-RU" baseline="-25000" dirty="0" smtClean="0"/>
              <a:t>3</a:t>
            </a:r>
            <a:r>
              <a:rPr lang="ru-RU" dirty="0" smtClean="0"/>
              <a:t> (</a:t>
            </a:r>
            <a:r>
              <a:rPr lang="ru-RU" dirty="0" err="1" smtClean="0"/>
              <a:t>кр</a:t>
            </a:r>
            <a:r>
              <a:rPr lang="ru-RU" dirty="0"/>
              <a:t>) = </a:t>
            </a:r>
            <a:r>
              <a:rPr lang="ru-RU" dirty="0" err="1"/>
              <a:t>CaO</a:t>
            </a:r>
            <a:r>
              <a:rPr lang="ru-RU" dirty="0"/>
              <a:t>(</a:t>
            </a:r>
            <a:r>
              <a:rPr lang="ru-RU" dirty="0" err="1"/>
              <a:t>кр</a:t>
            </a:r>
            <a:r>
              <a:rPr lang="ru-RU" dirty="0"/>
              <a:t>) + </a:t>
            </a:r>
            <a:r>
              <a:rPr lang="ru-RU" dirty="0" smtClean="0"/>
              <a:t>CO</a:t>
            </a:r>
            <a:r>
              <a:rPr lang="ru-RU" baseline="-25000" dirty="0" smtClean="0"/>
              <a:t>2</a:t>
            </a:r>
            <a:r>
              <a:rPr lang="ru-RU" dirty="0" smtClean="0"/>
              <a:t> (г</a:t>
            </a:r>
            <a:r>
              <a:rPr lang="ru-RU" dirty="0"/>
              <a:t>)     </a:t>
            </a:r>
          </a:p>
          <a:p>
            <a:pPr marL="0" indent="0">
              <a:buNone/>
            </a:pPr>
            <a:r>
              <a:rPr lang="ru-RU" dirty="0"/>
              <a:t> ∆</a:t>
            </a:r>
            <a:r>
              <a:rPr lang="ru-RU" dirty="0" smtClean="0"/>
              <a:t>H</a:t>
            </a:r>
            <a:r>
              <a:rPr lang="ru-RU" baseline="30000" dirty="0" smtClean="0"/>
              <a:t>0</a:t>
            </a:r>
            <a:r>
              <a:rPr lang="ru-RU" dirty="0" smtClean="0"/>
              <a:t> f</a:t>
            </a:r>
            <a:r>
              <a:rPr lang="ru-RU" dirty="0"/>
              <a:t>, кДж/моль         -1206.9    </a:t>
            </a:r>
            <a:r>
              <a:rPr lang="ru-RU" dirty="0" smtClean="0"/>
              <a:t>      -</a:t>
            </a:r>
            <a:r>
              <a:rPr lang="ru-RU" dirty="0"/>
              <a:t>635,5          -393,5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14" y="0"/>
            <a:ext cx="4773582" cy="491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7362850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  <a:endParaRPr lang="ru-RU" sz="8000" b="1" dirty="0">
              <a:solidFill>
                <a:prstClr val="white">
                  <a:lumMod val="9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87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511" y="549339"/>
            <a:ext cx="18047799" cy="1340903"/>
          </a:xfrm>
        </p:spPr>
        <p:txBody>
          <a:bodyPr/>
          <a:lstStyle/>
          <a:p>
            <a:r>
              <a:rPr lang="ru-RU" dirty="0" smtClean="0"/>
              <a:t>Итоговый контроль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8511" y="1962250"/>
            <a:ext cx="18047799" cy="1029149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7. </a:t>
            </a:r>
            <a:r>
              <a:rPr lang="ru-RU" sz="4600" i="1" dirty="0"/>
              <a:t>Для обратимой реакции </a:t>
            </a:r>
          </a:p>
          <a:p>
            <a:pPr marL="0" indent="0">
              <a:buNone/>
            </a:pPr>
            <a:r>
              <a:rPr lang="ru-RU" sz="4600" dirty="0" smtClean="0"/>
              <a:t>2H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O(г</a:t>
            </a:r>
            <a:r>
              <a:rPr lang="ru-RU" sz="4600" dirty="0"/>
              <a:t>) + C(к) = </a:t>
            </a:r>
            <a:r>
              <a:rPr lang="ru-RU" sz="4600" dirty="0" smtClean="0"/>
              <a:t>CO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(г</a:t>
            </a:r>
            <a:r>
              <a:rPr lang="ru-RU" sz="4600" dirty="0"/>
              <a:t>) + </a:t>
            </a:r>
            <a:r>
              <a:rPr lang="ru-RU" sz="4600" dirty="0" smtClean="0"/>
              <a:t>2H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(г</a:t>
            </a:r>
            <a:r>
              <a:rPr lang="ru-RU" sz="4600" dirty="0"/>
              <a:t>)     </a:t>
            </a:r>
          </a:p>
          <a:p>
            <a:pPr marL="0" indent="0">
              <a:buNone/>
            </a:pPr>
            <a:r>
              <a:rPr lang="ru-RU" sz="4600" i="1" dirty="0"/>
              <a:t>укажите математическое выражение закона действующих масс.</a:t>
            </a:r>
            <a:r>
              <a:rPr lang="ru-RU" sz="4600" dirty="0"/>
              <a:t> </a:t>
            </a:r>
          </a:p>
          <a:p>
            <a:pPr marL="0" indent="0">
              <a:buNone/>
            </a:pPr>
            <a:r>
              <a:rPr lang="ru-RU" sz="4600" dirty="0"/>
              <a:t>8. </a:t>
            </a:r>
            <a:r>
              <a:rPr lang="ru-RU" sz="4600" i="1" dirty="0"/>
              <a:t>Укажите, во сколько раз возрастет скорость прямой реакции A (г) + 2B (г</a:t>
            </a:r>
            <a:r>
              <a:rPr lang="ru-RU" sz="4600" i="1" dirty="0" smtClean="0"/>
              <a:t>) = D + </a:t>
            </a:r>
            <a:r>
              <a:rPr lang="ru-RU" sz="4600" i="1" dirty="0"/>
              <a:t>С (г) при увеличении общего давления в 6 раза.  </a:t>
            </a:r>
          </a:p>
          <a:p>
            <a:pPr marL="0" indent="0">
              <a:buNone/>
            </a:pPr>
            <a:r>
              <a:rPr lang="ru-RU" sz="4600" dirty="0"/>
              <a:t>Ответы: 1) 18                         2)36                                3) 6                                        4) 216      </a:t>
            </a:r>
          </a:p>
          <a:p>
            <a:pPr marL="0" indent="0">
              <a:buNone/>
            </a:pPr>
            <a:r>
              <a:rPr lang="ru-RU" sz="4600" dirty="0"/>
              <a:t>9. </a:t>
            </a:r>
            <a:r>
              <a:rPr lang="ru-RU" sz="4600" i="1" dirty="0"/>
              <a:t>Вычислите массу (г) </a:t>
            </a:r>
            <a:r>
              <a:rPr lang="ru-RU" sz="4600" i="1" dirty="0" smtClean="0"/>
              <a:t>H</a:t>
            </a:r>
            <a:r>
              <a:rPr lang="ru-RU" sz="4600" i="1" baseline="-25000" dirty="0" smtClean="0"/>
              <a:t>3</a:t>
            </a:r>
            <a:r>
              <a:rPr lang="ru-RU" sz="4600" i="1" dirty="0" smtClean="0"/>
              <a:t>PO</a:t>
            </a:r>
            <a:r>
              <a:rPr lang="ru-RU" sz="4600" i="1" baseline="-25000" dirty="0" smtClean="0"/>
              <a:t>4</a:t>
            </a:r>
            <a:r>
              <a:rPr lang="ru-RU" sz="4600" i="1" dirty="0" smtClean="0"/>
              <a:t>, </a:t>
            </a:r>
            <a:r>
              <a:rPr lang="ru-RU" sz="4600" i="1" dirty="0"/>
              <a:t>которая потребуется для приготовления 500 мл раствора с молярной концентрацией эквивалентов равной 0.05 моль/л</a:t>
            </a:r>
            <a:r>
              <a:rPr lang="ru-RU" sz="4600" dirty="0"/>
              <a:t>.   </a:t>
            </a:r>
          </a:p>
          <a:p>
            <a:pPr marL="0" indent="0">
              <a:buNone/>
            </a:pPr>
            <a:r>
              <a:rPr lang="ru-RU" sz="4600" dirty="0"/>
              <a:t>10. </a:t>
            </a:r>
            <a:r>
              <a:rPr lang="ru-RU" sz="4600" i="1" dirty="0"/>
              <a:t>Запишите уравнение гидролиза хлорида никеля (II) в ионном и молекулярном виде по 1-ой ступени. Укажите продукт, образующийся в результате этого процесса, кроме соляной кислоты</a:t>
            </a:r>
            <a:r>
              <a:rPr lang="ru-RU" sz="4600" dirty="0"/>
              <a:t>.  </a:t>
            </a:r>
          </a:p>
          <a:p>
            <a:pPr marL="0" indent="0">
              <a:buNone/>
            </a:pPr>
            <a:r>
              <a:rPr lang="ru-RU" sz="4600" dirty="0"/>
              <a:t>Ответы:  1) </a:t>
            </a:r>
            <a:r>
              <a:rPr lang="ru-RU" sz="4600" dirty="0" err="1" smtClean="0"/>
              <a:t>Ni</a:t>
            </a:r>
            <a:r>
              <a:rPr lang="ru-RU" sz="4600" dirty="0" smtClean="0"/>
              <a:t>(OH)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               </a:t>
            </a:r>
            <a:r>
              <a:rPr lang="ru-RU" sz="4600" dirty="0"/>
              <a:t>2) </a:t>
            </a:r>
            <a:r>
              <a:rPr lang="ru-RU" sz="4600" dirty="0" err="1"/>
              <a:t>NiHCl</a:t>
            </a:r>
            <a:r>
              <a:rPr lang="ru-RU" sz="4600" dirty="0"/>
              <a:t>                       3) </a:t>
            </a:r>
            <a:r>
              <a:rPr lang="ru-RU" sz="4600" dirty="0" err="1"/>
              <a:t>NiOHCl</a:t>
            </a:r>
            <a:r>
              <a:rPr lang="ru-RU" sz="4600" dirty="0"/>
              <a:t>                  4) </a:t>
            </a:r>
            <a:r>
              <a:rPr lang="ru-RU" sz="4600" dirty="0" err="1" smtClean="0"/>
              <a:t>Ni</a:t>
            </a:r>
            <a:r>
              <a:rPr lang="ru-RU" sz="4600" dirty="0" smtClean="0"/>
              <a:t>(OH)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Cl     </a:t>
            </a:r>
            <a:endParaRPr lang="ru-RU" sz="4600" dirty="0"/>
          </a:p>
          <a:p>
            <a:pPr marL="0" indent="0">
              <a:buNone/>
            </a:pPr>
            <a:r>
              <a:rPr lang="ru-RU" sz="4600" dirty="0"/>
              <a:t>11. </a:t>
            </a:r>
            <a:r>
              <a:rPr lang="ru-RU" sz="4600" i="1" dirty="0"/>
              <a:t>Укажите гальванический элемент, в котором свинец является анодом</a:t>
            </a:r>
            <a:r>
              <a:rPr lang="ru-RU" sz="4600" dirty="0"/>
              <a:t>.  </a:t>
            </a:r>
          </a:p>
          <a:p>
            <a:pPr marL="0" indent="0">
              <a:buNone/>
            </a:pPr>
            <a:r>
              <a:rPr lang="ru-RU" sz="4600" dirty="0"/>
              <a:t>Ответы:   1) </a:t>
            </a:r>
            <a:r>
              <a:rPr lang="ru-RU" sz="4600" dirty="0" err="1"/>
              <a:t>Pb</a:t>
            </a:r>
            <a:r>
              <a:rPr lang="ru-RU" sz="4600" dirty="0"/>
              <a:t> | </a:t>
            </a:r>
            <a:r>
              <a:rPr lang="ru-RU" sz="4600" dirty="0" err="1" smtClean="0"/>
              <a:t>Pb</a:t>
            </a:r>
            <a:r>
              <a:rPr lang="ru-RU" sz="4600" dirty="0" smtClean="0"/>
              <a:t>(NO</a:t>
            </a:r>
            <a:r>
              <a:rPr lang="ru-RU" sz="4600" baseline="-25000" dirty="0" smtClean="0"/>
              <a:t>3</a:t>
            </a:r>
            <a:r>
              <a:rPr lang="ru-RU" sz="4600" dirty="0" smtClean="0"/>
              <a:t>)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</a:t>
            </a:r>
            <a:r>
              <a:rPr lang="ru-RU" sz="4600" dirty="0"/>
              <a:t>|| </a:t>
            </a:r>
            <a:r>
              <a:rPr lang="ru-RU" sz="4600" dirty="0" err="1" smtClean="0"/>
              <a:t>Zn</a:t>
            </a:r>
            <a:r>
              <a:rPr lang="ru-RU" sz="4600" dirty="0" smtClean="0"/>
              <a:t>(NO</a:t>
            </a:r>
            <a:r>
              <a:rPr lang="ru-RU" sz="4600" baseline="-25000" dirty="0" smtClean="0"/>
              <a:t>3</a:t>
            </a:r>
            <a:r>
              <a:rPr lang="ru-RU" sz="4600" dirty="0" smtClean="0"/>
              <a:t>)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</a:t>
            </a:r>
            <a:r>
              <a:rPr lang="ru-RU" sz="4600" dirty="0"/>
              <a:t>| </a:t>
            </a:r>
            <a:r>
              <a:rPr lang="ru-RU" sz="4600" dirty="0" err="1"/>
              <a:t>Zn</a:t>
            </a:r>
            <a:r>
              <a:rPr lang="ru-RU" sz="4600" dirty="0"/>
              <a:t>                      2) </a:t>
            </a:r>
            <a:r>
              <a:rPr lang="ru-RU" sz="4600" dirty="0" err="1"/>
              <a:t>Pb</a:t>
            </a:r>
            <a:r>
              <a:rPr lang="ru-RU" sz="4600" dirty="0"/>
              <a:t> | </a:t>
            </a:r>
            <a:r>
              <a:rPr lang="ru-RU" sz="4600" dirty="0" err="1" smtClean="0"/>
              <a:t>Pb</a:t>
            </a:r>
            <a:r>
              <a:rPr lang="ru-RU" sz="4600" dirty="0" smtClean="0"/>
              <a:t>(NO</a:t>
            </a:r>
            <a:r>
              <a:rPr lang="ru-RU" sz="4600" baseline="-25000" dirty="0" smtClean="0"/>
              <a:t>3</a:t>
            </a:r>
            <a:r>
              <a:rPr lang="ru-RU" sz="4600" dirty="0" smtClean="0"/>
              <a:t>)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</a:t>
            </a:r>
            <a:r>
              <a:rPr lang="ru-RU" sz="4600" dirty="0"/>
              <a:t>|| </a:t>
            </a:r>
            <a:r>
              <a:rPr lang="ru-RU" sz="4600" dirty="0" err="1" smtClean="0"/>
              <a:t>Cu</a:t>
            </a:r>
            <a:r>
              <a:rPr lang="ru-RU" sz="4600" dirty="0" smtClean="0"/>
              <a:t>(NO</a:t>
            </a:r>
            <a:r>
              <a:rPr lang="ru-RU" sz="4600" baseline="-25000" dirty="0" smtClean="0"/>
              <a:t>3</a:t>
            </a:r>
            <a:r>
              <a:rPr lang="ru-RU" sz="4600" dirty="0" smtClean="0"/>
              <a:t>)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</a:t>
            </a:r>
            <a:r>
              <a:rPr lang="ru-RU" sz="4600" dirty="0"/>
              <a:t>| </a:t>
            </a:r>
            <a:r>
              <a:rPr lang="ru-RU" sz="4600" dirty="0" err="1"/>
              <a:t>Cu</a:t>
            </a:r>
            <a:r>
              <a:rPr lang="ru-RU" sz="4600" dirty="0"/>
              <a:t>    </a:t>
            </a:r>
          </a:p>
          <a:p>
            <a:pPr marL="0" indent="0">
              <a:buNone/>
            </a:pPr>
            <a:r>
              <a:rPr lang="ru-RU" sz="4600" dirty="0"/>
              <a:t> </a:t>
            </a:r>
            <a:r>
              <a:rPr lang="ru-RU" sz="4600" dirty="0" smtClean="0"/>
              <a:t>                3</a:t>
            </a:r>
            <a:r>
              <a:rPr lang="ru-RU" sz="4600" dirty="0"/>
              <a:t>) </a:t>
            </a:r>
            <a:r>
              <a:rPr lang="ru-RU" sz="4600" dirty="0" err="1"/>
              <a:t>Pb</a:t>
            </a:r>
            <a:r>
              <a:rPr lang="ru-RU" sz="4600" dirty="0"/>
              <a:t> | </a:t>
            </a:r>
            <a:r>
              <a:rPr lang="ru-RU" sz="4600" dirty="0" err="1" smtClean="0"/>
              <a:t>Pb</a:t>
            </a:r>
            <a:r>
              <a:rPr lang="ru-RU" sz="4600" dirty="0" smtClean="0"/>
              <a:t>(NO</a:t>
            </a:r>
            <a:r>
              <a:rPr lang="ru-RU" sz="4600" baseline="-25000" dirty="0" smtClean="0"/>
              <a:t>3</a:t>
            </a:r>
            <a:r>
              <a:rPr lang="ru-RU" sz="4600" dirty="0" smtClean="0"/>
              <a:t>)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</a:t>
            </a:r>
            <a:r>
              <a:rPr lang="ru-RU" sz="4600" dirty="0"/>
              <a:t>|| </a:t>
            </a:r>
            <a:r>
              <a:rPr lang="ru-RU" sz="4600" dirty="0" err="1" smtClean="0"/>
              <a:t>Ni</a:t>
            </a:r>
            <a:r>
              <a:rPr lang="ru-RU" sz="4600" dirty="0" smtClean="0"/>
              <a:t>(NO</a:t>
            </a:r>
            <a:r>
              <a:rPr lang="ru-RU" sz="4600" baseline="-25000" dirty="0" smtClean="0"/>
              <a:t>3</a:t>
            </a:r>
            <a:r>
              <a:rPr lang="ru-RU" sz="4600" dirty="0" smtClean="0"/>
              <a:t>)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</a:t>
            </a:r>
            <a:r>
              <a:rPr lang="ru-RU" sz="4600" dirty="0"/>
              <a:t>| </a:t>
            </a:r>
            <a:r>
              <a:rPr lang="ru-RU" sz="4600" dirty="0" err="1"/>
              <a:t>Ni</a:t>
            </a:r>
            <a:r>
              <a:rPr lang="ru-RU" sz="4600" dirty="0"/>
              <a:t>                  </a:t>
            </a:r>
            <a:r>
              <a:rPr lang="ru-RU" sz="4600" dirty="0" smtClean="0"/>
              <a:t>     4</a:t>
            </a:r>
            <a:r>
              <a:rPr lang="ru-RU" sz="4600" dirty="0"/>
              <a:t>) </a:t>
            </a:r>
            <a:r>
              <a:rPr lang="ru-RU" sz="4600" dirty="0" err="1"/>
              <a:t>Pb</a:t>
            </a:r>
            <a:r>
              <a:rPr lang="ru-RU" sz="4600" dirty="0"/>
              <a:t> | </a:t>
            </a:r>
            <a:r>
              <a:rPr lang="ru-RU" sz="4600" dirty="0" err="1" smtClean="0"/>
              <a:t>Pb</a:t>
            </a:r>
            <a:r>
              <a:rPr lang="ru-RU" sz="4600" dirty="0" smtClean="0"/>
              <a:t>(NO</a:t>
            </a:r>
            <a:r>
              <a:rPr lang="ru-RU" sz="4600" baseline="-25000" dirty="0" smtClean="0"/>
              <a:t>3</a:t>
            </a:r>
            <a:r>
              <a:rPr lang="ru-RU" sz="4600" dirty="0" smtClean="0"/>
              <a:t>)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</a:t>
            </a:r>
            <a:r>
              <a:rPr lang="ru-RU" sz="4600" dirty="0"/>
              <a:t>|| </a:t>
            </a:r>
            <a:r>
              <a:rPr lang="ru-RU" sz="4600" dirty="0" err="1" smtClean="0"/>
              <a:t>Sn</a:t>
            </a:r>
            <a:r>
              <a:rPr lang="ru-RU" sz="4600" dirty="0" smtClean="0"/>
              <a:t>(NO</a:t>
            </a:r>
            <a:r>
              <a:rPr lang="ru-RU" sz="4600" baseline="-25000" dirty="0" smtClean="0"/>
              <a:t>3</a:t>
            </a:r>
            <a:r>
              <a:rPr lang="ru-RU" sz="4600" dirty="0" smtClean="0"/>
              <a:t>)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</a:t>
            </a:r>
            <a:r>
              <a:rPr lang="ru-RU" sz="4600" dirty="0"/>
              <a:t>| </a:t>
            </a:r>
            <a:r>
              <a:rPr lang="ru-RU" sz="4600" dirty="0" err="1"/>
              <a:t>Sn</a:t>
            </a:r>
            <a:r>
              <a:rPr lang="ru-RU" sz="4600" dirty="0"/>
              <a:t> </a:t>
            </a:r>
          </a:p>
          <a:p>
            <a:pPr marL="0" indent="0">
              <a:buNone/>
            </a:pPr>
            <a:r>
              <a:rPr lang="ru-RU" sz="4600" dirty="0"/>
              <a:t>12. </a:t>
            </a:r>
            <a:r>
              <a:rPr lang="ru-RU" sz="4600" i="1" dirty="0"/>
              <a:t>Укажите процесс, протекающий на инертном аноде при электролизе раствора хлорида магния.  </a:t>
            </a:r>
          </a:p>
          <a:p>
            <a:pPr marL="0" indent="0">
              <a:buNone/>
            </a:pPr>
            <a:r>
              <a:rPr lang="ru-RU" sz="4600" dirty="0"/>
              <a:t>Ответы:   1) </a:t>
            </a:r>
            <a:r>
              <a:rPr lang="ru-RU" sz="4600" dirty="0" err="1" smtClean="0"/>
              <a:t>Mg</a:t>
            </a:r>
            <a:r>
              <a:rPr lang="ru-RU" sz="4600" dirty="0" smtClean="0"/>
              <a:t> </a:t>
            </a:r>
            <a:r>
              <a:rPr lang="ru-RU" sz="4600" baseline="30000" dirty="0" smtClean="0"/>
              <a:t>2</a:t>
            </a:r>
            <a:r>
              <a:rPr lang="ru-RU" sz="4600" baseline="30000" dirty="0"/>
              <a:t>+</a:t>
            </a:r>
            <a:r>
              <a:rPr lang="ru-RU" sz="4600" dirty="0"/>
              <a:t> + 2e = </a:t>
            </a:r>
            <a:r>
              <a:rPr lang="ru-RU" sz="4600" dirty="0" err="1"/>
              <a:t>Mg</a:t>
            </a:r>
            <a:r>
              <a:rPr lang="ru-RU" sz="4600" dirty="0"/>
              <a:t>                                 2) </a:t>
            </a:r>
            <a:r>
              <a:rPr lang="ru-RU" sz="4600" dirty="0" smtClean="0"/>
              <a:t>2H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O </a:t>
            </a:r>
            <a:r>
              <a:rPr lang="ru-RU" sz="4600" dirty="0"/>
              <a:t>+ 2e = </a:t>
            </a:r>
            <a:r>
              <a:rPr lang="ru-RU" sz="4600" dirty="0" smtClean="0"/>
              <a:t>H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</a:t>
            </a:r>
            <a:r>
              <a:rPr lang="ru-RU" sz="4600" dirty="0"/>
              <a:t>+ 2OH</a:t>
            </a:r>
            <a:r>
              <a:rPr lang="ru-RU" sz="4600" baseline="30000" dirty="0"/>
              <a:t>-</a:t>
            </a:r>
            <a:r>
              <a:rPr lang="ru-RU" sz="4600" dirty="0"/>
              <a:t> </a:t>
            </a:r>
          </a:p>
          <a:p>
            <a:pPr marL="0" indent="0">
              <a:buNone/>
            </a:pPr>
            <a:r>
              <a:rPr lang="ru-RU" sz="4600" dirty="0"/>
              <a:t>    </a:t>
            </a:r>
            <a:r>
              <a:rPr lang="ru-RU" sz="4600" dirty="0" smtClean="0"/>
              <a:t>             3</a:t>
            </a:r>
            <a:r>
              <a:rPr lang="ru-RU" sz="4600" dirty="0"/>
              <a:t>) 2Cl</a:t>
            </a:r>
            <a:r>
              <a:rPr lang="ru-RU" sz="4600" baseline="30000" dirty="0"/>
              <a:t>-</a:t>
            </a:r>
            <a:r>
              <a:rPr lang="ru-RU" sz="4600" dirty="0"/>
              <a:t> + 2e = </a:t>
            </a:r>
            <a:r>
              <a:rPr lang="ru-RU" sz="4600" dirty="0" smtClean="0"/>
              <a:t>Cl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                                  4</a:t>
            </a:r>
            <a:r>
              <a:rPr lang="ru-RU" sz="4600" dirty="0"/>
              <a:t>) </a:t>
            </a:r>
            <a:r>
              <a:rPr lang="ru-RU" sz="4600" dirty="0" smtClean="0"/>
              <a:t>2H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O </a:t>
            </a:r>
            <a:r>
              <a:rPr lang="ru-RU" sz="4600" dirty="0"/>
              <a:t>- 4e = </a:t>
            </a:r>
            <a:r>
              <a:rPr lang="ru-RU" sz="4600" dirty="0" smtClean="0"/>
              <a:t>O</a:t>
            </a:r>
            <a:r>
              <a:rPr lang="ru-RU" sz="4600" baseline="-25000" dirty="0" smtClean="0"/>
              <a:t>2</a:t>
            </a:r>
            <a:r>
              <a:rPr lang="ru-RU" sz="4600" dirty="0" smtClean="0"/>
              <a:t> </a:t>
            </a:r>
            <a:r>
              <a:rPr lang="ru-RU" sz="4600" dirty="0"/>
              <a:t>+ 4H</a:t>
            </a:r>
            <a:r>
              <a:rPr lang="ru-RU" sz="4600" baseline="30000" dirty="0"/>
              <a:t>+</a:t>
            </a:r>
            <a:r>
              <a:rPr lang="ru-RU" sz="4600" dirty="0"/>
              <a:t>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14" y="0"/>
            <a:ext cx="4773582" cy="491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7581208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  <a:endParaRPr lang="ru-RU" sz="8000" b="1" dirty="0">
              <a:solidFill>
                <a:prstClr val="white">
                  <a:lumMod val="9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366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Итоговый контроль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5400" dirty="0">
                <a:solidFill>
                  <a:prstClr val="white">
                    <a:lumMod val="95000"/>
                  </a:prstClr>
                </a:solidFill>
              </a:rPr>
              <a:t>Студенты, обучающиеся </a:t>
            </a:r>
            <a:r>
              <a:rPr lang="ru-RU" sz="5400" i="1" dirty="0">
                <a:solidFill>
                  <a:prstClr val="white">
                    <a:lumMod val="95000"/>
                  </a:prstClr>
                </a:solidFill>
              </a:rPr>
              <a:t>с использованием дистанционных образовательных технологий</a:t>
            </a:r>
            <a:r>
              <a:rPr lang="ru-RU" sz="5400" dirty="0">
                <a:solidFill>
                  <a:prstClr val="white">
                    <a:lumMod val="95000"/>
                  </a:prstClr>
                </a:solidFill>
              </a:rPr>
              <a:t>, сдают экзамен дистанционно</a:t>
            </a:r>
            <a:r>
              <a:rPr lang="ru-RU" sz="5400" dirty="0" smtClean="0">
                <a:solidFill>
                  <a:prstClr val="white">
                    <a:lumMod val="95000"/>
                  </a:prstClr>
                </a:solidFill>
              </a:rPr>
              <a:t>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Экзаменационный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билет </a:t>
            </a:r>
            <a:r>
              <a:rPr lang="ru-RU" b="1" dirty="0" smtClean="0">
                <a:solidFill>
                  <a:schemeClr val="bg1"/>
                </a:solidFill>
              </a:rPr>
              <a:t>состоит </a:t>
            </a:r>
            <a:r>
              <a:rPr lang="ru-RU" b="1" dirty="0">
                <a:solidFill>
                  <a:schemeClr val="bg1"/>
                </a:solidFill>
              </a:rPr>
              <a:t>из </a:t>
            </a:r>
            <a:r>
              <a:rPr lang="ru-RU" b="1" dirty="0">
                <a:solidFill>
                  <a:schemeClr val="tx1"/>
                </a:solidFill>
              </a:rPr>
              <a:t>20 заданий </a:t>
            </a:r>
            <a:r>
              <a:rPr lang="ru-RU" b="1" dirty="0">
                <a:solidFill>
                  <a:schemeClr val="bg1"/>
                </a:solidFill>
              </a:rPr>
              <a:t>в тестовой форме: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8 заданий на выбор единственного ответа;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4 задания на выбор множественных ответов;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4 задания на установление последовательности;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2 задания на установление соответствия;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2 задания для краткого ответа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14" y="0"/>
            <a:ext cx="4773582" cy="491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7498081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  <a:endParaRPr lang="ru-RU" sz="8000" b="1" dirty="0">
              <a:solidFill>
                <a:prstClr val="white">
                  <a:lumMod val="9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960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80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8000" b="1" dirty="0" smtClean="0">
                <a:solidFill>
                  <a:srgbClr val="002060"/>
                </a:solidFill>
              </a:rPr>
              <a:t>СПАСИБО ЗА ВНИМАНИЕ!</a:t>
            </a:r>
            <a:endParaRPr lang="ru-RU" sz="8000" b="1" dirty="0">
              <a:solidFill>
                <a:srgbClr val="00206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14" y="0"/>
            <a:ext cx="4773582" cy="491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352" y="8010922"/>
            <a:ext cx="3485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8000" b="1" dirty="0">
                <a:solidFill>
                  <a:prstClr val="white">
                    <a:lumMod val="95000"/>
                  </a:prstClr>
                </a:solidFill>
                <a:latin typeface="Arial" pitchFamily="34" charset="0"/>
                <a:cs typeface="Arial" pitchFamily="34" charset="0"/>
              </a:rPr>
              <a:t>Химия</a:t>
            </a:r>
            <a:endParaRPr lang="ru-RU" sz="8000" b="1" dirty="0">
              <a:solidFill>
                <a:prstClr val="white">
                  <a:lumMod val="9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3006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1125</Words>
  <Application>Microsoft Office PowerPoint</Application>
  <PresentationFormat>Произвольный</PresentationFormat>
  <Paragraphs>130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Цели и задачи дисциплины</vt:lpstr>
      <vt:lpstr>Презентация PowerPoint</vt:lpstr>
      <vt:lpstr>Структура дисциплины</vt:lpstr>
      <vt:lpstr>Учебные занятия по дисциплине «Химия» включают в себя:  1. Лекционные занятия (4 ч) 2. Практические занятия (2 ч) 3. Лабораторные работы (6 ч) </vt:lpstr>
      <vt:lpstr>Рейтинг дисциплины</vt:lpstr>
      <vt:lpstr>Рейтинг дисциплины</vt:lpstr>
      <vt:lpstr>На сайте ИнЭО ТПУ http://portal.tpu.ru/ido-tpu в разделе Учебные материалы приведены учебные пособия, методические указания по выполнению ИДЗ (для всех форм обучения) и лабораторным работам (для студентов дистанционной формы обучения)</vt:lpstr>
      <vt:lpstr>Рекомендуемая литература</vt:lpstr>
      <vt:lpstr>Индивидуальное домашнее задание</vt:lpstr>
      <vt:lpstr>Лабораторные работы</vt:lpstr>
      <vt:lpstr>Итоговый контроль</vt:lpstr>
      <vt:lpstr>Итоговый контроль</vt:lpstr>
      <vt:lpstr>Итоговый контроль</vt:lpstr>
      <vt:lpstr>Итоговый контроль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установочная</dc:title>
  <dc:creator>nsn</dc:creator>
  <cp:lastModifiedBy>all</cp:lastModifiedBy>
  <cp:revision>23</cp:revision>
  <dcterms:created xsi:type="dcterms:W3CDTF">2014-03-04T07:15:39Z</dcterms:created>
  <dcterms:modified xsi:type="dcterms:W3CDTF">2015-11-03T10:01:11Z</dcterms:modified>
</cp:coreProperties>
</file>