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1" r:id="rId2"/>
  </p:sldMasterIdLst>
  <p:notesMasterIdLst>
    <p:notesMasterId r:id="rId45"/>
  </p:notesMasterIdLst>
  <p:sldIdLst>
    <p:sldId id="256" r:id="rId3"/>
    <p:sldId id="303" r:id="rId4"/>
    <p:sldId id="257" r:id="rId5"/>
    <p:sldId id="261" r:id="rId6"/>
    <p:sldId id="262" r:id="rId7"/>
    <p:sldId id="263" r:id="rId8"/>
    <p:sldId id="264" r:id="rId9"/>
    <p:sldId id="265" r:id="rId10"/>
    <p:sldId id="259" r:id="rId11"/>
    <p:sldId id="260" r:id="rId12"/>
    <p:sldId id="266" r:id="rId13"/>
    <p:sldId id="267" r:id="rId14"/>
    <p:sldId id="268" r:id="rId15"/>
    <p:sldId id="271" r:id="rId16"/>
    <p:sldId id="273" r:id="rId17"/>
    <p:sldId id="278" r:id="rId18"/>
    <p:sldId id="279" r:id="rId19"/>
    <p:sldId id="274" r:id="rId20"/>
    <p:sldId id="275" r:id="rId21"/>
    <p:sldId id="276" r:id="rId22"/>
    <p:sldId id="277" r:id="rId23"/>
    <p:sldId id="291" r:id="rId24"/>
    <p:sldId id="292" r:id="rId25"/>
    <p:sldId id="293" r:id="rId26"/>
    <p:sldId id="294" r:id="rId27"/>
    <p:sldId id="295" r:id="rId28"/>
    <p:sldId id="296" r:id="rId29"/>
    <p:sldId id="297" r:id="rId30"/>
    <p:sldId id="280" r:id="rId31"/>
    <p:sldId id="281" r:id="rId32"/>
    <p:sldId id="282" r:id="rId33"/>
    <p:sldId id="283" r:id="rId34"/>
    <p:sldId id="284" r:id="rId35"/>
    <p:sldId id="285" r:id="rId36"/>
    <p:sldId id="286" r:id="rId37"/>
    <p:sldId id="287" r:id="rId38"/>
    <p:sldId id="288" r:id="rId39"/>
    <p:sldId id="298" r:id="rId40"/>
    <p:sldId id="299" r:id="rId41"/>
    <p:sldId id="300" r:id="rId42"/>
    <p:sldId id="302" r:id="rId43"/>
    <p:sldId id="301" r:id="rId44"/>
  </p:sldIdLst>
  <p:sldSz cx="9144000" cy="6858000" type="screen4x3"/>
  <p:notesSz cx="6858000" cy="9144000"/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>
        <p:scale>
          <a:sx n="118" d="100"/>
          <a:sy n="118" d="100"/>
        </p:scale>
        <p:origin x="-1434" y="-2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9" Type="http://schemas.openxmlformats.org/officeDocument/2006/relationships/slide" Target="slides/slide37.xml"/><Relationship Id="rId21" Type="http://schemas.openxmlformats.org/officeDocument/2006/relationships/slide" Target="slides/slide19.xml"/><Relationship Id="rId34" Type="http://schemas.openxmlformats.org/officeDocument/2006/relationships/slide" Target="slides/slide32.xml"/><Relationship Id="rId42" Type="http://schemas.openxmlformats.org/officeDocument/2006/relationships/slide" Target="slides/slide40.xml"/><Relationship Id="rId47" Type="http://schemas.openxmlformats.org/officeDocument/2006/relationships/viewProps" Target="viewProps.xml"/><Relationship Id="rId7" Type="http://schemas.openxmlformats.org/officeDocument/2006/relationships/slide" Target="slides/slide5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9" Type="http://schemas.openxmlformats.org/officeDocument/2006/relationships/slide" Target="slides/slide27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slide" Target="slides/slide30.xml"/><Relationship Id="rId37" Type="http://schemas.openxmlformats.org/officeDocument/2006/relationships/slide" Target="slides/slide35.xml"/><Relationship Id="rId40" Type="http://schemas.openxmlformats.org/officeDocument/2006/relationships/slide" Target="slides/slide38.xml"/><Relationship Id="rId45" Type="http://schemas.openxmlformats.org/officeDocument/2006/relationships/notesMaster" Target="notesMasters/notesMaster1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36" Type="http://schemas.openxmlformats.org/officeDocument/2006/relationships/slide" Target="slides/slide34.xml"/><Relationship Id="rId49" Type="http://schemas.openxmlformats.org/officeDocument/2006/relationships/tableStyles" Target="tableStyles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slide" Target="slides/slide29.xml"/><Relationship Id="rId44" Type="http://schemas.openxmlformats.org/officeDocument/2006/relationships/slide" Target="slides/slide42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slide" Target="slides/slide28.xml"/><Relationship Id="rId35" Type="http://schemas.openxmlformats.org/officeDocument/2006/relationships/slide" Target="slides/slide33.xml"/><Relationship Id="rId43" Type="http://schemas.openxmlformats.org/officeDocument/2006/relationships/slide" Target="slides/slide41.xml"/><Relationship Id="rId48" Type="http://schemas.openxmlformats.org/officeDocument/2006/relationships/theme" Target="theme/theme1.xml"/><Relationship Id="rId8" Type="http://schemas.openxmlformats.org/officeDocument/2006/relationships/slide" Target="slides/slide6.xml"/><Relationship Id="rId3" Type="http://schemas.openxmlformats.org/officeDocument/2006/relationships/slide" Target="slides/slide1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slide" Target="slides/slide31.xml"/><Relationship Id="rId38" Type="http://schemas.openxmlformats.org/officeDocument/2006/relationships/slide" Target="slides/slide36.xml"/><Relationship Id="rId46" Type="http://schemas.openxmlformats.org/officeDocument/2006/relationships/presProps" Target="presProps.xml"/><Relationship Id="rId20" Type="http://schemas.openxmlformats.org/officeDocument/2006/relationships/slide" Target="slides/slide18.xml"/><Relationship Id="rId41" Type="http://schemas.openxmlformats.org/officeDocument/2006/relationships/slide" Target="slides/slide3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64C629E-0665-4B29-9573-8153A3396B13}" type="datetimeFigureOut">
              <a:rPr lang="ru-RU" smtClean="0"/>
              <a:t>15.01.2020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4F15507-2FB1-4382-84F5-DE4A666573D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2687859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4F15507-2FB1-4382-84F5-DE4A666573DE}" type="slidenum">
              <a:rPr lang="ru-RU" smtClean="0"/>
              <a:t>36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9746112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03241669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0" y="16778"/>
            <a:ext cx="9144000" cy="1069514"/>
          </a:xfrm>
          <a:prstGeom prst="rect">
            <a:avLst/>
          </a:prstGeom>
        </p:spPr>
        <p:txBody>
          <a:bodyPr anchor="ctr"/>
          <a:lstStyle>
            <a:lvl1pPr>
              <a:defRPr b="1" baseline="0">
                <a:solidFill>
                  <a:schemeClr val="tx1">
                    <a:lumMod val="75000"/>
                    <a:lumOff val="25000"/>
                  </a:schemeClr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r>
              <a:rPr lang="en-US" altLang="ko-KR" dirty="0" smtClean="0"/>
              <a:t> Click to add title</a:t>
            </a:r>
            <a:endParaRPr lang="ko-KR" alt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1"/>
            <a:ext cx="8229600" cy="460648"/>
          </a:xfrm>
          <a:prstGeom prst="rect">
            <a:avLst/>
          </a:prstGeom>
        </p:spPr>
        <p:txBody>
          <a:bodyPr anchor="ctr"/>
          <a:lstStyle>
            <a:lvl1pPr marL="0" indent="0">
              <a:buNone/>
              <a:defRPr sz="20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/>
            <a:r>
              <a:rPr lang="en-US" altLang="ko-KR" dirty="0" smtClean="0"/>
              <a:t>Click to edit Master text styles</a:t>
            </a:r>
          </a:p>
        </p:txBody>
      </p:sp>
      <p:sp>
        <p:nvSpPr>
          <p:cNvPr id="4" name="Content Placeholder 2"/>
          <p:cNvSpPr>
            <a:spLocks noGrp="1"/>
          </p:cNvSpPr>
          <p:nvPr>
            <p:ph idx="10"/>
          </p:nvPr>
        </p:nvSpPr>
        <p:spPr>
          <a:xfrm>
            <a:off x="467544" y="2276872"/>
            <a:ext cx="8229600" cy="3600400"/>
          </a:xfrm>
          <a:prstGeom prst="rect">
            <a:avLst/>
          </a:prstGeom>
        </p:spPr>
        <p:txBody>
          <a:bodyPr lIns="396000" anchor="t"/>
          <a:lstStyle>
            <a:lvl1pPr marL="0" indent="0">
              <a:buNone/>
              <a:defRPr sz="1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/>
            <a:r>
              <a:rPr lang="en-US" altLang="ko-KR" dirty="0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69401571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and Conten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1619672" y="0"/>
            <a:ext cx="7524328" cy="1069514"/>
          </a:xfrm>
          <a:prstGeom prst="rect">
            <a:avLst/>
          </a:prstGeom>
        </p:spPr>
        <p:txBody>
          <a:bodyPr anchor="ctr"/>
          <a:lstStyle>
            <a:lvl1pPr>
              <a:defRPr b="1" baseline="0">
                <a:solidFill>
                  <a:schemeClr val="tx1">
                    <a:lumMod val="75000"/>
                    <a:lumOff val="25000"/>
                  </a:schemeClr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r>
              <a:rPr lang="en-US" altLang="ko-KR" dirty="0" smtClean="0"/>
              <a:t> Click to add title</a:t>
            </a:r>
            <a:endParaRPr lang="ko-KR" altLang="en-US" dirty="0"/>
          </a:p>
        </p:txBody>
      </p:sp>
      <p:sp>
        <p:nvSpPr>
          <p:cNvPr id="4" name="Content Placeholder 2"/>
          <p:cNvSpPr>
            <a:spLocks noGrp="1"/>
          </p:cNvSpPr>
          <p:nvPr>
            <p:ph idx="1"/>
          </p:nvPr>
        </p:nvSpPr>
        <p:spPr>
          <a:xfrm>
            <a:off x="2123728" y="1268760"/>
            <a:ext cx="6563072" cy="460648"/>
          </a:xfrm>
          <a:prstGeom prst="rect">
            <a:avLst/>
          </a:prstGeom>
        </p:spPr>
        <p:txBody>
          <a:bodyPr anchor="ctr"/>
          <a:lstStyle>
            <a:lvl1pPr marL="0" indent="0">
              <a:buNone/>
              <a:defRPr sz="20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/>
            <a:r>
              <a:rPr lang="en-US" altLang="ko-KR" dirty="0" smtClean="0"/>
              <a:t>Click to edit Master text styles</a:t>
            </a:r>
          </a:p>
        </p:txBody>
      </p:sp>
      <p:sp>
        <p:nvSpPr>
          <p:cNvPr id="5" name="Content Placeholder 2"/>
          <p:cNvSpPr>
            <a:spLocks noGrp="1"/>
          </p:cNvSpPr>
          <p:nvPr>
            <p:ph idx="10"/>
          </p:nvPr>
        </p:nvSpPr>
        <p:spPr>
          <a:xfrm>
            <a:off x="2134072" y="1844824"/>
            <a:ext cx="6563072" cy="4147865"/>
          </a:xfrm>
          <a:prstGeom prst="rect">
            <a:avLst/>
          </a:prstGeom>
        </p:spPr>
        <p:txBody>
          <a:bodyPr lIns="396000" anchor="t"/>
          <a:lstStyle>
            <a:lvl1pPr marL="0" indent="0">
              <a:buNone/>
              <a:defRPr sz="1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/>
            <a:r>
              <a:rPr lang="en-US" altLang="ko-KR" dirty="0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32681852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DCCD61-643D-44A5-A450-3A42A50CBC1E}" type="datetimeFigureOut">
              <a:rPr lang="en-US" smtClean="0"/>
              <a:t>1/15/2020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2F0832-F084-422D-97D1-AF848F4F2C3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5608693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DCCD61-643D-44A5-A450-3A42A50CBC1E}" type="datetimeFigureOut">
              <a:rPr lang="en-US" smtClean="0"/>
              <a:t>1/15/2020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2F0832-F084-422D-97D1-AF848F4F2C3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2428665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DCCD61-643D-44A5-A450-3A42A50CBC1E}" type="datetimeFigureOut">
              <a:rPr lang="en-US" smtClean="0"/>
              <a:t>1/15/2020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2F0832-F084-422D-97D1-AF848F4F2C3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7793322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DCCD61-643D-44A5-A450-3A42A50CBC1E}" type="datetimeFigureOut">
              <a:rPr lang="en-US" smtClean="0"/>
              <a:t>1/15/2020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2F0832-F084-422D-97D1-AF848F4F2C3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7879046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DCCD61-643D-44A5-A450-3A42A50CBC1E}" type="datetimeFigureOut">
              <a:rPr lang="en-US" smtClean="0"/>
              <a:t>1/15/2020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2F0832-F084-422D-97D1-AF848F4F2C3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981148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DCCD61-643D-44A5-A450-3A42A50CBC1E}" type="datetimeFigureOut">
              <a:rPr lang="en-US" smtClean="0"/>
              <a:t>1/15/2020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2F0832-F084-422D-97D1-AF848F4F2C3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1811987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DCCD61-643D-44A5-A450-3A42A50CBC1E}" type="datetimeFigureOut">
              <a:rPr lang="en-US" smtClean="0"/>
              <a:t>1/15/2020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2F0832-F084-422D-97D1-AF848F4F2C3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29187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DCCD61-643D-44A5-A450-3A42A50CBC1E}" type="datetimeFigureOut">
              <a:rPr lang="en-US" smtClean="0"/>
              <a:t>1/15/2020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2F0832-F084-422D-97D1-AF848F4F2C3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968842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DCCD61-643D-44A5-A450-3A42A50CBC1E}" type="datetimeFigureOut">
              <a:rPr lang="en-US" smtClean="0"/>
              <a:t>1/15/2020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2F0832-F084-422D-97D1-AF848F4F2C3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87035001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DCCD61-643D-44A5-A450-3A42A50CBC1E}" type="datetimeFigureOut">
              <a:rPr lang="en-US" smtClean="0"/>
              <a:t>1/15/2020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2F0832-F084-422D-97D1-AF848F4F2C3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9237461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DCCD61-643D-44A5-A450-3A42A50CBC1E}" type="datetimeFigureOut">
              <a:rPr lang="en-US" smtClean="0"/>
              <a:t>1/15/2020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2F0832-F084-422D-97D1-AF848F4F2C3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6285722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4" Type="http://schemas.openxmlformats.org/officeDocument/2006/relationships/theme" Target="../theme/theme1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1.xml"/><Relationship Id="rId3" Type="http://schemas.openxmlformats.org/officeDocument/2006/relationships/slideLayout" Target="../slideLayouts/slideLayout6.xml"/><Relationship Id="rId7" Type="http://schemas.openxmlformats.org/officeDocument/2006/relationships/slideLayout" Target="../slideLayouts/slideLayout10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5.xml"/><Relationship Id="rId1" Type="http://schemas.openxmlformats.org/officeDocument/2006/relationships/slideLayout" Target="../slideLayouts/slideLayout4.xml"/><Relationship Id="rId6" Type="http://schemas.openxmlformats.org/officeDocument/2006/relationships/slideLayout" Target="../slideLayouts/slideLayout9.xml"/><Relationship Id="rId11" Type="http://schemas.openxmlformats.org/officeDocument/2006/relationships/slideLayout" Target="../slideLayouts/slideLayout14.xml"/><Relationship Id="rId5" Type="http://schemas.openxmlformats.org/officeDocument/2006/relationships/slideLayout" Target="../slideLayouts/slideLayout8.xml"/><Relationship Id="rId10" Type="http://schemas.openxmlformats.org/officeDocument/2006/relationships/slideLayout" Target="../slideLayouts/slideLayout13.xml"/><Relationship Id="rId4" Type="http://schemas.openxmlformats.org/officeDocument/2006/relationships/slideLayout" Target="../slideLayouts/slideLayout7.xml"/><Relationship Id="rId9" Type="http://schemas.openxmlformats.org/officeDocument/2006/relationships/slideLayout" Target="../slideLayouts/slideLayout1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3733820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60" r:id="rId3"/>
  </p:sldLayoutIdLst>
  <p:txStyles>
    <p:titleStyle>
      <a:lvl1pPr algn="l" defTabSz="914400" rtl="0" eaLnBrk="1" latinLnBrk="1" hangingPunct="1">
        <a:spcBef>
          <a:spcPct val="0"/>
        </a:spcBef>
        <a:buNone/>
        <a:defRPr sz="4000" b="1" kern="1200">
          <a:solidFill>
            <a:schemeClr val="tx1"/>
          </a:solidFill>
          <a:latin typeface="Arial" pitchFamily="34" charset="0"/>
          <a:ea typeface="+mj-ea"/>
          <a:cs typeface="Arial" pitchFamily="34" charset="0"/>
        </a:defRPr>
      </a:lvl1pPr>
    </p:titleStyle>
    <p:bodyStyle>
      <a:lvl1pPr marL="342900" indent="-342900" algn="l" defTabSz="914400" rtl="0" eaLnBrk="1" latinLnBrk="1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1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8DCCD61-643D-44A5-A450-3A42A50CBC1E}" type="datetimeFigureOut">
              <a:rPr lang="en-US" smtClean="0"/>
              <a:t>1/15/2020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A2F0832-F084-422D-97D1-AF848F4F2C3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8635735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2" r:id="rId1"/>
    <p:sldLayoutId id="2147483663" r:id="rId2"/>
    <p:sldLayoutId id="2147483664" r:id="rId3"/>
    <p:sldLayoutId id="2147483665" r:id="rId4"/>
    <p:sldLayoutId id="2147483666" r:id="rId5"/>
    <p:sldLayoutId id="2147483667" r:id="rId6"/>
    <p:sldLayoutId id="2147483668" r:id="rId7"/>
    <p:sldLayoutId id="2147483669" r:id="rId8"/>
    <p:sldLayoutId id="2147483670" r:id="rId9"/>
    <p:sldLayoutId id="2147483671" r:id="rId10"/>
    <p:sldLayoutId id="2147483672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hyperlink" Target="http://www.free-powerpoint-templates-design.com/free-powerpoint-templates-design" TargetMode="Externa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blago.ru/" TargetMode="Externa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blago.ru/" TargetMode="Externa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hyperlink" Target="https://boomstarter.ru/" TargetMode="External"/><Relationship Id="rId2" Type="http://schemas.openxmlformats.org/officeDocument/2006/relationships/hyperlink" Target="https://planeta.ru/" TargetMode="Externa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hyperlink" Target="https://dobro.mail.ru/" TargetMode="Externa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hyperlink" Target="https://takiedela.ru/" TargetMode="External"/><Relationship Id="rId2" Type="http://schemas.openxmlformats.org/officeDocument/2006/relationships/hyperlink" Target="https://nuzhnapomosh.ru/" TargetMode="External"/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3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3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3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3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3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3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3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3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hyperlink" Target="https://sdelai.org/" TargetMode="External"/><Relationship Id="rId2" Type="http://schemas.openxmlformats.org/officeDocument/2006/relationships/hyperlink" Target="http://sluchaem.ru/" TargetMode="External"/><Relationship Id="rId1" Type="http://schemas.openxmlformats.org/officeDocument/2006/relationships/slideLayout" Target="../slideLayouts/slideLayout3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instagram.com/dreamo_ru/" TargetMode="External"/><Relationship Id="rId2" Type="http://schemas.openxmlformats.org/officeDocument/2006/relationships/hyperlink" Target="https://meetforcharity.today/" TargetMode="External"/><Relationship Id="rId1" Type="http://schemas.openxmlformats.org/officeDocument/2006/relationships/slideLayout" Target="../slideLayouts/slideLayout3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g"/><Relationship Id="rId1" Type="http://schemas.openxmlformats.org/officeDocument/2006/relationships/slideLayout" Target="../slideLayouts/slideLayout3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g"/><Relationship Id="rId2" Type="http://schemas.openxmlformats.org/officeDocument/2006/relationships/hyperlink" Target="https://pravilno.ru/" TargetMode="Externa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3995936" y="5919663"/>
            <a:ext cx="4788024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en-US" altLang="ko-KR" sz="12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Arial" pitchFamily="34" charset="0"/>
                <a:cs typeface="Arial" pitchFamily="34" charset="0"/>
              </a:rPr>
              <a:t>    </a:t>
            </a:r>
            <a:endParaRPr kumimoji="0" lang="en-US" altLang="ko-KR" sz="1200" b="1" dirty="0">
              <a:solidFill>
                <a:schemeClr val="tx1">
                  <a:lumMod val="75000"/>
                  <a:lumOff val="25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5" name="TextBox 1"/>
          <p:cNvSpPr txBox="1">
            <a:spLocks noChangeArrowheads="1"/>
          </p:cNvSpPr>
          <p:nvPr/>
        </p:nvSpPr>
        <p:spPr bwMode="auto">
          <a:xfrm>
            <a:off x="3995936" y="4767535"/>
            <a:ext cx="4788024" cy="120032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r"/>
            <a:r>
              <a:rPr lang="ru-RU" altLang="ko-KR" sz="24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anose="02020603050405020304" pitchFamily="18" charset="0"/>
                <a:ea typeface="맑은 고딕" pitchFamily="50" charset="-127"/>
                <a:cs typeface="Times New Roman" panose="02020603050405020304" pitchFamily="18" charset="0"/>
              </a:rPr>
              <a:t>КРАУДСОРСИНГ КАК ОДИН ИЗ ИНСТРУМЕНТОВ</a:t>
            </a:r>
          </a:p>
          <a:p>
            <a:pPr algn="r"/>
            <a:r>
              <a:rPr lang="ru-RU" altLang="ko-KR" sz="24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anose="02020603050405020304" pitchFamily="18" charset="0"/>
                <a:ea typeface="맑은 고딕" pitchFamily="50" charset="-127"/>
                <a:cs typeface="Times New Roman" panose="02020603050405020304" pitchFamily="18" charset="0"/>
              </a:rPr>
              <a:t>ФАНДРАЙЗИНГА</a:t>
            </a:r>
            <a:endParaRPr lang="en-US" altLang="ko-KR" sz="2400" b="1" dirty="0" smtClean="0">
              <a:solidFill>
                <a:schemeClr val="tx1">
                  <a:lumMod val="75000"/>
                  <a:lumOff val="25000"/>
                </a:schemeClr>
              </a:solidFill>
              <a:latin typeface="Times New Roman" panose="02020603050405020304" pitchFamily="18" charset="0"/>
              <a:ea typeface="맑은 고딕" pitchFamily="50" charset="-127"/>
              <a:cs typeface="Times New Roman" panose="02020603050405020304" pitchFamily="18" charset="0"/>
            </a:endParaRPr>
          </a:p>
        </p:txBody>
      </p:sp>
      <p:sp>
        <p:nvSpPr>
          <p:cNvPr id="7" name="TextBox 6">
            <a:hlinkClick r:id="rId2"/>
          </p:cNvPr>
          <p:cNvSpPr txBox="1"/>
          <p:nvPr/>
        </p:nvSpPr>
        <p:spPr>
          <a:xfrm>
            <a:off x="0" y="6597932"/>
            <a:ext cx="8783960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endParaRPr lang="ko-KR" altLang="en-US" sz="800" dirty="0">
              <a:solidFill>
                <a:schemeClr val="tx1">
                  <a:lumMod val="75000"/>
                  <a:lumOff val="25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412217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sz="2800" dirty="0" smtClean="0"/>
              <a:t>МИРОВОЙ ОПЫТ СТАНОВЛЕНИЯИ ФУНКЦИОНИРОВАНИЯ КРАУДФАНДИНГА</a:t>
            </a:r>
            <a:endParaRPr lang="ru-RU" sz="2800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Объект 3"/>
          <p:cNvSpPr>
            <a:spLocks noGrp="1"/>
          </p:cNvSpPr>
          <p:nvPr>
            <p:ph idx="10"/>
          </p:nvPr>
        </p:nvSpPr>
        <p:spPr>
          <a:xfrm>
            <a:off x="323528" y="2276872"/>
            <a:ext cx="8568952" cy="3744416"/>
          </a:xfrm>
        </p:spPr>
        <p:txBody>
          <a:bodyPr/>
          <a:lstStyle/>
          <a:p>
            <a:r>
              <a:rPr lang="ru-RU" sz="1800" dirty="0">
                <a:latin typeface="Calibri" panose="020F0502020204030204" pitchFamily="34" charset="0"/>
              </a:rPr>
              <a:t>Роль </a:t>
            </a:r>
            <a:r>
              <a:rPr lang="ru-RU" sz="1800" dirty="0" err="1">
                <a:latin typeface="Calibri" panose="020F0502020204030204" pitchFamily="34" charset="0"/>
              </a:rPr>
              <a:t>краудфандинга</a:t>
            </a:r>
            <a:r>
              <a:rPr lang="ru-RU" sz="1800" dirty="0">
                <a:latin typeface="Calibri" panose="020F0502020204030204" pitchFamily="34" charset="0"/>
              </a:rPr>
              <a:t> для малого и среднего бизнеса, включая инновационные</a:t>
            </a:r>
          </a:p>
          <a:p>
            <a:r>
              <a:rPr lang="ru-RU" sz="1800" dirty="0" err="1">
                <a:latin typeface="Calibri" panose="020F0502020204030204" pitchFamily="34" charset="0"/>
              </a:rPr>
              <a:t>стартапы</a:t>
            </a:r>
            <a:r>
              <a:rPr lang="ru-RU" sz="1800" dirty="0">
                <a:latin typeface="Calibri" panose="020F0502020204030204" pitchFamily="34" charset="0"/>
              </a:rPr>
              <a:t>, отражена в Программе «Конкурентоспособность предприятий и </a:t>
            </a:r>
            <a:r>
              <a:rPr lang="ru-RU" sz="1800" dirty="0" smtClean="0">
                <a:latin typeface="Calibri" panose="020F0502020204030204" pitchFamily="34" charset="0"/>
              </a:rPr>
              <a:t>малых и </a:t>
            </a:r>
            <a:r>
              <a:rPr lang="ru-RU" sz="1800" dirty="0">
                <a:latin typeface="Calibri" panose="020F0502020204030204" pitchFamily="34" charset="0"/>
              </a:rPr>
              <a:t>средних предприятий» (COSME, 2014–2020), введенной Регламентом № </a:t>
            </a:r>
            <a:r>
              <a:rPr lang="ru-RU" sz="1800" dirty="0" smtClean="0">
                <a:latin typeface="Calibri" panose="020F0502020204030204" pitchFamily="34" charset="0"/>
              </a:rPr>
              <a:t>1287/2013 Европейского </a:t>
            </a:r>
            <a:r>
              <a:rPr lang="ru-RU" sz="1800" dirty="0">
                <a:latin typeface="Calibri" panose="020F0502020204030204" pitchFamily="34" charset="0"/>
              </a:rPr>
              <a:t>парламента и Совета Европейского </a:t>
            </a:r>
            <a:r>
              <a:rPr lang="ru-RU" sz="1800" dirty="0" smtClean="0">
                <a:latin typeface="Calibri" panose="020F0502020204030204" pitchFamily="34" charset="0"/>
              </a:rPr>
              <a:t>союза. </a:t>
            </a:r>
          </a:p>
          <a:p>
            <a:r>
              <a:rPr lang="ru-RU" sz="1800" dirty="0" smtClean="0">
                <a:latin typeface="Calibri" panose="020F0502020204030204" pitchFamily="34" charset="0"/>
              </a:rPr>
              <a:t>Согласно </a:t>
            </a:r>
            <a:r>
              <a:rPr lang="ru-RU" sz="1800" dirty="0">
                <a:latin typeface="Calibri" panose="020F0502020204030204" pitchFamily="34" charset="0"/>
              </a:rPr>
              <a:t>отчету </a:t>
            </a:r>
            <a:r>
              <a:rPr lang="ru-RU" sz="1800" dirty="0" smtClean="0">
                <a:latin typeface="Calibri" panose="020F0502020204030204" pitchFamily="34" charset="0"/>
              </a:rPr>
              <a:t>исследовательской </a:t>
            </a:r>
            <a:r>
              <a:rPr lang="ru-RU" sz="1800" dirty="0">
                <a:latin typeface="Calibri" panose="020F0502020204030204" pitchFamily="34" charset="0"/>
              </a:rPr>
              <a:t>группы </a:t>
            </a:r>
            <a:r>
              <a:rPr lang="ru-RU" sz="1800" i="1" dirty="0" err="1">
                <a:latin typeface="Calibri" panose="020F0502020204030204" pitchFamily="34" charset="0"/>
              </a:rPr>
              <a:t>Massolution</a:t>
            </a:r>
            <a:r>
              <a:rPr lang="ru-RU" sz="1800" dirty="0">
                <a:latin typeface="Calibri" panose="020F0502020204030204" pitchFamily="34" charset="0"/>
              </a:rPr>
              <a:t>, собравшей данные с </a:t>
            </a:r>
            <a:r>
              <a:rPr lang="ru-RU" sz="1800" dirty="0" smtClean="0">
                <a:latin typeface="Calibri" panose="020F0502020204030204" pitchFamily="34" charset="0"/>
              </a:rPr>
              <a:t> 1250 </a:t>
            </a:r>
            <a:r>
              <a:rPr lang="ru-RU" sz="1800" dirty="0" err="1">
                <a:latin typeface="Calibri" panose="020F0502020204030204" pitchFamily="34" charset="0"/>
              </a:rPr>
              <a:t>краудфандинговых</a:t>
            </a:r>
            <a:r>
              <a:rPr lang="ru-RU" sz="1800" dirty="0">
                <a:latin typeface="Calibri" panose="020F0502020204030204" pitchFamily="34" charset="0"/>
              </a:rPr>
              <a:t> </a:t>
            </a:r>
            <a:r>
              <a:rPr lang="ru-RU" sz="1800" dirty="0" smtClean="0">
                <a:latin typeface="Calibri" panose="020F0502020204030204" pitchFamily="34" charset="0"/>
              </a:rPr>
              <a:t>площадок </a:t>
            </a:r>
            <a:r>
              <a:rPr lang="ru-RU" sz="1800" dirty="0">
                <a:latin typeface="Calibri" panose="020F0502020204030204" pitchFamily="34" charset="0"/>
              </a:rPr>
              <a:t>по всему миру, в 2015 г. его мировой объем оценивался в </a:t>
            </a:r>
            <a:r>
              <a:rPr lang="ru-RU" sz="1800" b="1" dirty="0">
                <a:latin typeface="Calibri" panose="020F0502020204030204" pitchFamily="34" charset="0"/>
              </a:rPr>
              <a:t>34 млрд долл</a:t>
            </a:r>
            <a:r>
              <a:rPr lang="ru-RU" sz="1800" dirty="0">
                <a:latin typeface="Calibri" panose="020F0502020204030204" pitchFamily="34" charset="0"/>
              </a:rPr>
              <a:t>., из них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1800" dirty="0">
                <a:latin typeface="Calibri" panose="020F0502020204030204" pitchFamily="34" charset="0"/>
              </a:rPr>
              <a:t>на </a:t>
            </a:r>
            <a:r>
              <a:rPr lang="ru-RU" sz="1800" b="1" dirty="0">
                <a:latin typeface="Calibri" panose="020F0502020204030204" pitchFamily="34" charset="0"/>
              </a:rPr>
              <a:t>Северную Америку </a:t>
            </a:r>
            <a:r>
              <a:rPr lang="ru-RU" sz="1800" dirty="0">
                <a:latin typeface="Calibri" panose="020F0502020204030204" pitchFamily="34" charset="0"/>
              </a:rPr>
              <a:t>приходилось около половины — </a:t>
            </a:r>
            <a:r>
              <a:rPr lang="ru-RU" sz="1800" b="1" dirty="0">
                <a:latin typeface="Calibri" panose="020F0502020204030204" pitchFamily="34" charset="0"/>
              </a:rPr>
              <a:t>17,25 млрд долл</a:t>
            </a:r>
            <a:r>
              <a:rPr lang="ru-RU" sz="1800" dirty="0">
                <a:latin typeface="Calibri" panose="020F0502020204030204" pitchFamily="34" charset="0"/>
              </a:rPr>
              <a:t>., </a:t>
            </a:r>
            <a:endParaRPr lang="ru-RU" sz="1800" dirty="0" smtClean="0">
              <a:latin typeface="Calibri" panose="020F050202020403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1800" dirty="0" smtClean="0">
                <a:latin typeface="Calibri" panose="020F0502020204030204" pitchFamily="34" charset="0"/>
              </a:rPr>
              <a:t>Условное второе </a:t>
            </a:r>
            <a:r>
              <a:rPr lang="ru-RU" sz="1800" dirty="0">
                <a:latin typeface="Calibri" panose="020F0502020204030204" pitchFamily="34" charset="0"/>
              </a:rPr>
              <a:t>место занимала Азия с </a:t>
            </a:r>
            <a:r>
              <a:rPr lang="ru-RU" sz="1800" b="1" dirty="0">
                <a:latin typeface="Calibri" panose="020F0502020204030204" pitchFamily="34" charset="0"/>
              </a:rPr>
              <a:t>10,54 </a:t>
            </a:r>
            <a:r>
              <a:rPr lang="ru-RU" sz="1800" dirty="0">
                <a:latin typeface="Calibri" panose="020F0502020204030204" pitchFamily="34" charset="0"/>
              </a:rPr>
              <a:t>млрд долл., </a:t>
            </a:r>
            <a:endParaRPr lang="ru-RU" sz="1800" dirty="0" smtClean="0">
              <a:latin typeface="Calibri" panose="020F050202020403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1800" dirty="0" smtClean="0">
                <a:latin typeface="Calibri" panose="020F0502020204030204" pitchFamily="34" charset="0"/>
              </a:rPr>
              <a:t>в </a:t>
            </a:r>
            <a:r>
              <a:rPr lang="ru-RU" sz="1800" dirty="0">
                <a:latin typeface="Calibri" panose="020F0502020204030204" pitchFamily="34" charset="0"/>
              </a:rPr>
              <a:t>Европе собирали </a:t>
            </a:r>
            <a:r>
              <a:rPr lang="ru-RU" sz="1800" b="1" dirty="0">
                <a:latin typeface="Calibri" panose="020F0502020204030204" pitchFamily="34" charset="0"/>
              </a:rPr>
              <a:t>6,48 </a:t>
            </a:r>
            <a:r>
              <a:rPr lang="ru-RU" sz="1800" dirty="0">
                <a:latin typeface="Calibri" panose="020F0502020204030204" pitchFamily="34" charset="0"/>
              </a:rPr>
              <a:t>млрд долл</a:t>
            </a:r>
            <a:r>
              <a:rPr lang="ru-RU" sz="1800" dirty="0" smtClean="0">
                <a:latin typeface="Calibri" panose="020F0502020204030204" pitchFamily="34" charset="0"/>
              </a:rPr>
              <a:t>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1800" dirty="0" smtClean="0">
                <a:latin typeface="Calibri" panose="020F0502020204030204" pitchFamily="34" charset="0"/>
              </a:rPr>
              <a:t> Что </a:t>
            </a:r>
            <a:r>
              <a:rPr lang="ru-RU" sz="1800" dirty="0">
                <a:latin typeface="Calibri" panose="020F0502020204030204" pitchFamily="34" charset="0"/>
              </a:rPr>
              <a:t>касается </a:t>
            </a:r>
            <a:r>
              <a:rPr lang="ru-RU" sz="1800" dirty="0" smtClean="0">
                <a:latin typeface="Calibri" panose="020F0502020204030204" pitchFamily="34" charset="0"/>
              </a:rPr>
              <a:t>России, </a:t>
            </a:r>
            <a:r>
              <a:rPr lang="ru-RU" sz="1800" dirty="0">
                <a:latin typeface="Calibri" panose="020F0502020204030204" pitchFamily="34" charset="0"/>
              </a:rPr>
              <a:t>то пока цифры сравнительно невелики: за 2017 г., </a:t>
            </a:r>
            <a:r>
              <a:rPr lang="ru-RU" sz="1800" dirty="0" smtClean="0">
                <a:latin typeface="Calibri" panose="020F0502020204030204" pitchFamily="34" charset="0"/>
              </a:rPr>
              <a:t>согласно </a:t>
            </a:r>
            <a:r>
              <a:rPr lang="ru-RU" sz="1800" dirty="0">
                <a:latin typeface="Calibri" panose="020F0502020204030204" pitchFamily="34" charset="0"/>
              </a:rPr>
              <a:t>оценкам экспертов, он составил </a:t>
            </a:r>
            <a:r>
              <a:rPr lang="ru-RU" sz="1800" b="1" dirty="0">
                <a:latin typeface="Calibri" panose="020F0502020204030204" pitchFamily="34" charset="0"/>
              </a:rPr>
              <a:t>10 млрд руб</a:t>
            </a:r>
            <a:r>
              <a:rPr lang="ru-RU" sz="1800" dirty="0" smtClean="0">
                <a:latin typeface="Calibri" panose="020F0502020204030204" pitchFamily="34" charset="0"/>
              </a:rPr>
              <a:t>.</a:t>
            </a:r>
            <a:endParaRPr lang="ru-RU" sz="1800" dirty="0"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08784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altLang="ko-KR" dirty="0" smtClean="0"/>
              <a:t> </a:t>
            </a:r>
            <a:r>
              <a:rPr lang="ru-RU" altLang="ko-KR" sz="2800" dirty="0">
                <a:solidFill>
                  <a:prstClr val="black">
                    <a:lumMod val="75000"/>
                    <a:lumOff val="25000"/>
                  </a:prstClr>
                </a:solidFill>
              </a:rPr>
              <a:t>ДИНАМИКА РАЗВИТИЯ ПЛАТФОРМ ОНЛАЙН – </a:t>
            </a:r>
            <a:r>
              <a:rPr lang="ru-RU" altLang="ko-KR" sz="2800" dirty="0" smtClean="0">
                <a:solidFill>
                  <a:prstClr val="black">
                    <a:lumMod val="75000"/>
                    <a:lumOff val="25000"/>
                  </a:prstClr>
                </a:solidFill>
              </a:rPr>
              <a:t>ПОЖЕРТВОВАНИЙ</a:t>
            </a:r>
            <a:br>
              <a:rPr lang="ru-RU" altLang="ko-KR" sz="2800" dirty="0" smtClean="0">
                <a:solidFill>
                  <a:prstClr val="black">
                    <a:lumMod val="75000"/>
                    <a:lumOff val="25000"/>
                  </a:prstClr>
                </a:solidFill>
              </a:rPr>
            </a:br>
            <a:r>
              <a:rPr lang="ru-RU" altLang="ko-KR" sz="2800" dirty="0" smtClean="0">
                <a:solidFill>
                  <a:prstClr val="black">
                    <a:lumMod val="75000"/>
                    <a:lumOff val="25000"/>
                  </a:prstClr>
                </a:solidFill>
              </a:rPr>
              <a:t> </a:t>
            </a:r>
            <a:r>
              <a:rPr lang="ru-RU" altLang="ko-KR" sz="2800" dirty="0">
                <a:solidFill>
                  <a:prstClr val="black">
                    <a:lumMod val="75000"/>
                    <a:lumOff val="25000"/>
                  </a:prstClr>
                </a:solidFill>
              </a:rPr>
              <a:t>В РОССИИ</a:t>
            </a:r>
            <a:endParaRPr lang="ko-KR" altLang="en-US" sz="2800" dirty="0"/>
          </a:p>
        </p:txBody>
      </p:sp>
      <p:sp>
        <p:nvSpPr>
          <p:cNvPr id="6" name="Content Placeholder 5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ctr"/>
            <a:endParaRPr lang="en-US" altLang="ko-KR" sz="1800" b="1" dirty="0">
              <a:solidFill>
                <a:schemeClr val="tx1">
                  <a:lumMod val="75000"/>
                  <a:lumOff val="25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7" name="Content Placeholder 6"/>
          <p:cNvSpPr>
            <a:spLocks noGrp="1"/>
          </p:cNvSpPr>
          <p:nvPr>
            <p:ph idx="10"/>
          </p:nvPr>
        </p:nvSpPr>
        <p:spPr/>
        <p:txBody>
          <a:bodyPr/>
          <a:lstStyle/>
          <a:p>
            <a:pPr marL="228600" lvl="0" indent="-228600" latinLnBrk="0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</a:pPr>
            <a:r>
              <a:rPr lang="ru-RU" sz="2600" dirty="0">
                <a:solidFill>
                  <a:prstClr val="black"/>
                </a:solidFill>
                <a:latin typeface="Calibri"/>
              </a:rPr>
              <a:t>Платформы онлайн-пожертвований стали появляться в России </a:t>
            </a:r>
            <a:r>
              <a:rPr lang="ru-RU" sz="2600" b="1" dirty="0">
                <a:solidFill>
                  <a:prstClr val="black"/>
                </a:solidFill>
                <a:latin typeface="Calibri"/>
              </a:rPr>
              <a:t>10 лет назад</a:t>
            </a:r>
            <a:r>
              <a:rPr lang="ru-RU" sz="2600" dirty="0">
                <a:solidFill>
                  <a:prstClr val="black"/>
                </a:solidFill>
                <a:latin typeface="Calibri"/>
              </a:rPr>
              <a:t>. На сегодняшний день насчитывается более </a:t>
            </a:r>
            <a:r>
              <a:rPr lang="ru-RU" sz="2600" b="1" dirty="0">
                <a:solidFill>
                  <a:prstClr val="black"/>
                </a:solidFill>
                <a:latin typeface="Calibri"/>
              </a:rPr>
              <a:t>десяти работающих платформ.</a:t>
            </a:r>
          </a:p>
          <a:p>
            <a:pPr marL="228600" lvl="0" indent="-228600" latinLnBrk="0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</a:pPr>
            <a:r>
              <a:rPr lang="ru-RU" sz="2600" dirty="0">
                <a:solidFill>
                  <a:prstClr val="black"/>
                </a:solidFill>
                <a:latin typeface="Calibri"/>
              </a:rPr>
              <a:t>Платформы представляют собой </a:t>
            </a:r>
            <a:r>
              <a:rPr lang="ru-RU" sz="2600" b="1" dirty="0">
                <a:solidFill>
                  <a:prstClr val="black"/>
                </a:solidFill>
                <a:latin typeface="Calibri"/>
              </a:rPr>
              <a:t>сервис для НКО и жертвователей</a:t>
            </a:r>
            <a:r>
              <a:rPr lang="ru-RU" sz="2600" dirty="0">
                <a:solidFill>
                  <a:prstClr val="black"/>
                </a:solidFill>
                <a:latin typeface="Calibri"/>
              </a:rPr>
              <a:t>, где быстро и безопасно можно сделать пожертвование в пользу НКО или благотворительного проекта. </a:t>
            </a:r>
          </a:p>
          <a:p>
            <a:pPr lvl="0" latinLnBrk="0">
              <a:lnSpc>
                <a:spcPct val="90000"/>
              </a:lnSpc>
              <a:spcBef>
                <a:spcPts val="1000"/>
              </a:spcBef>
            </a:pPr>
            <a:endParaRPr lang="ru-RU" sz="2600" dirty="0">
              <a:solidFill>
                <a:prstClr val="black"/>
              </a:solidFill>
              <a:latin typeface="Calibri"/>
            </a:endParaRPr>
          </a:p>
          <a:p>
            <a:pPr marL="228600" lvl="0" indent="-228600" latinLnBrk="0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</a:pPr>
            <a:endParaRPr lang="ru-RU" sz="2600" dirty="0">
              <a:solidFill>
                <a:prstClr val="black"/>
              </a:solidFill>
              <a:latin typeface="Calibri"/>
            </a:endParaRPr>
          </a:p>
          <a:p>
            <a:endParaRPr lang="ko-KR" altLang="en-US" dirty="0"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917631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188640"/>
            <a:ext cx="9144000" cy="897652"/>
          </a:xfrm>
        </p:spPr>
        <p:txBody>
          <a:bodyPr/>
          <a:lstStyle/>
          <a:p>
            <a:pPr algn="ctr"/>
            <a:r>
              <a:rPr lang="ru-RU" altLang="ko-KR" sz="2800" dirty="0">
                <a:solidFill>
                  <a:prstClr val="black">
                    <a:lumMod val="75000"/>
                    <a:lumOff val="25000"/>
                  </a:prstClr>
                </a:solidFill>
              </a:rPr>
              <a:t>ДИНАМИКА РАЗВИТИЯ ПЛАТФОРМ ОНЛАЙН – </a:t>
            </a:r>
            <a:r>
              <a:rPr lang="ru-RU" altLang="ko-KR" sz="2800" dirty="0" smtClean="0">
                <a:solidFill>
                  <a:prstClr val="black">
                    <a:lumMod val="75000"/>
                    <a:lumOff val="25000"/>
                  </a:prstClr>
                </a:solidFill>
              </a:rPr>
              <a:t>ПОЖЕРТВОВАНИЙ</a:t>
            </a:r>
            <a:br>
              <a:rPr lang="ru-RU" altLang="ko-KR" sz="2800" dirty="0" smtClean="0">
                <a:solidFill>
                  <a:prstClr val="black">
                    <a:lumMod val="75000"/>
                    <a:lumOff val="25000"/>
                  </a:prstClr>
                </a:solidFill>
              </a:rPr>
            </a:br>
            <a:r>
              <a:rPr lang="ru-RU" altLang="ko-KR" sz="2800" dirty="0" smtClean="0">
                <a:solidFill>
                  <a:prstClr val="black">
                    <a:lumMod val="75000"/>
                    <a:lumOff val="25000"/>
                  </a:prstClr>
                </a:solidFill>
              </a:rPr>
              <a:t> </a:t>
            </a:r>
            <a:r>
              <a:rPr lang="ru-RU" altLang="ko-KR" sz="2800" dirty="0">
                <a:solidFill>
                  <a:prstClr val="black">
                    <a:lumMod val="75000"/>
                    <a:lumOff val="25000"/>
                  </a:prstClr>
                </a:solidFill>
              </a:rPr>
              <a:t>В РОССИИ</a:t>
            </a:r>
            <a:endParaRPr lang="ru-RU" sz="2800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algn="ctr"/>
            <a:r>
              <a:rPr lang="ru-RU" altLang="ko-KR" sz="1800" b="1" dirty="0">
                <a:solidFill>
                  <a:prstClr val="black">
                    <a:lumMod val="75000"/>
                    <a:lumOff val="25000"/>
                  </a:prstClr>
                </a:solidFill>
                <a:latin typeface="Arial" pitchFamily="34" charset="0"/>
                <a:cs typeface="Arial" pitchFamily="34" charset="0"/>
              </a:rPr>
              <a:t/>
            </a:r>
            <a:br>
              <a:rPr lang="ru-RU" altLang="ko-KR" sz="1800" b="1" dirty="0">
                <a:solidFill>
                  <a:prstClr val="black">
                    <a:lumMod val="75000"/>
                    <a:lumOff val="25000"/>
                  </a:prstClr>
                </a:solidFill>
                <a:latin typeface="Arial" pitchFamily="34" charset="0"/>
                <a:cs typeface="Arial" pitchFamily="34" charset="0"/>
              </a:rPr>
            </a:br>
            <a:endParaRPr lang="en-US" altLang="ko-KR" sz="1800" b="1" dirty="0">
              <a:solidFill>
                <a:prstClr val="black">
                  <a:lumMod val="75000"/>
                  <a:lumOff val="25000"/>
                </a:prstClr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4" name="Объект 3"/>
          <p:cNvSpPr>
            <a:spLocks noGrp="1"/>
          </p:cNvSpPr>
          <p:nvPr>
            <p:ph idx="10"/>
          </p:nvPr>
        </p:nvSpPr>
        <p:spPr/>
        <p:txBody>
          <a:bodyPr/>
          <a:lstStyle/>
          <a:p>
            <a:pPr marL="228600" lvl="0" indent="-228600" latinLnBrk="0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</a:pPr>
            <a:r>
              <a:rPr lang="ru-RU" sz="2600" b="1" dirty="0">
                <a:solidFill>
                  <a:prstClr val="black"/>
                </a:solidFill>
                <a:latin typeface="Calibri"/>
              </a:rPr>
              <a:t>Организации,</a:t>
            </a:r>
            <a:r>
              <a:rPr lang="ru-RU" sz="2600" dirty="0">
                <a:solidFill>
                  <a:prstClr val="black"/>
                </a:solidFill>
                <a:latin typeface="Calibri"/>
              </a:rPr>
              <a:t> размещенные на платформах, как правило, </a:t>
            </a:r>
            <a:r>
              <a:rPr lang="ru-RU" sz="2600" b="1" dirty="0">
                <a:solidFill>
                  <a:prstClr val="black"/>
                </a:solidFill>
                <a:latin typeface="Calibri"/>
              </a:rPr>
              <a:t>проходят проверку юридической и финансовой состоятельности, предоставляют отчет о пожертвованиях</a:t>
            </a:r>
            <a:r>
              <a:rPr lang="ru-RU" sz="2600" dirty="0">
                <a:solidFill>
                  <a:prstClr val="black"/>
                </a:solidFill>
                <a:latin typeface="Calibri"/>
              </a:rPr>
              <a:t>. </a:t>
            </a:r>
          </a:p>
          <a:p>
            <a:pPr marL="228600" lvl="0" indent="-228600" latinLnBrk="0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</a:pPr>
            <a:r>
              <a:rPr lang="ru-RU" sz="2600" b="1" dirty="0">
                <a:solidFill>
                  <a:prstClr val="black"/>
                </a:solidFill>
                <a:latin typeface="Calibri"/>
              </a:rPr>
              <a:t>Все проводимые операции безопасны и прозрачны </a:t>
            </a:r>
            <a:r>
              <a:rPr lang="ru-RU" sz="2600" dirty="0">
                <a:solidFill>
                  <a:prstClr val="black"/>
                </a:solidFill>
                <a:latin typeface="Calibri"/>
              </a:rPr>
              <a:t>как для жертвователя, так и для НКО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0273758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51520" y="332656"/>
            <a:ext cx="8892480" cy="753636"/>
          </a:xfrm>
        </p:spPr>
        <p:txBody>
          <a:bodyPr/>
          <a:lstStyle/>
          <a:p>
            <a:pPr algn="ctr"/>
            <a:r>
              <a:rPr lang="ru-RU" altLang="ko-KR" sz="2800" dirty="0">
                <a:solidFill>
                  <a:prstClr val="black">
                    <a:lumMod val="75000"/>
                    <a:lumOff val="25000"/>
                  </a:prstClr>
                </a:solidFill>
              </a:rPr>
              <a:t>ДИНАМИКА РАЗВИТИЯ ПЛАТФОРМ ОНЛАЙН – ПОЖЕРТВОВАНИЙ </a:t>
            </a:r>
            <a:r>
              <a:rPr lang="ru-RU" altLang="ko-KR" sz="2800" dirty="0" smtClean="0">
                <a:solidFill>
                  <a:prstClr val="black">
                    <a:lumMod val="75000"/>
                    <a:lumOff val="25000"/>
                  </a:prstClr>
                </a:solidFill>
              </a:rPr>
              <a:t/>
            </a:r>
            <a:br>
              <a:rPr lang="ru-RU" altLang="ko-KR" sz="2800" dirty="0" smtClean="0">
                <a:solidFill>
                  <a:prstClr val="black">
                    <a:lumMod val="75000"/>
                    <a:lumOff val="25000"/>
                  </a:prstClr>
                </a:solidFill>
              </a:rPr>
            </a:br>
            <a:r>
              <a:rPr lang="ru-RU" altLang="ko-KR" sz="2800" dirty="0" smtClean="0">
                <a:solidFill>
                  <a:prstClr val="black">
                    <a:lumMod val="75000"/>
                    <a:lumOff val="25000"/>
                  </a:prstClr>
                </a:solidFill>
              </a:rPr>
              <a:t>В </a:t>
            </a:r>
            <a:r>
              <a:rPr lang="ru-RU" altLang="ko-KR" sz="2800" dirty="0">
                <a:solidFill>
                  <a:prstClr val="black">
                    <a:lumMod val="75000"/>
                    <a:lumOff val="25000"/>
                  </a:prstClr>
                </a:solidFill>
              </a:rPr>
              <a:t>РОССИИ</a:t>
            </a:r>
            <a:endParaRPr lang="ru-RU" sz="2800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ctr"/>
            <a:endParaRPr lang="ru-RU" dirty="0"/>
          </a:p>
        </p:txBody>
      </p:sp>
      <p:sp>
        <p:nvSpPr>
          <p:cNvPr id="4" name="Объект 3"/>
          <p:cNvSpPr>
            <a:spLocks noGrp="1"/>
          </p:cNvSpPr>
          <p:nvPr>
            <p:ph idx="10"/>
          </p:nvPr>
        </p:nvSpPr>
        <p:spPr/>
        <p:txBody>
          <a:bodyPr/>
          <a:lstStyle/>
          <a:p>
            <a:pPr marL="228600" lvl="0" indent="-228600" latinLnBrk="0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</a:pPr>
            <a:r>
              <a:rPr lang="ru-RU" sz="2000" dirty="0">
                <a:solidFill>
                  <a:prstClr val="black"/>
                </a:solidFill>
                <a:latin typeface="Calibri"/>
              </a:rPr>
              <a:t>Впервые идея платформы онлайн-пожертвований была реализована </a:t>
            </a:r>
            <a:r>
              <a:rPr lang="ru-RU" sz="2000" b="1" dirty="0">
                <a:solidFill>
                  <a:prstClr val="black"/>
                </a:solidFill>
                <a:latin typeface="Calibri"/>
              </a:rPr>
              <a:t>Фондом «КАФ» в 2005 году</a:t>
            </a:r>
            <a:r>
              <a:rPr lang="ru-RU" sz="2000" dirty="0">
                <a:solidFill>
                  <a:prstClr val="black"/>
                </a:solidFill>
                <a:latin typeface="Calibri"/>
              </a:rPr>
              <a:t>.</a:t>
            </a:r>
          </a:p>
          <a:p>
            <a:pPr marL="228600" lvl="0" indent="-228600" latinLnBrk="0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</a:pPr>
            <a:r>
              <a:rPr lang="ru-RU" sz="2000" dirty="0">
                <a:solidFill>
                  <a:prstClr val="black"/>
                </a:solidFill>
                <a:latin typeface="Calibri"/>
              </a:rPr>
              <a:t> Созданная им </a:t>
            </a:r>
            <a:r>
              <a:rPr lang="ru-RU" sz="2000" b="1" dirty="0">
                <a:solidFill>
                  <a:prstClr val="black"/>
                </a:solidFill>
                <a:latin typeface="Calibri"/>
              </a:rPr>
              <a:t>платформа </a:t>
            </a:r>
            <a:r>
              <a:rPr lang="ru-RU" sz="2000" b="1" dirty="0" err="1">
                <a:solidFill>
                  <a:prstClr val="black"/>
                </a:solidFill>
                <a:latin typeface="Calibri"/>
              </a:rPr>
              <a:t>Благо.ру</a:t>
            </a:r>
            <a:r>
              <a:rPr lang="ru-RU" sz="2000" b="1" dirty="0">
                <a:solidFill>
                  <a:prstClr val="black"/>
                </a:solidFill>
                <a:latin typeface="Calibri"/>
              </a:rPr>
              <a:t> </a:t>
            </a:r>
            <a:r>
              <a:rPr lang="en-US" sz="2000" b="1" dirty="0">
                <a:solidFill>
                  <a:prstClr val="black"/>
                </a:solidFill>
                <a:latin typeface="Calibri"/>
                <a:hlinkClick r:id="rId2"/>
              </a:rPr>
              <a:t>https://www.blago.ru/</a:t>
            </a:r>
            <a:r>
              <a:rPr lang="ru-RU" sz="2000" b="1" dirty="0">
                <a:solidFill>
                  <a:prstClr val="black"/>
                </a:solidFill>
                <a:latin typeface="Calibri"/>
              </a:rPr>
              <a:t> </a:t>
            </a:r>
            <a:r>
              <a:rPr lang="ru-RU" sz="2000" dirty="0">
                <a:solidFill>
                  <a:prstClr val="black"/>
                </a:solidFill>
                <a:latin typeface="Calibri"/>
              </a:rPr>
              <a:t>первые </a:t>
            </a:r>
            <a:r>
              <a:rPr lang="ru-RU" sz="2000" b="1" dirty="0">
                <a:solidFill>
                  <a:prstClr val="black"/>
                </a:solidFill>
                <a:latin typeface="Calibri"/>
              </a:rPr>
              <a:t>три года работала в экспериментальном режиме</a:t>
            </a:r>
            <a:r>
              <a:rPr lang="ru-RU" sz="2000" dirty="0">
                <a:solidFill>
                  <a:prstClr val="black"/>
                </a:solidFill>
                <a:latin typeface="Calibri"/>
              </a:rPr>
              <a:t> и была полноценно </a:t>
            </a:r>
            <a:r>
              <a:rPr lang="ru-RU" sz="2000" b="1" dirty="0">
                <a:solidFill>
                  <a:prstClr val="black"/>
                </a:solidFill>
                <a:latin typeface="Calibri"/>
              </a:rPr>
              <a:t>запущена в 2008 году</a:t>
            </a:r>
            <a:r>
              <a:rPr lang="ru-RU" sz="2000" dirty="0">
                <a:solidFill>
                  <a:prstClr val="black"/>
                </a:solidFill>
                <a:latin typeface="Calibri"/>
              </a:rPr>
              <a:t>.</a:t>
            </a:r>
          </a:p>
          <a:p>
            <a:pPr marL="228600" lvl="0" indent="-228600" latinLnBrk="0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</a:pPr>
            <a:r>
              <a:rPr lang="ru-RU" sz="2000" dirty="0">
                <a:solidFill>
                  <a:prstClr val="black"/>
                </a:solidFill>
                <a:latin typeface="Calibri"/>
              </a:rPr>
              <a:t> Это был новый для российских жертвователей и некоммерческих организаций формат участия в благотворительности, к которому нужно было привлечь НКО и жертвователей, </a:t>
            </a:r>
            <a:r>
              <a:rPr lang="ru-RU" sz="2000" b="1" dirty="0">
                <a:solidFill>
                  <a:prstClr val="black"/>
                </a:solidFill>
                <a:latin typeface="Calibri"/>
              </a:rPr>
              <a:t>сформировать доверие к такому способу осуществления пожертвований</a:t>
            </a:r>
            <a:r>
              <a:rPr lang="ru-RU" sz="2000" dirty="0">
                <a:solidFill>
                  <a:prstClr val="black"/>
                </a:solidFill>
                <a:latin typeface="Calibri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42611223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95536" y="404664"/>
            <a:ext cx="8748464" cy="681628"/>
          </a:xfrm>
        </p:spPr>
        <p:txBody>
          <a:bodyPr/>
          <a:lstStyle/>
          <a:p>
            <a:pPr algn="ctr"/>
            <a:r>
              <a:rPr lang="ru-RU" altLang="ko-KR" sz="2800" dirty="0">
                <a:solidFill>
                  <a:prstClr val="black">
                    <a:lumMod val="75000"/>
                    <a:lumOff val="25000"/>
                  </a:prstClr>
                </a:solidFill>
              </a:rPr>
              <a:t>ДИНАМИКА РАЗВИТИЯ ПЛАТФОРМ ОНЛАЙН – </a:t>
            </a:r>
            <a:r>
              <a:rPr lang="ru-RU" altLang="ko-KR" sz="2800" dirty="0" smtClean="0">
                <a:solidFill>
                  <a:prstClr val="black">
                    <a:lumMod val="75000"/>
                    <a:lumOff val="25000"/>
                  </a:prstClr>
                </a:solidFill>
              </a:rPr>
              <a:t>ПОЖЕРТВОВАНИЙ</a:t>
            </a:r>
            <a:br>
              <a:rPr lang="ru-RU" altLang="ko-KR" sz="2800" dirty="0" smtClean="0">
                <a:solidFill>
                  <a:prstClr val="black">
                    <a:lumMod val="75000"/>
                    <a:lumOff val="25000"/>
                  </a:prstClr>
                </a:solidFill>
              </a:rPr>
            </a:br>
            <a:r>
              <a:rPr lang="ru-RU" altLang="ko-KR" sz="2800" dirty="0" smtClean="0">
                <a:solidFill>
                  <a:prstClr val="black">
                    <a:lumMod val="75000"/>
                    <a:lumOff val="25000"/>
                  </a:prstClr>
                </a:solidFill>
              </a:rPr>
              <a:t> </a:t>
            </a:r>
            <a:r>
              <a:rPr lang="ru-RU" altLang="ko-KR" sz="2800" dirty="0">
                <a:solidFill>
                  <a:prstClr val="black">
                    <a:lumMod val="75000"/>
                    <a:lumOff val="25000"/>
                  </a:prstClr>
                </a:solidFill>
              </a:rPr>
              <a:t>В РОССИИ</a:t>
            </a:r>
            <a:endParaRPr lang="ru-RU" sz="2800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ctr"/>
            <a:endParaRPr lang="ru-RU" dirty="0"/>
          </a:p>
        </p:txBody>
      </p:sp>
      <p:sp>
        <p:nvSpPr>
          <p:cNvPr id="4" name="Объект 3"/>
          <p:cNvSpPr>
            <a:spLocks noGrp="1"/>
          </p:cNvSpPr>
          <p:nvPr>
            <p:ph idx="10"/>
          </p:nvPr>
        </p:nvSpPr>
        <p:spPr/>
        <p:txBody>
          <a:bodyPr/>
          <a:lstStyle/>
          <a:p>
            <a:pPr marL="228600" lvl="0" indent="-228600" latinLnBrk="0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</a:pPr>
            <a:r>
              <a:rPr lang="ru-RU" sz="2000" dirty="0">
                <a:solidFill>
                  <a:prstClr val="black"/>
                </a:solidFill>
                <a:latin typeface="Calibri"/>
              </a:rPr>
              <a:t>Впервые идея платформы онлайн-пожертвований была реализована </a:t>
            </a:r>
            <a:r>
              <a:rPr lang="ru-RU" sz="2000" b="1" dirty="0">
                <a:solidFill>
                  <a:prstClr val="black"/>
                </a:solidFill>
                <a:latin typeface="Calibri"/>
              </a:rPr>
              <a:t>Фондом «КАФ» в 2005 году</a:t>
            </a:r>
            <a:r>
              <a:rPr lang="ru-RU" sz="2000" dirty="0">
                <a:solidFill>
                  <a:prstClr val="black"/>
                </a:solidFill>
                <a:latin typeface="Calibri"/>
              </a:rPr>
              <a:t>.</a:t>
            </a:r>
          </a:p>
          <a:p>
            <a:pPr marL="228600" lvl="0" indent="-228600" latinLnBrk="0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</a:pPr>
            <a:r>
              <a:rPr lang="ru-RU" sz="2000" dirty="0">
                <a:solidFill>
                  <a:prstClr val="black"/>
                </a:solidFill>
                <a:latin typeface="Calibri"/>
              </a:rPr>
              <a:t> Созданная им </a:t>
            </a:r>
            <a:r>
              <a:rPr lang="ru-RU" sz="2000" b="1" dirty="0">
                <a:solidFill>
                  <a:prstClr val="black"/>
                </a:solidFill>
                <a:latin typeface="Calibri"/>
              </a:rPr>
              <a:t>платформа </a:t>
            </a:r>
            <a:r>
              <a:rPr lang="ru-RU" sz="2000" b="1" dirty="0" err="1">
                <a:solidFill>
                  <a:prstClr val="black"/>
                </a:solidFill>
                <a:latin typeface="Calibri"/>
              </a:rPr>
              <a:t>Благо.ру</a:t>
            </a:r>
            <a:r>
              <a:rPr lang="ru-RU" sz="2000" b="1" dirty="0">
                <a:solidFill>
                  <a:prstClr val="black"/>
                </a:solidFill>
                <a:latin typeface="Calibri"/>
              </a:rPr>
              <a:t> </a:t>
            </a:r>
            <a:r>
              <a:rPr lang="en-US" sz="2000" b="1" dirty="0">
                <a:solidFill>
                  <a:prstClr val="black"/>
                </a:solidFill>
                <a:latin typeface="Calibri"/>
                <a:hlinkClick r:id="rId2"/>
              </a:rPr>
              <a:t>https://www.blago.ru/</a:t>
            </a:r>
            <a:r>
              <a:rPr lang="ru-RU" sz="2000" b="1" dirty="0">
                <a:solidFill>
                  <a:prstClr val="black"/>
                </a:solidFill>
                <a:latin typeface="Calibri"/>
              </a:rPr>
              <a:t> </a:t>
            </a:r>
            <a:r>
              <a:rPr lang="ru-RU" sz="2000" dirty="0">
                <a:solidFill>
                  <a:prstClr val="black"/>
                </a:solidFill>
                <a:latin typeface="Calibri"/>
              </a:rPr>
              <a:t>первые </a:t>
            </a:r>
            <a:r>
              <a:rPr lang="ru-RU" sz="2000" b="1" dirty="0">
                <a:solidFill>
                  <a:prstClr val="black"/>
                </a:solidFill>
                <a:latin typeface="Calibri"/>
              </a:rPr>
              <a:t>три года работала в экспериментальном режиме</a:t>
            </a:r>
            <a:r>
              <a:rPr lang="ru-RU" sz="2000" dirty="0">
                <a:solidFill>
                  <a:prstClr val="black"/>
                </a:solidFill>
                <a:latin typeface="Calibri"/>
              </a:rPr>
              <a:t> и была полноценно </a:t>
            </a:r>
            <a:r>
              <a:rPr lang="ru-RU" sz="2000" b="1" dirty="0">
                <a:solidFill>
                  <a:prstClr val="black"/>
                </a:solidFill>
                <a:latin typeface="Calibri"/>
              </a:rPr>
              <a:t>запущена в 2008 году</a:t>
            </a:r>
            <a:r>
              <a:rPr lang="ru-RU" sz="2000" dirty="0">
                <a:solidFill>
                  <a:prstClr val="black"/>
                </a:solidFill>
                <a:latin typeface="Calibri"/>
              </a:rPr>
              <a:t>.</a:t>
            </a:r>
          </a:p>
          <a:p>
            <a:pPr marL="228600" lvl="0" indent="-228600" latinLnBrk="0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</a:pPr>
            <a:r>
              <a:rPr lang="ru-RU" sz="2000" dirty="0">
                <a:solidFill>
                  <a:prstClr val="black"/>
                </a:solidFill>
                <a:latin typeface="Calibri"/>
              </a:rPr>
              <a:t> Это был новый для российских жертвователей и некоммерческих организаций формат участия в благотворительности, к которому нужно было привлечь НКО и жертвователей, </a:t>
            </a:r>
            <a:r>
              <a:rPr lang="ru-RU" sz="2000" b="1" dirty="0">
                <a:solidFill>
                  <a:prstClr val="black"/>
                </a:solidFill>
                <a:latin typeface="Calibri"/>
              </a:rPr>
              <a:t>сформировать доверие к такому способу осуществления пожертвований</a:t>
            </a:r>
            <a:r>
              <a:rPr lang="ru-RU" sz="2000" dirty="0">
                <a:solidFill>
                  <a:prstClr val="black"/>
                </a:solidFill>
                <a:latin typeface="Calibri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309959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95536" y="332656"/>
            <a:ext cx="8748464" cy="753636"/>
          </a:xfrm>
        </p:spPr>
        <p:txBody>
          <a:bodyPr/>
          <a:lstStyle/>
          <a:p>
            <a:pPr algn="ctr"/>
            <a:r>
              <a:rPr lang="ru-RU" altLang="ko-KR" sz="2800" dirty="0">
                <a:solidFill>
                  <a:prstClr val="black">
                    <a:lumMod val="75000"/>
                    <a:lumOff val="25000"/>
                  </a:prstClr>
                </a:solidFill>
              </a:rPr>
              <a:t>ДИНАМИКА РАЗВИТИЯ ПЛАТФОРМ ОНЛАЙН – </a:t>
            </a:r>
            <a:r>
              <a:rPr lang="ru-RU" altLang="ko-KR" sz="2800" dirty="0" smtClean="0">
                <a:solidFill>
                  <a:prstClr val="black">
                    <a:lumMod val="75000"/>
                    <a:lumOff val="25000"/>
                  </a:prstClr>
                </a:solidFill>
              </a:rPr>
              <a:t>ПОЖЕРТВОВАНИЙ</a:t>
            </a:r>
            <a:br>
              <a:rPr lang="ru-RU" altLang="ko-KR" sz="2800" dirty="0" smtClean="0">
                <a:solidFill>
                  <a:prstClr val="black">
                    <a:lumMod val="75000"/>
                    <a:lumOff val="25000"/>
                  </a:prstClr>
                </a:solidFill>
              </a:rPr>
            </a:br>
            <a:r>
              <a:rPr lang="ru-RU" altLang="ko-KR" sz="2800" dirty="0" smtClean="0">
                <a:solidFill>
                  <a:prstClr val="black">
                    <a:lumMod val="75000"/>
                    <a:lumOff val="25000"/>
                  </a:prstClr>
                </a:solidFill>
              </a:rPr>
              <a:t> </a:t>
            </a:r>
            <a:r>
              <a:rPr lang="ru-RU" altLang="ko-KR" sz="2800" dirty="0">
                <a:solidFill>
                  <a:prstClr val="black">
                    <a:lumMod val="75000"/>
                    <a:lumOff val="25000"/>
                  </a:prstClr>
                </a:solidFill>
              </a:rPr>
              <a:t>В РОССИИ</a:t>
            </a:r>
            <a:endParaRPr lang="ru-RU" sz="2800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ctr"/>
            <a:endParaRPr lang="ru-RU" dirty="0"/>
          </a:p>
        </p:txBody>
      </p:sp>
      <p:sp>
        <p:nvSpPr>
          <p:cNvPr id="4" name="Объект 3"/>
          <p:cNvSpPr>
            <a:spLocks noGrp="1"/>
          </p:cNvSpPr>
          <p:nvPr>
            <p:ph idx="10"/>
          </p:nvPr>
        </p:nvSpPr>
        <p:spPr/>
        <p:txBody>
          <a:bodyPr/>
          <a:lstStyle/>
          <a:p>
            <a:pPr marL="228600" lvl="0" indent="-228600" latinLnBrk="0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</a:pPr>
            <a:r>
              <a:rPr lang="ru-RU" sz="2800" dirty="0">
                <a:solidFill>
                  <a:prstClr val="black"/>
                </a:solidFill>
                <a:latin typeface="Calibri"/>
              </a:rPr>
              <a:t>В 2012 году появились ныне крупнейшие </a:t>
            </a:r>
            <a:r>
              <a:rPr lang="ru-RU" sz="2800" dirty="0" err="1">
                <a:solidFill>
                  <a:prstClr val="black"/>
                </a:solidFill>
                <a:latin typeface="Calibri"/>
              </a:rPr>
              <a:t>краудфандинговые</a:t>
            </a:r>
            <a:r>
              <a:rPr lang="ru-RU" sz="2800" dirty="0">
                <a:solidFill>
                  <a:prstClr val="black"/>
                </a:solidFill>
                <a:latin typeface="Calibri"/>
              </a:rPr>
              <a:t> платформы </a:t>
            </a:r>
          </a:p>
          <a:p>
            <a:pPr marL="228600" lvl="0" indent="-228600" latinLnBrk="0">
              <a:lnSpc>
                <a:spcPct val="90000"/>
              </a:lnSpc>
              <a:spcBef>
                <a:spcPts val="1000"/>
              </a:spcBef>
              <a:buFont typeface="Wingdings" panose="05000000000000000000" pitchFamily="2" charset="2"/>
              <a:buChar char="Ø"/>
            </a:pPr>
            <a:r>
              <a:rPr lang="ru-RU" sz="2800" dirty="0" err="1" smtClean="0">
                <a:solidFill>
                  <a:prstClr val="black"/>
                </a:solidFill>
                <a:latin typeface="Calibri"/>
              </a:rPr>
              <a:t>Планета.ру</a:t>
            </a:r>
            <a:r>
              <a:rPr lang="ru-RU" sz="2800" dirty="0" smtClean="0">
                <a:solidFill>
                  <a:prstClr val="black"/>
                </a:solidFill>
                <a:latin typeface="Calibri"/>
              </a:rPr>
              <a:t> </a:t>
            </a:r>
            <a:r>
              <a:rPr lang="en-US" sz="2800" dirty="0">
                <a:solidFill>
                  <a:prstClr val="black"/>
                </a:solidFill>
                <a:latin typeface="Calibri"/>
                <a:hlinkClick r:id="rId2"/>
              </a:rPr>
              <a:t>https://planeta.ru/</a:t>
            </a:r>
            <a:r>
              <a:rPr lang="ru-RU" sz="2800" dirty="0">
                <a:solidFill>
                  <a:prstClr val="black"/>
                </a:solidFill>
                <a:latin typeface="Calibri"/>
              </a:rPr>
              <a:t>  </a:t>
            </a:r>
          </a:p>
          <a:p>
            <a:pPr marL="228600" lvl="0" indent="-228600" latinLnBrk="0">
              <a:lnSpc>
                <a:spcPct val="90000"/>
              </a:lnSpc>
              <a:spcBef>
                <a:spcPts val="1000"/>
              </a:spcBef>
              <a:buFont typeface="Wingdings" panose="05000000000000000000" pitchFamily="2" charset="2"/>
              <a:buChar char="Ø"/>
            </a:pPr>
            <a:r>
              <a:rPr lang="ru-RU" sz="2800" dirty="0" err="1">
                <a:solidFill>
                  <a:prstClr val="black"/>
                </a:solidFill>
                <a:latin typeface="Calibri"/>
              </a:rPr>
              <a:t>Boomstarter</a:t>
            </a:r>
            <a:r>
              <a:rPr lang="en-US" sz="2800" dirty="0">
                <a:solidFill>
                  <a:prstClr val="black"/>
                </a:solidFill>
                <a:latin typeface="Calibri"/>
                <a:hlinkClick r:id="rId3"/>
              </a:rPr>
              <a:t>https://boomstarter.ru/</a:t>
            </a:r>
            <a:endParaRPr lang="ru-RU" sz="2800" dirty="0">
              <a:solidFill>
                <a:prstClr val="black"/>
              </a:solidFill>
              <a:latin typeface="Calibri"/>
            </a:endParaRPr>
          </a:p>
          <a:p>
            <a:pPr lvl="0" latinLnBrk="0">
              <a:lnSpc>
                <a:spcPct val="90000"/>
              </a:lnSpc>
              <a:spcBef>
                <a:spcPts val="1000"/>
              </a:spcBef>
            </a:pPr>
            <a:r>
              <a:rPr lang="ru-RU" sz="2800" dirty="0">
                <a:solidFill>
                  <a:prstClr val="black"/>
                </a:solidFill>
                <a:latin typeface="Calibri"/>
              </a:rPr>
              <a:t> </a:t>
            </a:r>
            <a:r>
              <a:rPr lang="ru-RU" sz="2800" dirty="0" smtClean="0">
                <a:solidFill>
                  <a:prstClr val="black"/>
                </a:solidFill>
                <a:latin typeface="Calibri"/>
              </a:rPr>
              <a:t>Их </a:t>
            </a:r>
            <a:r>
              <a:rPr lang="ru-RU" sz="2800" dirty="0">
                <a:solidFill>
                  <a:prstClr val="black"/>
                </a:solidFill>
                <a:latin typeface="Calibri"/>
              </a:rPr>
              <a:t>деятельность направлена на привлечение частных средств для разных типов проектов, в своем составе они в том числе имеют специальный раздел «Благотворительность», где можно помочь НКО и благотворительным проектам.</a:t>
            </a:r>
          </a:p>
        </p:txBody>
      </p:sp>
    </p:spTree>
    <p:extLst>
      <p:ext uri="{BB962C8B-B14F-4D97-AF65-F5344CB8AC3E}">
        <p14:creationId xmlns:p14="http://schemas.microsoft.com/office/powerpoint/2010/main" val="22199851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51520" y="260648"/>
            <a:ext cx="8892480" cy="825644"/>
          </a:xfrm>
        </p:spPr>
        <p:txBody>
          <a:bodyPr/>
          <a:lstStyle/>
          <a:p>
            <a:pPr algn="ctr"/>
            <a:r>
              <a:rPr lang="ru-RU" altLang="ko-KR" sz="2800" dirty="0">
                <a:solidFill>
                  <a:prstClr val="black">
                    <a:lumMod val="75000"/>
                    <a:lumOff val="25000"/>
                  </a:prstClr>
                </a:solidFill>
              </a:rPr>
              <a:t>ДИНАМИКА РАЗВИТИЯ ПЛАТФОРМ ОНЛАЙН – </a:t>
            </a:r>
            <a:r>
              <a:rPr lang="ru-RU" altLang="ko-KR" sz="2800" dirty="0" smtClean="0">
                <a:solidFill>
                  <a:prstClr val="black">
                    <a:lumMod val="75000"/>
                    <a:lumOff val="25000"/>
                  </a:prstClr>
                </a:solidFill>
              </a:rPr>
              <a:t>ПОЖЕРТВОВАНИЙ</a:t>
            </a:r>
            <a:br>
              <a:rPr lang="ru-RU" altLang="ko-KR" sz="2800" dirty="0" smtClean="0">
                <a:solidFill>
                  <a:prstClr val="black">
                    <a:lumMod val="75000"/>
                    <a:lumOff val="25000"/>
                  </a:prstClr>
                </a:solidFill>
              </a:rPr>
            </a:br>
            <a:r>
              <a:rPr lang="ru-RU" altLang="ko-KR" sz="2800" dirty="0" smtClean="0">
                <a:solidFill>
                  <a:prstClr val="black">
                    <a:lumMod val="75000"/>
                    <a:lumOff val="25000"/>
                  </a:prstClr>
                </a:solidFill>
              </a:rPr>
              <a:t> </a:t>
            </a:r>
            <a:r>
              <a:rPr lang="ru-RU" altLang="ko-KR" sz="2800" dirty="0">
                <a:solidFill>
                  <a:prstClr val="black">
                    <a:lumMod val="75000"/>
                    <a:lumOff val="25000"/>
                  </a:prstClr>
                </a:solidFill>
              </a:rPr>
              <a:t>В РОССИИ</a:t>
            </a:r>
            <a:endParaRPr lang="ru-RU" sz="2800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ctr"/>
            <a:endParaRPr lang="ru-RU" dirty="0"/>
          </a:p>
        </p:txBody>
      </p:sp>
      <p:sp>
        <p:nvSpPr>
          <p:cNvPr id="4" name="Объект 3"/>
          <p:cNvSpPr>
            <a:spLocks noGrp="1"/>
          </p:cNvSpPr>
          <p:nvPr>
            <p:ph idx="10"/>
          </p:nvPr>
        </p:nvSpPr>
        <p:spPr/>
        <p:txBody>
          <a:bodyPr/>
          <a:lstStyle/>
          <a:p>
            <a:pPr marL="228600" lvl="0" indent="-228600" latinLnBrk="0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</a:pPr>
            <a:r>
              <a:rPr lang="ru-RU" sz="2800" dirty="0">
                <a:solidFill>
                  <a:prstClr val="black"/>
                </a:solidFill>
                <a:latin typeface="Calibri"/>
              </a:rPr>
              <a:t>В</a:t>
            </a:r>
            <a:r>
              <a:rPr lang="ru-RU" sz="2800" b="1" dirty="0">
                <a:solidFill>
                  <a:prstClr val="black"/>
                </a:solidFill>
                <a:latin typeface="Calibri"/>
              </a:rPr>
              <a:t> 2013 </a:t>
            </a:r>
            <a:r>
              <a:rPr lang="ru-RU" sz="2800" dirty="0">
                <a:solidFill>
                  <a:prstClr val="black"/>
                </a:solidFill>
                <a:latin typeface="Calibri"/>
              </a:rPr>
              <a:t>году интерес к онлайн-пожертвованиям проявила крупнейшая российская интернет-компания </a:t>
            </a:r>
            <a:r>
              <a:rPr lang="ru-RU" sz="2800" b="1" dirty="0">
                <a:solidFill>
                  <a:prstClr val="black"/>
                </a:solidFill>
                <a:latin typeface="Calibri"/>
              </a:rPr>
              <a:t>Mail.ru</a:t>
            </a:r>
            <a:r>
              <a:rPr lang="ru-RU" sz="2800" dirty="0">
                <a:solidFill>
                  <a:prstClr val="black"/>
                </a:solidFill>
                <a:latin typeface="Calibri"/>
              </a:rPr>
              <a:t>, создавшая платформу </a:t>
            </a:r>
            <a:r>
              <a:rPr lang="ru-RU" sz="2800" b="1" dirty="0">
                <a:solidFill>
                  <a:prstClr val="black"/>
                </a:solidFill>
                <a:latin typeface="Calibri"/>
              </a:rPr>
              <a:t>Добро.Mail.ru </a:t>
            </a:r>
            <a:r>
              <a:rPr lang="en-US" sz="2800" b="1" dirty="0">
                <a:solidFill>
                  <a:prstClr val="black"/>
                </a:solidFill>
                <a:latin typeface="Calibri"/>
                <a:hlinkClick r:id="rId2"/>
              </a:rPr>
              <a:t>https://dobro.mail.ru/</a:t>
            </a:r>
            <a:r>
              <a:rPr lang="en-US" sz="2800" b="1" dirty="0">
                <a:solidFill>
                  <a:prstClr val="black"/>
                </a:solidFill>
                <a:latin typeface="Calibri"/>
              </a:rPr>
              <a:t> </a:t>
            </a:r>
            <a:r>
              <a:rPr lang="ru-RU" sz="2800" dirty="0">
                <a:solidFill>
                  <a:prstClr val="black"/>
                </a:solidFill>
                <a:latin typeface="Calibri"/>
              </a:rPr>
              <a:t> в качестве своей </a:t>
            </a:r>
            <a:r>
              <a:rPr lang="ru-RU" sz="2800" b="1" dirty="0">
                <a:solidFill>
                  <a:prstClr val="black"/>
                </a:solidFill>
                <a:latin typeface="Calibri"/>
              </a:rPr>
              <a:t>корпоративной благотворительной </a:t>
            </a:r>
            <a:r>
              <a:rPr lang="ru-RU" sz="2800" b="1" dirty="0" err="1">
                <a:solidFill>
                  <a:prstClr val="black"/>
                </a:solidFill>
                <a:latin typeface="Calibri"/>
              </a:rPr>
              <a:t>програмы</a:t>
            </a:r>
            <a:r>
              <a:rPr lang="ru-RU" sz="2800" dirty="0">
                <a:solidFill>
                  <a:prstClr val="black"/>
                </a:solidFill>
                <a:latin typeface="Calibri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488007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1691680" y="260648"/>
            <a:ext cx="7452320" cy="808866"/>
          </a:xfrm>
        </p:spPr>
        <p:txBody>
          <a:bodyPr/>
          <a:lstStyle/>
          <a:p>
            <a:r>
              <a:rPr lang="en-US" altLang="ko-KR" dirty="0" smtClean="0"/>
              <a:t> </a:t>
            </a:r>
            <a:endParaRPr lang="ko-KR" altLang="en-US" dirty="0"/>
          </a:p>
        </p:txBody>
      </p:sp>
      <p:sp>
        <p:nvSpPr>
          <p:cNvPr id="12" name="Content Placeholder 11"/>
          <p:cNvSpPr>
            <a:spLocks noGrp="1"/>
          </p:cNvSpPr>
          <p:nvPr>
            <p:ph idx="1"/>
          </p:nvPr>
        </p:nvSpPr>
        <p:spPr>
          <a:xfrm>
            <a:off x="971600" y="332656"/>
            <a:ext cx="8064896" cy="1008112"/>
          </a:xfrm>
        </p:spPr>
        <p:txBody>
          <a:bodyPr/>
          <a:lstStyle/>
          <a:p>
            <a:pPr algn="ctr"/>
            <a:r>
              <a:rPr lang="ru-RU" altLang="ko-KR" sz="2800" b="1" dirty="0">
                <a:solidFill>
                  <a:prstClr val="black">
                    <a:lumMod val="75000"/>
                    <a:lumOff val="25000"/>
                  </a:prstClr>
                </a:solidFill>
                <a:latin typeface="Arial" pitchFamily="34" charset="0"/>
                <a:cs typeface="Arial" pitchFamily="34" charset="0"/>
              </a:rPr>
              <a:t>ДИНАМИКА РАЗВИТИЯ ПЛАТФОРМ ОНЛАЙН – ПОЖЕРТВОВАНИЙ В РОССИИ</a:t>
            </a:r>
            <a:endParaRPr lang="en-US" altLang="ko-KR" sz="28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3" name="Content Placeholder 12"/>
          <p:cNvSpPr>
            <a:spLocks noGrp="1"/>
          </p:cNvSpPr>
          <p:nvPr>
            <p:ph idx="10"/>
          </p:nvPr>
        </p:nvSpPr>
        <p:spPr>
          <a:xfrm>
            <a:off x="2123728" y="1844824"/>
            <a:ext cx="6563072" cy="4147865"/>
          </a:xfrm>
        </p:spPr>
        <p:txBody>
          <a:bodyPr/>
          <a:lstStyle/>
          <a:p>
            <a:pPr marL="228600" lvl="0" indent="-228600" latinLnBrk="0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</a:pPr>
            <a:r>
              <a:rPr lang="ru-RU" sz="2800" dirty="0">
                <a:solidFill>
                  <a:prstClr val="black"/>
                </a:solidFill>
                <a:latin typeface="Calibri"/>
              </a:rPr>
              <a:t>В </a:t>
            </a:r>
            <a:r>
              <a:rPr lang="ru-RU" sz="2800" b="1" dirty="0">
                <a:solidFill>
                  <a:prstClr val="black"/>
                </a:solidFill>
                <a:latin typeface="Calibri"/>
              </a:rPr>
              <a:t>2013</a:t>
            </a:r>
            <a:r>
              <a:rPr lang="ru-RU" sz="2800" dirty="0">
                <a:solidFill>
                  <a:prstClr val="black"/>
                </a:solidFill>
                <a:latin typeface="Calibri"/>
              </a:rPr>
              <a:t> году вновь созданный фонд </a:t>
            </a:r>
            <a:r>
              <a:rPr lang="ru-RU" sz="2800" b="1" dirty="0">
                <a:solidFill>
                  <a:prstClr val="black"/>
                </a:solidFill>
                <a:latin typeface="Calibri"/>
              </a:rPr>
              <a:t>«Нужна помощь»</a:t>
            </a:r>
            <a:r>
              <a:rPr lang="en-US" sz="2800" b="1" dirty="0">
                <a:solidFill>
                  <a:prstClr val="black"/>
                </a:solidFill>
                <a:latin typeface="Calibri"/>
              </a:rPr>
              <a:t> </a:t>
            </a:r>
            <a:r>
              <a:rPr lang="en-US" sz="2800" b="1" dirty="0">
                <a:solidFill>
                  <a:prstClr val="black"/>
                </a:solidFill>
                <a:latin typeface="Calibri"/>
                <a:hlinkClick r:id="rId2"/>
              </a:rPr>
              <a:t>https://nuzhnapomosh.ru/</a:t>
            </a:r>
            <a:r>
              <a:rPr lang="ru-RU" sz="2800" b="1" dirty="0">
                <a:solidFill>
                  <a:prstClr val="black"/>
                </a:solidFill>
                <a:latin typeface="Calibri"/>
              </a:rPr>
              <a:t> </a:t>
            </a:r>
            <a:r>
              <a:rPr lang="ru-RU" sz="2800" dirty="0">
                <a:solidFill>
                  <a:prstClr val="black"/>
                </a:solidFill>
                <a:latin typeface="Calibri"/>
              </a:rPr>
              <a:t> начал сбор средств на проекты НКО.</a:t>
            </a:r>
          </a:p>
          <a:p>
            <a:pPr marL="228600" lvl="0" indent="-228600" latinLnBrk="0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</a:pPr>
            <a:r>
              <a:rPr lang="ru-RU" sz="2800" dirty="0">
                <a:solidFill>
                  <a:prstClr val="black"/>
                </a:solidFill>
                <a:latin typeface="Calibri"/>
              </a:rPr>
              <a:t>В </a:t>
            </a:r>
            <a:r>
              <a:rPr lang="ru-RU" sz="2800" b="1" dirty="0">
                <a:solidFill>
                  <a:prstClr val="black"/>
                </a:solidFill>
                <a:latin typeface="Calibri"/>
              </a:rPr>
              <a:t>2015</a:t>
            </a:r>
            <a:r>
              <a:rPr lang="ru-RU" sz="2800" dirty="0">
                <a:solidFill>
                  <a:prstClr val="black"/>
                </a:solidFill>
                <a:latin typeface="Calibri"/>
              </a:rPr>
              <a:t> году на его основе был создан </a:t>
            </a:r>
            <a:r>
              <a:rPr lang="ru-RU" sz="2800" b="1" dirty="0">
                <a:solidFill>
                  <a:prstClr val="black"/>
                </a:solidFill>
                <a:latin typeface="Calibri"/>
              </a:rPr>
              <a:t>информационный портал «Такие дела», </a:t>
            </a:r>
            <a:r>
              <a:rPr lang="ru-RU" sz="2800" dirty="0">
                <a:solidFill>
                  <a:prstClr val="black"/>
                </a:solidFill>
                <a:latin typeface="Calibri"/>
              </a:rPr>
              <a:t>собирающий </a:t>
            </a:r>
            <a:r>
              <a:rPr lang="ru-RU" sz="2800" b="1" dirty="0">
                <a:solidFill>
                  <a:prstClr val="black"/>
                </a:solidFill>
                <a:latin typeface="Calibri"/>
              </a:rPr>
              <a:t>деньги в пользу благотворительных проектов </a:t>
            </a:r>
            <a:r>
              <a:rPr lang="en-US" sz="2800" dirty="0">
                <a:solidFill>
                  <a:prstClr val="black"/>
                </a:solidFill>
                <a:latin typeface="Calibri"/>
                <a:hlinkClick r:id="rId3"/>
              </a:rPr>
              <a:t>https://takiedela.ru/</a:t>
            </a:r>
            <a:endParaRPr lang="ru-RU" sz="2800" dirty="0">
              <a:solidFill>
                <a:prstClr val="black"/>
              </a:solidFill>
              <a:latin typeface="Calibri"/>
            </a:endParaRPr>
          </a:p>
          <a:p>
            <a:endParaRPr lang="ko-KR" altLang="en-US" dirty="0"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596743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187624" y="0"/>
            <a:ext cx="7956376" cy="1069514"/>
          </a:xfrm>
        </p:spPr>
        <p:txBody>
          <a:bodyPr/>
          <a:lstStyle/>
          <a:p>
            <a:pPr algn="ctr"/>
            <a:r>
              <a:rPr lang="ru-RU" altLang="ko-KR" sz="2800" dirty="0">
                <a:solidFill>
                  <a:prstClr val="black">
                    <a:lumMod val="75000"/>
                    <a:lumOff val="25000"/>
                  </a:prstClr>
                </a:solidFill>
              </a:rPr>
              <a:t>ДИНАМИКА РАЗВИТИЯ ПЛАТФОРМ ОНЛАЙН – ПОЖЕРТВОВАНИЙ В РОССИИ</a:t>
            </a:r>
            <a:endParaRPr lang="ru-RU" sz="2800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ctr"/>
            <a:r>
              <a:rPr lang="ru-RU" altLang="ko-KR" sz="1800" b="1" dirty="0">
                <a:solidFill>
                  <a:prstClr val="black">
                    <a:lumMod val="75000"/>
                    <a:lumOff val="25000"/>
                  </a:prstClr>
                </a:solidFill>
                <a:latin typeface="Arial" pitchFamily="34" charset="0"/>
                <a:cs typeface="Arial" pitchFamily="34" charset="0"/>
              </a:rPr>
              <a:t>ДИНАМИКА РАЗВИТИЯ ПЛАТФОРМ ОНЛАЙН – ПОЖЕРТВОВАНИЙ В РОССИИ</a:t>
            </a:r>
            <a:endParaRPr lang="ru-RU" dirty="0"/>
          </a:p>
        </p:txBody>
      </p:sp>
      <p:sp>
        <p:nvSpPr>
          <p:cNvPr id="4" name="Объект 3"/>
          <p:cNvSpPr>
            <a:spLocks noGrp="1"/>
          </p:cNvSpPr>
          <p:nvPr>
            <p:ph idx="10"/>
          </p:nvPr>
        </p:nvSpPr>
        <p:spPr>
          <a:xfrm>
            <a:off x="2051720" y="1772816"/>
            <a:ext cx="6563072" cy="4147865"/>
          </a:xfrm>
        </p:spPr>
        <p:txBody>
          <a:bodyPr/>
          <a:lstStyle/>
          <a:p>
            <a:pPr marL="228600" lvl="0" indent="-228600" latinLnBrk="0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</a:pPr>
            <a:r>
              <a:rPr lang="ru-RU" sz="2800" dirty="0">
                <a:solidFill>
                  <a:prstClr val="black"/>
                </a:solidFill>
                <a:latin typeface="Calibri"/>
              </a:rPr>
              <a:t>Фонд реализовал подход к сбору пожертвований, используя </a:t>
            </a:r>
            <a:r>
              <a:rPr lang="ru-RU" sz="2800" b="1" dirty="0">
                <a:solidFill>
                  <a:prstClr val="black"/>
                </a:solidFill>
                <a:latin typeface="Calibri"/>
              </a:rPr>
              <a:t>качественную социальную журналистику</a:t>
            </a:r>
            <a:r>
              <a:rPr lang="ru-RU" sz="2800" dirty="0">
                <a:solidFill>
                  <a:prstClr val="black"/>
                </a:solidFill>
                <a:latin typeface="Calibri"/>
              </a:rPr>
              <a:t>, что способствовало привлечению массового читателя и превращению его в донора, часто регулярного.</a:t>
            </a:r>
          </a:p>
        </p:txBody>
      </p:sp>
    </p:spTree>
    <p:extLst>
      <p:ext uri="{BB962C8B-B14F-4D97-AF65-F5344CB8AC3E}">
        <p14:creationId xmlns:p14="http://schemas.microsoft.com/office/powerpoint/2010/main" val="38268737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331640" y="188640"/>
            <a:ext cx="7812360" cy="880874"/>
          </a:xfrm>
        </p:spPr>
        <p:txBody>
          <a:bodyPr/>
          <a:lstStyle/>
          <a:p>
            <a:pPr algn="ctr"/>
            <a:r>
              <a:rPr lang="ru-RU" altLang="ko-KR" sz="2800" dirty="0">
                <a:solidFill>
                  <a:prstClr val="black">
                    <a:lumMod val="75000"/>
                    <a:lumOff val="25000"/>
                  </a:prstClr>
                </a:solidFill>
              </a:rPr>
              <a:t>ДИНАМИКА РАЗВИТИЯ ПЛАТФОРМ ОНЛАЙН – ПОЖЕРТВОВАНИЙ </a:t>
            </a:r>
            <a:r>
              <a:rPr lang="ru-RU" altLang="ko-KR" sz="2800" dirty="0" smtClean="0">
                <a:solidFill>
                  <a:prstClr val="black">
                    <a:lumMod val="75000"/>
                    <a:lumOff val="25000"/>
                  </a:prstClr>
                </a:solidFill>
              </a:rPr>
              <a:t/>
            </a:r>
            <a:br>
              <a:rPr lang="ru-RU" altLang="ko-KR" sz="2800" dirty="0" smtClean="0">
                <a:solidFill>
                  <a:prstClr val="black">
                    <a:lumMod val="75000"/>
                    <a:lumOff val="25000"/>
                  </a:prstClr>
                </a:solidFill>
              </a:rPr>
            </a:br>
            <a:r>
              <a:rPr lang="ru-RU" altLang="ko-KR" sz="2800" dirty="0" smtClean="0">
                <a:solidFill>
                  <a:prstClr val="black">
                    <a:lumMod val="75000"/>
                    <a:lumOff val="25000"/>
                  </a:prstClr>
                </a:solidFill>
              </a:rPr>
              <a:t>В </a:t>
            </a:r>
            <a:r>
              <a:rPr lang="ru-RU" altLang="ko-KR" sz="2800" dirty="0">
                <a:solidFill>
                  <a:prstClr val="black">
                    <a:lumMod val="75000"/>
                    <a:lumOff val="25000"/>
                  </a:prstClr>
                </a:solidFill>
              </a:rPr>
              <a:t>РОССИИ</a:t>
            </a:r>
            <a:endParaRPr lang="ru-RU" sz="2800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idx="10"/>
          </p:nvPr>
        </p:nvSpPr>
        <p:spPr/>
        <p:txBody>
          <a:bodyPr/>
          <a:lstStyle/>
          <a:p>
            <a:pPr marL="228600" lvl="0" indent="-228600" latinLnBrk="0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</a:pPr>
            <a:r>
              <a:rPr lang="ru-RU" sz="2800" dirty="0">
                <a:solidFill>
                  <a:prstClr val="black"/>
                </a:solidFill>
                <a:latin typeface="Calibri"/>
              </a:rPr>
              <a:t>Фонд реализовал подход к сбору пожертвований, используя </a:t>
            </a:r>
            <a:r>
              <a:rPr lang="ru-RU" sz="2800" b="1" dirty="0">
                <a:solidFill>
                  <a:prstClr val="black"/>
                </a:solidFill>
                <a:latin typeface="Calibri"/>
              </a:rPr>
              <a:t>качественную социальную журналистику</a:t>
            </a:r>
            <a:r>
              <a:rPr lang="ru-RU" sz="2800" dirty="0">
                <a:solidFill>
                  <a:prstClr val="black"/>
                </a:solidFill>
                <a:latin typeface="Calibri"/>
              </a:rPr>
              <a:t>, что способствовало привлечению массового читателя и превращению его в донора, часто регулярного.</a:t>
            </a:r>
          </a:p>
        </p:txBody>
      </p:sp>
    </p:spTree>
    <p:extLst>
      <p:ext uri="{BB962C8B-B14F-4D97-AF65-F5344CB8AC3E}">
        <p14:creationId xmlns:p14="http://schemas.microsoft.com/office/powerpoint/2010/main" val="17302939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115616" y="0"/>
            <a:ext cx="8028384" cy="1069514"/>
          </a:xfrm>
        </p:spPr>
        <p:txBody>
          <a:bodyPr/>
          <a:lstStyle/>
          <a:p>
            <a:pPr algn="ctr"/>
            <a:r>
              <a:rPr lang="ru-RU" altLang="ko-KR" sz="2800" dirty="0">
                <a:solidFill>
                  <a:prstClr val="black">
                    <a:lumMod val="75000"/>
                    <a:lumOff val="25000"/>
                  </a:prstClr>
                </a:solidFill>
              </a:rPr>
              <a:t>ДИНАМИКА РАЗВИТИЯ ПЛАТФОРМ ОНЛАЙН – ПОЖЕРТВОВАНИЙ В РОССИИ</a:t>
            </a:r>
            <a:endParaRPr lang="ru-RU" sz="2800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idx="10"/>
          </p:nvPr>
        </p:nvSpPr>
        <p:spPr/>
        <p:txBody>
          <a:bodyPr/>
          <a:lstStyle/>
          <a:p>
            <a:pPr marL="228600" lvl="0" indent="-228600" latinLnBrk="0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</a:pPr>
            <a:r>
              <a:rPr lang="ru-RU" sz="2800" dirty="0">
                <a:solidFill>
                  <a:prstClr val="black"/>
                </a:solidFill>
                <a:latin typeface="Calibri"/>
              </a:rPr>
              <a:t>Таким образом, </a:t>
            </a:r>
            <a:r>
              <a:rPr lang="ru-RU" sz="2800" b="1" dirty="0">
                <a:solidFill>
                  <a:prstClr val="black"/>
                </a:solidFill>
                <a:latin typeface="Calibri"/>
              </a:rPr>
              <a:t>к 2015 году в России сформировался рынок платформ онлайн-пожертвований</a:t>
            </a:r>
            <a:r>
              <a:rPr lang="ru-RU" sz="2800" dirty="0">
                <a:solidFill>
                  <a:prstClr val="black"/>
                </a:solidFill>
                <a:latin typeface="Calibri"/>
              </a:rPr>
              <a:t>, предоставляющих возможность НКО собирать пожертвования с широкого круга частных доноров, а людям оказывать финансовую помощь проверенным специально отобранным благотворительным организациям и проектам. </a:t>
            </a:r>
          </a:p>
        </p:txBody>
      </p:sp>
    </p:spTree>
    <p:extLst>
      <p:ext uri="{BB962C8B-B14F-4D97-AF65-F5344CB8AC3E}">
        <p14:creationId xmlns:p14="http://schemas.microsoft.com/office/powerpoint/2010/main" val="6709920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03648" y="0"/>
            <a:ext cx="7740352" cy="1069514"/>
          </a:xfrm>
        </p:spPr>
        <p:txBody>
          <a:bodyPr/>
          <a:lstStyle/>
          <a:p>
            <a:pPr algn="ctr"/>
            <a:r>
              <a:rPr lang="ru-RU" altLang="ko-KR" sz="2800" dirty="0">
                <a:solidFill>
                  <a:prstClr val="black">
                    <a:lumMod val="75000"/>
                    <a:lumOff val="25000"/>
                  </a:prstClr>
                </a:solidFill>
              </a:rPr>
              <a:t>ДИНАМИКА РАЗВИТИЯ ПЛАТФОРМ ОНЛАЙН – ПОЖЕРТВОВАНИЙ В РОССИИ</a:t>
            </a:r>
            <a:endParaRPr lang="ru-RU" sz="2800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026" name="Picture 2"/>
          <p:cNvPicPr>
            <a:picLocks noGrp="1" noChangeAspect="1" noChangeArrowheads="1"/>
          </p:cNvPicPr>
          <p:nvPr>
            <p:ph idx="10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47664" y="1870269"/>
            <a:ext cx="7150249" cy="446264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0863482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259632" y="0"/>
            <a:ext cx="7884368" cy="1069514"/>
          </a:xfrm>
        </p:spPr>
        <p:txBody>
          <a:bodyPr/>
          <a:lstStyle/>
          <a:p>
            <a:pPr algn="ctr"/>
            <a:r>
              <a:rPr lang="ru-RU" altLang="ko-KR" sz="2800" dirty="0">
                <a:solidFill>
                  <a:prstClr val="black">
                    <a:lumMod val="75000"/>
                    <a:lumOff val="25000"/>
                  </a:prstClr>
                </a:solidFill>
              </a:rPr>
              <a:t>ДИНАМИКА РАЗВИТИЯ ПЛАТФОРМ ОНЛАЙН – ПОЖЕРТВОВАНИЙ В РОССИИ</a:t>
            </a:r>
            <a:endParaRPr lang="ru-RU" sz="2800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idx="10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6" name="Picture 5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03648" y="1268760"/>
            <a:ext cx="7542625" cy="470965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507238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259632" y="0"/>
            <a:ext cx="7884368" cy="1069514"/>
          </a:xfrm>
        </p:spPr>
        <p:txBody>
          <a:bodyPr/>
          <a:lstStyle/>
          <a:p>
            <a:pPr algn="ctr"/>
            <a:r>
              <a:rPr lang="ru-RU" altLang="ko-KR" sz="2800" dirty="0">
                <a:solidFill>
                  <a:prstClr val="black">
                    <a:lumMod val="75000"/>
                    <a:lumOff val="25000"/>
                  </a:prstClr>
                </a:solidFill>
              </a:rPr>
              <a:t>ДИНАМИКА РАЗВИТИЯ ПЛАТФОРМ ОНЛАЙН – ПОЖЕРТВОВАНИЙ В РОССИИ</a:t>
            </a:r>
            <a:endParaRPr lang="ru-RU" sz="2800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5" name="Picture 2"/>
          <p:cNvPicPr>
            <a:picLocks noGrp="1" noChangeAspect="1" noChangeArrowheads="1"/>
          </p:cNvPicPr>
          <p:nvPr>
            <p:ph idx="10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33600" y="1869350"/>
            <a:ext cx="6564313" cy="40987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9776414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259632" y="0"/>
            <a:ext cx="7884368" cy="1069514"/>
          </a:xfrm>
        </p:spPr>
        <p:txBody>
          <a:bodyPr/>
          <a:lstStyle/>
          <a:p>
            <a:pPr algn="ctr"/>
            <a:r>
              <a:rPr lang="ru-RU" altLang="ko-KR" sz="2800" dirty="0">
                <a:solidFill>
                  <a:prstClr val="black">
                    <a:lumMod val="75000"/>
                    <a:lumOff val="25000"/>
                  </a:prstClr>
                </a:solidFill>
              </a:rPr>
              <a:t>ДИНАМИКА РАЗВИТИЯ ПЛАТФОРМ ОНЛАЙН – ПОЖЕРТВОВАНИЙ В РОССИИ</a:t>
            </a:r>
            <a:endParaRPr lang="ru-RU" sz="2800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idx="10"/>
          </p:nvPr>
        </p:nvSpPr>
        <p:spPr/>
        <p:txBody>
          <a:bodyPr/>
          <a:lstStyle/>
          <a:p>
            <a:pPr marL="228600" lvl="0" indent="-228600" latinLnBrk="0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</a:pPr>
            <a:r>
              <a:rPr lang="ru-RU" sz="2600" dirty="0">
                <a:solidFill>
                  <a:prstClr val="black"/>
                </a:solidFill>
                <a:latin typeface="Calibri"/>
              </a:rPr>
              <a:t>Размер типичного пожертвования различается от платформы к платформе и колеблется от </a:t>
            </a:r>
            <a:r>
              <a:rPr lang="ru-RU" sz="2600" b="1" dirty="0">
                <a:solidFill>
                  <a:prstClr val="black"/>
                </a:solidFill>
                <a:latin typeface="Calibri"/>
              </a:rPr>
              <a:t>350 до 1000 рублей</a:t>
            </a:r>
            <a:r>
              <a:rPr lang="ru-RU" sz="2600" dirty="0">
                <a:solidFill>
                  <a:prstClr val="black"/>
                </a:solidFill>
                <a:latin typeface="Calibri"/>
              </a:rPr>
              <a:t>. На </a:t>
            </a:r>
            <a:r>
              <a:rPr lang="ru-RU" sz="2600" dirty="0" err="1">
                <a:solidFill>
                  <a:prstClr val="black"/>
                </a:solidFill>
                <a:latin typeface="Calibri"/>
              </a:rPr>
              <a:t>Благо.ру</a:t>
            </a:r>
            <a:r>
              <a:rPr lang="ru-RU" sz="2600" dirty="0">
                <a:solidFill>
                  <a:prstClr val="black"/>
                </a:solidFill>
                <a:latin typeface="Calibri"/>
              </a:rPr>
              <a:t> размер типичного пожертвования самый большой и составляет 1000 рублей.</a:t>
            </a:r>
          </a:p>
          <a:p>
            <a:pPr marL="228600" lvl="0" indent="-228600" latinLnBrk="0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</a:pPr>
            <a:r>
              <a:rPr lang="ru-RU" sz="2600" b="1" dirty="0" smtClean="0">
                <a:solidFill>
                  <a:prstClr val="black"/>
                </a:solidFill>
                <a:latin typeface="Calibri"/>
              </a:rPr>
              <a:t>Число </a:t>
            </a:r>
            <a:r>
              <a:rPr lang="ru-RU" sz="2600" b="1" dirty="0">
                <a:solidFill>
                  <a:prstClr val="black"/>
                </a:solidFill>
                <a:latin typeface="Calibri"/>
              </a:rPr>
              <a:t>частных доноров</a:t>
            </a:r>
            <a:r>
              <a:rPr lang="ru-RU" sz="2600" dirty="0">
                <a:solidFill>
                  <a:prstClr val="black"/>
                </a:solidFill>
                <a:latin typeface="Calibri"/>
              </a:rPr>
              <a:t>, жертвующих деньги на платформах с </a:t>
            </a:r>
            <a:r>
              <a:rPr lang="ru-RU" sz="2600" b="1" dirty="0">
                <a:solidFill>
                  <a:prstClr val="black"/>
                </a:solidFill>
                <a:latin typeface="Calibri"/>
              </a:rPr>
              <a:t>2013 года выросло в 30 раз</a:t>
            </a:r>
            <a:r>
              <a:rPr lang="ru-RU" sz="2600" dirty="0">
                <a:solidFill>
                  <a:prstClr val="black"/>
                </a:solidFill>
                <a:latin typeface="Calibri"/>
              </a:rPr>
              <a:t>. </a:t>
            </a:r>
          </a:p>
          <a:p>
            <a:pPr marL="228600" lvl="0" indent="-228600" latinLnBrk="0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</a:pPr>
            <a:r>
              <a:rPr lang="ru-RU" sz="2600" b="1" dirty="0">
                <a:solidFill>
                  <a:prstClr val="black"/>
                </a:solidFill>
                <a:latin typeface="Calibri"/>
              </a:rPr>
              <a:t>В 2017 году </a:t>
            </a:r>
            <a:r>
              <a:rPr lang="ru-RU" sz="2600" dirty="0">
                <a:solidFill>
                  <a:prstClr val="black"/>
                </a:solidFill>
                <a:latin typeface="Calibri"/>
              </a:rPr>
              <a:t>более </a:t>
            </a:r>
            <a:r>
              <a:rPr lang="ru-RU" sz="2600" b="1" dirty="0">
                <a:solidFill>
                  <a:prstClr val="black"/>
                </a:solidFill>
                <a:latin typeface="Calibri"/>
              </a:rPr>
              <a:t>400 тысяч россиян</a:t>
            </a:r>
            <a:r>
              <a:rPr lang="ru-RU" sz="2600" dirty="0">
                <a:solidFill>
                  <a:prstClr val="black"/>
                </a:solidFill>
                <a:latin typeface="Calibri"/>
              </a:rPr>
              <a:t> жертвовали через платформы.</a:t>
            </a:r>
          </a:p>
        </p:txBody>
      </p:sp>
    </p:spTree>
    <p:extLst>
      <p:ext uri="{BB962C8B-B14F-4D97-AF65-F5344CB8AC3E}">
        <p14:creationId xmlns:p14="http://schemas.microsoft.com/office/powerpoint/2010/main" val="15364238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259632" y="0"/>
            <a:ext cx="7884368" cy="1069514"/>
          </a:xfrm>
        </p:spPr>
        <p:txBody>
          <a:bodyPr/>
          <a:lstStyle/>
          <a:p>
            <a:pPr algn="ctr"/>
            <a:r>
              <a:rPr lang="ru-RU" altLang="ko-KR" sz="2800" dirty="0">
                <a:solidFill>
                  <a:prstClr val="black">
                    <a:lumMod val="75000"/>
                    <a:lumOff val="25000"/>
                  </a:prstClr>
                </a:solidFill>
              </a:rPr>
              <a:t>ДИНАМИКА РАЗВИТИЯ ПЛАТФОРМ ОНЛАЙН – ПОЖЕРТВОВАНИЙ В РОССИИ</a:t>
            </a:r>
            <a:endParaRPr lang="ru-RU" sz="2800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idx="10"/>
          </p:nvPr>
        </p:nvSpPr>
        <p:spPr/>
        <p:txBody>
          <a:bodyPr/>
          <a:lstStyle/>
          <a:p>
            <a:pPr marL="228600" lvl="0" indent="-228600" latinLnBrk="0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</a:pPr>
            <a:r>
              <a:rPr lang="ru-RU" sz="2600" dirty="0">
                <a:solidFill>
                  <a:prstClr val="black"/>
                </a:solidFill>
                <a:latin typeface="Calibri"/>
              </a:rPr>
              <a:t>В ежегодном исследовании частных пожертвований в России Фонда «КАФ» отражается значительный рост пожертвований онлайн. </a:t>
            </a:r>
            <a:r>
              <a:rPr lang="ru-RU" sz="2600" b="1" dirty="0">
                <a:solidFill>
                  <a:prstClr val="black"/>
                </a:solidFill>
                <a:latin typeface="Calibri"/>
              </a:rPr>
              <a:t>В 2017 </a:t>
            </a:r>
            <a:r>
              <a:rPr lang="ru-RU" sz="2600" dirty="0">
                <a:solidFill>
                  <a:prstClr val="black"/>
                </a:solidFill>
                <a:latin typeface="Calibri"/>
              </a:rPr>
              <a:t>году доля жертвующих онлайн составила </a:t>
            </a:r>
            <a:r>
              <a:rPr lang="ru-RU" sz="2600" b="1" dirty="0">
                <a:solidFill>
                  <a:prstClr val="black"/>
                </a:solidFill>
                <a:latin typeface="Calibri"/>
              </a:rPr>
              <a:t>34%, </a:t>
            </a:r>
            <a:r>
              <a:rPr lang="ru-RU" sz="2600" dirty="0">
                <a:solidFill>
                  <a:prstClr val="black"/>
                </a:solidFill>
                <a:latin typeface="Calibri"/>
              </a:rPr>
              <a:t>а в </a:t>
            </a:r>
            <a:r>
              <a:rPr lang="ru-RU" sz="2600" b="1" dirty="0">
                <a:solidFill>
                  <a:prstClr val="black"/>
                </a:solidFill>
                <a:latin typeface="Calibri"/>
              </a:rPr>
              <a:t>2014</a:t>
            </a:r>
            <a:r>
              <a:rPr lang="ru-RU" sz="2600" dirty="0">
                <a:solidFill>
                  <a:prstClr val="black"/>
                </a:solidFill>
                <a:latin typeface="Calibri"/>
              </a:rPr>
              <a:t> году эта доля была лишь </a:t>
            </a:r>
            <a:r>
              <a:rPr lang="ru-RU" sz="2600" b="1" dirty="0">
                <a:solidFill>
                  <a:prstClr val="black"/>
                </a:solidFill>
                <a:latin typeface="Calibri"/>
              </a:rPr>
              <a:t>9</a:t>
            </a:r>
            <a:r>
              <a:rPr lang="ru-RU" sz="2600" b="1" dirty="0" smtClean="0">
                <a:solidFill>
                  <a:prstClr val="black"/>
                </a:solidFill>
                <a:latin typeface="Calibri"/>
              </a:rPr>
              <a:t>%</a:t>
            </a:r>
            <a:r>
              <a:rPr lang="ru-RU" sz="2600" dirty="0" smtClean="0">
                <a:solidFill>
                  <a:prstClr val="black"/>
                </a:solidFill>
                <a:latin typeface="Calibri"/>
              </a:rPr>
              <a:t>.</a:t>
            </a:r>
          </a:p>
          <a:p>
            <a:pPr marL="228600" lvl="0" indent="-228600" latinLnBrk="0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</a:pPr>
            <a:r>
              <a:rPr lang="ru-RU" sz="2600" b="1" dirty="0">
                <a:solidFill>
                  <a:prstClr val="black"/>
                </a:solidFill>
                <a:latin typeface="Calibri"/>
              </a:rPr>
              <a:t>Число частных доноров</a:t>
            </a:r>
            <a:r>
              <a:rPr lang="ru-RU" sz="2600" dirty="0">
                <a:solidFill>
                  <a:prstClr val="black"/>
                </a:solidFill>
                <a:latin typeface="Calibri"/>
              </a:rPr>
              <a:t>, жертвующих деньги на платформах с </a:t>
            </a:r>
            <a:r>
              <a:rPr lang="ru-RU" sz="2600" b="1" dirty="0">
                <a:solidFill>
                  <a:prstClr val="black"/>
                </a:solidFill>
                <a:latin typeface="Calibri"/>
              </a:rPr>
              <a:t>2013 года выросло в 30 раз</a:t>
            </a:r>
            <a:r>
              <a:rPr lang="ru-RU" sz="2600" dirty="0">
                <a:solidFill>
                  <a:prstClr val="black"/>
                </a:solidFill>
                <a:latin typeface="Calibri"/>
              </a:rPr>
              <a:t>. </a:t>
            </a:r>
          </a:p>
          <a:p>
            <a:pPr marL="228600" lvl="0" indent="-228600" latinLnBrk="0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</a:pPr>
            <a:r>
              <a:rPr lang="ru-RU" sz="2600" b="1" dirty="0">
                <a:solidFill>
                  <a:prstClr val="black"/>
                </a:solidFill>
                <a:latin typeface="Calibri"/>
              </a:rPr>
              <a:t>В 2017 году </a:t>
            </a:r>
            <a:r>
              <a:rPr lang="ru-RU" sz="2600" dirty="0">
                <a:solidFill>
                  <a:prstClr val="black"/>
                </a:solidFill>
                <a:latin typeface="Calibri"/>
              </a:rPr>
              <a:t>более </a:t>
            </a:r>
            <a:r>
              <a:rPr lang="ru-RU" sz="2600" b="1" dirty="0">
                <a:solidFill>
                  <a:prstClr val="black"/>
                </a:solidFill>
                <a:latin typeface="Calibri"/>
              </a:rPr>
              <a:t>400 тысяч россиян</a:t>
            </a:r>
            <a:r>
              <a:rPr lang="ru-RU" sz="2600" dirty="0">
                <a:solidFill>
                  <a:prstClr val="black"/>
                </a:solidFill>
                <a:latin typeface="Calibri"/>
              </a:rPr>
              <a:t> жертвовали через платформы.</a:t>
            </a:r>
          </a:p>
          <a:p>
            <a:pPr marL="228600" lvl="0" indent="-228600" latinLnBrk="0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</a:pPr>
            <a:endParaRPr lang="ru-RU" sz="2600" dirty="0">
              <a:solidFill>
                <a:prstClr val="black"/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600191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331640" y="0"/>
            <a:ext cx="7812360" cy="1069514"/>
          </a:xfrm>
        </p:spPr>
        <p:txBody>
          <a:bodyPr/>
          <a:lstStyle/>
          <a:p>
            <a:pPr algn="ctr"/>
            <a:r>
              <a:rPr lang="ru-RU" altLang="ko-KR" sz="2800" dirty="0">
                <a:solidFill>
                  <a:prstClr val="black">
                    <a:lumMod val="75000"/>
                    <a:lumOff val="25000"/>
                  </a:prstClr>
                </a:solidFill>
              </a:rPr>
              <a:t>ДИНАМИКА РАЗВИТИЯ ПЛАТФОРМ ОНЛАЙН – ПОЖЕРТВОВАНИЙ В РОССИИ</a:t>
            </a:r>
            <a:endParaRPr lang="ru-RU" sz="2800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5" name="Picture 3"/>
          <p:cNvPicPr>
            <a:picLocks noGrp="1" noChangeAspect="1" noChangeArrowheads="1"/>
          </p:cNvPicPr>
          <p:nvPr>
            <p:ph idx="10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33600" y="1869350"/>
            <a:ext cx="6564313" cy="40987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8661612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259632" y="0"/>
            <a:ext cx="7884368" cy="1069514"/>
          </a:xfrm>
        </p:spPr>
        <p:txBody>
          <a:bodyPr/>
          <a:lstStyle/>
          <a:p>
            <a:pPr algn="ctr"/>
            <a:r>
              <a:rPr lang="ru-RU" altLang="ko-KR" sz="2800" dirty="0">
                <a:solidFill>
                  <a:prstClr val="black">
                    <a:lumMod val="75000"/>
                    <a:lumOff val="25000"/>
                  </a:prstClr>
                </a:solidFill>
              </a:rPr>
              <a:t>ДИНАМИКА РАЗВИТИЯ ПЛАТФОРМ ОНЛАЙН – ПОЖЕРТВОВАНИЙ В РОССИИ</a:t>
            </a:r>
            <a:endParaRPr lang="ru-RU" sz="2800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idx="10"/>
          </p:nvPr>
        </p:nvSpPr>
        <p:spPr/>
        <p:txBody>
          <a:bodyPr/>
          <a:lstStyle/>
          <a:p>
            <a:pPr marL="228600" lvl="0" indent="-228600" latinLnBrk="0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</a:pPr>
            <a:r>
              <a:rPr lang="ru-RU" sz="2800" dirty="0">
                <a:solidFill>
                  <a:prstClr val="black"/>
                </a:solidFill>
                <a:latin typeface="Calibri"/>
              </a:rPr>
              <a:t>Растет популярность подписки на </a:t>
            </a:r>
            <a:r>
              <a:rPr lang="ru-RU" sz="2800" b="1" dirty="0">
                <a:solidFill>
                  <a:prstClr val="black"/>
                </a:solidFill>
                <a:latin typeface="Calibri"/>
              </a:rPr>
              <a:t>регулярные (ежемесячные)</a:t>
            </a:r>
            <a:r>
              <a:rPr lang="ru-RU" sz="2800" dirty="0">
                <a:solidFill>
                  <a:prstClr val="black"/>
                </a:solidFill>
                <a:latin typeface="Calibri"/>
              </a:rPr>
              <a:t> пожертвования. </a:t>
            </a:r>
          </a:p>
          <a:p>
            <a:pPr marL="228600" lvl="0" indent="-228600" latinLnBrk="0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</a:pPr>
            <a:r>
              <a:rPr lang="ru-RU" sz="2800" dirty="0">
                <a:solidFill>
                  <a:prstClr val="black"/>
                </a:solidFill>
                <a:latin typeface="Calibri"/>
              </a:rPr>
              <a:t>За последние </a:t>
            </a:r>
            <a:r>
              <a:rPr lang="ru-RU" sz="2800" b="1" dirty="0">
                <a:solidFill>
                  <a:prstClr val="black"/>
                </a:solidFill>
                <a:latin typeface="Calibri"/>
              </a:rPr>
              <a:t>три года </a:t>
            </a:r>
            <a:r>
              <a:rPr lang="ru-RU" sz="2800" dirty="0">
                <a:solidFill>
                  <a:prstClr val="black"/>
                </a:solidFill>
                <a:latin typeface="Calibri"/>
              </a:rPr>
              <a:t>число рекуррентных платежей на всех платформах выросло в </a:t>
            </a:r>
            <a:r>
              <a:rPr lang="ru-RU" sz="2800" b="1" dirty="0">
                <a:solidFill>
                  <a:prstClr val="black"/>
                </a:solidFill>
                <a:latin typeface="Calibri"/>
              </a:rPr>
              <a:t>14 раз</a:t>
            </a:r>
            <a:r>
              <a:rPr lang="ru-RU" sz="2800" dirty="0">
                <a:solidFill>
                  <a:prstClr val="black"/>
                </a:solidFill>
                <a:latin typeface="Calibri"/>
              </a:rPr>
              <a:t>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8025770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187624" y="0"/>
            <a:ext cx="7956376" cy="1069514"/>
          </a:xfrm>
        </p:spPr>
        <p:txBody>
          <a:bodyPr/>
          <a:lstStyle/>
          <a:p>
            <a:pPr algn="ctr"/>
            <a:r>
              <a:rPr lang="ru-RU" altLang="ko-KR" sz="2800" dirty="0">
                <a:solidFill>
                  <a:prstClr val="black">
                    <a:lumMod val="75000"/>
                    <a:lumOff val="25000"/>
                  </a:prstClr>
                </a:solidFill>
              </a:rPr>
              <a:t>ДИНАМИКА РАЗВИТИЯ ПЛАТФОРМ ОНЛАЙН – ПОЖЕРТВОВАНИЙ В РОССИИ</a:t>
            </a:r>
            <a:endParaRPr lang="ru-RU" sz="2800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idx="10"/>
          </p:nvPr>
        </p:nvSpPr>
        <p:spPr/>
        <p:txBody>
          <a:bodyPr/>
          <a:lstStyle/>
          <a:p>
            <a:pPr marL="228600" lvl="0" indent="-228600" latinLnBrk="0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</a:pPr>
            <a:r>
              <a:rPr lang="ru-RU" sz="2800" dirty="0">
                <a:solidFill>
                  <a:prstClr val="black"/>
                </a:solidFill>
                <a:latin typeface="Calibri"/>
              </a:rPr>
              <a:t>При этом </a:t>
            </a:r>
            <a:r>
              <a:rPr lang="ru-RU" sz="2800" b="1" dirty="0">
                <a:solidFill>
                  <a:prstClr val="black"/>
                </a:solidFill>
                <a:latin typeface="Calibri"/>
              </a:rPr>
              <a:t>число НКО</a:t>
            </a:r>
            <a:r>
              <a:rPr lang="ru-RU" sz="2800" dirty="0">
                <a:solidFill>
                  <a:prstClr val="black"/>
                </a:solidFill>
                <a:latin typeface="Calibri"/>
              </a:rPr>
              <a:t>, собирающих средства через платформы, пока </a:t>
            </a:r>
            <a:r>
              <a:rPr lang="ru-RU" sz="2800" b="1" dirty="0">
                <a:solidFill>
                  <a:prstClr val="black"/>
                </a:solidFill>
                <a:latin typeface="Calibri"/>
              </a:rPr>
              <a:t>незначительно</a:t>
            </a:r>
            <a:r>
              <a:rPr lang="ru-RU" sz="2800" dirty="0">
                <a:solidFill>
                  <a:prstClr val="black"/>
                </a:solidFill>
                <a:latin typeface="Calibri"/>
              </a:rPr>
              <a:t>. </a:t>
            </a:r>
          </a:p>
          <a:p>
            <a:pPr marL="228600" lvl="0" indent="-228600" latinLnBrk="0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</a:pPr>
            <a:r>
              <a:rPr lang="ru-RU" sz="2800" dirty="0">
                <a:solidFill>
                  <a:prstClr val="black"/>
                </a:solidFill>
                <a:latin typeface="Calibri"/>
              </a:rPr>
              <a:t>На каждой из платформ зарегистрированы </a:t>
            </a:r>
            <a:r>
              <a:rPr lang="ru-RU" sz="2800" b="1" dirty="0">
                <a:solidFill>
                  <a:prstClr val="black"/>
                </a:solidFill>
                <a:latin typeface="Calibri"/>
              </a:rPr>
              <a:t>от 50 до 140 НКО.</a:t>
            </a:r>
          </a:p>
          <a:p>
            <a:pPr marL="228600" lvl="0" indent="-228600" latinLnBrk="0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</a:pPr>
            <a:r>
              <a:rPr lang="ru-RU" sz="2800" dirty="0">
                <a:solidFill>
                  <a:prstClr val="black"/>
                </a:solidFill>
                <a:latin typeface="Calibri"/>
              </a:rPr>
              <a:t>  Многие </a:t>
            </a:r>
            <a:r>
              <a:rPr lang="ru-RU" sz="2800" b="1" dirty="0">
                <a:solidFill>
                  <a:prstClr val="black"/>
                </a:solidFill>
                <a:latin typeface="Calibri"/>
              </a:rPr>
              <a:t>крупные и активные организации используют больше одной платформы</a:t>
            </a:r>
            <a:r>
              <a:rPr lang="ru-RU" sz="2800" dirty="0">
                <a:solidFill>
                  <a:prstClr val="black"/>
                </a:solidFill>
                <a:latin typeface="Calibri"/>
              </a:rPr>
              <a:t>. </a:t>
            </a:r>
          </a:p>
        </p:txBody>
      </p:sp>
    </p:spTree>
    <p:extLst>
      <p:ext uri="{BB962C8B-B14F-4D97-AF65-F5344CB8AC3E}">
        <p14:creationId xmlns:p14="http://schemas.microsoft.com/office/powerpoint/2010/main" val="13348137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187624" y="0"/>
            <a:ext cx="7956376" cy="1069514"/>
          </a:xfrm>
        </p:spPr>
        <p:txBody>
          <a:bodyPr/>
          <a:lstStyle/>
          <a:p>
            <a:pPr algn="ctr"/>
            <a:r>
              <a:rPr lang="ru-RU" altLang="ko-KR" sz="2800" dirty="0">
                <a:solidFill>
                  <a:prstClr val="black">
                    <a:lumMod val="75000"/>
                    <a:lumOff val="25000"/>
                  </a:prstClr>
                </a:solidFill>
              </a:rPr>
              <a:t>ДИНАМИКА РАЗВИТИЯ ПЛАТФОРМ ОНЛАЙН – ПОЖЕРТВОВАНИЙ В РОССИИ</a:t>
            </a:r>
            <a:endParaRPr lang="ru-RU" sz="2800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idx="10"/>
          </p:nvPr>
        </p:nvSpPr>
        <p:spPr/>
        <p:txBody>
          <a:bodyPr/>
          <a:lstStyle/>
          <a:p>
            <a:pPr marL="228600" lvl="0" indent="-228600" latinLnBrk="0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</a:pPr>
            <a:r>
              <a:rPr lang="ru-RU" sz="2800" b="1" dirty="0">
                <a:solidFill>
                  <a:prstClr val="black"/>
                </a:solidFill>
                <a:latin typeface="Calibri"/>
              </a:rPr>
              <a:t>Наибольшее число НКО в 2017 </a:t>
            </a:r>
            <a:r>
              <a:rPr lang="ru-RU" sz="2800" dirty="0">
                <a:solidFill>
                  <a:prstClr val="black"/>
                </a:solidFill>
                <a:latin typeface="Calibri"/>
              </a:rPr>
              <a:t>году собирало средства через платформу </a:t>
            </a:r>
            <a:r>
              <a:rPr lang="ru-RU" sz="2800" b="1" dirty="0" err="1">
                <a:solidFill>
                  <a:prstClr val="black"/>
                </a:solidFill>
                <a:latin typeface="Calibri"/>
              </a:rPr>
              <a:t>Планета.ру</a:t>
            </a:r>
            <a:r>
              <a:rPr lang="ru-RU" sz="2800" dirty="0">
                <a:solidFill>
                  <a:prstClr val="black"/>
                </a:solidFill>
                <a:latin typeface="Calibri"/>
              </a:rPr>
              <a:t> (</a:t>
            </a:r>
            <a:r>
              <a:rPr lang="ru-RU" sz="2800" b="1" dirty="0">
                <a:solidFill>
                  <a:prstClr val="black"/>
                </a:solidFill>
                <a:latin typeface="Calibri"/>
              </a:rPr>
              <a:t>183 организации</a:t>
            </a:r>
            <a:r>
              <a:rPr lang="ru-RU" sz="2800" dirty="0">
                <a:solidFill>
                  <a:prstClr val="black"/>
                </a:solidFill>
                <a:latin typeface="Calibri"/>
              </a:rPr>
              <a:t>). </a:t>
            </a:r>
          </a:p>
          <a:p>
            <a:pPr marL="228600" lvl="0" indent="-228600" latinLnBrk="0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</a:pPr>
            <a:r>
              <a:rPr lang="ru-RU" sz="2800" dirty="0">
                <a:solidFill>
                  <a:prstClr val="black"/>
                </a:solidFill>
                <a:latin typeface="Calibri"/>
              </a:rPr>
              <a:t>На </a:t>
            </a:r>
            <a:r>
              <a:rPr lang="ru-RU" sz="2800" dirty="0" err="1">
                <a:solidFill>
                  <a:prstClr val="black"/>
                </a:solidFill>
                <a:latin typeface="Calibri"/>
              </a:rPr>
              <a:t>Планета.ру</a:t>
            </a:r>
            <a:r>
              <a:rPr lang="ru-RU" sz="2800" dirty="0">
                <a:solidFill>
                  <a:prstClr val="black"/>
                </a:solidFill>
                <a:latin typeface="Calibri"/>
              </a:rPr>
              <a:t> средства собирают в рамках краткосрочных проектов, поэтому число НКО больше.</a:t>
            </a:r>
          </a:p>
        </p:txBody>
      </p:sp>
    </p:spTree>
    <p:extLst>
      <p:ext uri="{BB962C8B-B14F-4D97-AF65-F5344CB8AC3E}">
        <p14:creationId xmlns:p14="http://schemas.microsoft.com/office/powerpoint/2010/main" val="16664718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3568" y="0"/>
            <a:ext cx="8460432" cy="1069514"/>
          </a:xfrm>
        </p:spPr>
        <p:txBody>
          <a:bodyPr/>
          <a:lstStyle/>
          <a:p>
            <a:pPr algn="ctr"/>
            <a:r>
              <a:rPr lang="ru-RU" sz="2800" dirty="0" smtClean="0"/>
              <a:t>ЦЕЛЕВАЯ АУДИТОРИЯ ОНЛАЙН - ПЛАТФОРМ</a:t>
            </a:r>
            <a:endParaRPr lang="ru-RU" sz="2800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5" name="Объект 4"/>
          <p:cNvPicPr>
            <a:picLocks noGrp="1" noChangeAspect="1"/>
          </p:cNvPicPr>
          <p:nvPr>
            <p:ph idx="10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23728" y="2060848"/>
            <a:ext cx="6564313" cy="3694273"/>
          </a:xfrm>
        </p:spPr>
      </p:pic>
    </p:spTree>
    <p:extLst>
      <p:ext uri="{BB962C8B-B14F-4D97-AF65-F5344CB8AC3E}">
        <p14:creationId xmlns:p14="http://schemas.microsoft.com/office/powerpoint/2010/main" val="11132168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11560" y="116632"/>
            <a:ext cx="8424936" cy="1069514"/>
          </a:xfrm>
        </p:spPr>
        <p:txBody>
          <a:bodyPr/>
          <a:lstStyle/>
          <a:p>
            <a:r>
              <a:rPr lang="ru-RU" sz="2800" dirty="0">
                <a:solidFill>
                  <a:prstClr val="black">
                    <a:lumMod val="75000"/>
                    <a:lumOff val="25000"/>
                  </a:prstClr>
                </a:solidFill>
              </a:rPr>
              <a:t>ЦЕЛЕВАЯ АУДИТОРИЯ ОНЛАЙН - </a:t>
            </a:r>
            <a:r>
              <a:rPr lang="ru-RU" sz="2800" dirty="0" smtClean="0">
                <a:solidFill>
                  <a:prstClr val="black">
                    <a:lumMod val="75000"/>
                    <a:lumOff val="25000"/>
                  </a:prstClr>
                </a:solidFill>
              </a:rPr>
              <a:t>ПЛАТФОРМ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5" name="Объект 4"/>
          <p:cNvPicPr>
            <a:picLocks noGrp="1" noChangeAspect="1"/>
          </p:cNvPicPr>
          <p:nvPr>
            <p:ph idx="10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33600" y="2071607"/>
            <a:ext cx="6564313" cy="3694273"/>
          </a:xfrm>
        </p:spPr>
      </p:pic>
    </p:spTree>
    <p:extLst>
      <p:ext uri="{BB962C8B-B14F-4D97-AF65-F5344CB8AC3E}">
        <p14:creationId xmlns:p14="http://schemas.microsoft.com/office/powerpoint/2010/main" val="8756145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27584" y="0"/>
            <a:ext cx="8316416" cy="1069514"/>
          </a:xfrm>
        </p:spPr>
        <p:txBody>
          <a:bodyPr/>
          <a:lstStyle/>
          <a:p>
            <a:r>
              <a:rPr lang="ru-RU" sz="2800" dirty="0">
                <a:solidFill>
                  <a:prstClr val="black">
                    <a:lumMod val="75000"/>
                    <a:lumOff val="25000"/>
                  </a:prstClr>
                </a:solidFill>
              </a:rPr>
              <a:t>ЦЕЛЕВАЯ АУДИТОРИЯ ОНЛАЙН - ПЛАТФОРМ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5" name="Объект 4"/>
          <p:cNvPicPr>
            <a:picLocks noGrp="1" noChangeAspect="1"/>
          </p:cNvPicPr>
          <p:nvPr>
            <p:ph idx="10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33600" y="2071607"/>
            <a:ext cx="6564313" cy="3694273"/>
          </a:xfrm>
        </p:spPr>
      </p:pic>
    </p:spTree>
    <p:extLst>
      <p:ext uri="{BB962C8B-B14F-4D97-AF65-F5344CB8AC3E}">
        <p14:creationId xmlns:p14="http://schemas.microsoft.com/office/powerpoint/2010/main" val="210551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55576" y="0"/>
            <a:ext cx="8388424" cy="1069514"/>
          </a:xfrm>
        </p:spPr>
        <p:txBody>
          <a:bodyPr/>
          <a:lstStyle/>
          <a:p>
            <a:r>
              <a:rPr lang="ru-RU" sz="2800" dirty="0">
                <a:solidFill>
                  <a:prstClr val="black">
                    <a:lumMod val="75000"/>
                    <a:lumOff val="25000"/>
                  </a:prstClr>
                </a:solidFill>
              </a:rPr>
              <a:t>ЦЕЛЕВАЯ АУДИТОРИЯ ОНЛАЙН - ПЛАТФОРМ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5" name="Объект 4"/>
          <p:cNvPicPr>
            <a:picLocks noGrp="1" noChangeAspect="1"/>
          </p:cNvPicPr>
          <p:nvPr>
            <p:ph idx="10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33600" y="2071607"/>
            <a:ext cx="6564313" cy="3694273"/>
          </a:xfrm>
        </p:spPr>
      </p:pic>
    </p:spTree>
    <p:extLst>
      <p:ext uri="{BB962C8B-B14F-4D97-AF65-F5344CB8AC3E}">
        <p14:creationId xmlns:p14="http://schemas.microsoft.com/office/powerpoint/2010/main" val="1608144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27584" y="0"/>
            <a:ext cx="8316416" cy="1069514"/>
          </a:xfrm>
        </p:spPr>
        <p:txBody>
          <a:bodyPr/>
          <a:lstStyle/>
          <a:p>
            <a:r>
              <a:rPr lang="ru-RU" sz="2800" dirty="0">
                <a:solidFill>
                  <a:prstClr val="black">
                    <a:lumMod val="75000"/>
                    <a:lumOff val="25000"/>
                  </a:prstClr>
                </a:solidFill>
              </a:rPr>
              <a:t>ЦЕЛЕВАЯ АУДИТОРИЯ ОНЛАЙН - ПЛАТФОРМ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5" name="Объект 4"/>
          <p:cNvPicPr>
            <a:picLocks noGrp="1" noChangeAspect="1"/>
          </p:cNvPicPr>
          <p:nvPr>
            <p:ph idx="10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33600" y="2071607"/>
            <a:ext cx="6564313" cy="3694273"/>
          </a:xfrm>
        </p:spPr>
      </p:pic>
    </p:spTree>
    <p:extLst>
      <p:ext uri="{BB962C8B-B14F-4D97-AF65-F5344CB8AC3E}">
        <p14:creationId xmlns:p14="http://schemas.microsoft.com/office/powerpoint/2010/main" val="11655711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27584" y="0"/>
            <a:ext cx="8316416" cy="1069514"/>
          </a:xfrm>
        </p:spPr>
        <p:txBody>
          <a:bodyPr/>
          <a:lstStyle/>
          <a:p>
            <a:r>
              <a:rPr lang="ru-RU" sz="2800" dirty="0">
                <a:solidFill>
                  <a:prstClr val="black">
                    <a:lumMod val="75000"/>
                    <a:lumOff val="25000"/>
                  </a:prstClr>
                </a:solidFill>
              </a:rPr>
              <a:t>ЦЕЛЕВАЯ АУДИТОРИЯ ОНЛАЙН - ПЛАТФОРМ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5" name="Объект 4"/>
          <p:cNvPicPr>
            <a:picLocks noGrp="1" noChangeAspect="1"/>
          </p:cNvPicPr>
          <p:nvPr>
            <p:ph idx="10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33600" y="2071607"/>
            <a:ext cx="6564313" cy="3694273"/>
          </a:xfrm>
        </p:spPr>
      </p:pic>
    </p:spTree>
    <p:extLst>
      <p:ext uri="{BB962C8B-B14F-4D97-AF65-F5344CB8AC3E}">
        <p14:creationId xmlns:p14="http://schemas.microsoft.com/office/powerpoint/2010/main" val="3720929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27584" y="0"/>
            <a:ext cx="8316416" cy="1069514"/>
          </a:xfrm>
        </p:spPr>
        <p:txBody>
          <a:bodyPr/>
          <a:lstStyle/>
          <a:p>
            <a:r>
              <a:rPr lang="ru-RU" sz="2800" dirty="0">
                <a:solidFill>
                  <a:prstClr val="black">
                    <a:lumMod val="75000"/>
                    <a:lumOff val="25000"/>
                  </a:prstClr>
                </a:solidFill>
              </a:rPr>
              <a:t>ЦЕЛЕВАЯ АУДИТОРИЯ ОНЛАЙН - ПЛАТФОРМ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6" name="Объект 5"/>
          <p:cNvPicPr>
            <a:picLocks noGrp="1" noChangeAspect="1"/>
          </p:cNvPicPr>
          <p:nvPr>
            <p:ph idx="10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33600" y="2071607"/>
            <a:ext cx="6564313" cy="3694273"/>
          </a:xfrm>
        </p:spPr>
      </p:pic>
    </p:spTree>
    <p:extLst>
      <p:ext uri="{BB962C8B-B14F-4D97-AF65-F5344CB8AC3E}">
        <p14:creationId xmlns:p14="http://schemas.microsoft.com/office/powerpoint/2010/main" val="2424535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187624" y="0"/>
            <a:ext cx="7956376" cy="1069514"/>
          </a:xfrm>
        </p:spPr>
        <p:txBody>
          <a:bodyPr/>
          <a:lstStyle/>
          <a:p>
            <a:pPr algn="ctr"/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ПОЛЬЗА ДЛЯ НКО</a:t>
            </a:r>
            <a:endParaRPr lang="ru-RU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idx="10"/>
          </p:nvPr>
        </p:nvSpPr>
        <p:spPr/>
        <p:txBody>
          <a:bodyPr/>
          <a:lstStyle/>
          <a:p>
            <a:pPr marL="228600" lvl="0" indent="-228600" latinLnBrk="0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</a:pPr>
            <a:r>
              <a:rPr lang="ru-RU" sz="1800" dirty="0">
                <a:solidFill>
                  <a:prstClr val="black"/>
                </a:solidFill>
                <a:latin typeface="Calibri"/>
              </a:rPr>
              <a:t>Для НКО партнерство с платформами является взаимовыгодным</a:t>
            </a:r>
            <a:r>
              <a:rPr lang="en-US" sz="1800" dirty="0">
                <a:solidFill>
                  <a:prstClr val="black"/>
                </a:solidFill>
                <a:latin typeface="Calibri"/>
              </a:rPr>
              <a:t>:</a:t>
            </a:r>
          </a:p>
          <a:p>
            <a:pPr marL="228600" lvl="0" indent="-228600" latinLnBrk="0">
              <a:lnSpc>
                <a:spcPct val="90000"/>
              </a:lnSpc>
              <a:spcBef>
                <a:spcPts val="1000"/>
              </a:spcBef>
              <a:buFont typeface="Wingdings" panose="05000000000000000000" pitchFamily="2" charset="2"/>
              <a:buChar char="Ø"/>
            </a:pPr>
            <a:r>
              <a:rPr lang="ru-RU" sz="1800" dirty="0">
                <a:solidFill>
                  <a:prstClr val="black"/>
                </a:solidFill>
                <a:latin typeface="Calibri"/>
              </a:rPr>
              <a:t> Платформы прилагают усилия для продвижения организации, </a:t>
            </a:r>
            <a:endParaRPr lang="en-US" sz="1800" dirty="0">
              <a:solidFill>
                <a:prstClr val="black"/>
              </a:solidFill>
              <a:latin typeface="Calibri"/>
            </a:endParaRPr>
          </a:p>
          <a:p>
            <a:pPr marL="228600" lvl="0" indent="-228600" latinLnBrk="0">
              <a:lnSpc>
                <a:spcPct val="90000"/>
              </a:lnSpc>
              <a:spcBef>
                <a:spcPts val="1000"/>
              </a:spcBef>
              <a:buFont typeface="Wingdings" panose="05000000000000000000" pitchFamily="2" charset="2"/>
              <a:buChar char="Ø"/>
            </a:pPr>
            <a:r>
              <a:rPr lang="ru-RU" sz="1800" dirty="0">
                <a:solidFill>
                  <a:prstClr val="black"/>
                </a:solidFill>
                <a:latin typeface="Calibri"/>
              </a:rPr>
              <a:t>используют свои информационные ресурсы,</a:t>
            </a:r>
            <a:endParaRPr lang="en-US" sz="1800" dirty="0">
              <a:solidFill>
                <a:prstClr val="black"/>
              </a:solidFill>
              <a:latin typeface="Calibri"/>
            </a:endParaRPr>
          </a:p>
          <a:p>
            <a:pPr marL="228600" lvl="0" indent="-228600" latinLnBrk="0">
              <a:lnSpc>
                <a:spcPct val="90000"/>
              </a:lnSpc>
              <a:spcBef>
                <a:spcPts val="1000"/>
              </a:spcBef>
              <a:buFont typeface="Wingdings" panose="05000000000000000000" pitchFamily="2" charset="2"/>
              <a:buChar char="Ø"/>
            </a:pPr>
            <a:r>
              <a:rPr lang="ru-RU" sz="1800" dirty="0">
                <a:solidFill>
                  <a:prstClr val="black"/>
                </a:solidFill>
                <a:latin typeface="Calibri"/>
              </a:rPr>
              <a:t> развивают партнерские отношения в пользу НКО. </a:t>
            </a:r>
            <a:endParaRPr lang="en-US" sz="1800" dirty="0">
              <a:solidFill>
                <a:prstClr val="black"/>
              </a:solidFill>
              <a:latin typeface="Calibri"/>
            </a:endParaRPr>
          </a:p>
          <a:p>
            <a:pPr marL="228600" lvl="0" indent="-228600" latinLnBrk="0">
              <a:lnSpc>
                <a:spcPct val="90000"/>
              </a:lnSpc>
              <a:spcBef>
                <a:spcPts val="1000"/>
              </a:spcBef>
              <a:buFont typeface="Wingdings" panose="05000000000000000000" pitchFamily="2" charset="2"/>
              <a:buChar char="Ø"/>
            </a:pPr>
            <a:r>
              <a:rPr lang="ru-RU" sz="1800" dirty="0">
                <a:solidFill>
                  <a:prstClr val="black"/>
                </a:solidFill>
                <a:latin typeface="Calibri"/>
              </a:rPr>
              <a:t>Они привлекают новую аудиторию, используя возможности социальных сетей и других инструментов для продвижения совместных акций. </a:t>
            </a:r>
            <a:endParaRPr lang="en-US" sz="1800" dirty="0">
              <a:solidFill>
                <a:prstClr val="black"/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605889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259632" y="0"/>
            <a:ext cx="7884368" cy="1069514"/>
          </a:xfrm>
        </p:spPr>
        <p:txBody>
          <a:bodyPr/>
          <a:lstStyle/>
          <a:p>
            <a:pPr algn="ctr"/>
            <a:r>
              <a:rPr lang="ru-RU" sz="2800" dirty="0">
                <a:solidFill>
                  <a:prstClr val="black">
                    <a:lumMod val="75000"/>
                    <a:lumOff val="25000"/>
                  </a:prst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ПОЛЬЗА ДЛЯ НКО</a:t>
            </a:r>
            <a:endParaRPr lang="ru-RU" sz="2800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idx="10"/>
          </p:nvPr>
        </p:nvSpPr>
        <p:spPr/>
        <p:txBody>
          <a:bodyPr/>
          <a:lstStyle/>
          <a:p>
            <a:pPr marL="228600" lvl="0" indent="-228600" latinLnBrk="0">
              <a:lnSpc>
                <a:spcPct val="90000"/>
              </a:lnSpc>
              <a:spcBef>
                <a:spcPts val="1000"/>
              </a:spcBef>
              <a:buFont typeface="Wingdings" panose="05000000000000000000" pitchFamily="2" charset="2"/>
              <a:buChar char="Ø"/>
            </a:pPr>
            <a:r>
              <a:rPr lang="ru-RU" sz="1800" dirty="0">
                <a:solidFill>
                  <a:prstClr val="black"/>
                </a:solidFill>
                <a:latin typeface="Calibri"/>
              </a:rPr>
              <a:t>Работа с НКО может вестись индивидуально, разрабатывается план продвижения, сотрудники платформ сами формируют контент, пишут </a:t>
            </a:r>
            <a:r>
              <a:rPr lang="ru-RU" sz="1800" dirty="0" err="1">
                <a:solidFill>
                  <a:prstClr val="black"/>
                </a:solidFill>
                <a:latin typeface="Calibri"/>
              </a:rPr>
              <a:t>фандрайзинговые</a:t>
            </a:r>
            <a:r>
              <a:rPr lang="ru-RU" sz="1800" dirty="0">
                <a:solidFill>
                  <a:prstClr val="black"/>
                </a:solidFill>
                <a:latin typeface="Calibri"/>
              </a:rPr>
              <a:t> материалы, создают и размещают видеоролики и т.п. </a:t>
            </a:r>
            <a:endParaRPr lang="en-US" sz="1800" dirty="0">
              <a:solidFill>
                <a:prstClr val="black"/>
              </a:solidFill>
              <a:latin typeface="Calibri"/>
            </a:endParaRPr>
          </a:p>
          <a:p>
            <a:pPr marL="228600" lvl="0" indent="-228600" latinLnBrk="0">
              <a:lnSpc>
                <a:spcPct val="90000"/>
              </a:lnSpc>
              <a:spcBef>
                <a:spcPts val="1000"/>
              </a:spcBef>
              <a:buFont typeface="Wingdings" panose="05000000000000000000" pitchFamily="2" charset="2"/>
              <a:buChar char="Ø"/>
            </a:pPr>
            <a:r>
              <a:rPr lang="ru-RU" sz="1800" dirty="0">
                <a:solidFill>
                  <a:prstClr val="black"/>
                </a:solidFill>
                <a:latin typeface="Calibri"/>
              </a:rPr>
              <a:t>Очень многое зависит и от активной позиции самой организации, которая должна стремиться продвигать свои акции и сборы на платформе, привлекать своих сторонников.</a:t>
            </a:r>
          </a:p>
          <a:p>
            <a:pPr marL="228600" lvl="0" indent="-228600" latinLnBrk="0">
              <a:lnSpc>
                <a:spcPct val="90000"/>
              </a:lnSpc>
              <a:spcBef>
                <a:spcPts val="1000"/>
              </a:spcBef>
              <a:buFont typeface="Wingdings" panose="05000000000000000000" pitchFamily="2" charset="2"/>
              <a:buChar char="Ø"/>
            </a:pPr>
            <a:r>
              <a:rPr lang="ru-RU" sz="1800" dirty="0">
                <a:solidFill>
                  <a:prstClr val="black"/>
                </a:solidFill>
                <a:latin typeface="Calibri"/>
              </a:rPr>
              <a:t>Ряд лидирующих платформ проводят обучение и тренинги для НКО. Организации обучаются </a:t>
            </a:r>
            <a:r>
              <a:rPr lang="ru-RU" sz="1800" dirty="0" err="1">
                <a:solidFill>
                  <a:prstClr val="black"/>
                </a:solidFill>
                <a:latin typeface="Calibri"/>
              </a:rPr>
              <a:t>фандрайзингу</a:t>
            </a:r>
            <a:r>
              <a:rPr lang="ru-RU" sz="1800" dirty="0">
                <a:solidFill>
                  <a:prstClr val="black"/>
                </a:solidFill>
                <a:latin typeface="Calibri"/>
              </a:rPr>
              <a:t>, коммуникации, работе с массовыми пожертвованиями и т.п.</a:t>
            </a:r>
          </a:p>
        </p:txBody>
      </p:sp>
    </p:spTree>
    <p:extLst>
      <p:ext uri="{BB962C8B-B14F-4D97-AF65-F5344CB8AC3E}">
        <p14:creationId xmlns:p14="http://schemas.microsoft.com/office/powerpoint/2010/main" val="29716023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187624" y="0"/>
            <a:ext cx="7956376" cy="1069514"/>
          </a:xfrm>
        </p:spPr>
        <p:txBody>
          <a:bodyPr/>
          <a:lstStyle/>
          <a:p>
            <a:pPr algn="ctr"/>
            <a:r>
              <a:rPr lang="ru-RU" sz="2800" dirty="0">
                <a:solidFill>
                  <a:prstClr val="black">
                    <a:lumMod val="75000"/>
                    <a:lumOff val="25000"/>
                  </a:prst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ПОЛЬЗА ДЛЯ НКО</a:t>
            </a:r>
            <a:endParaRPr lang="ru-RU" sz="2800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idx="10"/>
          </p:nvPr>
        </p:nvSpPr>
        <p:spPr/>
        <p:txBody>
          <a:bodyPr/>
          <a:lstStyle/>
          <a:p>
            <a:pPr marL="228600" lvl="0" indent="-228600" latinLnBrk="0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</a:pPr>
            <a:r>
              <a:rPr lang="ru-RU" sz="2800" b="1" dirty="0">
                <a:solidFill>
                  <a:prstClr val="black"/>
                </a:solidFill>
                <a:latin typeface="Calibri"/>
              </a:rPr>
              <a:t>Благодаря платформам </a:t>
            </a:r>
            <a:r>
              <a:rPr lang="ru-RU" sz="2800" dirty="0">
                <a:solidFill>
                  <a:prstClr val="black"/>
                </a:solidFill>
                <a:latin typeface="Calibri"/>
              </a:rPr>
              <a:t>и другим способам сбора онлайн-пожертвований становится возможным </a:t>
            </a:r>
            <a:r>
              <a:rPr lang="ru-RU" sz="2800" b="1" dirty="0">
                <a:solidFill>
                  <a:prstClr val="black"/>
                </a:solidFill>
                <a:latin typeface="Calibri"/>
              </a:rPr>
              <a:t>осуществлять недоступный ранее анализ поведения доноров, экспериментировать с различными стимулами для их участия</a:t>
            </a:r>
            <a:r>
              <a:rPr lang="ru-RU" sz="2800" dirty="0">
                <a:solidFill>
                  <a:prstClr val="black"/>
                </a:solidFill>
                <a:latin typeface="Calibri"/>
              </a:rPr>
              <a:t>. </a:t>
            </a:r>
            <a:endParaRPr lang="en-US" sz="2800" dirty="0">
              <a:solidFill>
                <a:prstClr val="black"/>
              </a:solidFill>
              <a:latin typeface="Calibri"/>
            </a:endParaRPr>
          </a:p>
          <a:p>
            <a:pPr marL="228600" lvl="0" indent="-228600" latinLnBrk="0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</a:pPr>
            <a:endParaRPr lang="ru-RU" sz="2800" dirty="0">
              <a:solidFill>
                <a:prstClr val="black"/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6233310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259632" y="0"/>
            <a:ext cx="7884368" cy="1069514"/>
          </a:xfrm>
        </p:spPr>
        <p:txBody>
          <a:bodyPr/>
          <a:lstStyle/>
          <a:p>
            <a:pPr algn="ctr"/>
            <a:r>
              <a:rPr lang="ru-RU" sz="2800" dirty="0">
                <a:solidFill>
                  <a:prstClr val="black">
                    <a:lumMod val="75000"/>
                    <a:lumOff val="25000"/>
                  </a:prst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ПОЛЬЗА ДЛЯ НКО</a:t>
            </a:r>
            <a:endParaRPr lang="ru-RU" sz="2800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idx="10"/>
          </p:nvPr>
        </p:nvSpPr>
        <p:spPr/>
        <p:txBody>
          <a:bodyPr/>
          <a:lstStyle/>
          <a:p>
            <a:r>
              <a:rPr lang="ru-RU" sz="2800" dirty="0" smtClean="0">
                <a:solidFill>
                  <a:prstClr val="black"/>
                </a:solidFill>
                <a:latin typeface="Calibri"/>
              </a:rPr>
              <a:t>Эксперты считают, </a:t>
            </a:r>
            <a:r>
              <a:rPr lang="ru-RU" sz="2800" dirty="0">
                <a:solidFill>
                  <a:prstClr val="black"/>
                </a:solidFill>
                <a:latin typeface="Calibri"/>
              </a:rPr>
              <a:t>что это приведет к </a:t>
            </a:r>
            <a:r>
              <a:rPr lang="ru-RU" sz="2800" b="1" dirty="0">
                <a:solidFill>
                  <a:prstClr val="black"/>
                </a:solidFill>
                <a:latin typeface="Calibri"/>
              </a:rPr>
              <a:t>повышению эффективности </a:t>
            </a:r>
            <a:r>
              <a:rPr lang="ru-RU" sz="2800" b="1" dirty="0" err="1" smtClean="0">
                <a:solidFill>
                  <a:prstClr val="black"/>
                </a:solidFill>
                <a:latin typeface="Calibri"/>
              </a:rPr>
              <a:t>фандрайзиговых</a:t>
            </a:r>
            <a:r>
              <a:rPr lang="ru-RU" sz="2800" b="1" dirty="0" smtClean="0">
                <a:solidFill>
                  <a:prstClr val="black"/>
                </a:solidFill>
                <a:latin typeface="Calibri"/>
              </a:rPr>
              <a:t> </a:t>
            </a:r>
            <a:r>
              <a:rPr lang="ru-RU" sz="2800" dirty="0">
                <a:solidFill>
                  <a:prstClr val="black"/>
                </a:solidFill>
                <a:latin typeface="Calibri"/>
              </a:rPr>
              <a:t>усилий НКО на рынке массовых пожертвований и </a:t>
            </a:r>
            <a:r>
              <a:rPr lang="ru-RU" sz="2800" b="1" dirty="0">
                <a:solidFill>
                  <a:prstClr val="black"/>
                </a:solidFill>
                <a:latin typeface="Calibri"/>
              </a:rPr>
              <a:t>повышению вовлеченности и удовлетворенности доноров</a:t>
            </a:r>
            <a:r>
              <a:rPr lang="ru-RU" sz="2800" dirty="0">
                <a:solidFill>
                  <a:prstClr val="black"/>
                </a:solidFill>
                <a:latin typeface="Calibri"/>
              </a:rPr>
              <a:t>.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3617456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259632" y="0"/>
            <a:ext cx="7884368" cy="1069514"/>
          </a:xfrm>
        </p:spPr>
        <p:txBody>
          <a:bodyPr/>
          <a:lstStyle/>
          <a:p>
            <a:pPr algn="ctr"/>
            <a:r>
              <a:rPr lang="ru-RU" sz="28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5 причин, почему стоит делать пожертвования через онлайн-платформы</a:t>
            </a:r>
            <a:endParaRPr lang="ru-RU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idx="10"/>
          </p:nvPr>
        </p:nvSpPr>
        <p:spPr/>
        <p:txBody>
          <a:bodyPr/>
          <a:lstStyle/>
          <a:p>
            <a:pPr lvl="0" latinLnBrk="0">
              <a:lnSpc>
                <a:spcPct val="90000"/>
              </a:lnSpc>
              <a:spcBef>
                <a:spcPts val="1000"/>
              </a:spcBef>
            </a:pPr>
            <a:r>
              <a:rPr lang="ru-RU" sz="2600" b="1" dirty="0">
                <a:solidFill>
                  <a:prstClr val="black"/>
                </a:solidFill>
                <a:latin typeface="Calibri"/>
              </a:rPr>
              <a:t>1. НКО на платформах можно доверять</a:t>
            </a:r>
          </a:p>
          <a:p>
            <a:pPr lvl="0" latinLnBrk="0">
              <a:lnSpc>
                <a:spcPct val="90000"/>
              </a:lnSpc>
              <a:spcBef>
                <a:spcPts val="1000"/>
              </a:spcBef>
            </a:pPr>
            <a:r>
              <a:rPr lang="ru-RU" sz="2600" dirty="0">
                <a:solidFill>
                  <a:prstClr val="black"/>
                </a:solidFill>
                <a:latin typeface="Calibri"/>
              </a:rPr>
              <a:t>Каждая платформа проводит тщательную экспертизу НКО, чтобы жертвователи были уверены в поддерживаемых организациях. Проводится </a:t>
            </a:r>
            <a:r>
              <a:rPr lang="ru-RU" sz="2600" dirty="0" err="1">
                <a:solidFill>
                  <a:prstClr val="black"/>
                </a:solidFill>
                <a:latin typeface="Calibri"/>
              </a:rPr>
              <a:t>валидация</a:t>
            </a:r>
            <a:r>
              <a:rPr lang="ru-RU" sz="2600" dirty="0">
                <a:solidFill>
                  <a:prstClr val="black"/>
                </a:solidFill>
                <a:latin typeface="Calibri"/>
              </a:rPr>
              <a:t> юридических и финансовых документов, многие платформы анализируют сайты и публичную информацию об НКО</a:t>
            </a:r>
            <a:r>
              <a:rPr lang="ru-RU" sz="2600" dirty="0" smtClean="0">
                <a:solidFill>
                  <a:prstClr val="black"/>
                </a:solidFill>
                <a:latin typeface="Calibri"/>
              </a:rPr>
              <a:t>.</a:t>
            </a:r>
            <a:endParaRPr lang="ru-RU" sz="2600" dirty="0">
              <a:solidFill>
                <a:prstClr val="black"/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4773557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187624" y="0"/>
            <a:ext cx="7956376" cy="1069514"/>
          </a:xfrm>
        </p:spPr>
        <p:txBody>
          <a:bodyPr/>
          <a:lstStyle/>
          <a:p>
            <a:pPr algn="ctr"/>
            <a:r>
              <a:rPr lang="ru-RU" sz="28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5 причин, почему стоит делать пожертвования через онлайн-платформы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idx="10"/>
          </p:nvPr>
        </p:nvSpPr>
        <p:spPr/>
        <p:txBody>
          <a:bodyPr/>
          <a:lstStyle/>
          <a:p>
            <a:pPr lvl="0" latinLnBrk="0">
              <a:lnSpc>
                <a:spcPct val="90000"/>
              </a:lnSpc>
              <a:spcBef>
                <a:spcPts val="1000"/>
              </a:spcBef>
            </a:pPr>
            <a:r>
              <a:rPr lang="ru-RU" sz="2600" b="1" dirty="0">
                <a:solidFill>
                  <a:prstClr val="black"/>
                </a:solidFill>
                <a:latin typeface="Calibri"/>
              </a:rPr>
              <a:t>2. Прозрачность и отчетность</a:t>
            </a:r>
          </a:p>
          <a:p>
            <a:pPr lvl="0" latinLnBrk="0">
              <a:lnSpc>
                <a:spcPct val="90000"/>
              </a:lnSpc>
              <a:spcBef>
                <a:spcPts val="1000"/>
              </a:spcBef>
            </a:pPr>
            <a:r>
              <a:rPr lang="ru-RU" sz="2600" dirty="0">
                <a:solidFill>
                  <a:prstClr val="black"/>
                </a:solidFill>
                <a:latin typeface="Calibri"/>
              </a:rPr>
              <a:t>Все процедуры на платформах прозрачны, во многих есть функция личного кабинета, сервисы информируют пользователя о совершенных действиях. Также НКО предоставляют отчеты о расходах, которые публикуются платформами, поэтому жертвователь может быть уверен в целевом расходовании средств.</a:t>
            </a:r>
            <a:endParaRPr lang="ru-RU" dirty="0">
              <a:solidFill>
                <a:prstClr val="black">
                  <a:lumMod val="75000"/>
                  <a:lumOff val="2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178360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187624" y="0"/>
            <a:ext cx="7956376" cy="1069514"/>
          </a:xfrm>
        </p:spPr>
        <p:txBody>
          <a:bodyPr/>
          <a:lstStyle/>
          <a:p>
            <a:pPr algn="ctr"/>
            <a:r>
              <a:rPr lang="ru-RU" sz="28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5 причин, почему стоит делать пожертвования через онлайн-платформы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idx="10"/>
          </p:nvPr>
        </p:nvSpPr>
        <p:spPr/>
        <p:txBody>
          <a:bodyPr/>
          <a:lstStyle/>
          <a:p>
            <a:pPr lvl="0" latinLnBrk="0">
              <a:lnSpc>
                <a:spcPct val="90000"/>
              </a:lnSpc>
              <a:spcBef>
                <a:spcPts val="1000"/>
              </a:spcBef>
            </a:pPr>
            <a:r>
              <a:rPr lang="ru-RU" sz="2600" b="1" dirty="0">
                <a:solidFill>
                  <a:prstClr val="black"/>
                </a:solidFill>
                <a:latin typeface="Calibri"/>
              </a:rPr>
              <a:t>3. Удобный поиск, можно помочь сразу нескольким организациям</a:t>
            </a:r>
          </a:p>
          <a:p>
            <a:pPr lvl="0" latinLnBrk="0">
              <a:lnSpc>
                <a:spcPct val="90000"/>
              </a:lnSpc>
              <a:spcBef>
                <a:spcPts val="1000"/>
              </a:spcBef>
            </a:pPr>
            <a:r>
              <a:rPr lang="ru-RU" sz="2600" dirty="0">
                <a:solidFill>
                  <a:prstClr val="black"/>
                </a:solidFill>
                <a:latin typeface="Calibri"/>
              </a:rPr>
              <a:t>На платформе можно рассмотреть и выбрать несколько организаций для поддержки. Можно подобрать организации по параметрам – проблеме, целевой группе, региону и т.п.</a:t>
            </a:r>
          </a:p>
        </p:txBody>
      </p:sp>
    </p:spTree>
    <p:extLst>
      <p:ext uri="{BB962C8B-B14F-4D97-AF65-F5344CB8AC3E}">
        <p14:creationId xmlns:p14="http://schemas.microsoft.com/office/powerpoint/2010/main" val="18953333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259632" y="0"/>
            <a:ext cx="7884368" cy="1069514"/>
          </a:xfrm>
        </p:spPr>
        <p:txBody>
          <a:bodyPr/>
          <a:lstStyle/>
          <a:p>
            <a:pPr algn="ctr"/>
            <a:r>
              <a:rPr lang="ru-RU" sz="28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5 причин, почему стоит делать пожертвования через онлайн-платформы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idx="10"/>
          </p:nvPr>
        </p:nvSpPr>
        <p:spPr/>
        <p:txBody>
          <a:bodyPr/>
          <a:lstStyle/>
          <a:p>
            <a:pPr lvl="0" latinLnBrk="0">
              <a:lnSpc>
                <a:spcPct val="90000"/>
              </a:lnSpc>
              <a:spcBef>
                <a:spcPts val="1000"/>
              </a:spcBef>
            </a:pPr>
            <a:r>
              <a:rPr lang="ru-RU" sz="2600" b="1" dirty="0">
                <a:solidFill>
                  <a:prstClr val="black"/>
                </a:solidFill>
                <a:latin typeface="Calibri"/>
              </a:rPr>
              <a:t>3. Удобный поиск, можно помочь сразу нескольким организациям</a:t>
            </a:r>
          </a:p>
          <a:p>
            <a:pPr lvl="0" latinLnBrk="0">
              <a:lnSpc>
                <a:spcPct val="90000"/>
              </a:lnSpc>
              <a:spcBef>
                <a:spcPts val="1000"/>
              </a:spcBef>
            </a:pPr>
            <a:r>
              <a:rPr lang="ru-RU" sz="2600" dirty="0">
                <a:solidFill>
                  <a:prstClr val="black"/>
                </a:solidFill>
                <a:latin typeface="Calibri"/>
              </a:rPr>
              <a:t>На платформе можно рассмотреть и выбрать несколько организаций для поддержки. Можно подобрать организации по параметрам – проблеме, целевой группе, региону и т.п.</a:t>
            </a:r>
          </a:p>
        </p:txBody>
      </p:sp>
    </p:spTree>
    <p:extLst>
      <p:ext uri="{BB962C8B-B14F-4D97-AF65-F5344CB8AC3E}">
        <p14:creationId xmlns:p14="http://schemas.microsoft.com/office/powerpoint/2010/main" val="25768687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187624" y="0"/>
            <a:ext cx="7956376" cy="1069514"/>
          </a:xfrm>
        </p:spPr>
        <p:txBody>
          <a:bodyPr/>
          <a:lstStyle/>
          <a:p>
            <a:r>
              <a:rPr lang="ru-RU" dirty="0"/>
              <a:t>Волонтерский </a:t>
            </a:r>
            <a:r>
              <a:rPr lang="ru-RU" dirty="0" err="1"/>
              <a:t>фандрайзинг</a:t>
            </a:r>
            <a:r>
              <a:rPr lang="ru-RU" dirty="0"/>
              <a:t> 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idx="10"/>
          </p:nvPr>
        </p:nvSpPr>
        <p:spPr/>
        <p:txBody>
          <a:bodyPr/>
          <a:lstStyle/>
          <a:p>
            <a:r>
              <a:rPr lang="ru-RU" sz="2400" dirty="0">
                <a:latin typeface="Calibri" panose="020F0502020204030204" pitchFamily="34" charset="0"/>
              </a:rPr>
              <a:t>В 2016 году появились первые платформы для личного волонтерского </a:t>
            </a:r>
            <a:r>
              <a:rPr lang="ru-RU" sz="2400" dirty="0" err="1">
                <a:latin typeface="Calibri" panose="020F0502020204030204" pitchFamily="34" charset="0"/>
              </a:rPr>
              <a:t>фандрайзинга</a:t>
            </a:r>
            <a:r>
              <a:rPr lang="ru-RU" sz="2400" dirty="0">
                <a:latin typeface="Calibri" panose="020F0502020204030204" pitchFamily="34" charset="0"/>
              </a:rPr>
              <a:t>. </a:t>
            </a:r>
            <a:endParaRPr lang="ru-RU" sz="2400" dirty="0" smtClean="0">
              <a:latin typeface="Calibri" panose="020F0502020204030204" pitchFamily="34" charset="0"/>
            </a:endParaRPr>
          </a:p>
          <a:p>
            <a:r>
              <a:rPr lang="ru-RU" sz="2400" dirty="0" smtClean="0">
                <a:latin typeface="Calibri" panose="020F0502020204030204" pitchFamily="34" charset="0"/>
              </a:rPr>
              <a:t>Самые </a:t>
            </a:r>
            <a:r>
              <a:rPr lang="ru-RU" sz="2400" dirty="0">
                <a:latin typeface="Calibri" panose="020F0502020204030204" pitchFamily="34" charset="0"/>
              </a:rPr>
              <a:t>известные из них – </a:t>
            </a:r>
            <a:r>
              <a:rPr lang="ru-RU" sz="2400" dirty="0">
                <a:latin typeface="Calibri" panose="020F0502020204030204" pitchFamily="34" charset="0"/>
                <a:hlinkClick r:id="rId2"/>
              </a:rPr>
              <a:t>«Пользуясь случаем»</a:t>
            </a:r>
            <a:r>
              <a:rPr lang="ru-RU" sz="2400" dirty="0">
                <a:latin typeface="Calibri" panose="020F0502020204030204" pitchFamily="34" charset="0"/>
              </a:rPr>
              <a:t> (проект фонда «Нужна помощь») и </a:t>
            </a:r>
            <a:endParaRPr lang="ru-RU" sz="2400" dirty="0" smtClean="0">
              <a:latin typeface="Calibri" panose="020F0502020204030204" pitchFamily="34" charset="0"/>
            </a:endParaRPr>
          </a:p>
          <a:p>
            <a:r>
              <a:rPr lang="ru-RU" sz="2400" dirty="0" smtClean="0">
                <a:latin typeface="Calibri" panose="020F0502020204030204" pitchFamily="34" charset="0"/>
                <a:hlinkClick r:id="rId3"/>
              </a:rPr>
              <a:t>«</a:t>
            </a:r>
            <a:r>
              <a:rPr lang="ru-RU" sz="2400" dirty="0">
                <a:latin typeface="Calibri" panose="020F0502020204030204" pitchFamily="34" charset="0"/>
                <a:hlinkClick r:id="rId3"/>
              </a:rPr>
              <a:t>Сделай!»</a:t>
            </a:r>
            <a:r>
              <a:rPr lang="ru-RU" sz="2400" dirty="0">
                <a:latin typeface="Calibri" panose="020F0502020204030204" pitchFamily="34" charset="0"/>
              </a:rPr>
              <a:t> (частный </a:t>
            </a:r>
            <a:r>
              <a:rPr lang="ru-RU" sz="2400" dirty="0" smtClean="0">
                <a:latin typeface="Calibri" panose="020F0502020204030204" pitchFamily="34" charset="0"/>
              </a:rPr>
              <a:t>проект). </a:t>
            </a:r>
            <a:endParaRPr lang="ru-RU" sz="2400" dirty="0"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744931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71600" y="0"/>
            <a:ext cx="8172400" cy="1069514"/>
          </a:xfrm>
        </p:spPr>
        <p:txBody>
          <a:bodyPr/>
          <a:lstStyle/>
          <a:p>
            <a:r>
              <a:rPr lang="ru-RU" dirty="0">
                <a:solidFill>
                  <a:prstClr val="black">
                    <a:lumMod val="75000"/>
                    <a:lumOff val="25000"/>
                  </a:prstClr>
                </a:solidFill>
              </a:rPr>
              <a:t>Волонтерский </a:t>
            </a:r>
            <a:r>
              <a:rPr lang="ru-RU" dirty="0" err="1">
                <a:solidFill>
                  <a:prstClr val="black">
                    <a:lumMod val="75000"/>
                    <a:lumOff val="25000"/>
                  </a:prstClr>
                </a:solidFill>
              </a:rPr>
              <a:t>фандрайзинг</a:t>
            </a:r>
            <a:r>
              <a:rPr lang="ru-RU" dirty="0">
                <a:solidFill>
                  <a:prstClr val="black">
                    <a:lumMod val="75000"/>
                    <a:lumOff val="25000"/>
                  </a:prstClr>
                </a:solidFill>
              </a:rPr>
              <a:t> 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idx="10"/>
          </p:nvPr>
        </p:nvSpPr>
        <p:spPr>
          <a:xfrm>
            <a:off x="1835696" y="1844824"/>
            <a:ext cx="6861448" cy="4147865"/>
          </a:xfrm>
        </p:spPr>
        <p:txBody>
          <a:bodyPr/>
          <a:lstStyle/>
          <a:p>
            <a:pPr lvl="0"/>
            <a:r>
              <a:rPr lang="ru-RU" sz="2800" dirty="0">
                <a:solidFill>
                  <a:prstClr val="black">
                    <a:lumMod val="75000"/>
                    <a:lumOff val="25000"/>
                  </a:prstClr>
                </a:solidFill>
                <a:latin typeface="Calibri" panose="020F0502020204030204" pitchFamily="34" charset="0"/>
              </a:rPr>
              <a:t>Эти сервисы предоставляют возможность активным сторонникам НКО привлекать своих друзей, сторонников, коллег к сбору средств в рамках личного события. </a:t>
            </a:r>
          </a:p>
          <a:p>
            <a:endParaRPr lang="ru-RU" dirty="0" smtClean="0">
              <a:solidFill>
                <a:prstClr val="black">
                  <a:lumMod val="75000"/>
                  <a:lumOff val="2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114795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115616" y="0"/>
            <a:ext cx="8028384" cy="1069514"/>
          </a:xfrm>
        </p:spPr>
        <p:txBody>
          <a:bodyPr/>
          <a:lstStyle/>
          <a:p>
            <a:r>
              <a:rPr lang="ru-RU" dirty="0">
                <a:solidFill>
                  <a:prstClr val="black">
                    <a:lumMod val="75000"/>
                    <a:lumOff val="25000"/>
                  </a:prstClr>
                </a:solidFill>
              </a:rPr>
              <a:t>Волонтерский </a:t>
            </a:r>
            <a:r>
              <a:rPr lang="ru-RU" dirty="0" err="1">
                <a:solidFill>
                  <a:prstClr val="black">
                    <a:lumMod val="75000"/>
                    <a:lumOff val="25000"/>
                  </a:prstClr>
                </a:solidFill>
              </a:rPr>
              <a:t>фандрайзинг</a:t>
            </a:r>
            <a:r>
              <a:rPr lang="ru-RU" dirty="0">
                <a:solidFill>
                  <a:prstClr val="black">
                    <a:lumMod val="75000"/>
                    <a:lumOff val="25000"/>
                  </a:prstClr>
                </a:solidFill>
              </a:rPr>
              <a:t> 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idx="10"/>
          </p:nvPr>
        </p:nvSpPr>
        <p:spPr>
          <a:xfrm>
            <a:off x="1907704" y="1844824"/>
            <a:ext cx="7056784" cy="4147865"/>
          </a:xfrm>
        </p:spPr>
        <p:txBody>
          <a:bodyPr/>
          <a:lstStyle/>
          <a:p>
            <a:pPr lvl="0"/>
            <a:r>
              <a:rPr lang="ru-RU" sz="2800" dirty="0">
                <a:solidFill>
                  <a:prstClr val="black">
                    <a:lumMod val="75000"/>
                    <a:lumOff val="25000"/>
                  </a:prstClr>
                </a:solidFill>
                <a:latin typeface="Calibri" panose="020F0502020204030204" pitchFamily="34" charset="0"/>
              </a:rPr>
              <a:t>Эти платформы особенно привлекательны для молодой аудитории, которой близки новые форматы участия в волонтерской деятельности и благотворительности. </a:t>
            </a:r>
            <a:endParaRPr lang="ru-RU" sz="2800" dirty="0" smtClean="0">
              <a:solidFill>
                <a:prstClr val="black">
                  <a:lumMod val="75000"/>
                  <a:lumOff val="25000"/>
                </a:prstClr>
              </a:solidFill>
              <a:latin typeface="Calibri" panose="020F0502020204030204" pitchFamily="34" charset="0"/>
            </a:endParaRPr>
          </a:p>
          <a:p>
            <a:pPr lvl="0"/>
            <a:r>
              <a:rPr lang="ru-RU" sz="2800" dirty="0" smtClean="0">
                <a:solidFill>
                  <a:prstClr val="black">
                    <a:lumMod val="75000"/>
                    <a:lumOff val="25000"/>
                  </a:prstClr>
                </a:solidFill>
                <a:latin typeface="Calibri" panose="020F0502020204030204" pitchFamily="34" charset="0"/>
              </a:rPr>
              <a:t>Волонтеры </a:t>
            </a:r>
            <a:r>
              <a:rPr lang="ru-RU" sz="2800" dirty="0">
                <a:solidFill>
                  <a:prstClr val="black">
                    <a:lumMod val="75000"/>
                    <a:lumOff val="25000"/>
                  </a:prstClr>
                </a:solidFill>
                <a:latin typeface="Calibri" panose="020F0502020204030204" pitchFamily="34" charset="0"/>
              </a:rPr>
              <a:t>занимаются продвижением своего поступка в социальных сетях в пользу НКО, таким образом, НКО получают возможность расширить аудиторию своих жертвователей.</a:t>
            </a:r>
          </a:p>
        </p:txBody>
      </p:sp>
    </p:spTree>
    <p:extLst>
      <p:ext uri="{BB962C8B-B14F-4D97-AF65-F5344CB8AC3E}">
        <p14:creationId xmlns:p14="http://schemas.microsoft.com/office/powerpoint/2010/main" val="10783918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z="2800" dirty="0"/>
              <a:t>«Звездные встречи» за пожертвования 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idx="10"/>
          </p:nvPr>
        </p:nvSpPr>
        <p:spPr>
          <a:xfrm>
            <a:off x="1475656" y="1772816"/>
            <a:ext cx="7416824" cy="4147865"/>
          </a:xfrm>
        </p:spPr>
        <p:txBody>
          <a:bodyPr/>
          <a:lstStyle/>
          <a:p>
            <a:r>
              <a:rPr lang="ru-RU" sz="2800" dirty="0">
                <a:latin typeface="Calibri" panose="020F0502020204030204" pitchFamily="34" charset="0"/>
              </a:rPr>
              <a:t>В 2017 году образовались сервисы, на которых можно выиграть встречу с известным человеком за пожертвование. Средства собираются с помощью аукциона или розыгрыша, где «продается» право на встречу с известным интересным человеком. </a:t>
            </a:r>
            <a:endParaRPr lang="en-US" sz="2800" dirty="0" smtClean="0">
              <a:latin typeface="Calibri" panose="020F0502020204030204" pitchFamily="34" charset="0"/>
            </a:endParaRPr>
          </a:p>
          <a:p>
            <a:r>
              <a:rPr lang="ru-RU" sz="2800" dirty="0" smtClean="0">
                <a:latin typeface="Calibri" panose="020F0502020204030204" pitchFamily="34" charset="0"/>
              </a:rPr>
              <a:t>Так </a:t>
            </a:r>
            <a:r>
              <a:rPr lang="ru-RU" sz="2800" dirty="0">
                <a:latin typeface="Calibri" panose="020F0502020204030204" pitchFamily="34" charset="0"/>
              </a:rPr>
              <a:t>работают платформы </a:t>
            </a:r>
            <a:r>
              <a:rPr lang="ru-RU" sz="2800" dirty="0" err="1">
                <a:latin typeface="Calibri" panose="020F0502020204030204" pitchFamily="34" charset="0"/>
                <a:hlinkClick r:id="rId2"/>
              </a:rPr>
              <a:t>Meet</a:t>
            </a:r>
            <a:r>
              <a:rPr lang="ru-RU" sz="2800" dirty="0">
                <a:latin typeface="Calibri" panose="020F0502020204030204" pitchFamily="34" charset="0"/>
                <a:hlinkClick r:id="rId2"/>
              </a:rPr>
              <a:t> </a:t>
            </a:r>
            <a:r>
              <a:rPr lang="ru-RU" sz="2800" dirty="0" err="1">
                <a:latin typeface="Calibri" panose="020F0502020204030204" pitchFamily="34" charset="0"/>
                <a:hlinkClick r:id="rId2"/>
              </a:rPr>
              <a:t>for</a:t>
            </a:r>
            <a:r>
              <a:rPr lang="ru-RU" sz="2800" dirty="0">
                <a:latin typeface="Calibri" panose="020F0502020204030204" pitchFamily="34" charset="0"/>
                <a:hlinkClick r:id="rId2"/>
              </a:rPr>
              <a:t> </a:t>
            </a:r>
            <a:r>
              <a:rPr lang="ru-RU" sz="2800" dirty="0" err="1">
                <a:latin typeface="Calibri" panose="020F0502020204030204" pitchFamily="34" charset="0"/>
                <a:hlinkClick r:id="rId2"/>
              </a:rPr>
              <a:t>Charity</a:t>
            </a:r>
            <a:r>
              <a:rPr lang="ru-RU" sz="2800" dirty="0">
                <a:latin typeface="Calibri" panose="020F0502020204030204" pitchFamily="34" charset="0"/>
              </a:rPr>
              <a:t> и </a:t>
            </a:r>
            <a:r>
              <a:rPr lang="en-US" sz="2800" dirty="0">
                <a:latin typeface="Calibri" panose="020F0502020204030204" pitchFamily="34" charset="0"/>
              </a:rPr>
              <a:t> </a:t>
            </a:r>
            <a:r>
              <a:rPr lang="en-US" sz="2800" dirty="0">
                <a:latin typeface="Calibri" panose="020F0502020204030204" pitchFamily="34" charset="0"/>
                <a:hlinkClick r:id="rId3"/>
              </a:rPr>
              <a:t>https://www.instagram.com/dreamo_ru</a:t>
            </a:r>
            <a:r>
              <a:rPr lang="en-US" sz="2800" dirty="0" smtClean="0">
                <a:latin typeface="Calibri" panose="020F0502020204030204" pitchFamily="34" charset="0"/>
                <a:hlinkClick r:id="rId3"/>
              </a:rPr>
              <a:t>/</a:t>
            </a:r>
            <a:endParaRPr lang="ru-RU" sz="2800" dirty="0" smtClean="0">
              <a:latin typeface="Calibri" panose="020F0502020204030204" pitchFamily="34" charset="0"/>
            </a:endParaRPr>
          </a:p>
          <a:p>
            <a:endParaRPr lang="ru-RU" sz="2800" dirty="0"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25954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5" name="Объект 4"/>
          <p:cNvPicPr>
            <a:picLocks noGrp="1" noChangeAspect="1"/>
          </p:cNvPicPr>
          <p:nvPr>
            <p:ph idx="10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75656" y="908720"/>
            <a:ext cx="7056784" cy="5084093"/>
          </a:xfrm>
        </p:spPr>
      </p:pic>
    </p:spTree>
    <p:extLst>
      <p:ext uri="{BB962C8B-B14F-4D97-AF65-F5344CB8AC3E}">
        <p14:creationId xmlns:p14="http://schemas.microsoft.com/office/powerpoint/2010/main" val="35343238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71600" y="44624"/>
            <a:ext cx="8028384" cy="1069514"/>
          </a:xfrm>
        </p:spPr>
        <p:txBody>
          <a:bodyPr/>
          <a:lstStyle/>
          <a:p>
            <a:pPr algn="ctr"/>
            <a:r>
              <a:rPr lang="ru-RU" sz="2800" dirty="0" smtClean="0"/>
              <a:t>ЭКСПЕРТНЫЙ ФАНДРАЙЗИНГ</a:t>
            </a:r>
            <a:endParaRPr lang="ru-RU" sz="2800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043608" y="1268760"/>
            <a:ext cx="7715200" cy="460648"/>
          </a:xfrm>
        </p:spPr>
        <p:txBody>
          <a:bodyPr/>
          <a:lstStyle/>
          <a:p>
            <a:r>
              <a:rPr lang="en-US" dirty="0">
                <a:hlinkClick r:id="rId2"/>
              </a:rPr>
              <a:t>https://pravilno.ru</a:t>
            </a:r>
            <a:r>
              <a:rPr lang="en-US" dirty="0" smtClean="0">
                <a:hlinkClick r:id="rId2"/>
              </a:rPr>
              <a:t>/</a:t>
            </a:r>
            <a:endParaRPr lang="en-US" dirty="0" smtClean="0"/>
          </a:p>
          <a:p>
            <a:endParaRPr lang="ru-RU" dirty="0"/>
          </a:p>
        </p:txBody>
      </p:sp>
      <p:pic>
        <p:nvPicPr>
          <p:cNvPr id="5" name="Объект 4"/>
          <p:cNvPicPr>
            <a:picLocks noGrp="1" noChangeAspect="1"/>
          </p:cNvPicPr>
          <p:nvPr>
            <p:ph idx="10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79713" y="1556792"/>
            <a:ext cx="6422530" cy="4436021"/>
          </a:xfrm>
        </p:spPr>
      </p:pic>
    </p:spTree>
    <p:extLst>
      <p:ext uri="{BB962C8B-B14F-4D97-AF65-F5344CB8AC3E}">
        <p14:creationId xmlns:p14="http://schemas.microsoft.com/office/powerpoint/2010/main" val="25810309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743</TotalTime>
  <Words>1495</Words>
  <Application>Microsoft Office PowerPoint</Application>
  <PresentationFormat>Экран (4:3)</PresentationFormat>
  <Paragraphs>115</Paragraphs>
  <Slides>42</Slides>
  <Notes>1</Notes>
  <HiddenSlides>0</HiddenSlides>
  <MMClips>0</MMClips>
  <ScaleCrop>false</ScaleCrop>
  <HeadingPairs>
    <vt:vector size="4" baseType="variant">
      <vt:variant>
        <vt:lpstr>Тема</vt:lpstr>
      </vt:variant>
      <vt:variant>
        <vt:i4>2</vt:i4>
      </vt:variant>
      <vt:variant>
        <vt:lpstr>Заголовки слайдов</vt:lpstr>
      </vt:variant>
      <vt:variant>
        <vt:i4>42</vt:i4>
      </vt:variant>
    </vt:vector>
  </HeadingPairs>
  <TitlesOfParts>
    <vt:vector size="44" baseType="lpstr">
      <vt:lpstr>Office Theme</vt:lpstr>
      <vt:lpstr>Custom Design</vt:lpstr>
      <vt:lpstr>Презентация PowerPoint</vt:lpstr>
      <vt:lpstr>МИРОВОЙ ОПЫТ СТАНОВЛЕНИЯИ ФУНКЦИОНИРОВАНИЯ КРАУДФАНДИНГА</vt:lpstr>
      <vt:lpstr> ДИНАМИКА РАЗВИТИЯ ПЛАТФОРМ ОНЛАЙН – ПОЖЕРТВОВАНИЙ  В РОССИИ</vt:lpstr>
      <vt:lpstr>ДИНАМИКА РАЗВИТИЯ ПЛАТФОРМ ОНЛАЙН – ПОЖЕРТВОВАНИЙ  В РОССИИ</vt:lpstr>
      <vt:lpstr>ДИНАМИКА РАЗВИТИЯ ПЛАТФОРМ ОНЛАЙН – ПОЖЕРТВОВАНИЙ  В РОССИИ</vt:lpstr>
      <vt:lpstr>ДИНАМИКА РАЗВИТИЯ ПЛАТФОРМ ОНЛАЙН – ПОЖЕРТВОВАНИЙ  В РОССИИ</vt:lpstr>
      <vt:lpstr>ДИНАМИКА РАЗВИТИЯ ПЛАТФОРМ ОНЛАЙН – ПОЖЕРТВОВАНИЙ  В РОССИИ</vt:lpstr>
      <vt:lpstr>ДИНАМИКА РАЗВИТИЯ ПЛАТФОРМ ОНЛАЙН – ПОЖЕРТВОВАНИЙ  В РОССИИ</vt:lpstr>
      <vt:lpstr> </vt:lpstr>
      <vt:lpstr>ДИНАМИКА РАЗВИТИЯ ПЛАТФОРМ ОНЛАЙН – ПОЖЕРТВОВАНИЙ В РОССИИ</vt:lpstr>
      <vt:lpstr>ДИНАМИКА РАЗВИТИЯ ПЛАТФОРМ ОНЛАЙН – ПОЖЕРТВОВАНИЙ  В РОССИИ</vt:lpstr>
      <vt:lpstr>ДИНАМИКА РАЗВИТИЯ ПЛАТФОРМ ОНЛАЙН – ПОЖЕРТВОВАНИЙ В РОССИИ</vt:lpstr>
      <vt:lpstr>ДИНАМИКА РАЗВИТИЯ ПЛАТФОРМ ОНЛАЙН – ПОЖЕРТВОВАНИЙ В РОССИИ</vt:lpstr>
      <vt:lpstr>ДИНАМИКА РАЗВИТИЯ ПЛАТФОРМ ОНЛАЙН – ПОЖЕРТВОВАНИЙ В РОССИИ</vt:lpstr>
      <vt:lpstr>ДИНАМИКА РАЗВИТИЯ ПЛАТФОРМ ОНЛАЙН – ПОЖЕРТВОВАНИЙ В РОССИИ</vt:lpstr>
      <vt:lpstr>ДИНАМИКА РАЗВИТИЯ ПЛАТФОРМ ОНЛАЙН – ПОЖЕРТВОВАНИЙ В РОССИИ</vt:lpstr>
      <vt:lpstr>ДИНАМИКА РАЗВИТИЯ ПЛАТФОРМ ОНЛАЙН – ПОЖЕРТВОВАНИЙ В РОССИИ</vt:lpstr>
      <vt:lpstr>ДИНАМИКА РАЗВИТИЯ ПЛАТФОРМ ОНЛАЙН – ПОЖЕРТВОВАНИЙ В РОССИИ</vt:lpstr>
      <vt:lpstr>ДИНАМИКА РАЗВИТИЯ ПЛАТФОРМ ОНЛАЙН – ПОЖЕРТВОВАНИЙ В РОССИИ</vt:lpstr>
      <vt:lpstr>ДИНАМИКА РАЗВИТИЯ ПЛАТФОРМ ОНЛАЙН – ПОЖЕРТВОВАНИЙ В РОССИИ</vt:lpstr>
      <vt:lpstr>ДИНАМИКА РАЗВИТИЯ ПЛАТФОРМ ОНЛАЙН – ПОЖЕРТВОВАНИЙ В РОССИИ</vt:lpstr>
      <vt:lpstr>ЦЕЛЕВАЯ АУДИТОРИЯ ОНЛАЙН - ПЛАТФОРМ</vt:lpstr>
      <vt:lpstr>ЦЕЛЕВАЯ АУДИТОРИЯ ОНЛАЙН - ПЛАТФОРМ</vt:lpstr>
      <vt:lpstr>ЦЕЛЕВАЯ АУДИТОРИЯ ОНЛАЙН - ПЛАТФОРМ</vt:lpstr>
      <vt:lpstr>ЦЕЛЕВАЯ АУДИТОРИЯ ОНЛАЙН - ПЛАТФОРМ</vt:lpstr>
      <vt:lpstr>ЦЕЛЕВАЯ АУДИТОРИЯ ОНЛАЙН - ПЛАТФОРМ</vt:lpstr>
      <vt:lpstr>ЦЕЛЕВАЯ АУДИТОРИЯ ОНЛАЙН - ПЛАТФОРМ</vt:lpstr>
      <vt:lpstr>ЦЕЛЕВАЯ АУДИТОРИЯ ОНЛАЙН - ПЛАТФОРМ</vt:lpstr>
      <vt:lpstr>ПОЛЬЗА ДЛЯ НКО</vt:lpstr>
      <vt:lpstr>ПОЛЬЗА ДЛЯ НКО</vt:lpstr>
      <vt:lpstr>ПОЛЬЗА ДЛЯ НКО</vt:lpstr>
      <vt:lpstr>ПОЛЬЗА ДЛЯ НКО</vt:lpstr>
      <vt:lpstr>5 причин, почему стоит делать пожертвования через онлайн-платформы</vt:lpstr>
      <vt:lpstr>5 причин, почему стоит делать пожертвования через онлайн-платформы</vt:lpstr>
      <vt:lpstr>5 причин, почему стоит делать пожертвования через онлайн-платформы</vt:lpstr>
      <vt:lpstr>5 причин, почему стоит делать пожертвования через онлайн-платформы</vt:lpstr>
      <vt:lpstr>Волонтерский фандрайзинг </vt:lpstr>
      <vt:lpstr>Волонтерский фандрайзинг </vt:lpstr>
      <vt:lpstr>Волонтерский фандрайзинг </vt:lpstr>
      <vt:lpstr>«Звездные встречи» за пожертвования </vt:lpstr>
      <vt:lpstr>Презентация PowerPoint</vt:lpstr>
      <vt:lpstr>ЭКСПЕРТНЫЙ ФАНДРАЙЗИНГ</vt:lpstr>
    </vt:vector>
  </TitlesOfParts>
  <Company>Microsoft Corporation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Registered User</dc:creator>
  <cp:lastModifiedBy>Агранович Виктория Борисовна</cp:lastModifiedBy>
  <cp:revision>74</cp:revision>
  <dcterms:created xsi:type="dcterms:W3CDTF">2014-04-01T16:35:38Z</dcterms:created>
  <dcterms:modified xsi:type="dcterms:W3CDTF">2020-01-15T08:20:55Z</dcterms:modified>
</cp:coreProperties>
</file>