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3" r:id="rId2"/>
    <p:sldId id="257" r:id="rId3"/>
    <p:sldId id="374" r:id="rId4"/>
    <p:sldId id="375" r:id="rId5"/>
    <p:sldId id="376" r:id="rId6"/>
    <p:sldId id="377" r:id="rId7"/>
    <p:sldId id="378" r:id="rId8"/>
    <p:sldId id="379"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аталья Кончакова" userId="07a550979c00c582" providerId="LiveId" clId="{8B4364B8-2AAA-4B28-8DF0-11AEEEA1F312}"/>
    <pc:docChg chg="custSel addSld modSld">
      <pc:chgData name="Наталья Кончакова" userId="07a550979c00c582" providerId="LiveId" clId="{8B4364B8-2AAA-4B28-8DF0-11AEEEA1F312}" dt="2024-08-16T11:06:15.574" v="77" actId="123"/>
      <pc:docMkLst>
        <pc:docMk/>
      </pc:docMkLst>
      <pc:sldChg chg="modSp new mod">
        <pc:chgData name="Наталья Кончакова" userId="07a550979c00c582" providerId="LiveId" clId="{8B4364B8-2AAA-4B28-8DF0-11AEEEA1F312}" dt="2024-08-16T11:03:44.890" v="39" actId="27636"/>
        <pc:sldMkLst>
          <pc:docMk/>
          <pc:sldMk cId="2438370204" sldId="377"/>
        </pc:sldMkLst>
        <pc:spChg chg="mod">
          <ac:chgData name="Наталья Кончакова" userId="07a550979c00c582" providerId="LiveId" clId="{8B4364B8-2AAA-4B28-8DF0-11AEEEA1F312}" dt="2024-08-16T11:02:50.094" v="3" actId="27636"/>
          <ac:spMkLst>
            <pc:docMk/>
            <pc:sldMk cId="2438370204" sldId="377"/>
            <ac:spMk id="2" creationId="{1BBF908E-7DBA-8FEA-DA67-1CF3F7863410}"/>
          </ac:spMkLst>
        </pc:spChg>
        <pc:spChg chg="mod">
          <ac:chgData name="Наталья Кончакова" userId="07a550979c00c582" providerId="LiveId" clId="{8B4364B8-2AAA-4B28-8DF0-11AEEEA1F312}" dt="2024-08-16T11:03:44.890" v="39" actId="27636"/>
          <ac:spMkLst>
            <pc:docMk/>
            <pc:sldMk cId="2438370204" sldId="377"/>
            <ac:spMk id="3" creationId="{7AC31C10-1347-D298-252E-7E01B7F68DBE}"/>
          </ac:spMkLst>
        </pc:spChg>
      </pc:sldChg>
      <pc:sldChg chg="addSp delSp modSp new mod">
        <pc:chgData name="Наталья Кончакова" userId="07a550979c00c582" providerId="LiveId" clId="{8B4364B8-2AAA-4B28-8DF0-11AEEEA1F312}" dt="2024-08-16T11:05:01.473" v="54" actId="478"/>
        <pc:sldMkLst>
          <pc:docMk/>
          <pc:sldMk cId="3709242650" sldId="378"/>
        </pc:sldMkLst>
        <pc:spChg chg="del">
          <ac:chgData name="Наталья Кончакова" userId="07a550979c00c582" providerId="LiveId" clId="{8B4364B8-2AAA-4B28-8DF0-11AEEEA1F312}" dt="2024-08-16T11:05:01.473" v="54" actId="478"/>
          <ac:spMkLst>
            <pc:docMk/>
            <pc:sldMk cId="3709242650" sldId="378"/>
            <ac:spMk id="3" creationId="{650332EC-128E-8E42-BFEE-7BB1385A1C5F}"/>
          </ac:spMkLst>
        </pc:spChg>
        <pc:picChg chg="add mod">
          <ac:chgData name="Наталья Кончакова" userId="07a550979c00c582" providerId="LiveId" clId="{8B4364B8-2AAA-4B28-8DF0-11AEEEA1F312}" dt="2024-08-16T11:04:21.653" v="42" actId="1076"/>
          <ac:picMkLst>
            <pc:docMk/>
            <pc:sldMk cId="3709242650" sldId="378"/>
            <ac:picMk id="5" creationId="{3F5BB35E-B16D-BC48-DCF6-F32C4AA4C0A1}"/>
          </ac:picMkLst>
        </pc:picChg>
        <pc:picChg chg="add mod">
          <ac:chgData name="Наталья Кончакова" userId="07a550979c00c582" providerId="LiveId" clId="{8B4364B8-2AAA-4B28-8DF0-11AEEEA1F312}" dt="2024-08-16T11:04:57.155" v="53" actId="1035"/>
          <ac:picMkLst>
            <pc:docMk/>
            <pc:sldMk cId="3709242650" sldId="378"/>
            <ac:picMk id="7" creationId="{348A244D-A72D-618E-C09A-3042BAEC9DD1}"/>
          </ac:picMkLst>
        </pc:picChg>
      </pc:sldChg>
      <pc:sldChg chg="modSp new mod">
        <pc:chgData name="Наталья Кончакова" userId="07a550979c00c582" providerId="LiveId" clId="{8B4364B8-2AAA-4B28-8DF0-11AEEEA1F312}" dt="2024-08-16T11:06:15.574" v="77" actId="123"/>
        <pc:sldMkLst>
          <pc:docMk/>
          <pc:sldMk cId="1324767957" sldId="379"/>
        </pc:sldMkLst>
        <pc:spChg chg="mod">
          <ac:chgData name="Наталья Кончакова" userId="07a550979c00c582" providerId="LiveId" clId="{8B4364B8-2AAA-4B28-8DF0-11AEEEA1F312}" dt="2024-08-16T11:05:29.415" v="60" actId="27636"/>
          <ac:spMkLst>
            <pc:docMk/>
            <pc:sldMk cId="1324767957" sldId="379"/>
            <ac:spMk id="2" creationId="{5CDD9D81-1984-E78D-3A40-65317DF626F8}"/>
          </ac:spMkLst>
        </pc:spChg>
        <pc:spChg chg="mod">
          <ac:chgData name="Наталья Кончакова" userId="07a550979c00c582" providerId="LiveId" clId="{8B4364B8-2AAA-4B28-8DF0-11AEEEA1F312}" dt="2024-08-16T11:06:15.574" v="77" actId="123"/>
          <ac:spMkLst>
            <pc:docMk/>
            <pc:sldMk cId="1324767957" sldId="379"/>
            <ac:spMk id="3" creationId="{EEBD9523-15DA-5B9B-92AF-A745A78DB9B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984AC1-3369-249B-1C04-4525BC1A695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63B2F7A3-BF5C-9C8B-8EB2-D00DDD9C5C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8F506BBC-2BC7-029F-584E-B27EA836D917}"/>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868716A5-3BAF-6FFC-C8C9-7B3AB246255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AC65833-6FB2-196E-1447-07583881B4D7}"/>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2261625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87E624-B40B-55A2-6793-B4813C9297E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E89BA0AB-ED84-782B-E065-9B76043B508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DE22314-3B81-661B-9B11-2B81E6A63E1F}"/>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EC1F0530-4EDA-89EC-193D-B69022519DA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F5FCACB-739A-BBEA-74D2-95F509E05CD4}"/>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163810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E10143-85FD-E593-52C0-573C064AB94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4E8AA84-9ED7-41EE-7BA5-3F0B90B7A1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F7A8ADB-6DE6-8181-156B-24B996A028EF}"/>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D764918C-E7D2-98AA-AD69-09D27C15A0B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ADF3DCB-DB21-603B-969D-ADC03409D5BD}"/>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2072270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E2D73D-94A9-2813-E071-900CA3AAFA9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D95F517-D4B7-017F-F4B9-058AC786A69D}"/>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8DB7D720-10F3-818C-018F-80AE0DE6258E}"/>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B8C8FDCA-6C8C-0566-28CF-6FBCE515C5F2}"/>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6" name="Нижний колонтитул 5">
            <a:extLst>
              <a:ext uri="{FF2B5EF4-FFF2-40B4-BE49-F238E27FC236}">
                <a16:creationId xmlns:a16="http://schemas.microsoft.com/office/drawing/2014/main" id="{B2E0711D-04B2-2221-4A5E-3D2D28650D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D53F9F2-0E55-B575-E13A-55E84BF42B2B}"/>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379926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CCF0CF-7F5D-0352-EBA8-29F276126D3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2879E025-B0E8-FF49-6411-3834C62E38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9AF5C28-4201-A1F1-F0E0-EDE1E11DE054}"/>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1ABCB980-9993-020F-691E-B1C76FBAB8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0393B5A7-ADED-1A55-500C-8CE4C19122B7}"/>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0850C3B-D29F-B21A-CE49-07F42A720C49}"/>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8" name="Нижний колонтитул 7">
            <a:extLst>
              <a:ext uri="{FF2B5EF4-FFF2-40B4-BE49-F238E27FC236}">
                <a16:creationId xmlns:a16="http://schemas.microsoft.com/office/drawing/2014/main" id="{41C1F59A-9DAE-9273-A352-415FD7CD59B0}"/>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EB7084D-008F-358A-EB62-C6C26599C185}"/>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3841243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BAE173-6108-48B2-1E6C-D3D6ACB5436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C4C0FD7-17B7-EF11-4F67-83F6486543B3}"/>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4" name="Нижний колонтитул 3">
            <a:extLst>
              <a:ext uri="{FF2B5EF4-FFF2-40B4-BE49-F238E27FC236}">
                <a16:creationId xmlns:a16="http://schemas.microsoft.com/office/drawing/2014/main" id="{E3FF9D5E-0B45-5FDF-457E-84C11012DFF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BD8820F1-808B-EC0A-900A-77828196FA53}"/>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2592101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23081FA-DF39-5CA6-A306-6821780B3E96}"/>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3" name="Нижний колонтитул 2">
            <a:extLst>
              <a:ext uri="{FF2B5EF4-FFF2-40B4-BE49-F238E27FC236}">
                <a16:creationId xmlns:a16="http://schemas.microsoft.com/office/drawing/2014/main" id="{C06A9224-EAB4-E868-693B-6B353B5DC2D3}"/>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97D73E9-A45E-0F77-72AC-88B9B3262EC5}"/>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1941361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A3463B-3668-2638-C120-8FAB5166955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FB80B449-4DB7-560E-8279-3865DB1F03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BB66F9FB-1BDE-4792-FF15-D601C305EF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8D15E1D-9781-B948-EC83-D3E1B3AEAE64}"/>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6" name="Нижний колонтитул 5">
            <a:extLst>
              <a:ext uri="{FF2B5EF4-FFF2-40B4-BE49-F238E27FC236}">
                <a16:creationId xmlns:a16="http://schemas.microsoft.com/office/drawing/2014/main" id="{04D7953B-86EF-CF80-7F22-BCF5DE7EE7F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7DB051B-04B0-6093-7FF7-26364E91392B}"/>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194100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CCF2F1-B561-8958-8E14-7D15515AC8A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840F0F5C-B242-A25B-B802-209F00A787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AB77F7A6-7640-9F2C-BCFD-7208179C1E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1305950-C0E6-8783-BCC1-67AF43E369F6}"/>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6" name="Нижний колонтитул 5">
            <a:extLst>
              <a:ext uri="{FF2B5EF4-FFF2-40B4-BE49-F238E27FC236}">
                <a16:creationId xmlns:a16="http://schemas.microsoft.com/office/drawing/2014/main" id="{A9DCC25D-5259-1EAA-3773-B716601A6F5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220F3D-85E7-3837-5C53-BFCD3BEE35D0}"/>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2259935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D65C32-0B02-D537-DC7A-10A8466ED467}"/>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1F58A50-345B-8E79-A524-490A05DCFA6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3E9773D-ABDF-EE61-B8B0-ED729F52C9A4}"/>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D8A48A47-6E99-5CE1-D21B-C9FEE53D0FB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3F465B4-2B22-36FA-2C57-16A0DD57D0EC}"/>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2046204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11C4EEB-3008-7263-749D-CC05F057A72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8AA8D0AF-5F68-A58A-FC20-53331D427F6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1092328-EFAF-CF01-BC46-C1A4AAC6D4B9}"/>
              </a:ext>
            </a:extLst>
          </p:cNvPr>
          <p:cNvSpPr>
            <a:spLocks noGrp="1"/>
          </p:cNvSpPr>
          <p:nvPr>
            <p:ph type="dt" sz="half" idx="10"/>
          </p:nvPr>
        </p:nvSpPr>
        <p:spPr/>
        <p:txBody>
          <a:bodyPr/>
          <a:lstStyle/>
          <a:p>
            <a:fld id="{DFB8C4F7-1AA1-4586-A5A6-74D6C15615CF}"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B2CC621F-05E1-64BF-8284-403400D962B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4374A4F-11BE-C10B-7E09-63849F01AA7F}"/>
              </a:ext>
            </a:extLst>
          </p:cNvPr>
          <p:cNvSpPr>
            <a:spLocks noGrp="1"/>
          </p:cNvSpPr>
          <p:nvPr>
            <p:ph type="sldNum" sz="quarter" idx="12"/>
          </p:nvPr>
        </p:nvSpPr>
        <p:spPr/>
        <p:txBody>
          <a:bodyPr/>
          <a:lstStyle/>
          <a:p>
            <a:fld id="{8ED1D27C-FF06-4B2D-9698-C5191526BD1F}" type="slidenum">
              <a:rPr lang="ru-RU" smtClean="0"/>
              <a:t>‹#›</a:t>
            </a:fld>
            <a:endParaRPr lang="ru-RU"/>
          </a:p>
        </p:txBody>
      </p:sp>
    </p:spTree>
    <p:extLst>
      <p:ext uri="{BB962C8B-B14F-4D97-AF65-F5344CB8AC3E}">
        <p14:creationId xmlns:p14="http://schemas.microsoft.com/office/powerpoint/2010/main" val="3157070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Титульный слайд">
    <p:bg>
      <p:bgPr>
        <a:solidFill>
          <a:schemeClr val="bg1"/>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 r="65521" b="15899"/>
          <a:stretch/>
        </p:blipFill>
        <p:spPr>
          <a:xfrm>
            <a:off x="0" y="-1"/>
            <a:ext cx="4203700" cy="6858001"/>
          </a:xfrm>
          <a:prstGeom prst="rect">
            <a:avLst/>
          </a:prstGeom>
        </p:spPr>
      </p:pic>
      <p:sp>
        <p:nvSpPr>
          <p:cNvPr id="2" name="Заголовок 1"/>
          <p:cNvSpPr>
            <a:spLocks noGrp="1"/>
          </p:cNvSpPr>
          <p:nvPr>
            <p:ph type="ctrTitle" hasCustomPrompt="1"/>
          </p:nvPr>
        </p:nvSpPr>
        <p:spPr>
          <a:xfrm>
            <a:off x="4970455" y="1894702"/>
            <a:ext cx="6760226" cy="2165607"/>
          </a:xfrm>
        </p:spPr>
        <p:txBody>
          <a:bodyPr anchor="b">
            <a:normAutofit/>
          </a:bodyPr>
          <a:lstStyle>
            <a:lvl1pPr algn="l">
              <a:defRPr sz="3400" cap="all" spc="300" baseline="0"/>
            </a:lvl1pPr>
          </a:lstStyle>
          <a:p>
            <a:r>
              <a:rPr lang="ru-RU" dirty="0"/>
              <a:t>Название презентации</a:t>
            </a:r>
          </a:p>
        </p:txBody>
      </p:sp>
      <p:sp>
        <p:nvSpPr>
          <p:cNvPr id="3" name="Подзаголовок 2"/>
          <p:cNvSpPr>
            <a:spLocks noGrp="1"/>
          </p:cNvSpPr>
          <p:nvPr>
            <p:ph type="subTitle" idx="1" hasCustomPrompt="1"/>
          </p:nvPr>
        </p:nvSpPr>
        <p:spPr>
          <a:xfrm>
            <a:off x="4970454" y="4060310"/>
            <a:ext cx="6760226" cy="832965"/>
          </a:xfrm>
        </p:spPr>
        <p:txBody>
          <a:bodyPr/>
          <a:lstStyle>
            <a:lvl1pPr marL="0" indent="0" algn="l">
              <a:buNone/>
              <a:defRPr sz="24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Дополнительное название</a:t>
            </a:r>
          </a:p>
        </p:txBody>
      </p:sp>
      <p:sp>
        <p:nvSpPr>
          <p:cNvPr id="7" name="Прямоугольник 6"/>
          <p:cNvSpPr/>
          <p:nvPr userDrawn="1"/>
        </p:nvSpPr>
        <p:spPr>
          <a:xfrm>
            <a:off x="0" y="0"/>
            <a:ext cx="4233793"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userDrawn="1"/>
        </p:nvSpPr>
        <p:spPr>
          <a:xfrm>
            <a:off x="5037704" y="4893275"/>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Текст 13"/>
          <p:cNvSpPr>
            <a:spLocks noGrp="1"/>
          </p:cNvSpPr>
          <p:nvPr>
            <p:ph type="body" sz="quarter" idx="10" hasCustomPrompt="1"/>
          </p:nvPr>
        </p:nvSpPr>
        <p:spPr>
          <a:xfrm>
            <a:off x="5037138" y="6482492"/>
            <a:ext cx="1949450" cy="289011"/>
          </a:xfrm>
        </p:spPr>
        <p:txBody>
          <a:bodyPr/>
          <a:lstStyle>
            <a:lvl1pPr marL="0" indent="0">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дата</a:t>
            </a:r>
          </a:p>
        </p:txBody>
      </p:sp>
      <p:sp>
        <p:nvSpPr>
          <p:cNvPr id="17" name="Текст 16"/>
          <p:cNvSpPr>
            <a:spLocks noGrp="1"/>
          </p:cNvSpPr>
          <p:nvPr>
            <p:ph type="body" sz="quarter" idx="12" hasCustomPrompt="1"/>
          </p:nvPr>
        </p:nvSpPr>
        <p:spPr>
          <a:xfrm>
            <a:off x="4970590" y="4979008"/>
            <a:ext cx="4890102" cy="808038"/>
          </a:xfrm>
        </p:spPr>
        <p:txBody>
          <a:bodyPr/>
          <a:lstStyle>
            <a:lvl1pPr marL="0" indent="0">
              <a:lnSpc>
                <a:spcPct val="100000"/>
              </a:lnSpc>
              <a:spcBef>
                <a:spcPts val="0"/>
              </a:spcBef>
              <a:buNone/>
              <a:defRPr>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ФИО выступающего,</a:t>
            </a:r>
          </a:p>
          <a:p>
            <a:pPr lvl="0"/>
            <a:r>
              <a:rPr lang="ru-RU" dirty="0"/>
              <a:t>должность</a:t>
            </a:r>
          </a:p>
        </p:txBody>
      </p:sp>
      <p:pic>
        <p:nvPicPr>
          <p:cNvPr id="5" name="Рисунок 4"/>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037139" y="1221615"/>
            <a:ext cx="2201862" cy="476119"/>
          </a:xfrm>
          <a:prstGeom prst="rect">
            <a:avLst/>
          </a:prstGeom>
        </p:spPr>
      </p:pic>
      <p:pic>
        <p:nvPicPr>
          <p:cNvPr id="4" name="Рисунок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319827" y="849914"/>
            <a:ext cx="2453071" cy="1226536"/>
          </a:xfrm>
          <a:prstGeom prst="rect">
            <a:avLst/>
          </a:prstGeom>
        </p:spPr>
      </p:pic>
    </p:spTree>
    <p:extLst>
      <p:ext uri="{BB962C8B-B14F-4D97-AF65-F5344CB8AC3E}">
        <p14:creationId xmlns:p14="http://schemas.microsoft.com/office/powerpoint/2010/main" val="710940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47578E-5C1C-3B3F-738F-F8853CA088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A5EDDB98-2EF1-B584-9690-898F29B854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FD895C1-F508-5E4F-C942-3D985B3A0D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B8C4F7-1AA1-4586-A5A6-74D6C15615CF}"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5268C00A-EF4D-D4AE-0248-B379847DA5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E65ECBDD-B615-F078-C2FD-FFD1B70F15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D1D27C-FF06-4B2D-9698-C5191526BD1F}" type="slidenum">
              <a:rPr lang="ru-RU" smtClean="0"/>
              <a:t>‹#›</a:t>
            </a:fld>
            <a:endParaRPr lang="ru-RU"/>
          </a:p>
        </p:txBody>
      </p:sp>
    </p:spTree>
    <p:extLst>
      <p:ext uri="{BB962C8B-B14F-4D97-AF65-F5344CB8AC3E}">
        <p14:creationId xmlns:p14="http://schemas.microsoft.com/office/powerpoint/2010/main" val="1552578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a:t>ТЕОРИЯ ОЦЕНКИ НЕДВИЖИМОСТИ</a:t>
            </a:r>
          </a:p>
        </p:txBody>
      </p:sp>
      <p:sp>
        <p:nvSpPr>
          <p:cNvPr id="3" name="Подзаголовок 2"/>
          <p:cNvSpPr>
            <a:spLocks noGrp="1"/>
          </p:cNvSpPr>
          <p:nvPr>
            <p:ph type="subTitle" idx="1"/>
          </p:nvPr>
        </p:nvSpPr>
        <p:spPr/>
        <p:txBody>
          <a:bodyPr/>
          <a:lstStyle/>
          <a:p>
            <a:r>
              <a:rPr lang="ru-RU" dirty="0"/>
              <a:t>Лекция</a:t>
            </a:r>
          </a:p>
        </p:txBody>
      </p:sp>
      <p:sp>
        <p:nvSpPr>
          <p:cNvPr id="5" name="Текст 4"/>
          <p:cNvSpPr>
            <a:spLocks noGrp="1"/>
          </p:cNvSpPr>
          <p:nvPr>
            <p:ph type="body" sz="quarter" idx="12"/>
          </p:nvPr>
        </p:nvSpPr>
        <p:spPr/>
        <p:txBody>
          <a:bodyPr>
            <a:normAutofit fontScale="92500"/>
          </a:bodyPr>
          <a:lstStyle/>
          <a:p>
            <a:r>
              <a:rPr lang="ru-RU" dirty="0"/>
              <a:t>Кончакова Н.В., к.г.-</a:t>
            </a:r>
            <a:r>
              <a:rPr lang="ru-RU" dirty="0" err="1"/>
              <a:t>м.н</a:t>
            </a:r>
            <a:r>
              <a:rPr lang="ru-RU" dirty="0"/>
              <a:t>., доцент</a:t>
            </a:r>
          </a:p>
        </p:txBody>
      </p:sp>
    </p:spTree>
    <p:extLst>
      <p:ext uri="{BB962C8B-B14F-4D97-AF65-F5344CB8AC3E}">
        <p14:creationId xmlns:p14="http://schemas.microsoft.com/office/powerpoint/2010/main" val="3439109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8F21D1-E8C4-0AC4-46F1-BC691F8AE72C}"/>
              </a:ext>
            </a:extLst>
          </p:cNvPr>
          <p:cNvSpPr>
            <a:spLocks noGrp="1"/>
          </p:cNvSpPr>
          <p:nvPr>
            <p:ph type="title"/>
          </p:nvPr>
        </p:nvSpPr>
        <p:spPr>
          <a:xfrm>
            <a:off x="838200" y="365125"/>
            <a:ext cx="10515600" cy="427355"/>
          </a:xfrm>
        </p:spPr>
        <p:txBody>
          <a:bodyPr>
            <a:normAutofit fontScale="90000"/>
          </a:bodyPr>
          <a:lstStyle/>
          <a:p>
            <a:r>
              <a:rPr lang="ru-RU" dirty="0"/>
              <a:t>Назначение оценки и основные понятия</a:t>
            </a:r>
          </a:p>
        </p:txBody>
      </p:sp>
      <p:sp>
        <p:nvSpPr>
          <p:cNvPr id="3" name="Объект 2">
            <a:extLst>
              <a:ext uri="{FF2B5EF4-FFF2-40B4-BE49-F238E27FC236}">
                <a16:creationId xmlns:a16="http://schemas.microsoft.com/office/drawing/2014/main" id="{58E6BD76-0E3D-A139-8FD3-8A0227BA09EA}"/>
              </a:ext>
            </a:extLst>
          </p:cNvPr>
          <p:cNvSpPr>
            <a:spLocks noGrp="1"/>
          </p:cNvSpPr>
          <p:nvPr>
            <p:ph idx="1"/>
          </p:nvPr>
        </p:nvSpPr>
        <p:spPr>
          <a:xfrm>
            <a:off x="248920" y="931545"/>
            <a:ext cx="5288280" cy="5702935"/>
          </a:xfrm>
        </p:spPr>
        <p:txBody>
          <a:bodyPr>
            <a:normAutofit lnSpcReduction="10000"/>
          </a:bodyPr>
          <a:lstStyle/>
          <a:p>
            <a:pPr marL="0" indent="0" algn="just">
              <a:buNone/>
            </a:pPr>
            <a:r>
              <a:rPr lang="ru-RU" sz="1800" dirty="0"/>
              <a:t>Оценка стоимости имущества проводится с различными целями. Она лежит в основе </a:t>
            </a:r>
          </a:p>
          <a:p>
            <a:pPr algn="just"/>
            <a:r>
              <a:rPr lang="ru-RU" sz="1800" dirty="0"/>
              <a:t>продажи, </a:t>
            </a:r>
          </a:p>
          <a:p>
            <a:pPr algn="just"/>
            <a:r>
              <a:rPr lang="ru-RU" sz="1800" dirty="0"/>
              <a:t>передачи недвижимости в залог, </a:t>
            </a:r>
          </a:p>
          <a:p>
            <a:pPr algn="just"/>
            <a:r>
              <a:rPr lang="ru-RU" sz="1800" dirty="0"/>
              <a:t>сдачи в аренду, </a:t>
            </a:r>
          </a:p>
          <a:p>
            <a:pPr algn="just"/>
            <a:r>
              <a:rPr lang="ru-RU" sz="1800" dirty="0"/>
              <a:t>в доверительное управление;</a:t>
            </a:r>
          </a:p>
          <a:p>
            <a:pPr algn="just"/>
            <a:r>
              <a:rPr lang="ru-RU" sz="1800" dirty="0"/>
              <a:t> внесение в уставной капитал акционерного общества, дарения, наследования (для исчисления налога) </a:t>
            </a:r>
          </a:p>
          <a:p>
            <a:pPr algn="just"/>
            <a:r>
              <a:rPr lang="ru-RU" sz="1800" dirty="0"/>
              <a:t>многих других операций, совершаемых на рынке недвижимости. </a:t>
            </a:r>
          </a:p>
          <a:p>
            <a:pPr marL="0" indent="0" algn="just">
              <a:buNone/>
            </a:pPr>
            <a:r>
              <a:rPr lang="ru-RU" sz="1800" dirty="0"/>
              <a:t>Стоимость недвижимости – понятие неоднозначное. </a:t>
            </a:r>
          </a:p>
          <a:p>
            <a:pPr marL="0" indent="0" algn="just">
              <a:buNone/>
            </a:pPr>
            <a:r>
              <a:rPr lang="ru-RU" sz="1800" dirty="0"/>
              <a:t>Существует множество определений, отражающих разное содержание этого понятия. Все виды стоимости недвижимости можно условно разделить на два больших подвида, связанных между собой, но качественно и количественно не тождественных .</a:t>
            </a:r>
          </a:p>
        </p:txBody>
      </p:sp>
      <p:pic>
        <p:nvPicPr>
          <p:cNvPr id="5" name="Рисунок 4">
            <a:extLst>
              <a:ext uri="{FF2B5EF4-FFF2-40B4-BE49-F238E27FC236}">
                <a16:creationId xmlns:a16="http://schemas.microsoft.com/office/drawing/2014/main" id="{E030FD2E-C85A-7DE2-9284-388B05F1A2E9}"/>
              </a:ext>
            </a:extLst>
          </p:cNvPr>
          <p:cNvPicPr>
            <a:picLocks noChangeAspect="1"/>
          </p:cNvPicPr>
          <p:nvPr/>
        </p:nvPicPr>
        <p:blipFill rotWithShape="1">
          <a:blip r:embed="rId2"/>
          <a:srcRect r="5334"/>
          <a:stretch/>
        </p:blipFill>
        <p:spPr>
          <a:xfrm>
            <a:off x="5537199" y="931544"/>
            <a:ext cx="6603349" cy="2908935"/>
          </a:xfrm>
          <a:prstGeom prst="rect">
            <a:avLst/>
          </a:prstGeom>
        </p:spPr>
      </p:pic>
      <p:sp>
        <p:nvSpPr>
          <p:cNvPr id="7" name="TextBox 6">
            <a:extLst>
              <a:ext uri="{FF2B5EF4-FFF2-40B4-BE49-F238E27FC236}">
                <a16:creationId xmlns:a16="http://schemas.microsoft.com/office/drawing/2014/main" id="{B840A5B5-6E50-E3AB-AB0B-D48E79CE1CC4}"/>
              </a:ext>
            </a:extLst>
          </p:cNvPr>
          <p:cNvSpPr txBox="1"/>
          <p:nvPr/>
        </p:nvSpPr>
        <p:spPr>
          <a:xfrm>
            <a:off x="6044548" y="4128254"/>
            <a:ext cx="6096000" cy="369332"/>
          </a:xfrm>
          <a:prstGeom prst="rect">
            <a:avLst/>
          </a:prstGeom>
          <a:noFill/>
        </p:spPr>
        <p:txBody>
          <a:bodyPr wrap="square">
            <a:spAutoFit/>
          </a:bodyPr>
          <a:lstStyle/>
          <a:p>
            <a:r>
              <a:rPr lang="ru-RU" dirty="0"/>
              <a:t>Виды и подвиды стоимости недвижимости</a:t>
            </a:r>
          </a:p>
        </p:txBody>
      </p:sp>
    </p:spTree>
    <p:extLst>
      <p:ext uri="{BB962C8B-B14F-4D97-AF65-F5344CB8AC3E}">
        <p14:creationId xmlns:p14="http://schemas.microsoft.com/office/powerpoint/2010/main" val="363643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1115DD4-1E9A-2DD6-1AA9-53F179CB2C04}"/>
              </a:ext>
            </a:extLst>
          </p:cNvPr>
          <p:cNvSpPr>
            <a:spLocks noGrp="1"/>
          </p:cNvSpPr>
          <p:nvPr>
            <p:ph idx="1"/>
          </p:nvPr>
        </p:nvSpPr>
        <p:spPr>
          <a:xfrm>
            <a:off x="401320" y="169544"/>
            <a:ext cx="11526520" cy="6576695"/>
          </a:xfrm>
        </p:spPr>
        <p:txBody>
          <a:bodyPr>
            <a:normAutofit fontScale="62500" lnSpcReduction="20000"/>
          </a:bodyPr>
          <a:lstStyle/>
          <a:p>
            <a:pPr marL="0" indent="0" algn="just">
              <a:buNone/>
            </a:pPr>
            <a:r>
              <a:rPr lang="ru-RU" b="1" dirty="0"/>
              <a:t>Рыночная стоимость </a:t>
            </a:r>
            <a:r>
              <a:rPr lang="ru-RU" dirty="0"/>
              <a:t>– это наиболее вероятная цена, по которой объект может быть отчужден на открытом рынке в условиях конкуренции, когда стороны сделки действуют разумно, располагая всей необходимой информацией, а на величине цены сделки не отражаются какие-либо чрезвычайные обстоятельства, т.е. когда: </a:t>
            </a:r>
          </a:p>
          <a:p>
            <a:pPr marL="0" indent="0" algn="just">
              <a:buNone/>
            </a:pPr>
            <a:r>
              <a:rPr lang="ru-RU" dirty="0"/>
              <a:t>• одна из сторон сделки не обязана отчуждать объект оценки, а другая не обязана принимать исполнение; </a:t>
            </a:r>
          </a:p>
          <a:p>
            <a:pPr marL="0" indent="0" algn="just">
              <a:buNone/>
            </a:pPr>
            <a:r>
              <a:rPr lang="ru-RU" dirty="0"/>
              <a:t>• стороны сделки хорошо осведомлены о предмете сделки и действуют в своих интересах; </a:t>
            </a:r>
          </a:p>
          <a:p>
            <a:pPr marL="0" indent="0" algn="just">
              <a:buNone/>
            </a:pPr>
            <a:r>
              <a:rPr lang="ru-RU" dirty="0"/>
              <a:t>• объект оценки представлен на открытый рынок в </a:t>
            </a:r>
          </a:p>
          <a:p>
            <a:pPr marL="0" indent="0" algn="just">
              <a:buNone/>
            </a:pPr>
            <a:r>
              <a:rPr lang="ru-RU" dirty="0"/>
              <a:t>форме публичной оферты; • цена сделки представляет собой разумное вознаграждение за объект оценки; </a:t>
            </a:r>
          </a:p>
          <a:p>
            <a:pPr marL="0" indent="0" algn="just">
              <a:buNone/>
            </a:pPr>
            <a:r>
              <a:rPr lang="ru-RU" dirty="0"/>
              <a:t>• платеж за объект оценки выражен в денежной форме. </a:t>
            </a:r>
          </a:p>
          <a:p>
            <a:pPr marL="0" indent="0" algn="just">
              <a:buNone/>
            </a:pPr>
            <a:r>
              <a:rPr lang="ru-RU" b="1" dirty="0"/>
              <a:t>Арендная стоимость </a:t>
            </a:r>
            <a:r>
              <a:rPr lang="ru-RU" dirty="0"/>
              <a:t>– это рыночный размер арендной платы за сдаваемую в наем недвижимость. </a:t>
            </a:r>
          </a:p>
          <a:p>
            <a:pPr marL="0" indent="0" algn="just">
              <a:buNone/>
            </a:pPr>
            <a:r>
              <a:rPr lang="ru-RU" b="1" dirty="0"/>
              <a:t>Восстановительная стоимость </a:t>
            </a:r>
            <a:r>
              <a:rPr lang="ru-RU" dirty="0"/>
              <a:t>(стоимость воспроизводства копии объекта недвижимости в ценах на дату оценки) определяется затратами в текущих ценах на строительство точной копии оцениваемого объекта. Здесь используются такие же архитектурные решения, строительные конструкции и материалы, даже качество строительно-монтажных работ аналогично. </a:t>
            </a:r>
          </a:p>
          <a:p>
            <a:pPr marL="0" indent="0" algn="just">
              <a:buNone/>
            </a:pPr>
            <a:r>
              <a:rPr lang="ru-RU" dirty="0"/>
              <a:t>В данном случае воспроизводятся тот же моральный износ объекта и те же недостатки в архитектурных решениях, которые имелись у оцениваемого объекта. </a:t>
            </a:r>
          </a:p>
          <a:p>
            <a:pPr marL="0" indent="0" algn="just">
              <a:buNone/>
            </a:pPr>
            <a:r>
              <a:rPr lang="ru-RU" b="1" dirty="0"/>
              <a:t>Стоимость замещения</a:t>
            </a:r>
            <a:r>
              <a:rPr lang="ru-RU" dirty="0"/>
              <a:t> (стоимость аналога объекта оценки в ценах на дату оценки) определяется расходами в текущих ценах на строительство объекта недвижимости, имеющего с оцениваемым объектом эквивалентную полезность, но построенного в новом архитектурном стиле с использованием современных проектных нормативов и прогрессивных материалов и конструкций, а также современного оборудования объекта недвижимости. </a:t>
            </a:r>
          </a:p>
          <a:p>
            <a:pPr marL="0" indent="0" algn="just">
              <a:buNone/>
            </a:pPr>
            <a:r>
              <a:rPr lang="ru-RU" dirty="0"/>
              <a:t>Таким образом, восстановительная стоимость выражается издержками на воспроизводство точной копии объекта, а стоимость замещения – издержками на создание объекта функционального аналога</a:t>
            </a:r>
          </a:p>
        </p:txBody>
      </p:sp>
    </p:spTree>
    <p:extLst>
      <p:ext uri="{BB962C8B-B14F-4D97-AF65-F5344CB8AC3E}">
        <p14:creationId xmlns:p14="http://schemas.microsoft.com/office/powerpoint/2010/main" val="3878374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06FE00A-B20D-B21F-C4B5-280689AD93E8}"/>
              </a:ext>
            </a:extLst>
          </p:cNvPr>
          <p:cNvSpPr>
            <a:spLocks noGrp="1"/>
          </p:cNvSpPr>
          <p:nvPr>
            <p:ph idx="1"/>
          </p:nvPr>
        </p:nvSpPr>
        <p:spPr>
          <a:xfrm>
            <a:off x="299720" y="98424"/>
            <a:ext cx="11587480" cy="6495415"/>
          </a:xfrm>
        </p:spPr>
        <p:txBody>
          <a:bodyPr>
            <a:normAutofit fontScale="62500" lnSpcReduction="20000"/>
          </a:bodyPr>
          <a:lstStyle/>
          <a:p>
            <a:pPr marL="0" indent="0" algn="just">
              <a:buNone/>
            </a:pPr>
            <a:r>
              <a:rPr lang="ru-RU" dirty="0"/>
              <a:t>Понятие «</a:t>
            </a:r>
            <a:r>
              <a:rPr lang="ru-RU" b="1" dirty="0"/>
              <a:t>инвестиционная стоимость</a:t>
            </a:r>
            <a:r>
              <a:rPr lang="ru-RU" dirty="0"/>
              <a:t>» (сходное с понятием «стоимость в использовании») означает стоимость объекта недвижимости, определяемую интересами инвестора и результатами инвестиционного проектирования. Расчет инвестиционной стоимости производится исходя из ожидаемых данным инвестором доходов и конкретной ставки их капитализации. Инвестиционная стоимость рассчитывается для конкретного инвестора инвестиционного проекта либо объекта, приносящего доход, и может отличаться от его рыночной стоимости, как в большую, так и в меньшую сторону, хотя могут и совпадать. Данный вид стоимости носит субъективный характер. </a:t>
            </a:r>
          </a:p>
          <a:p>
            <a:pPr marL="0" indent="0" algn="just">
              <a:buNone/>
            </a:pPr>
            <a:r>
              <a:rPr lang="ru-RU" b="1" dirty="0"/>
              <a:t>Страховая стоимость </a:t>
            </a:r>
            <a:r>
              <a:rPr lang="ru-RU" dirty="0"/>
              <a:t>объектов недвижимости представляет собой стоимость полного возмещения их ущерба при наступлении страхового случая. На базе страховой стоимости объекта недвижимости определяются страховые суммы, выплаты и проценты. </a:t>
            </a:r>
          </a:p>
          <a:p>
            <a:pPr marL="0" indent="0" algn="just">
              <a:buNone/>
            </a:pPr>
            <a:r>
              <a:rPr lang="ru-RU" b="1" dirty="0"/>
              <a:t>Налогооблагаемая стоимость </a:t>
            </a:r>
            <a:r>
              <a:rPr lang="ru-RU" dirty="0"/>
              <a:t>исчисляется для целей налогообложения. В соответствии с российским законодательством она тождественна инвентаризационной стоимости, базирующейся на восстановительной стоимости с учетом степени износа. В странах с развитой рыночной экономикой налогообложение осуществляется по рыночной стоимости. </a:t>
            </a:r>
          </a:p>
          <a:p>
            <a:pPr marL="0" indent="0" algn="just">
              <a:buNone/>
            </a:pPr>
            <a:r>
              <a:rPr lang="ru-RU" b="1" dirty="0"/>
              <a:t>Балансовая стоимость </a:t>
            </a:r>
            <a:r>
              <a:rPr lang="ru-RU" dirty="0"/>
              <a:t>отражается в бухгалтерской документации и представляет собой стоимость имущества, по которой оно числится на балансе предприятия. </a:t>
            </a:r>
          </a:p>
          <a:p>
            <a:pPr marL="0" indent="0" algn="just">
              <a:buNone/>
            </a:pPr>
            <a:r>
              <a:rPr lang="ru-RU" b="1" dirty="0"/>
              <a:t>Первоначальная стоимость </a:t>
            </a:r>
            <a:r>
              <a:rPr lang="ru-RU" dirty="0"/>
              <a:t>объекта недвижимости – фактические затраты на приобретение или создание на момент начала его использования. </a:t>
            </a:r>
          </a:p>
          <a:p>
            <a:pPr marL="0" indent="0" algn="just">
              <a:buNone/>
            </a:pPr>
            <a:r>
              <a:rPr lang="ru-RU" b="1" dirty="0"/>
              <a:t>Остаточная стоимость </a:t>
            </a:r>
            <a:r>
              <a:rPr lang="ru-RU" dirty="0"/>
              <a:t>объекта недвижимости – стоимость объекта с учетом износа. </a:t>
            </a:r>
          </a:p>
          <a:p>
            <a:pPr marL="0" indent="0" algn="just">
              <a:buNone/>
            </a:pPr>
            <a:r>
              <a:rPr lang="ru-RU" b="1" dirty="0"/>
              <a:t>Залоговая стоимость </a:t>
            </a:r>
            <a:r>
              <a:rPr lang="ru-RU" dirty="0"/>
              <a:t>определяется для целей ипотечного кредитования на основе рыночной стоимости. </a:t>
            </a:r>
          </a:p>
          <a:p>
            <a:pPr marL="0" indent="0" algn="just">
              <a:buNone/>
            </a:pPr>
            <a:r>
              <a:rPr lang="ru-RU" b="1" dirty="0"/>
              <a:t>Ликвидационная стоимость </a:t>
            </a:r>
            <a:r>
              <a:rPr lang="ru-RU" dirty="0"/>
              <a:t>представляет собой чистую денежную сумму, которую собственник объекта недвижимости может получить при ликвидации объекта недвижимости или при его вынужденной продаже.</a:t>
            </a:r>
          </a:p>
          <a:p>
            <a:pPr marL="0" indent="0" algn="just">
              <a:buNone/>
            </a:pPr>
            <a:r>
              <a:rPr lang="ru-RU" dirty="0"/>
              <a:t> В оценочной деятельности основным видом является стоимость обмена, а ее главным подвидом – рыночная стоимость, т.к. на ее основе или с ее учетом определяется арендная, страховая, залоговая, ликвидационная и другие подвиды стоимости, которые необходимы для проведения операций на рынке недвижимости</a:t>
            </a:r>
          </a:p>
        </p:txBody>
      </p:sp>
    </p:spTree>
    <p:extLst>
      <p:ext uri="{BB962C8B-B14F-4D97-AF65-F5344CB8AC3E}">
        <p14:creationId xmlns:p14="http://schemas.microsoft.com/office/powerpoint/2010/main" val="3271722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FFFA15B-3CC3-6611-A4A6-A460034AA616}"/>
              </a:ext>
            </a:extLst>
          </p:cNvPr>
          <p:cNvSpPr>
            <a:spLocks noGrp="1"/>
          </p:cNvSpPr>
          <p:nvPr>
            <p:ph idx="1"/>
          </p:nvPr>
        </p:nvSpPr>
        <p:spPr>
          <a:xfrm>
            <a:off x="218440" y="230504"/>
            <a:ext cx="11699240" cy="5946775"/>
          </a:xfrm>
        </p:spPr>
        <p:txBody>
          <a:bodyPr>
            <a:normAutofit/>
          </a:bodyPr>
          <a:lstStyle/>
          <a:p>
            <a:pPr marL="0" indent="0" algn="just">
              <a:buNone/>
            </a:pPr>
            <a:r>
              <a:rPr lang="ru-RU" sz="1800" b="1" dirty="0"/>
              <a:t>Стоимость в использовании </a:t>
            </a:r>
            <a:r>
              <a:rPr lang="ru-RU" sz="1800" dirty="0"/>
              <a:t>с ее подвидами является расчетной, не рыночной величиной и по существу субъективной оценкой собственника. Она необходима для сравнения с альтернативными вариантами инвестиций, сопоставления с затратными оценками на создание аналогичных объектов и других целей. Рыночная стоимость, как известно, определяется соотношением спроса и предложения. </a:t>
            </a:r>
          </a:p>
          <a:p>
            <a:pPr marL="0" indent="0" algn="just">
              <a:buNone/>
            </a:pPr>
            <a:r>
              <a:rPr lang="ru-RU" sz="1800" dirty="0"/>
              <a:t>Под </a:t>
            </a:r>
            <a:r>
              <a:rPr lang="ru-RU" sz="1800" b="1" dirty="0"/>
              <a:t>спросом</a:t>
            </a:r>
            <a:r>
              <a:rPr lang="ru-RU" sz="1800" dirty="0"/>
              <a:t> понимается то количество недвижимости данного вида, которое участники рынка готовы приобрести по определенной цене в течение определенного времени. </a:t>
            </a:r>
          </a:p>
          <a:p>
            <a:pPr marL="0" indent="0" algn="just">
              <a:buNone/>
            </a:pPr>
            <a:r>
              <a:rPr lang="ru-RU" sz="1800" dirty="0"/>
              <a:t>Под </a:t>
            </a:r>
            <a:r>
              <a:rPr lang="ru-RU" sz="1800" b="1" dirty="0"/>
              <a:t>предложением</a:t>
            </a:r>
            <a:r>
              <a:rPr lang="ru-RU" sz="1800" dirty="0"/>
              <a:t> понимается количество недвижимости определенного вида, которое выставляется на продажу или сдается в аренду по заданной цене в течение определенного времени. Точка рыночного равновесия, в которой совпадают спрос и предложение, определяет рыночную стоимость недвижимости данного вида и равновесный объем. </a:t>
            </a:r>
          </a:p>
          <a:p>
            <a:pPr marL="0" indent="0" algn="just">
              <a:buNone/>
            </a:pPr>
            <a:r>
              <a:rPr lang="ru-RU" sz="1800" dirty="0"/>
              <a:t>Спрос, предложение и рыночная стоимость недвижимости подвержены влиянию множества факторов.</a:t>
            </a:r>
          </a:p>
        </p:txBody>
      </p:sp>
      <p:pic>
        <p:nvPicPr>
          <p:cNvPr id="5" name="Рисунок 4">
            <a:extLst>
              <a:ext uri="{FF2B5EF4-FFF2-40B4-BE49-F238E27FC236}">
                <a16:creationId xmlns:a16="http://schemas.microsoft.com/office/drawing/2014/main" id="{2C18C04C-F5D8-A230-18EC-4F6102027C8D}"/>
              </a:ext>
            </a:extLst>
          </p:cNvPr>
          <p:cNvPicPr>
            <a:picLocks noChangeAspect="1"/>
          </p:cNvPicPr>
          <p:nvPr/>
        </p:nvPicPr>
        <p:blipFill>
          <a:blip r:embed="rId2"/>
          <a:stretch>
            <a:fillRect/>
          </a:stretch>
        </p:blipFill>
        <p:spPr>
          <a:xfrm>
            <a:off x="2387601" y="3429000"/>
            <a:ext cx="8286784" cy="2895703"/>
          </a:xfrm>
          <a:prstGeom prst="rect">
            <a:avLst/>
          </a:prstGeom>
        </p:spPr>
      </p:pic>
      <p:sp>
        <p:nvSpPr>
          <p:cNvPr id="7" name="TextBox 6">
            <a:extLst>
              <a:ext uri="{FF2B5EF4-FFF2-40B4-BE49-F238E27FC236}">
                <a16:creationId xmlns:a16="http://schemas.microsoft.com/office/drawing/2014/main" id="{24892EF4-D382-B7DE-67D0-D9BC27697E1E}"/>
              </a:ext>
            </a:extLst>
          </p:cNvPr>
          <p:cNvSpPr txBox="1"/>
          <p:nvPr/>
        </p:nvSpPr>
        <p:spPr>
          <a:xfrm>
            <a:off x="2214879" y="6324703"/>
            <a:ext cx="8459505" cy="369332"/>
          </a:xfrm>
          <a:prstGeom prst="rect">
            <a:avLst/>
          </a:prstGeom>
          <a:noFill/>
        </p:spPr>
        <p:txBody>
          <a:bodyPr wrap="square">
            <a:spAutoFit/>
          </a:bodyPr>
          <a:lstStyle/>
          <a:p>
            <a:r>
              <a:rPr lang="ru-RU" dirty="0"/>
              <a:t>Факторы, влияющие на спрос, предложение и рыночную стоимость недвижимости </a:t>
            </a:r>
          </a:p>
        </p:txBody>
      </p:sp>
    </p:spTree>
    <p:extLst>
      <p:ext uri="{BB962C8B-B14F-4D97-AF65-F5344CB8AC3E}">
        <p14:creationId xmlns:p14="http://schemas.microsoft.com/office/powerpoint/2010/main" val="104144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BF908E-7DBA-8FEA-DA67-1CF3F7863410}"/>
              </a:ext>
            </a:extLst>
          </p:cNvPr>
          <p:cNvSpPr>
            <a:spLocks noGrp="1"/>
          </p:cNvSpPr>
          <p:nvPr>
            <p:ph type="title"/>
          </p:nvPr>
        </p:nvSpPr>
        <p:spPr>
          <a:xfrm>
            <a:off x="838200" y="365125"/>
            <a:ext cx="10515600" cy="467995"/>
          </a:xfrm>
        </p:spPr>
        <p:txBody>
          <a:bodyPr>
            <a:normAutofit fontScale="90000"/>
          </a:bodyPr>
          <a:lstStyle/>
          <a:p>
            <a:r>
              <a:rPr lang="ru-RU" dirty="0"/>
              <a:t>Принципы оценки недвижимости</a:t>
            </a:r>
          </a:p>
        </p:txBody>
      </p:sp>
      <p:sp>
        <p:nvSpPr>
          <p:cNvPr id="3" name="Объект 2">
            <a:extLst>
              <a:ext uri="{FF2B5EF4-FFF2-40B4-BE49-F238E27FC236}">
                <a16:creationId xmlns:a16="http://schemas.microsoft.com/office/drawing/2014/main" id="{7AC31C10-1347-D298-252E-7E01B7F68DBE}"/>
              </a:ext>
            </a:extLst>
          </p:cNvPr>
          <p:cNvSpPr>
            <a:spLocks noGrp="1"/>
          </p:cNvSpPr>
          <p:nvPr>
            <p:ph idx="1"/>
          </p:nvPr>
        </p:nvSpPr>
        <p:spPr>
          <a:xfrm>
            <a:off x="248920" y="982345"/>
            <a:ext cx="11689080" cy="4351338"/>
          </a:xfrm>
        </p:spPr>
        <p:txBody>
          <a:bodyPr>
            <a:normAutofit/>
          </a:bodyPr>
          <a:lstStyle/>
          <a:p>
            <a:pPr marL="0" indent="0">
              <a:buNone/>
            </a:pPr>
            <a:r>
              <a:rPr lang="ru-RU" sz="1800" dirty="0"/>
              <a:t>Мировая практика выработала унифицированный набор методических правил и приемов – принципов оценки недвижимости, на основании которых определяется степень воздействия различных факторов на стоимость объекта недвижимости. </a:t>
            </a:r>
          </a:p>
          <a:p>
            <a:pPr marL="0" indent="0">
              <a:buNone/>
            </a:pPr>
            <a:r>
              <a:rPr lang="ru-RU" sz="1800" dirty="0"/>
              <a:t>Принципы оценки недвижимости могут быть условно объединены в следующие четыре группы: </a:t>
            </a:r>
          </a:p>
          <a:p>
            <a:pPr marL="514350" indent="-514350">
              <a:buAutoNum type="arabicParenR"/>
            </a:pPr>
            <a:r>
              <a:rPr lang="ru-RU" sz="1800" dirty="0"/>
              <a:t>принципы, основанные на представлении пользователя; </a:t>
            </a:r>
          </a:p>
          <a:p>
            <a:pPr marL="514350" indent="-514350">
              <a:buAutoNum type="arabicParenR"/>
            </a:pPr>
            <a:r>
              <a:rPr lang="ru-RU" sz="1800" dirty="0"/>
              <a:t>принципы, связанные с землей, зданиями, сооружениями; </a:t>
            </a:r>
          </a:p>
          <a:p>
            <a:pPr marL="514350" indent="-514350">
              <a:buAutoNum type="arabicParenR"/>
            </a:pPr>
            <a:r>
              <a:rPr lang="ru-RU" sz="1800" dirty="0"/>
              <a:t>принципы, связанные с рыночной средой; </a:t>
            </a:r>
          </a:p>
          <a:p>
            <a:pPr marL="514350" indent="-514350">
              <a:buAutoNum type="arabicParenR"/>
            </a:pPr>
            <a:r>
              <a:rPr lang="ru-RU" sz="1800" dirty="0"/>
              <a:t>принцип наилучшего и наиболее выгодного использования. </a:t>
            </a:r>
          </a:p>
        </p:txBody>
      </p:sp>
    </p:spTree>
    <p:extLst>
      <p:ext uri="{BB962C8B-B14F-4D97-AF65-F5344CB8AC3E}">
        <p14:creationId xmlns:p14="http://schemas.microsoft.com/office/powerpoint/2010/main" val="2438370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92CE4D-2D61-3239-765C-AAF2CB2B375D}"/>
              </a:ext>
            </a:extLst>
          </p:cNvPr>
          <p:cNvSpPr>
            <a:spLocks noGrp="1"/>
          </p:cNvSpPr>
          <p:nvPr>
            <p:ph type="title"/>
          </p:nvPr>
        </p:nvSpPr>
        <p:spPr/>
        <p:txBody>
          <a:bodyPr/>
          <a:lstStyle/>
          <a:p>
            <a:endParaRPr lang="ru-RU"/>
          </a:p>
        </p:txBody>
      </p:sp>
      <p:pic>
        <p:nvPicPr>
          <p:cNvPr id="5" name="Рисунок 4">
            <a:extLst>
              <a:ext uri="{FF2B5EF4-FFF2-40B4-BE49-F238E27FC236}">
                <a16:creationId xmlns:a16="http://schemas.microsoft.com/office/drawing/2014/main" id="{3F5BB35E-B16D-BC48-DCF6-F32C4AA4C0A1}"/>
              </a:ext>
            </a:extLst>
          </p:cNvPr>
          <p:cNvPicPr>
            <a:picLocks noChangeAspect="1"/>
          </p:cNvPicPr>
          <p:nvPr/>
        </p:nvPicPr>
        <p:blipFill>
          <a:blip r:embed="rId2"/>
          <a:stretch>
            <a:fillRect/>
          </a:stretch>
        </p:blipFill>
        <p:spPr>
          <a:xfrm>
            <a:off x="427255" y="244254"/>
            <a:ext cx="5973009" cy="3162741"/>
          </a:xfrm>
          <a:prstGeom prst="rect">
            <a:avLst/>
          </a:prstGeom>
        </p:spPr>
      </p:pic>
      <p:pic>
        <p:nvPicPr>
          <p:cNvPr id="7" name="Рисунок 6">
            <a:extLst>
              <a:ext uri="{FF2B5EF4-FFF2-40B4-BE49-F238E27FC236}">
                <a16:creationId xmlns:a16="http://schemas.microsoft.com/office/drawing/2014/main" id="{348A244D-A72D-618E-C09A-3042BAEC9DD1}"/>
              </a:ext>
            </a:extLst>
          </p:cNvPr>
          <p:cNvPicPr>
            <a:picLocks noChangeAspect="1"/>
          </p:cNvPicPr>
          <p:nvPr/>
        </p:nvPicPr>
        <p:blipFill>
          <a:blip r:embed="rId3"/>
          <a:stretch>
            <a:fillRect/>
          </a:stretch>
        </p:blipFill>
        <p:spPr>
          <a:xfrm>
            <a:off x="6289461" y="415925"/>
            <a:ext cx="5175143" cy="4230408"/>
          </a:xfrm>
          <a:prstGeom prst="rect">
            <a:avLst/>
          </a:prstGeom>
        </p:spPr>
      </p:pic>
    </p:spTree>
    <p:extLst>
      <p:ext uri="{BB962C8B-B14F-4D97-AF65-F5344CB8AC3E}">
        <p14:creationId xmlns:p14="http://schemas.microsoft.com/office/powerpoint/2010/main" val="3709242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DD9D81-1984-E78D-3A40-65317DF626F8}"/>
              </a:ext>
            </a:extLst>
          </p:cNvPr>
          <p:cNvSpPr>
            <a:spLocks noGrp="1"/>
          </p:cNvSpPr>
          <p:nvPr>
            <p:ph type="title"/>
          </p:nvPr>
        </p:nvSpPr>
        <p:spPr>
          <a:xfrm>
            <a:off x="838200" y="365125"/>
            <a:ext cx="10515600" cy="640715"/>
          </a:xfrm>
        </p:spPr>
        <p:txBody>
          <a:bodyPr>
            <a:normAutofit fontScale="90000"/>
          </a:bodyPr>
          <a:lstStyle/>
          <a:p>
            <a:r>
              <a:rPr lang="ru-RU" dirty="0"/>
              <a:t>Подходы к оценке</a:t>
            </a:r>
          </a:p>
        </p:txBody>
      </p:sp>
      <p:sp>
        <p:nvSpPr>
          <p:cNvPr id="3" name="Объект 2">
            <a:extLst>
              <a:ext uri="{FF2B5EF4-FFF2-40B4-BE49-F238E27FC236}">
                <a16:creationId xmlns:a16="http://schemas.microsoft.com/office/drawing/2014/main" id="{EEBD9523-15DA-5B9B-92AF-A745A78DB9B5}"/>
              </a:ext>
            </a:extLst>
          </p:cNvPr>
          <p:cNvSpPr>
            <a:spLocks noGrp="1"/>
          </p:cNvSpPr>
          <p:nvPr>
            <p:ph idx="1"/>
          </p:nvPr>
        </p:nvSpPr>
        <p:spPr>
          <a:xfrm>
            <a:off x="502920" y="1005840"/>
            <a:ext cx="11445240" cy="4351338"/>
          </a:xfrm>
        </p:spPr>
        <p:txBody>
          <a:bodyPr>
            <a:normAutofit/>
          </a:bodyPr>
          <a:lstStyle/>
          <a:p>
            <a:pPr marL="0" indent="0" algn="just">
              <a:buNone/>
            </a:pPr>
            <a:r>
              <a:rPr lang="ru-RU" sz="1800" dirty="0"/>
              <a:t>Подходы к оценке отражают общие способы определения стоимости недвижимого имущества - наиболее вероятной суммы, за которую на дату оценки достигается соглашение относительно смены собственника, условий собственности или условий использования собственности. Известно несколько десятков методов оценки недвижимости, используемых для различных объектов. Выбор того или иного метода оценки зависит от ряда факторов, таких как характер объекта, функции и цели оценки. Рекомендуется выбирать наибольшее количество используемых методов, чтобы при согласовании оценки получить наиболее точную стоимость. </a:t>
            </a:r>
          </a:p>
          <a:p>
            <a:pPr marL="0" indent="0">
              <a:buNone/>
            </a:pPr>
            <a:r>
              <a:rPr lang="ru-RU" sz="1800" dirty="0"/>
              <a:t>Все методы группируются в три подхода к оценке недвижимости: </a:t>
            </a:r>
          </a:p>
          <a:p>
            <a:pPr marL="0" indent="0">
              <a:buNone/>
            </a:pPr>
            <a:r>
              <a:rPr lang="ru-RU" sz="1800" dirty="0"/>
              <a:t>• сравнительный; </a:t>
            </a:r>
          </a:p>
          <a:p>
            <a:pPr marL="0" indent="0">
              <a:buNone/>
            </a:pPr>
            <a:r>
              <a:rPr lang="ru-RU" sz="1800" dirty="0"/>
              <a:t>• доходный; </a:t>
            </a:r>
          </a:p>
          <a:p>
            <a:pPr marL="0" indent="0">
              <a:buNone/>
            </a:pPr>
            <a:r>
              <a:rPr lang="ru-RU" sz="1800" dirty="0"/>
              <a:t>• затратный</a:t>
            </a:r>
          </a:p>
        </p:txBody>
      </p:sp>
    </p:spTree>
    <p:extLst>
      <p:ext uri="{BB962C8B-B14F-4D97-AF65-F5344CB8AC3E}">
        <p14:creationId xmlns:p14="http://schemas.microsoft.com/office/powerpoint/2010/main" val="132476795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998</Words>
  <Application>Microsoft Office PowerPoint</Application>
  <PresentationFormat>Широкоэкранный</PresentationFormat>
  <Paragraphs>52</Paragraphs>
  <Slides>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vt:i4>
      </vt:variant>
    </vt:vector>
  </HeadingPairs>
  <TitlesOfParts>
    <vt:vector size="12" baseType="lpstr">
      <vt:lpstr>Arial</vt:lpstr>
      <vt:lpstr>Calibri</vt:lpstr>
      <vt:lpstr>Calibri Light</vt:lpstr>
      <vt:lpstr>Тема Office</vt:lpstr>
      <vt:lpstr>ТЕОРИЯ ОЦЕНКИ НЕДВИЖИМОСТИ</vt:lpstr>
      <vt:lpstr>Назначение оценки и основные понятия</vt:lpstr>
      <vt:lpstr>Презентация PowerPoint</vt:lpstr>
      <vt:lpstr>Презентация PowerPoint</vt:lpstr>
      <vt:lpstr>Презентация PowerPoint</vt:lpstr>
      <vt:lpstr>Принципы оценки недвижимости</vt:lpstr>
      <vt:lpstr>Презентация PowerPoint</vt:lpstr>
      <vt:lpstr>Подходы к оценке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Наталья Кончакова</dc:creator>
  <cp:lastModifiedBy>Наталья Кончакова</cp:lastModifiedBy>
  <cp:revision>1</cp:revision>
  <dcterms:created xsi:type="dcterms:W3CDTF">2024-08-16T10:53:24Z</dcterms:created>
  <dcterms:modified xsi:type="dcterms:W3CDTF">2024-08-16T11:06:17Z</dcterms:modified>
</cp:coreProperties>
</file>