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3" r:id="rId2"/>
    <p:sldId id="257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392" r:id="rId22"/>
    <p:sldId id="393" r:id="rId23"/>
    <p:sldId id="39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Кончакова" userId="07a550979c00c582" providerId="LiveId" clId="{73C6193A-6BBA-4749-B4FD-7C3D6F7AA36E}"/>
    <pc:docChg chg="undo custSel addSld modSld">
      <pc:chgData name="Наталья Кончакова" userId="07a550979c00c582" providerId="LiveId" clId="{73C6193A-6BBA-4749-B4FD-7C3D6F7AA36E}" dt="2024-08-16T10:51:46.266" v="551" actId="6549"/>
      <pc:docMkLst>
        <pc:docMk/>
      </pc:docMkLst>
      <pc:sldChg chg="delSp modSp new mod">
        <pc:chgData name="Наталья Кончакова" userId="07a550979c00c582" providerId="LiveId" clId="{73C6193A-6BBA-4749-B4FD-7C3D6F7AA36E}" dt="2024-08-16T10:12:39.248" v="17" actId="113"/>
        <pc:sldMkLst>
          <pc:docMk/>
          <pc:sldMk cId="1041675520" sldId="376"/>
        </pc:sldMkLst>
        <pc:spChg chg="del">
          <ac:chgData name="Наталья Кончакова" userId="07a550979c00c582" providerId="LiveId" clId="{73C6193A-6BBA-4749-B4FD-7C3D6F7AA36E}" dt="2024-08-16T10:12:02.034" v="4" actId="478"/>
          <ac:spMkLst>
            <pc:docMk/>
            <pc:sldMk cId="1041675520" sldId="376"/>
            <ac:spMk id="2" creationId="{F44F0AA0-CB20-7C5B-F0A3-F76CFFE60251}"/>
          </ac:spMkLst>
        </pc:spChg>
        <pc:spChg chg="mod">
          <ac:chgData name="Наталья Кончакова" userId="07a550979c00c582" providerId="LiveId" clId="{73C6193A-6BBA-4749-B4FD-7C3D6F7AA36E}" dt="2024-08-16T10:12:39.248" v="17" actId="113"/>
          <ac:spMkLst>
            <pc:docMk/>
            <pc:sldMk cId="1041675520" sldId="376"/>
            <ac:spMk id="3" creationId="{A8BB0094-5A9F-7BDA-2EFD-5DAAD9406795}"/>
          </ac:spMkLst>
        </pc:spChg>
      </pc:sldChg>
      <pc:sldChg chg="modSp new mod">
        <pc:chgData name="Наталья Кончакова" userId="07a550979c00c582" providerId="LiveId" clId="{73C6193A-6BBA-4749-B4FD-7C3D6F7AA36E}" dt="2024-08-16T10:14:37.016" v="55" actId="123"/>
        <pc:sldMkLst>
          <pc:docMk/>
          <pc:sldMk cId="387470203" sldId="377"/>
        </pc:sldMkLst>
        <pc:spChg chg="mod">
          <ac:chgData name="Наталья Кончакова" userId="07a550979c00c582" providerId="LiveId" clId="{73C6193A-6BBA-4749-B4FD-7C3D6F7AA36E}" dt="2024-08-16T10:13:00.317" v="21" actId="27636"/>
          <ac:spMkLst>
            <pc:docMk/>
            <pc:sldMk cId="387470203" sldId="377"/>
            <ac:spMk id="2" creationId="{70C5A956-F5BE-F99E-3A27-68B8121BFB00}"/>
          </ac:spMkLst>
        </pc:spChg>
        <pc:spChg chg="mod">
          <ac:chgData name="Наталья Кончакова" userId="07a550979c00c582" providerId="LiveId" clId="{73C6193A-6BBA-4749-B4FD-7C3D6F7AA36E}" dt="2024-08-16T10:14:37.016" v="55" actId="123"/>
          <ac:spMkLst>
            <pc:docMk/>
            <pc:sldMk cId="387470203" sldId="377"/>
            <ac:spMk id="3" creationId="{7D6A3E49-27CE-665C-8B0E-CF2416B483DB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15:45.578" v="74" actId="27636"/>
        <pc:sldMkLst>
          <pc:docMk/>
          <pc:sldMk cId="3193173735" sldId="378"/>
        </pc:sldMkLst>
        <pc:spChg chg="del">
          <ac:chgData name="Наталья Кончакова" userId="07a550979c00c582" providerId="LiveId" clId="{73C6193A-6BBA-4749-B4FD-7C3D6F7AA36E}" dt="2024-08-16T10:15:12.954" v="59" actId="478"/>
          <ac:spMkLst>
            <pc:docMk/>
            <pc:sldMk cId="3193173735" sldId="378"/>
            <ac:spMk id="2" creationId="{46C3942F-E368-2326-2F86-2021695FCA2B}"/>
          </ac:spMkLst>
        </pc:spChg>
        <pc:spChg chg="mod">
          <ac:chgData name="Наталья Кончакова" userId="07a550979c00c582" providerId="LiveId" clId="{73C6193A-6BBA-4749-B4FD-7C3D6F7AA36E}" dt="2024-08-16T10:15:45.578" v="74" actId="27636"/>
          <ac:spMkLst>
            <pc:docMk/>
            <pc:sldMk cId="3193173735" sldId="378"/>
            <ac:spMk id="3" creationId="{0D670A14-13AA-A9CE-0410-86EBD7DEA67B}"/>
          </ac:spMkLst>
        </pc:spChg>
      </pc:sldChg>
      <pc:sldChg chg="addSp delSp modSp new mod">
        <pc:chgData name="Наталья Кончакова" userId="07a550979c00c582" providerId="LiveId" clId="{73C6193A-6BBA-4749-B4FD-7C3D6F7AA36E}" dt="2024-08-16T10:18:20.618" v="120" actId="14100"/>
        <pc:sldMkLst>
          <pc:docMk/>
          <pc:sldMk cId="1858599392" sldId="379"/>
        </pc:sldMkLst>
        <pc:spChg chg="del">
          <ac:chgData name="Наталья Кончакова" userId="07a550979c00c582" providerId="LiveId" clId="{73C6193A-6BBA-4749-B4FD-7C3D6F7AA36E}" dt="2024-08-16T10:16:09.860" v="78" actId="478"/>
          <ac:spMkLst>
            <pc:docMk/>
            <pc:sldMk cId="1858599392" sldId="379"/>
            <ac:spMk id="2" creationId="{1A819444-7015-798C-2790-964AB9E38960}"/>
          </ac:spMkLst>
        </pc:spChg>
        <pc:spChg chg="mod">
          <ac:chgData name="Наталья Кончакова" userId="07a550979c00c582" providerId="LiveId" clId="{73C6193A-6BBA-4749-B4FD-7C3D6F7AA36E}" dt="2024-08-16T10:17:37.569" v="114" actId="27636"/>
          <ac:spMkLst>
            <pc:docMk/>
            <pc:sldMk cId="1858599392" sldId="379"/>
            <ac:spMk id="3" creationId="{F00AF5B5-6854-7C4C-D091-21E29FDB3803}"/>
          </ac:spMkLst>
        </pc:spChg>
        <pc:spChg chg="add mod">
          <ac:chgData name="Наталья Кончакова" userId="07a550979c00c582" providerId="LiveId" clId="{73C6193A-6BBA-4749-B4FD-7C3D6F7AA36E}" dt="2024-08-16T10:18:20.618" v="120" actId="14100"/>
          <ac:spMkLst>
            <pc:docMk/>
            <pc:sldMk cId="1858599392" sldId="379"/>
            <ac:spMk id="7" creationId="{AB67B2F6-3E15-33A3-A40A-2CC4E6E2D5A0}"/>
          </ac:spMkLst>
        </pc:spChg>
        <pc:picChg chg="add mod">
          <ac:chgData name="Наталья Кончакова" userId="07a550979c00c582" providerId="LiveId" clId="{73C6193A-6BBA-4749-B4FD-7C3D6F7AA36E}" dt="2024-08-16T10:17:59.860" v="117" actId="14100"/>
          <ac:picMkLst>
            <pc:docMk/>
            <pc:sldMk cId="1858599392" sldId="379"/>
            <ac:picMk id="5" creationId="{71AD1762-A362-3AF0-8833-EFB10F99C85D}"/>
          </ac:picMkLst>
        </pc:picChg>
      </pc:sldChg>
      <pc:sldChg chg="addSp delSp modSp new mod">
        <pc:chgData name="Наталья Кончакова" userId="07a550979c00c582" providerId="LiveId" clId="{73C6193A-6BBA-4749-B4FD-7C3D6F7AA36E}" dt="2024-08-16T10:20:25.119" v="149" actId="1076"/>
        <pc:sldMkLst>
          <pc:docMk/>
          <pc:sldMk cId="34497552" sldId="380"/>
        </pc:sldMkLst>
        <pc:spChg chg="del">
          <ac:chgData name="Наталья Кончакова" userId="07a550979c00c582" providerId="LiveId" clId="{73C6193A-6BBA-4749-B4FD-7C3D6F7AA36E}" dt="2024-08-16T10:18:51.467" v="124" actId="478"/>
          <ac:spMkLst>
            <pc:docMk/>
            <pc:sldMk cId="34497552" sldId="380"/>
            <ac:spMk id="2" creationId="{E5E71FE1-3AA5-A401-394E-10A86884182E}"/>
          </ac:spMkLst>
        </pc:spChg>
        <pc:spChg chg="mod">
          <ac:chgData name="Наталья Кончакова" userId="07a550979c00c582" providerId="LiveId" clId="{73C6193A-6BBA-4749-B4FD-7C3D6F7AA36E}" dt="2024-08-16T10:20:12.832" v="145" actId="12"/>
          <ac:spMkLst>
            <pc:docMk/>
            <pc:sldMk cId="34497552" sldId="380"/>
            <ac:spMk id="3" creationId="{3848F55D-120D-AA20-D9DC-843088D02C76}"/>
          </ac:spMkLst>
        </pc:spChg>
        <pc:picChg chg="add mod">
          <ac:chgData name="Наталья Кончакова" userId="07a550979c00c582" providerId="LiveId" clId="{73C6193A-6BBA-4749-B4FD-7C3D6F7AA36E}" dt="2024-08-16T10:20:25.119" v="149" actId="1076"/>
          <ac:picMkLst>
            <pc:docMk/>
            <pc:sldMk cId="34497552" sldId="380"/>
            <ac:picMk id="5" creationId="{AB816E2C-2EE6-F712-CA21-33AF6CAD08D8}"/>
          </ac:picMkLst>
        </pc:picChg>
      </pc:sldChg>
      <pc:sldChg chg="delSp modSp new mod">
        <pc:chgData name="Наталья Кончакова" userId="07a550979c00c582" providerId="LiveId" clId="{73C6193A-6BBA-4749-B4FD-7C3D6F7AA36E}" dt="2024-08-16T10:26:42.218" v="177" actId="27636"/>
        <pc:sldMkLst>
          <pc:docMk/>
          <pc:sldMk cId="4185589231" sldId="381"/>
        </pc:sldMkLst>
        <pc:spChg chg="del">
          <ac:chgData name="Наталья Кончакова" userId="07a550979c00c582" providerId="LiveId" clId="{73C6193A-6BBA-4749-B4FD-7C3D6F7AA36E}" dt="2024-08-16T10:21:09.143" v="153" actId="478"/>
          <ac:spMkLst>
            <pc:docMk/>
            <pc:sldMk cId="4185589231" sldId="381"/>
            <ac:spMk id="2" creationId="{77663A3E-E9B7-8AD1-498C-94846CC49277}"/>
          </ac:spMkLst>
        </pc:spChg>
        <pc:spChg chg="mod">
          <ac:chgData name="Наталья Кончакова" userId="07a550979c00c582" providerId="LiveId" clId="{73C6193A-6BBA-4749-B4FD-7C3D6F7AA36E}" dt="2024-08-16T10:26:42.218" v="177" actId="27636"/>
          <ac:spMkLst>
            <pc:docMk/>
            <pc:sldMk cId="4185589231" sldId="381"/>
            <ac:spMk id="3" creationId="{5BEF9F8B-B6F9-C4B9-C29C-7FB4BF2367D8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28:06.193" v="208" actId="27636"/>
        <pc:sldMkLst>
          <pc:docMk/>
          <pc:sldMk cId="3915142254" sldId="382"/>
        </pc:sldMkLst>
        <pc:spChg chg="del">
          <ac:chgData name="Наталья Кончакова" userId="07a550979c00c582" providerId="LiveId" clId="{73C6193A-6BBA-4749-B4FD-7C3D6F7AA36E}" dt="2024-08-16T10:27:23.750" v="181" actId="478"/>
          <ac:spMkLst>
            <pc:docMk/>
            <pc:sldMk cId="3915142254" sldId="382"/>
            <ac:spMk id="2" creationId="{C78528F3-B3B5-F3E9-028A-7816712CD80B}"/>
          </ac:spMkLst>
        </pc:spChg>
        <pc:spChg chg="mod">
          <ac:chgData name="Наталья Кончакова" userId="07a550979c00c582" providerId="LiveId" clId="{73C6193A-6BBA-4749-B4FD-7C3D6F7AA36E}" dt="2024-08-16T10:28:06.193" v="208" actId="27636"/>
          <ac:spMkLst>
            <pc:docMk/>
            <pc:sldMk cId="3915142254" sldId="382"/>
            <ac:spMk id="3" creationId="{DAD96AD8-24D0-C267-DB4F-B35D2F0FEF6F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29:23.726" v="228" actId="123"/>
        <pc:sldMkLst>
          <pc:docMk/>
          <pc:sldMk cId="1809141916" sldId="383"/>
        </pc:sldMkLst>
        <pc:spChg chg="del">
          <ac:chgData name="Наталья Кончакова" userId="07a550979c00c582" providerId="LiveId" clId="{73C6193A-6BBA-4749-B4FD-7C3D6F7AA36E}" dt="2024-08-16T10:29:09.227" v="223" actId="478"/>
          <ac:spMkLst>
            <pc:docMk/>
            <pc:sldMk cId="1809141916" sldId="383"/>
            <ac:spMk id="2" creationId="{02ECB67F-CE2E-C678-9CA1-9239AF31709A}"/>
          </ac:spMkLst>
        </pc:spChg>
        <pc:spChg chg="mod">
          <ac:chgData name="Наталья Кончакова" userId="07a550979c00c582" providerId="LiveId" clId="{73C6193A-6BBA-4749-B4FD-7C3D6F7AA36E}" dt="2024-08-16T10:29:23.726" v="228" actId="123"/>
          <ac:spMkLst>
            <pc:docMk/>
            <pc:sldMk cId="1809141916" sldId="383"/>
            <ac:spMk id="3" creationId="{271F7BE5-C351-FEA7-EA1D-924A66E12190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30:39.595" v="253" actId="27636"/>
        <pc:sldMkLst>
          <pc:docMk/>
          <pc:sldMk cId="1860587994" sldId="384"/>
        </pc:sldMkLst>
        <pc:spChg chg="del">
          <ac:chgData name="Наталья Кончакова" userId="07a550979c00c582" providerId="LiveId" clId="{73C6193A-6BBA-4749-B4FD-7C3D6F7AA36E}" dt="2024-08-16T10:30:02.317" v="232" actId="478"/>
          <ac:spMkLst>
            <pc:docMk/>
            <pc:sldMk cId="1860587994" sldId="384"/>
            <ac:spMk id="2" creationId="{85B85173-9268-8364-1C13-816A4C618403}"/>
          </ac:spMkLst>
        </pc:spChg>
        <pc:spChg chg="mod">
          <ac:chgData name="Наталья Кончакова" userId="07a550979c00c582" providerId="LiveId" clId="{73C6193A-6BBA-4749-B4FD-7C3D6F7AA36E}" dt="2024-08-16T10:30:39.595" v="253" actId="27636"/>
          <ac:spMkLst>
            <pc:docMk/>
            <pc:sldMk cId="1860587994" sldId="384"/>
            <ac:spMk id="3" creationId="{A9721CF1-E6D5-B3BE-BE80-8C8026D0D8CB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39:00.634" v="305" actId="1076"/>
        <pc:sldMkLst>
          <pc:docMk/>
          <pc:sldMk cId="2256462775" sldId="385"/>
        </pc:sldMkLst>
        <pc:spChg chg="del">
          <ac:chgData name="Наталья Кончакова" userId="07a550979c00c582" providerId="LiveId" clId="{73C6193A-6BBA-4749-B4FD-7C3D6F7AA36E}" dt="2024-08-16T10:37:26.337" v="260" actId="478"/>
          <ac:spMkLst>
            <pc:docMk/>
            <pc:sldMk cId="2256462775" sldId="385"/>
            <ac:spMk id="2" creationId="{179AE386-50F8-6A5F-BC75-5C4D4DC77481}"/>
          </ac:spMkLst>
        </pc:spChg>
        <pc:spChg chg="mod">
          <ac:chgData name="Наталья Кончакова" userId="07a550979c00c582" providerId="LiveId" clId="{73C6193A-6BBA-4749-B4FD-7C3D6F7AA36E}" dt="2024-08-16T10:39:00.634" v="305" actId="1076"/>
          <ac:spMkLst>
            <pc:docMk/>
            <pc:sldMk cId="2256462775" sldId="385"/>
            <ac:spMk id="3" creationId="{F3B2CD59-B1EA-AFF2-A44C-A3C9E399F1FF}"/>
          </ac:spMkLst>
        </pc:spChg>
      </pc:sldChg>
      <pc:sldChg chg="modSp new mod">
        <pc:chgData name="Наталья Кончакова" userId="07a550979c00c582" providerId="LiveId" clId="{73C6193A-6BBA-4749-B4FD-7C3D6F7AA36E}" dt="2024-08-16T10:41:31.975" v="352" actId="12"/>
        <pc:sldMkLst>
          <pc:docMk/>
          <pc:sldMk cId="543530607" sldId="386"/>
        </pc:sldMkLst>
        <pc:spChg chg="mod">
          <ac:chgData name="Наталья Кончакова" userId="07a550979c00c582" providerId="LiveId" clId="{73C6193A-6BBA-4749-B4FD-7C3D6F7AA36E}" dt="2024-08-16T10:40:10.900" v="332" actId="27636"/>
          <ac:spMkLst>
            <pc:docMk/>
            <pc:sldMk cId="543530607" sldId="386"/>
            <ac:spMk id="2" creationId="{CBE689C2-BD9D-F582-028C-1AEC13E376C4}"/>
          </ac:spMkLst>
        </pc:spChg>
        <pc:spChg chg="mod">
          <ac:chgData name="Наталья Кончакова" userId="07a550979c00c582" providerId="LiveId" clId="{73C6193A-6BBA-4749-B4FD-7C3D6F7AA36E}" dt="2024-08-16T10:41:31.975" v="352" actId="12"/>
          <ac:spMkLst>
            <pc:docMk/>
            <pc:sldMk cId="543530607" sldId="386"/>
            <ac:spMk id="3" creationId="{A69E7637-6D18-ACF4-E0C7-4123A704315C}"/>
          </ac:spMkLst>
        </pc:spChg>
      </pc:sldChg>
      <pc:sldChg chg="addSp modSp new mod">
        <pc:chgData name="Наталья Кончакова" userId="07a550979c00c582" providerId="LiveId" clId="{73C6193A-6BBA-4749-B4FD-7C3D6F7AA36E}" dt="2024-08-16T10:43:54.993" v="405" actId="1076"/>
        <pc:sldMkLst>
          <pc:docMk/>
          <pc:sldMk cId="2678016053" sldId="387"/>
        </pc:sldMkLst>
        <pc:spChg chg="mod">
          <ac:chgData name="Наталья Кончакова" userId="07a550979c00c582" providerId="LiveId" clId="{73C6193A-6BBA-4749-B4FD-7C3D6F7AA36E}" dt="2024-08-16T10:42:20.548" v="372" actId="27636"/>
          <ac:spMkLst>
            <pc:docMk/>
            <pc:sldMk cId="2678016053" sldId="387"/>
            <ac:spMk id="2" creationId="{7FEF7E1F-EEC7-1622-9CFB-40F0063B3C53}"/>
          </ac:spMkLst>
        </pc:spChg>
        <pc:spChg chg="mod">
          <ac:chgData name="Наталья Кончакова" userId="07a550979c00c582" providerId="LiveId" clId="{73C6193A-6BBA-4749-B4FD-7C3D6F7AA36E}" dt="2024-08-16T10:43:33.330" v="401" actId="123"/>
          <ac:spMkLst>
            <pc:docMk/>
            <pc:sldMk cId="2678016053" sldId="387"/>
            <ac:spMk id="3" creationId="{722E2CDF-98F4-7485-2BF9-F8925DB541EE}"/>
          </ac:spMkLst>
        </pc:spChg>
        <pc:picChg chg="add mod">
          <ac:chgData name="Наталья Кончакова" userId="07a550979c00c582" providerId="LiveId" clId="{73C6193A-6BBA-4749-B4FD-7C3D6F7AA36E}" dt="2024-08-16T10:43:54.993" v="405" actId="1076"/>
          <ac:picMkLst>
            <pc:docMk/>
            <pc:sldMk cId="2678016053" sldId="387"/>
            <ac:picMk id="5" creationId="{40354D42-C4E0-54AE-0E0D-EB16264C7172}"/>
          </ac:picMkLst>
        </pc:picChg>
      </pc:sldChg>
      <pc:sldChg chg="addSp delSp modSp new mod">
        <pc:chgData name="Наталья Кончакова" userId="07a550979c00c582" providerId="LiveId" clId="{73C6193A-6BBA-4749-B4FD-7C3D6F7AA36E}" dt="2024-08-16T10:44:49.958" v="413" actId="14100"/>
        <pc:sldMkLst>
          <pc:docMk/>
          <pc:sldMk cId="1911606537" sldId="388"/>
        </pc:sldMkLst>
        <pc:spChg chg="mod">
          <ac:chgData name="Наталья Кончакова" userId="07a550979c00c582" providerId="LiveId" clId="{73C6193A-6BBA-4749-B4FD-7C3D6F7AA36E}" dt="2024-08-16T10:44:15.538" v="409" actId="27636"/>
          <ac:spMkLst>
            <pc:docMk/>
            <pc:sldMk cId="1911606537" sldId="388"/>
            <ac:spMk id="2" creationId="{D52FAD21-DE32-863D-496A-48B27F313FE9}"/>
          </ac:spMkLst>
        </pc:spChg>
        <pc:spChg chg="del">
          <ac:chgData name="Наталья Кончакова" userId="07a550979c00c582" providerId="LiveId" clId="{73C6193A-6BBA-4749-B4FD-7C3D6F7AA36E}" dt="2024-08-16T10:44:45.319" v="411" actId="478"/>
          <ac:spMkLst>
            <pc:docMk/>
            <pc:sldMk cId="1911606537" sldId="388"/>
            <ac:spMk id="3" creationId="{A0A1B172-913E-8579-7C31-89E769E47C28}"/>
          </ac:spMkLst>
        </pc:spChg>
        <pc:picChg chg="add mod">
          <ac:chgData name="Наталья Кончакова" userId="07a550979c00c582" providerId="LiveId" clId="{73C6193A-6BBA-4749-B4FD-7C3D6F7AA36E}" dt="2024-08-16T10:44:49.958" v="413" actId="14100"/>
          <ac:picMkLst>
            <pc:docMk/>
            <pc:sldMk cId="1911606537" sldId="388"/>
            <ac:picMk id="5" creationId="{2849EF61-CC85-972A-FB9A-87693035130C}"/>
          </ac:picMkLst>
        </pc:picChg>
      </pc:sldChg>
      <pc:sldChg chg="delSp modSp new mod">
        <pc:chgData name="Наталья Кончакова" userId="07a550979c00c582" providerId="LiveId" clId="{73C6193A-6BBA-4749-B4FD-7C3D6F7AA36E}" dt="2024-08-16T10:46:28.070" v="457" actId="27636"/>
        <pc:sldMkLst>
          <pc:docMk/>
          <pc:sldMk cId="748946075" sldId="389"/>
        </pc:sldMkLst>
        <pc:spChg chg="del">
          <ac:chgData name="Наталья Кончакова" userId="07a550979c00c582" providerId="LiveId" clId="{73C6193A-6BBA-4749-B4FD-7C3D6F7AA36E}" dt="2024-08-16T10:45:19.522" v="418" actId="478"/>
          <ac:spMkLst>
            <pc:docMk/>
            <pc:sldMk cId="748946075" sldId="389"/>
            <ac:spMk id="2" creationId="{767D5B40-5183-146A-8D9F-F8F6A3B35FB8}"/>
          </ac:spMkLst>
        </pc:spChg>
        <pc:spChg chg="mod">
          <ac:chgData name="Наталья Кончакова" userId="07a550979c00c582" providerId="LiveId" clId="{73C6193A-6BBA-4749-B4FD-7C3D6F7AA36E}" dt="2024-08-16T10:46:28.070" v="457" actId="27636"/>
          <ac:spMkLst>
            <pc:docMk/>
            <pc:sldMk cId="748946075" sldId="389"/>
            <ac:spMk id="3" creationId="{CAA9C469-18F2-D152-0BFD-85CE5033E806}"/>
          </ac:spMkLst>
        </pc:spChg>
      </pc:sldChg>
      <pc:sldChg chg="addSp delSp new mod">
        <pc:chgData name="Наталья Кончакова" userId="07a550979c00c582" providerId="LiveId" clId="{73C6193A-6BBA-4749-B4FD-7C3D6F7AA36E}" dt="2024-08-16T10:47:06.933" v="461" actId="478"/>
        <pc:sldMkLst>
          <pc:docMk/>
          <pc:sldMk cId="543776247" sldId="390"/>
        </pc:sldMkLst>
        <pc:spChg chg="del">
          <ac:chgData name="Наталья Кончакова" userId="07a550979c00c582" providerId="LiveId" clId="{73C6193A-6BBA-4749-B4FD-7C3D6F7AA36E}" dt="2024-08-16T10:47:02.464" v="460" actId="478"/>
          <ac:spMkLst>
            <pc:docMk/>
            <pc:sldMk cId="543776247" sldId="390"/>
            <ac:spMk id="2" creationId="{CFB18D1A-12D8-6C27-7FAE-4E936AE6E2BB}"/>
          </ac:spMkLst>
        </pc:spChg>
        <pc:spChg chg="del">
          <ac:chgData name="Наталья Кончакова" userId="07a550979c00c582" providerId="LiveId" clId="{73C6193A-6BBA-4749-B4FD-7C3D6F7AA36E}" dt="2024-08-16T10:47:06.933" v="461" actId="478"/>
          <ac:spMkLst>
            <pc:docMk/>
            <pc:sldMk cId="543776247" sldId="390"/>
            <ac:spMk id="3" creationId="{4578B42B-B251-E075-81B0-08F20EE6014B}"/>
          </ac:spMkLst>
        </pc:spChg>
        <pc:picChg chg="add">
          <ac:chgData name="Наталья Кончакова" userId="07a550979c00c582" providerId="LiveId" clId="{73C6193A-6BBA-4749-B4FD-7C3D6F7AA36E}" dt="2024-08-16T10:46:59.098" v="459" actId="22"/>
          <ac:picMkLst>
            <pc:docMk/>
            <pc:sldMk cId="543776247" sldId="390"/>
            <ac:picMk id="5" creationId="{CC37B1EB-E2FA-5006-73DC-39FCD60266D8}"/>
          </ac:picMkLst>
        </pc:picChg>
      </pc:sldChg>
      <pc:sldChg chg="delSp modSp new mod">
        <pc:chgData name="Наталья Кончакова" userId="07a550979c00c582" providerId="LiveId" clId="{73C6193A-6BBA-4749-B4FD-7C3D6F7AA36E}" dt="2024-08-16T10:48:06.515" v="484" actId="27636"/>
        <pc:sldMkLst>
          <pc:docMk/>
          <pc:sldMk cId="1217460301" sldId="391"/>
        </pc:sldMkLst>
        <pc:spChg chg="del">
          <ac:chgData name="Наталья Кончакова" userId="07a550979c00c582" providerId="LiveId" clId="{73C6193A-6BBA-4749-B4FD-7C3D6F7AA36E}" dt="2024-08-16T10:47:32.200" v="466" actId="478"/>
          <ac:spMkLst>
            <pc:docMk/>
            <pc:sldMk cId="1217460301" sldId="391"/>
            <ac:spMk id="2" creationId="{B22BBBE1-7290-1CFE-0C5F-F2FBE65F8258}"/>
          </ac:spMkLst>
        </pc:spChg>
        <pc:spChg chg="mod">
          <ac:chgData name="Наталья Кончакова" userId="07a550979c00c582" providerId="LiveId" clId="{73C6193A-6BBA-4749-B4FD-7C3D6F7AA36E}" dt="2024-08-16T10:48:06.515" v="484" actId="27636"/>
          <ac:spMkLst>
            <pc:docMk/>
            <pc:sldMk cId="1217460301" sldId="391"/>
            <ac:spMk id="3" creationId="{3E8F32E6-FE2F-6022-5053-341314CAC15E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49:09.435" v="501" actId="1076"/>
        <pc:sldMkLst>
          <pc:docMk/>
          <pc:sldMk cId="2951945257" sldId="392"/>
        </pc:sldMkLst>
        <pc:spChg chg="del">
          <ac:chgData name="Наталья Кончакова" userId="07a550979c00c582" providerId="LiveId" clId="{73C6193A-6BBA-4749-B4FD-7C3D6F7AA36E}" dt="2024-08-16T10:48:33.427" v="489" actId="478"/>
          <ac:spMkLst>
            <pc:docMk/>
            <pc:sldMk cId="2951945257" sldId="392"/>
            <ac:spMk id="2" creationId="{ED271276-5685-5A18-9A39-B70185416AA6}"/>
          </ac:spMkLst>
        </pc:spChg>
        <pc:spChg chg="mod">
          <ac:chgData name="Наталья Кончакова" userId="07a550979c00c582" providerId="LiveId" clId="{73C6193A-6BBA-4749-B4FD-7C3D6F7AA36E}" dt="2024-08-16T10:49:09.435" v="501" actId="1076"/>
          <ac:spMkLst>
            <pc:docMk/>
            <pc:sldMk cId="2951945257" sldId="392"/>
            <ac:spMk id="3" creationId="{D51E3043-072A-0C83-D85F-05289BE43372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50:40.634" v="529" actId="12"/>
        <pc:sldMkLst>
          <pc:docMk/>
          <pc:sldMk cId="3813214128" sldId="393"/>
        </pc:sldMkLst>
        <pc:spChg chg="del">
          <ac:chgData name="Наталья Кончакова" userId="07a550979c00c582" providerId="LiveId" clId="{73C6193A-6BBA-4749-B4FD-7C3D6F7AA36E}" dt="2024-08-16T10:49:44.922" v="506" actId="478"/>
          <ac:spMkLst>
            <pc:docMk/>
            <pc:sldMk cId="3813214128" sldId="393"/>
            <ac:spMk id="2" creationId="{610B9527-72DC-5919-1A8C-48D9FDACE6D6}"/>
          </ac:spMkLst>
        </pc:spChg>
        <pc:spChg chg="mod">
          <ac:chgData name="Наталья Кончакова" userId="07a550979c00c582" providerId="LiveId" clId="{73C6193A-6BBA-4749-B4FD-7C3D6F7AA36E}" dt="2024-08-16T10:50:40.634" v="529" actId="12"/>
          <ac:spMkLst>
            <pc:docMk/>
            <pc:sldMk cId="3813214128" sldId="393"/>
            <ac:spMk id="3" creationId="{824C3E8D-515F-EAB0-606F-DEAC6D796F3A}"/>
          </ac:spMkLst>
        </pc:spChg>
      </pc:sldChg>
      <pc:sldChg chg="delSp modSp new mod">
        <pc:chgData name="Наталья Кончакова" userId="07a550979c00c582" providerId="LiveId" clId="{73C6193A-6BBA-4749-B4FD-7C3D6F7AA36E}" dt="2024-08-16T10:51:46.266" v="551" actId="6549"/>
        <pc:sldMkLst>
          <pc:docMk/>
          <pc:sldMk cId="2133601625" sldId="394"/>
        </pc:sldMkLst>
        <pc:spChg chg="del">
          <ac:chgData name="Наталья Кончакова" userId="07a550979c00c582" providerId="LiveId" clId="{73C6193A-6BBA-4749-B4FD-7C3D6F7AA36E}" dt="2024-08-16T10:51:01.661" v="534" actId="478"/>
          <ac:spMkLst>
            <pc:docMk/>
            <pc:sldMk cId="2133601625" sldId="394"/>
            <ac:spMk id="2" creationId="{9DC100D9-DC2A-39A8-5EBC-49B1157C70EF}"/>
          </ac:spMkLst>
        </pc:spChg>
        <pc:spChg chg="mod">
          <ac:chgData name="Наталья Кончакова" userId="07a550979c00c582" providerId="LiveId" clId="{73C6193A-6BBA-4749-B4FD-7C3D6F7AA36E}" dt="2024-08-16T10:51:46.266" v="551" actId="6549"/>
          <ac:spMkLst>
            <pc:docMk/>
            <pc:sldMk cId="2133601625" sldId="394"/>
            <ac:spMk id="3" creationId="{F696185B-722F-B072-10C1-96BD0086DFE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AE57A-1A8A-738F-2E93-F42442023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2C2DE3-EE3B-4763-A6BD-79CF9F5EE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3353EB-B460-A321-8D84-E2596E1B3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4C22E8-258B-F888-3BF0-3134A77B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FD56CA-6EF5-EB1E-7819-DA6FBAB15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84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C543CF-4B7A-01AF-AC2A-BC5ED62B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D4EBEF-B3AA-8811-0223-9F1D0594A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ECFD7C-9881-16C1-8AD9-B8D487F54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E884C-E99A-11DB-E128-C1FA3086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22C3BA-A0DB-A3B3-3D61-9FA2F3362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34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84CAC-7EEF-10B4-B877-B36BAE66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0DD86E-331A-D39A-55B5-B5D1F5FC9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86C125-A765-0FF5-C648-2696E59F1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7C6933-FC6B-72CC-1CD0-5A5DF8D4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56D1D3-5CE5-599C-1E62-8805219A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84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DD924-E1BA-477F-7DA9-0340E9868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1C05D3-0A34-7690-86E7-C77D4F010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414235-266E-62F8-8E3D-84342A5A5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D23293-CF53-D30E-94AE-BB3F2A48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C1AE98-A9D9-FA3E-3296-BFA57A30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62BAC7-6B91-348C-BA1F-604329FF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0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1ACD-00A5-7148-9218-BA1F37DB7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4530FC-D318-DC09-FF5C-60E00F04B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3DB3BF-3F31-8FF4-F5F2-7F9383A42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330D25-BFCC-B4C5-3AA4-A5C4BE111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AA3833C-2F72-125D-5147-9D4D58E72A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166BD2B-1D1D-95A8-842A-6EBF55585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4E2DBF-F34E-4E92-3B3C-570CE3724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075C3EB-335C-A5EE-6993-CFD7AC22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2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8431-2140-B0F3-7501-07DCC91D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CDB670-B8D6-138A-0961-97C91C344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A69D5-F4E7-717A-734E-8CD3EB26C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E66650-3FA9-3EE8-2969-9D664F0E7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94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83D950-F95F-7500-4308-470DF6787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BF9228-72A1-712D-A66D-7B4DE89F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C50174-1F7F-E02C-1FF6-5182192F1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47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1E211-484F-E495-2FE5-1A2044C1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EEA549-1560-4D9C-5B35-F5099BABC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4A4A15-88D4-2968-AAE0-42C36D0E2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E85924-D9E9-77AF-2A92-B875174CF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648DB9-838F-D4B8-E53F-EA985D963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5436D2-04D1-A50A-4A79-D1113ED14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153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69497-45DA-5F2F-7AA7-D773E435D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8F777C-0A38-E3BF-17F7-AAAEE3011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5422F1-0961-B6B3-798D-66A948F0B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1E63DC-4D0F-D6AA-B480-E424BCF9E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80C8F3-F994-29B0-0774-05F1668C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4124D9-5AAA-ECB6-190D-A87373468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8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0E333-9576-480F-3DF5-EEAA9F79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2408C9-5EC9-358A-2619-3974B195A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418040-16A3-9D7F-33A8-6AEF69A8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54BE2-1196-4897-B62A-8386E5ED8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57A29F-B9B0-2495-BBEC-13808E8B9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63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E73F29B-ACF7-8028-DD5C-0333F312F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AC2C26-58AB-D6C9-10D1-1B5A02A6A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7D9CB1-F991-5AF2-87B4-663885D1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79C39F-4B20-C147-D7D6-B3598077D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ACA43-F03E-4AA7-1917-71B948FB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819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3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AA21F3-F1B4-1A5F-E19F-418B57C16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E2325B-BD2D-4019-B1C2-C44BA431B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0BFFD0-BD7C-7BCD-DB12-0ACD61F6F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662A3-DEDC-40D6-85A2-676060A3005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0951EA-24A5-795E-4815-EF04554FD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432CC9-1DA5-C95F-1306-3D4638FA1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57F26-21E6-4F37-B077-DF128131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0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РЫНОК НЕДВИЖИМОСТИ И ОСОБЕННОСТИ ЕГО ФУНКЦИОНИРОВАНИЯ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43910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4E78A-97DA-EB9A-0868-80A6C80C4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498475"/>
          </a:xfrm>
        </p:spPr>
        <p:txBody>
          <a:bodyPr>
            <a:normAutofit fontScale="90000"/>
          </a:bodyPr>
          <a:lstStyle/>
          <a:p>
            <a:r>
              <a:rPr lang="ru-RU" dirty="0"/>
              <a:t>Понятие рынка недвижимости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2CD9E30-7BD5-A4ED-5239-CDECEFF6C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720" y="779145"/>
            <a:ext cx="1172972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Рынок недвижимости – сектор национальной рыночной экономики, представляющий собой совокупность объектов недвижимости, экономических субъектов, оперирующих на рынке; процессов функционирования рынка, т.е. процессов производства (создания), потребления (использования), обмена объектов недвижимости и управления рынком, а также механизмов, обеспечивающих функционирование рынка (инфраструктуры рынка). </a:t>
            </a:r>
          </a:p>
          <a:p>
            <a:pPr marL="0" indent="0" algn="just">
              <a:buNone/>
            </a:pPr>
            <a:r>
              <a:rPr lang="ru-RU" sz="1800" dirty="0"/>
              <a:t>Рынок недвижимости представляет собой совокупность региональных, локальных рынков, существенно отличающихся друг от друга по уровню цен, уровню риска, эффективности инвестиций в недвижимость и т.д. </a:t>
            </a:r>
          </a:p>
        </p:txBody>
      </p:sp>
    </p:spTree>
    <p:extLst>
      <p:ext uri="{BB962C8B-B14F-4D97-AF65-F5344CB8AC3E}">
        <p14:creationId xmlns:p14="http://schemas.microsoft.com/office/powerpoint/2010/main" val="64300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1A3BE-47B8-782F-1F6F-C9BA5496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8955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Функции рынка недвижимости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24E1FA-EC61-E949-6C98-316F5C393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311" y="1016000"/>
            <a:ext cx="6908530" cy="39235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6C376E-0601-62DB-B26C-7C53297FA0CE}"/>
              </a:ext>
            </a:extLst>
          </p:cNvPr>
          <p:cNvSpPr txBox="1"/>
          <p:nvPr/>
        </p:nvSpPr>
        <p:spPr>
          <a:xfrm>
            <a:off x="513080" y="5015547"/>
            <a:ext cx="111658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Одна из главных функций рынка – </a:t>
            </a:r>
            <a:r>
              <a:rPr lang="ru-RU" b="1" dirty="0"/>
              <a:t>установление равновесных цен</a:t>
            </a:r>
            <a:r>
              <a:rPr lang="ru-RU" dirty="0"/>
              <a:t>, при которых платежеспособный спрос соответствует объему предложений. При ценах ниже равновесной имеет место избыточный спрос, а при ценах выше равновесной – избыточные предложения. В цене концентрируется большой объем информации о насыщенности рынка, предпочтениях покупателей, затратах на строительство, хозяйственной и социальной политике государства в области, например, жилищного строительства и </a:t>
            </a:r>
            <a:r>
              <a:rPr lang="ru-RU" dirty="0" err="1"/>
              <a:t>т.д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443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40EA224-E3AB-AC55-B148-2D8A0D2D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" y="240664"/>
            <a:ext cx="11485880" cy="634301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Регулирующая функция </a:t>
            </a:r>
            <a:r>
              <a:rPr lang="ru-RU" dirty="0"/>
              <a:t>состоит в том, что рынок, действуя автономно, по определению А. Смита, «невидимой рукой» перераспределяет ресурсы по сферам предпринимательства и направляет его участников к цели, которая совсем не входила в их намерения, – к формированию эффективной структуры экономики и удовлетворению общественных интересов. В современном мире недостатки рыночного регулирования все больше компенсируются государственным управлением народным хозяйством, особенно в части охраны природы, защиты конкуренции, перераспределения доходов, создания правовой среды бизнеса, решения социальных проблем и др. </a:t>
            </a:r>
          </a:p>
          <a:p>
            <a:pPr marL="0" indent="0" algn="just">
              <a:buNone/>
            </a:pPr>
            <a:r>
              <a:rPr lang="ru-RU" b="1" dirty="0"/>
              <a:t>Коммерческая функция </a:t>
            </a:r>
            <a:r>
              <a:rPr lang="ru-RU" dirty="0"/>
              <a:t>состоит в реализации стоимости и потребительной стоимости недвижимости и получении прибыли на вложенный капитал. Информационная функция – это уникальный рыночный способ оперативного сбора и распространения обобщенной объективной информации, позволяющий продавцам и покупателям недвижимости свободно, со знанием дела принять решение в своих интересах. </a:t>
            </a:r>
          </a:p>
          <a:p>
            <a:pPr marL="0" indent="0" algn="just">
              <a:buNone/>
            </a:pPr>
            <a:r>
              <a:rPr lang="ru-RU" b="1" dirty="0"/>
              <a:t>Функция санирования </a:t>
            </a:r>
            <a:r>
              <a:rPr lang="ru-RU" dirty="0"/>
              <a:t>– это очищение экономики от неконкурентоспособных и слабых участников рынка, банкротство неэффективных. Рыночный механизм указывает людям направления поиска, но не даёт никаких гарантий относительно конечных финансовых результатов. Он признает лишь общественно необходимые инвестиции в недвижимость, ведь только их и оплачивает покупатель. Поэтому освобождение рынка от неэффективных собственников предприятий и других объектов недвижимости ведет к повышению устойчивости и экономическому росту. </a:t>
            </a:r>
          </a:p>
          <a:p>
            <a:pPr marL="0" indent="0" algn="just">
              <a:buNone/>
            </a:pPr>
            <a:r>
              <a:rPr lang="ru-RU" b="1" dirty="0"/>
              <a:t>Посредническая функция </a:t>
            </a:r>
            <a:r>
              <a:rPr lang="ru-RU" dirty="0"/>
              <a:t>выражается в том, что рынок выступает в качестве совокупного посредника и места встречи множества независимых и экономически обособленных в результате общественного разделения труда покупателей и продавцов, устанавливается связь между ними и предоставляется возможность альтернативного выбора партнеров. Действуют на рынке недвижимости и профессиональные посредники – риэлторы, оценщики, агенты, брокеры, страховщики, ипотечные кредиторы и другие лица, оказывающие </a:t>
            </a:r>
            <a:r>
              <a:rPr lang="ru-RU" dirty="0" err="1"/>
              <a:t>ус.луги</a:t>
            </a:r>
            <a:r>
              <a:rPr lang="ru-RU" dirty="0"/>
              <a:t> заинтересованным участникам</a:t>
            </a:r>
          </a:p>
        </p:txBody>
      </p:sp>
    </p:spTree>
    <p:extLst>
      <p:ext uri="{BB962C8B-B14F-4D97-AF65-F5344CB8AC3E}">
        <p14:creationId xmlns:p14="http://schemas.microsoft.com/office/powerpoint/2010/main" val="724372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8BB0094-5A9F-7BDA-2EFD-5DAAD9406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" y="179705"/>
            <a:ext cx="1153668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/>
              <a:t>Стимулирующая функция </a:t>
            </a:r>
            <a:r>
              <a:rPr lang="ru-RU" sz="1800" dirty="0"/>
              <a:t>выступает в форме экономического поощрения прибылью продуктивного использования достижений научно-технического прогресса в создании и использовании недвижимого имущества. Конкуренция экономически принуждает и поддерживает высокую деловую активность и поиск новых возможностей эффективного управления капитальной собственностью. </a:t>
            </a:r>
          </a:p>
          <a:p>
            <a:pPr marL="0" indent="0" algn="just">
              <a:buNone/>
            </a:pPr>
            <a:r>
              <a:rPr lang="ru-RU" sz="1800" b="1" dirty="0"/>
              <a:t>Инвестиционная функция. </a:t>
            </a:r>
            <a:r>
              <a:rPr lang="ru-RU" sz="1800" dirty="0"/>
              <a:t>Поскольку рынок недвижимости – это привлекательный способ сохранения и увеличения стоимости капитала. Он способствует переводу сбережений и накоплений населения из пассивной формы запасов в реальный производительный капитал, приносящий доход владельцу недвижимого имущества. При этом само недвижимое имущество служит своеобразной страховой гарантией инвестиционных рисков. </a:t>
            </a:r>
          </a:p>
          <a:p>
            <a:pPr marL="0" indent="0" algn="just">
              <a:buNone/>
            </a:pPr>
            <a:r>
              <a:rPr lang="ru-RU" sz="1800" b="1" dirty="0"/>
              <a:t>Социальная функция </a:t>
            </a:r>
            <a:r>
              <a:rPr lang="ru-RU" sz="1800" dirty="0"/>
              <a:t>проявляется в росте трудовой активности всего населения, в повышении интенсивности труда граждан, стремящихся стать собственниками квартир, земельных участков и других капитальных и престижных объектов. Из владельцев недвижимости, в общем, формируется средний социальный слой общества. </a:t>
            </a:r>
          </a:p>
          <a:p>
            <a:pPr marL="0" indent="0" algn="just">
              <a:buNone/>
            </a:pPr>
            <a:r>
              <a:rPr lang="ru-RU" sz="1800" b="1" dirty="0"/>
              <a:t>Перераспределительная функция. </a:t>
            </a:r>
            <a:r>
              <a:rPr lang="ru-RU" sz="1800" dirty="0"/>
              <a:t>Неоднократное перераспределение на рынке предприятий, земельных участков, зданий и сооружений между различными субъектами рынка, что ведет к их переходу к эффективным стратегическим инвесторам, обеспечивающим высокопроизводительное использование указанных объектов</a:t>
            </a:r>
          </a:p>
        </p:txBody>
      </p:sp>
    </p:spTree>
    <p:extLst>
      <p:ext uri="{BB962C8B-B14F-4D97-AF65-F5344CB8AC3E}">
        <p14:creationId xmlns:p14="http://schemas.microsoft.com/office/powerpoint/2010/main" val="1041675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5A956-F5BE-F99E-3A27-68B8121B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r>
              <a:rPr lang="ru-RU" dirty="0"/>
              <a:t>Сегментация рынка недвижимости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6A3E49-27CE-665C-8B0E-CF2416B48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14400"/>
            <a:ext cx="11551920" cy="55784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/>
              <a:t>Две особенности недвижимости определяют реакцию рынка на спрос и предложение: </a:t>
            </a:r>
          </a:p>
          <a:p>
            <a:pPr algn="just"/>
            <a:r>
              <a:rPr lang="ru-RU" sz="1800" dirty="0"/>
              <a:t>уникальность (неповторимость) </a:t>
            </a:r>
          </a:p>
          <a:p>
            <a:pPr algn="just"/>
            <a:r>
              <a:rPr lang="ru-RU" sz="1800" dirty="0"/>
              <a:t>неподвижность объектов. </a:t>
            </a:r>
          </a:p>
          <a:p>
            <a:pPr marL="0" indent="0" algn="just">
              <a:buNone/>
            </a:pPr>
            <a:r>
              <a:rPr lang="ru-RU" sz="1800" dirty="0"/>
              <a:t>Даже в типовой застройке (по единому проекту) каждое здание занимает свой участок земли, имеющий неповторимую топографическую привязку. Ввиду неподвижности объектов они не могут, как другой товар, из места с низким спросом быть перенесены в место повышенного спроса. И покупатели чаще всего не могут переместиться в места большего предложения, поэтому недвижимость представлена местными сегментированными рынками. </a:t>
            </a:r>
          </a:p>
          <a:p>
            <a:pPr marL="0" indent="0" algn="just">
              <a:buNone/>
            </a:pPr>
            <a:r>
              <a:rPr lang="ru-RU" sz="1800" dirty="0"/>
              <a:t>Рынок недвижимости может быть сегментирован по следующим признакам: </a:t>
            </a:r>
          </a:p>
          <a:p>
            <a:pPr marL="0" indent="0" algn="just">
              <a:buNone/>
            </a:pPr>
            <a:r>
              <a:rPr lang="ru-RU" sz="1800" dirty="0"/>
              <a:t>• по правам собственности – ограниченное и неограниченное право собственности, право первой и второй закладной, право на долевое участие, государственная, частная и муниципальная собственность; </a:t>
            </a:r>
          </a:p>
          <a:p>
            <a:pPr marL="0" indent="0" algn="just">
              <a:buNone/>
            </a:pPr>
            <a:r>
              <a:rPr lang="ru-RU" sz="1800" dirty="0"/>
              <a:t>• отраслевой принадлежности – земли сельскохозяйственного использования, земли лесного фонда, городская земля и т.д.; </a:t>
            </a:r>
          </a:p>
          <a:p>
            <a:pPr marL="0" indent="0" algn="just">
              <a:buNone/>
            </a:pPr>
            <a:r>
              <a:rPr lang="ru-RU" sz="1800" dirty="0"/>
              <a:t>• географическому положению – объект в центре города; объект расположен на окраине и т.п.; </a:t>
            </a:r>
          </a:p>
          <a:p>
            <a:pPr marL="0" indent="0" algn="just">
              <a:buNone/>
            </a:pPr>
            <a:r>
              <a:rPr lang="ru-RU" sz="1800" dirty="0"/>
              <a:t>• использованию – собственное жилье, коммерческие объекты, производственные объекты; </a:t>
            </a:r>
          </a:p>
          <a:p>
            <a:pPr marL="0" indent="0" algn="just">
              <a:buNone/>
            </a:pPr>
            <a:r>
              <a:rPr lang="ru-RU" sz="1800" dirty="0"/>
              <a:t>• цене – элитное жилье; жилье для среднего класса; жилье массовой застройки и т.д. </a:t>
            </a:r>
          </a:p>
          <a:p>
            <a:pPr marL="0" indent="0" algn="just">
              <a:buNone/>
            </a:pPr>
            <a:r>
              <a:rPr lang="ru-RU" sz="1800" dirty="0"/>
              <a:t>Вместе с тем каждый из представленных сегментов может быть разделен на более мелкие. Сегментация рынка недвижимости – это также разделение его на однородные группы покупателей. В основу сегментации могут быть положены и характеристики недвижимости, за которой стоят соответствующие группы покупателей. </a:t>
            </a:r>
          </a:p>
        </p:txBody>
      </p:sp>
    </p:spTree>
    <p:extLst>
      <p:ext uri="{BB962C8B-B14F-4D97-AF65-F5344CB8AC3E}">
        <p14:creationId xmlns:p14="http://schemas.microsoft.com/office/powerpoint/2010/main" val="38747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D670A14-13AA-A9CE-0410-86EBD7DEA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128905"/>
            <a:ext cx="115468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По мотивации покупателей рынок недвижимости может быть разделен на следующие сегменты: </a:t>
            </a:r>
          </a:p>
          <a:p>
            <a:pPr marL="0" indent="0">
              <a:buNone/>
            </a:pPr>
            <a:r>
              <a:rPr lang="ru-RU" sz="1800" dirty="0"/>
              <a:t>• удовлетворение физических потребностей человека: </a:t>
            </a:r>
          </a:p>
          <a:p>
            <a:pPr marL="0" indent="0">
              <a:buNone/>
            </a:pPr>
            <a:r>
              <a:rPr lang="ru-RU" sz="1800" dirty="0"/>
              <a:t>дом – в жилье; </a:t>
            </a:r>
          </a:p>
          <a:p>
            <a:pPr marL="0" indent="0">
              <a:buNone/>
            </a:pPr>
            <a:r>
              <a:rPr lang="ru-RU" sz="1800" dirty="0"/>
              <a:t>столовая– в питании; </a:t>
            </a:r>
          </a:p>
          <a:p>
            <a:pPr marL="0" indent="0">
              <a:buNone/>
            </a:pPr>
            <a:r>
              <a:rPr lang="ru-RU" sz="1800" dirty="0"/>
              <a:t>спортзал – в занятии спортом и т.д.; </a:t>
            </a:r>
          </a:p>
          <a:p>
            <a:pPr marL="0" indent="0">
              <a:buNone/>
            </a:pPr>
            <a:r>
              <a:rPr lang="ru-RU" sz="1800" dirty="0"/>
              <a:t>• удовлетворение психологических потребностей (например, роскошные особняки – удовлетворение потребности в престиже); </a:t>
            </a:r>
          </a:p>
          <a:p>
            <a:pPr marL="0" indent="0">
              <a:buNone/>
            </a:pPr>
            <a:r>
              <a:rPr lang="ru-RU" sz="1800" dirty="0"/>
              <a:t> • удовлетворение потребностей в материальной выгоде (коммерческие объекты – получение дохода); </a:t>
            </a:r>
          </a:p>
          <a:p>
            <a:pPr marL="0" indent="0">
              <a:buNone/>
            </a:pPr>
            <a:r>
              <a:rPr lang="ru-RU" sz="1800" dirty="0"/>
              <a:t>• удовлетворение эстетических потребностей – посещение музея и </a:t>
            </a:r>
            <a:r>
              <a:rPr lang="ru-RU" sz="1800" dirty="0" err="1"/>
              <a:t>т.д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93173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00AF5B5-6854-7C4C-D091-21E29FDB3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424"/>
            <a:ext cx="5867400" cy="649541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/>
              <a:t>Структуру рынка недвижимости можно рассмотреть также с точки зрения: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типов недвижимости: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• жилая (недвижимость, используемая под жилье);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• коммерческая (ведение бизнеса непроизводственного характера);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• промышленная (заводы, фабрики, земля в промзонах);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• сельскохозяйственная (сельскохозяйственные и лесные угодья); </a:t>
            </a:r>
          </a:p>
          <a:p>
            <a:pPr marL="342900" indent="-342900" algn="just">
              <a:buAutoNum type="arabicParenR"/>
            </a:pPr>
            <a:r>
              <a:rPr lang="ru-RU" sz="1800" dirty="0"/>
              <a:t>• специального назначения (школы, церкви, кладбища, правительственные здания)</a:t>
            </a:r>
          </a:p>
          <a:p>
            <a:pPr marL="0" indent="0" algn="just">
              <a:buNone/>
            </a:pPr>
            <a:r>
              <a:rPr lang="ru-RU" sz="1800" dirty="0"/>
              <a:t>2) пользователей недвижимости: </a:t>
            </a:r>
          </a:p>
          <a:p>
            <a:pPr marL="0" indent="0" algn="just">
              <a:buNone/>
            </a:pPr>
            <a:r>
              <a:rPr lang="ru-RU" sz="1800" dirty="0"/>
              <a:t>• владельцы имеют постоянные права на недвижимость, несут ответственность за владение; </a:t>
            </a:r>
          </a:p>
          <a:p>
            <a:pPr marL="0" indent="0" algn="just">
              <a:buNone/>
            </a:pPr>
            <a:r>
              <a:rPr lang="ru-RU" sz="1800" dirty="0"/>
              <a:t>• арендаторы приобретают определенные права на недвижимость на определенный период времени за периодическую арендную плату; </a:t>
            </a:r>
          </a:p>
          <a:p>
            <a:pPr marL="0" indent="0" algn="just">
              <a:buNone/>
            </a:pPr>
            <a:r>
              <a:rPr lang="ru-RU" sz="1800" dirty="0"/>
              <a:t>• профессионалы рынка недвижимости (девелоперы, подрядчики, управляющие недвижимостью, брокеры, маклеры, риэлторы, оценщики и т.д.).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AD1762-A362-3AF0-8833-EFB10F99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641" y="98424"/>
            <a:ext cx="4198542" cy="6047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67B2F6-3E15-33A3-A40A-2CC4E6E2D5A0}"/>
              </a:ext>
            </a:extLst>
          </p:cNvPr>
          <p:cNvSpPr txBox="1"/>
          <p:nvPr/>
        </p:nvSpPr>
        <p:spPr>
          <a:xfrm>
            <a:off x="6583680" y="6224507"/>
            <a:ext cx="4439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Классификация типов недвижимости</a:t>
            </a:r>
          </a:p>
        </p:txBody>
      </p:sp>
    </p:spTree>
    <p:extLst>
      <p:ext uri="{BB962C8B-B14F-4D97-AF65-F5344CB8AC3E}">
        <p14:creationId xmlns:p14="http://schemas.microsoft.com/office/powerpoint/2010/main" val="1858599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48F55D-120D-AA20-D9DC-843088D02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060" y="203200"/>
            <a:ext cx="11485880" cy="16560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Кроме отмеченных выше, могут быть использованы также признаки по: </a:t>
            </a:r>
          </a:p>
          <a:p>
            <a:r>
              <a:rPr lang="ru-RU" dirty="0"/>
              <a:t>виду финансового актива, </a:t>
            </a:r>
          </a:p>
          <a:p>
            <a:r>
              <a:rPr lang="ru-RU" dirty="0"/>
              <a:t>географическому фактору, </a:t>
            </a:r>
          </a:p>
          <a:p>
            <a:r>
              <a:rPr lang="ru-RU" dirty="0"/>
              <a:t>функциональному назначению </a:t>
            </a:r>
          </a:p>
          <a:p>
            <a:r>
              <a:rPr lang="ru-RU" dirty="0"/>
              <a:t>и другим показателям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816E2C-2EE6-F712-CA21-33AF6CAD0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655" y="1350929"/>
            <a:ext cx="7659169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BEF9F8B-B6F9-C4B9-C29C-7FB4BF236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40664"/>
            <a:ext cx="11577320" cy="661733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По основному признаку – типу объектов недвижимости – выделяется не менее 8 специфических рынков, среди которых всеобщее значение имеют рынки жилья, коммерческой недвижимости и земельных участков. </a:t>
            </a:r>
          </a:p>
          <a:p>
            <a:pPr marL="0" indent="0" algn="just">
              <a:buNone/>
            </a:pPr>
            <a:r>
              <a:rPr lang="ru-RU" dirty="0"/>
              <a:t>Рынок жилья. Бесплатная приватизация жилья за короткий срок создала широкую прослойку собственников - владельцев квартир и комнат из муниципального и ведомственного жилого фонда. Рынок жилья подразделяется на рынки городского и загородного жилья. </a:t>
            </a:r>
          </a:p>
          <a:p>
            <a:pPr marL="0" indent="0" algn="just">
              <a:buNone/>
            </a:pPr>
            <a:r>
              <a:rPr lang="ru-RU" dirty="0"/>
              <a:t>Рынок нежилых помещений, или рынок коммерческой недвижимости, гораздо меньше, чем рынок жилья, количество проводимых здесь операций в разы ниже, но в связи с высокой стоимостью объектов является привлекательным для структур, работающих на данном рынке. Коммерческая недвижимость может быть подразделена на приносящую доход — собственно коммерческую недвижимость и создающую условия для его извлечения — индустриальную (промышленную) недвижимость. </a:t>
            </a:r>
          </a:p>
          <a:p>
            <a:pPr marL="0" indent="0" algn="just">
              <a:buNone/>
            </a:pPr>
            <a:r>
              <a:rPr lang="ru-RU" dirty="0"/>
              <a:t>Коммерческая недвижимость делится на следующие большие группы: </a:t>
            </a:r>
          </a:p>
          <a:p>
            <a:pPr marL="0" indent="0" algn="just">
              <a:buNone/>
            </a:pPr>
            <a:r>
              <a:rPr lang="ru-RU" dirty="0"/>
              <a:t>• офисная недвижимость, которая вобрала в себя огромное количество типов зданий: офисные здания, административные здания, бизнес центры, особняки, отдельно стоящие здания, помещения на первых нежилых этажах жилых домов, сдающиеся в аренду помещения в бывших или действующих предприятиях, цокольные этажи зданий, помещения свободного назначения и т.д.; </a:t>
            </a:r>
          </a:p>
          <a:p>
            <a:pPr marL="0" indent="0" algn="just">
              <a:buNone/>
            </a:pPr>
            <a:r>
              <a:rPr lang="ru-RU" dirty="0"/>
              <a:t>• торговая недвижимость, которая включает в себя магазины, торговые павильоны, торговые центры, отделы магазинов и другое; </a:t>
            </a:r>
          </a:p>
          <a:p>
            <a:pPr marL="0" indent="0" algn="just">
              <a:buNone/>
            </a:pPr>
            <a:r>
              <a:rPr lang="ru-RU" dirty="0"/>
              <a:t>• складская недвижимость представлена как специально оборудованными складскими комплексами, так и складскими площадками в промзонах и на территориях предприятий; </a:t>
            </a:r>
          </a:p>
          <a:p>
            <a:pPr marL="0" indent="0" algn="just">
              <a:buNone/>
            </a:pPr>
            <a:r>
              <a:rPr lang="ru-RU" dirty="0"/>
              <a:t>• промышленная недвижимость, к которой носятся производственные корпуса, базы, готовые предприятия; </a:t>
            </a:r>
          </a:p>
          <a:p>
            <a:pPr marL="0" indent="0" algn="just">
              <a:buNone/>
            </a:pPr>
            <a:r>
              <a:rPr lang="ru-RU" dirty="0"/>
              <a:t>• гостиничная недвижимость; </a:t>
            </a:r>
          </a:p>
          <a:p>
            <a:pPr marL="0" indent="0" algn="just">
              <a:buNone/>
            </a:pPr>
            <a:r>
              <a:rPr lang="ru-RU" dirty="0"/>
              <a:t>• гаражи и паркинги (как правило, не включаются в классификацию объектов недвижимости, но их продажа, аренда, покупка осуществляются таким же образом, как и других объектов недвижимости).</a:t>
            </a:r>
          </a:p>
        </p:txBody>
      </p:sp>
    </p:spTree>
    <p:extLst>
      <p:ext uri="{BB962C8B-B14F-4D97-AF65-F5344CB8AC3E}">
        <p14:creationId xmlns:p14="http://schemas.microsoft.com/office/powerpoint/2010/main" val="418558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D96AD8-24D0-C267-DB4F-B35D2F0FE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20" y="291464"/>
            <a:ext cx="11323320" cy="57130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В настоящее время существуют различные классификации объектов недвижимости. Рассмотрим классификацию объектов недвижимости, в основе которой лежат 10 групп характеристик объектов офисной недвижимости, оказывающих существенное влияние на уровень цен и арендных ставок: </a:t>
            </a:r>
          </a:p>
          <a:p>
            <a:pPr marL="0" indent="0" algn="just">
              <a:buNone/>
            </a:pPr>
            <a:r>
              <a:rPr lang="ru-RU" sz="1800" dirty="0"/>
              <a:t>• назначение объектов (принятые названия); </a:t>
            </a:r>
          </a:p>
          <a:p>
            <a:pPr marL="0" indent="0" algn="just">
              <a:buNone/>
            </a:pPr>
            <a:r>
              <a:rPr lang="ru-RU" sz="1800" dirty="0"/>
              <a:t>• возраст здания; </a:t>
            </a:r>
          </a:p>
          <a:p>
            <a:pPr marL="0" indent="0" algn="just">
              <a:buNone/>
            </a:pPr>
            <a:r>
              <a:rPr lang="ru-RU" sz="1800" dirty="0"/>
              <a:t>• расположение; </a:t>
            </a:r>
          </a:p>
          <a:p>
            <a:pPr marL="0" indent="0" algn="just">
              <a:buNone/>
            </a:pPr>
            <a:r>
              <a:rPr lang="ru-RU" sz="1800" dirty="0"/>
              <a:t>• конструктивные решения; </a:t>
            </a:r>
          </a:p>
          <a:p>
            <a:pPr marL="0" indent="0" algn="just">
              <a:buNone/>
            </a:pPr>
            <a:r>
              <a:rPr lang="ru-RU" sz="1800" dirty="0"/>
              <a:t>• планировочные решения; </a:t>
            </a:r>
          </a:p>
          <a:p>
            <a:pPr marL="0" indent="0" algn="just">
              <a:buNone/>
            </a:pPr>
            <a:r>
              <a:rPr lang="ru-RU" sz="1800" dirty="0"/>
              <a:t>• архитектура и отделка; </a:t>
            </a:r>
          </a:p>
          <a:p>
            <a:pPr marL="0" indent="0" algn="just">
              <a:buNone/>
            </a:pPr>
            <a:r>
              <a:rPr lang="ru-RU" sz="1800" dirty="0"/>
              <a:t>• инженерия; </a:t>
            </a:r>
          </a:p>
          <a:p>
            <a:pPr marL="0" indent="0" algn="just">
              <a:buNone/>
            </a:pPr>
            <a:r>
              <a:rPr lang="ru-RU" sz="1800" dirty="0"/>
              <a:t>• инфраструктура и сервис; </a:t>
            </a:r>
          </a:p>
          <a:p>
            <a:pPr marL="0" indent="0" algn="just">
              <a:buNone/>
            </a:pPr>
            <a:r>
              <a:rPr lang="ru-RU" sz="1800" dirty="0"/>
              <a:t>• паркинг; </a:t>
            </a:r>
          </a:p>
          <a:p>
            <a:pPr marL="0" indent="0" algn="just">
              <a:buNone/>
            </a:pPr>
            <a:r>
              <a:rPr lang="ru-RU" sz="1800" dirty="0"/>
              <a:t>• управление зданием</a:t>
            </a:r>
          </a:p>
        </p:txBody>
      </p:sp>
    </p:spTree>
    <p:extLst>
      <p:ext uri="{BB962C8B-B14F-4D97-AF65-F5344CB8AC3E}">
        <p14:creationId xmlns:p14="http://schemas.microsoft.com/office/powerpoint/2010/main" val="3915142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71F7BE5-C351-FEA7-EA1D-924A66E12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79705"/>
            <a:ext cx="115062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При классификации торговых помещений должны учитываться следующие параметры: </a:t>
            </a:r>
          </a:p>
          <a:p>
            <a:pPr marL="0" indent="0" algn="just">
              <a:buNone/>
            </a:pPr>
            <a:r>
              <a:rPr lang="ru-RU" sz="1800" dirty="0"/>
              <a:t>• масштаб объекта, принятые названия; </a:t>
            </a:r>
          </a:p>
          <a:p>
            <a:pPr marL="0" indent="0" algn="just">
              <a:buNone/>
            </a:pPr>
            <a:r>
              <a:rPr lang="ru-RU" sz="1800" dirty="0"/>
              <a:t>• товарная специализация; </a:t>
            </a:r>
          </a:p>
          <a:p>
            <a:pPr marL="0" indent="0" algn="just">
              <a:buNone/>
            </a:pPr>
            <a:r>
              <a:rPr lang="ru-RU" sz="1800" dirty="0"/>
              <a:t>• основной потребитель; </a:t>
            </a:r>
          </a:p>
          <a:p>
            <a:pPr marL="0" indent="0" algn="just">
              <a:buNone/>
            </a:pPr>
            <a:r>
              <a:rPr lang="ru-RU" sz="1800" dirty="0"/>
              <a:t>• инфраструктура и сервис, наличие дополнительных центров притяжения покупателей; </a:t>
            </a:r>
          </a:p>
          <a:p>
            <a:pPr marL="0" indent="0" algn="just">
              <a:buNone/>
            </a:pPr>
            <a:r>
              <a:rPr lang="ru-RU" sz="1800" dirty="0"/>
              <a:t>• расположение; </a:t>
            </a:r>
          </a:p>
          <a:p>
            <a:pPr marL="0" indent="0" algn="just">
              <a:buNone/>
            </a:pPr>
            <a:r>
              <a:rPr lang="ru-RU" sz="1800" dirty="0"/>
              <a:t>• конструктив, архитектура и отделка, планировочные решения; </a:t>
            </a:r>
          </a:p>
          <a:p>
            <a:pPr marL="0" indent="0" algn="just">
              <a:buNone/>
            </a:pPr>
            <a:r>
              <a:rPr lang="ru-RU" sz="1800" dirty="0"/>
              <a:t>• паркинг; </a:t>
            </a:r>
          </a:p>
          <a:p>
            <a:pPr marL="0" indent="0" algn="just">
              <a:buNone/>
            </a:pPr>
            <a:r>
              <a:rPr lang="ru-RU" sz="1800" dirty="0"/>
              <a:t>• управление зданием, охрана</a:t>
            </a:r>
          </a:p>
        </p:txBody>
      </p:sp>
    </p:spTree>
    <p:extLst>
      <p:ext uri="{BB962C8B-B14F-4D97-AF65-F5344CB8AC3E}">
        <p14:creationId xmlns:p14="http://schemas.microsoft.com/office/powerpoint/2010/main" val="1809141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9721CF1-E6D5-B3BE-BE80-8C8026D0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49224"/>
            <a:ext cx="11506200" cy="55098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На основе перечисленных параметров можно выделить следующие классы торговых помещений [11]: </a:t>
            </a:r>
          </a:p>
          <a:p>
            <a:pPr marL="0" indent="0" algn="just">
              <a:buNone/>
            </a:pPr>
            <a:r>
              <a:rPr lang="ru-RU" sz="1800" dirty="0"/>
              <a:t>I - торговые комплексы, торгово-развлекательные комплексы, торговые центры, мегамоллы, </a:t>
            </a:r>
            <a:r>
              <a:rPr lang="ru-RU" sz="1800" dirty="0" err="1"/>
              <a:t>гипермоллы</a:t>
            </a:r>
            <a:r>
              <a:rPr lang="ru-RU" sz="1800" dirty="0"/>
              <a:t>; </a:t>
            </a:r>
          </a:p>
          <a:p>
            <a:pPr marL="0" indent="0" algn="just">
              <a:buNone/>
            </a:pPr>
            <a:r>
              <a:rPr lang="ru-RU" sz="1800" dirty="0"/>
              <a:t>II - торговые комплексы, торговые центры, гипермаркеты; </a:t>
            </a:r>
          </a:p>
          <a:p>
            <a:pPr marL="0" indent="0" algn="just">
              <a:buNone/>
            </a:pPr>
            <a:r>
              <a:rPr lang="ru-RU" sz="1800" dirty="0"/>
              <a:t>III - супермаркеты и универсамы; </a:t>
            </a:r>
          </a:p>
          <a:p>
            <a:pPr marL="0" indent="0" algn="just">
              <a:buNone/>
            </a:pPr>
            <a:r>
              <a:rPr lang="ru-RU" sz="1800" dirty="0"/>
              <a:t>IV - салоны, мебельные центры, техноцентры и т.п.; </a:t>
            </a:r>
          </a:p>
          <a:p>
            <a:pPr marL="0" indent="0" algn="just">
              <a:buNone/>
            </a:pPr>
            <a:r>
              <a:rPr lang="ru-RU" sz="1800" dirty="0"/>
              <a:t>V - универмаги, гастрономы, аптеки, промтоварные магазины и т.п.; </a:t>
            </a:r>
          </a:p>
          <a:p>
            <a:pPr marL="0" indent="0" algn="just">
              <a:buNone/>
            </a:pPr>
            <a:r>
              <a:rPr lang="ru-RU" sz="1800" dirty="0"/>
              <a:t>VI - павильоны и киоски; </a:t>
            </a:r>
          </a:p>
          <a:p>
            <a:pPr marL="0" indent="0" algn="just">
              <a:buNone/>
            </a:pPr>
            <a:r>
              <a:rPr lang="ru-RU" sz="1800" dirty="0"/>
              <a:t>VII - павильоны, киоски, "магазины-стекляшки"; </a:t>
            </a:r>
          </a:p>
          <a:p>
            <a:pPr marL="0" indent="0" algn="just">
              <a:buNone/>
            </a:pPr>
            <a:r>
              <a:rPr lang="ru-RU" sz="1800" dirty="0"/>
              <a:t>VIII - бутик; </a:t>
            </a:r>
          </a:p>
          <a:p>
            <a:pPr marL="0" indent="0" algn="just">
              <a:buNone/>
            </a:pPr>
            <a:r>
              <a:rPr lang="ru-RU" sz="1800" dirty="0"/>
              <a:t>IX и X классы объединяют нежилые помещения свободного назначения, как то: первые этажи и подвалы жилых домов. Между собой различаются качеством ремонта</a:t>
            </a:r>
          </a:p>
        </p:txBody>
      </p:sp>
    </p:spTree>
    <p:extLst>
      <p:ext uri="{BB962C8B-B14F-4D97-AF65-F5344CB8AC3E}">
        <p14:creationId xmlns:p14="http://schemas.microsoft.com/office/powerpoint/2010/main" val="1860587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3B2CD59-B1EA-AFF2-A44C-A3C9E399F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60" y="0"/>
            <a:ext cx="11511280" cy="6502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Рынок современных складских помещений и промышленной (индустриальной) недвижимости России находится на начальной стадии развития. Согласно разработанной компанией Knight Frank классификации, все складские помещения подразделяются на следующие классы: </a:t>
            </a:r>
          </a:p>
          <a:p>
            <a:pPr marL="0" indent="0">
              <a:buNone/>
            </a:pPr>
            <a:r>
              <a:rPr lang="ru-RU" sz="1800" dirty="0"/>
              <a:t>• склады класса А – с делением на подклассы A+ и А; </a:t>
            </a:r>
          </a:p>
          <a:p>
            <a:pPr marL="0" indent="0">
              <a:buNone/>
            </a:pPr>
            <a:r>
              <a:rPr lang="ru-RU" sz="1800" dirty="0"/>
              <a:t>• склады класса В – с делением на подклассы В+ и В; </a:t>
            </a:r>
          </a:p>
          <a:p>
            <a:pPr marL="0" indent="0">
              <a:buNone/>
            </a:pPr>
            <a:r>
              <a:rPr lang="ru-RU" sz="1800" dirty="0"/>
              <a:t>• класс С; </a:t>
            </a:r>
          </a:p>
          <a:p>
            <a:pPr marL="0" indent="0">
              <a:buNone/>
            </a:pPr>
            <a:r>
              <a:rPr lang="ru-RU" sz="1800" dirty="0"/>
              <a:t>• класс D. </a:t>
            </a:r>
          </a:p>
          <a:p>
            <a:pPr marL="0" indent="0">
              <a:buNone/>
            </a:pPr>
            <a:r>
              <a:rPr lang="ru-RU" sz="1800" dirty="0"/>
              <a:t>В классификации отражены преимущественно технические характеристики объектов без учета их месторасположения. Однако критерий географического местоположения, в частности транспортной доступности и удаленности от главных магистралей, является одним из основополагающих при принятии компанией решения об аренде объекта.</a:t>
            </a:r>
          </a:p>
          <a:p>
            <a:pPr marL="0" indent="0">
              <a:buNone/>
            </a:pPr>
            <a:r>
              <a:rPr lang="ru-RU" sz="1800" dirty="0"/>
              <a:t>Объекты промышленного назначения обычно состоят из нескольких основных частей, которые являются элементами единого организма, функционирующего в течение достаточно продолжительного времени. В состав промышленного предприятия с замкнутым циклом входят следующие основные компоненты, которые могут быть объектом оценки стоимости при формировании цены промышленной недвижимости: </a:t>
            </a:r>
          </a:p>
          <a:p>
            <a:pPr marL="0" indent="0">
              <a:buNone/>
            </a:pPr>
            <a:r>
              <a:rPr lang="ru-RU" sz="1800" dirty="0"/>
              <a:t>• земельный участок; </a:t>
            </a:r>
          </a:p>
          <a:p>
            <a:pPr marL="0" indent="0">
              <a:buNone/>
            </a:pPr>
            <a:r>
              <a:rPr lang="ru-RU" sz="1800" dirty="0"/>
              <a:t>• здания и сооружения в целом и отдельные их части; </a:t>
            </a:r>
          </a:p>
          <a:p>
            <a:pPr marL="0" indent="0">
              <a:buNone/>
            </a:pPr>
            <a:r>
              <a:rPr lang="ru-RU" sz="1800" dirty="0"/>
              <a:t>• внутриплощадочные коммуникации; </a:t>
            </a:r>
          </a:p>
          <a:p>
            <a:pPr marL="0" indent="0">
              <a:buNone/>
            </a:pPr>
            <a:r>
              <a:rPr lang="ru-RU" sz="1800" dirty="0"/>
              <a:t>• технологическое оборудование, станки, агрегаты и т.п.; </a:t>
            </a:r>
          </a:p>
          <a:p>
            <a:pPr marL="0" indent="0">
              <a:buNone/>
            </a:pPr>
            <a:r>
              <a:rPr lang="ru-RU" sz="1800" dirty="0"/>
              <a:t>• энергетические блоки; </a:t>
            </a:r>
          </a:p>
          <a:p>
            <a:pPr marL="0" indent="0">
              <a:buNone/>
            </a:pPr>
            <a:r>
              <a:rPr lang="ru-RU" sz="1800" dirty="0"/>
              <a:t>• административно-управленческий и бытовые блоки; </a:t>
            </a:r>
          </a:p>
          <a:p>
            <a:pPr marL="0" indent="0">
              <a:buNone/>
            </a:pPr>
            <a:r>
              <a:rPr lang="ru-RU" sz="1800" dirty="0"/>
              <a:t>• система обеспечения промышленной безопасности; </a:t>
            </a:r>
          </a:p>
          <a:p>
            <a:pPr marL="0" indent="0">
              <a:buNone/>
            </a:pPr>
            <a:r>
              <a:rPr lang="ru-RU" sz="1800" dirty="0"/>
              <a:t>• индивидуальные очистные сооружения и т.д.;</a:t>
            </a:r>
          </a:p>
        </p:txBody>
      </p:sp>
    </p:spTree>
    <p:extLst>
      <p:ext uri="{BB962C8B-B14F-4D97-AF65-F5344CB8AC3E}">
        <p14:creationId xmlns:p14="http://schemas.microsoft.com/office/powerpoint/2010/main" val="2256462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689C2-BD9D-F582-028C-1AEC13E3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8635"/>
          </a:xfrm>
        </p:spPr>
        <p:txBody>
          <a:bodyPr>
            <a:normAutofit fontScale="90000"/>
          </a:bodyPr>
          <a:lstStyle/>
          <a:p>
            <a:r>
              <a:rPr lang="ru-RU" dirty="0"/>
              <a:t>Рынок земельных участков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9E7637-6D18-ACF4-E0C7-4123A7043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44880"/>
            <a:ext cx="11714480" cy="52320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Земельный участок как сложный самостоятельный объект формирует особый рынок и его сегменты, которые принято выделять как относительно однородные подвиды или разновидности по целевому назначению земельного участка; по составу прав не него которые затем дифференцируются по размеру участков, местоположению, формам собственности, качеству земель, расстоянию от промышленных центров и т.д. </a:t>
            </a:r>
          </a:p>
          <a:p>
            <a:pPr marL="0" indent="0" algn="just">
              <a:buNone/>
            </a:pPr>
            <a:r>
              <a:rPr lang="ru-RU" sz="1800" dirty="0"/>
              <a:t>Спрос и цена реализуемых участков зависит от назначения участка, удаленности от города, престижности местности, наличия поблизости водоемов, леса и пр. </a:t>
            </a:r>
          </a:p>
          <a:p>
            <a:pPr marL="0" indent="0" algn="just">
              <a:buNone/>
            </a:pPr>
            <a:r>
              <a:rPr lang="ru-RU" sz="1800" dirty="0"/>
              <a:t>Успешное функционирование рынка земли возможно лишь при наличии соответствующей рыночной инфраструктуры – специализированных агентств, институтов оценки, ипотечных корпораций, банков и т.п. Ее создание это еще одна предпосылка для того, чтобы земельные отношения в России стали регулироваться рынком, реальные землевладельцы могли полностью, а не частично реализовывать свой экономический интерес. Интерес связан не только с правом владения, но более всего с реализацией права распоряжения своей землей и собственностью.</a:t>
            </a:r>
          </a:p>
          <a:p>
            <a:pPr marL="0" indent="0" algn="just">
              <a:buNone/>
            </a:pPr>
            <a:r>
              <a:rPr lang="ru-RU" sz="1800" dirty="0"/>
              <a:t> Кроме того, для эффективного функционирования рынка земли необходимо единое целое: </a:t>
            </a:r>
          </a:p>
          <a:p>
            <a:pPr algn="just"/>
            <a:r>
              <a:rPr lang="ru-RU" sz="1800" dirty="0"/>
              <a:t>критическая масса собственников, </a:t>
            </a:r>
          </a:p>
          <a:p>
            <a:pPr algn="just"/>
            <a:r>
              <a:rPr lang="ru-RU" sz="1800" dirty="0"/>
              <a:t>наличие экономического интереса при использовании и продаже земли, </a:t>
            </a:r>
          </a:p>
          <a:p>
            <a:pPr algn="just"/>
            <a:r>
              <a:rPr lang="ru-RU" sz="1800" dirty="0"/>
              <a:t>сочетание конкуренции с государственным регулированием.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54353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F7E1F-EEC7-1622-9CFB-40F0063B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rmAutofit fontScale="90000"/>
          </a:bodyPr>
          <a:lstStyle/>
          <a:p>
            <a:r>
              <a:rPr lang="ru-RU" dirty="0"/>
              <a:t>Рынок аренды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2E2CDF-98F4-7485-2BF9-F8925DB54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" y="975359"/>
            <a:ext cx="11343640" cy="5517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Рынок аренды недвижимости характеризует такой показатель, как коэффициент емкости (</a:t>
            </a:r>
            <a:r>
              <a:rPr lang="ru-RU" sz="1800" dirty="0" err="1"/>
              <a:t>Ке</a:t>
            </a:r>
            <a:r>
              <a:rPr lang="ru-RU" sz="1800" dirty="0"/>
              <a:t>). Он рассчитывается как отношение количества единиц, сданных в аренду (</a:t>
            </a:r>
            <a:r>
              <a:rPr lang="ru-RU" sz="1800" dirty="0" err="1"/>
              <a:t>Оа</a:t>
            </a:r>
            <a:r>
              <a:rPr lang="ru-RU" sz="1800" dirty="0"/>
              <a:t>), к общему количеству единиц на рынке для сдачи в аренду (</a:t>
            </a:r>
            <a:r>
              <a:rPr lang="ru-RU" sz="1800" dirty="0" err="1"/>
              <a:t>Оа.р</a:t>
            </a:r>
            <a:r>
              <a:rPr lang="ru-RU" sz="1800" dirty="0"/>
              <a:t>.): 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Низкий коэффициент емкости рынка указывает на излишек свободных объектов, высокий – на недостаток. </a:t>
            </a:r>
          </a:p>
          <a:p>
            <a:pPr marL="0" indent="0" algn="just">
              <a:buNone/>
            </a:pPr>
            <a:r>
              <a:rPr lang="ru-RU" sz="1800" dirty="0"/>
              <a:t>Объем рынка определяет общее количество объектов, которое может быть реализовано (сдано в аренду) за определенный период времени. </a:t>
            </a:r>
          </a:p>
          <a:p>
            <a:pPr marL="0" indent="0" algn="just">
              <a:buNone/>
            </a:pPr>
            <a:r>
              <a:rPr lang="ru-RU" sz="1800" dirty="0"/>
              <a:t>При исследовании рынка необходимо также обратить внимание на такие показатели, как </a:t>
            </a:r>
            <a:r>
              <a:rPr lang="ru-RU" sz="1800" dirty="0" err="1"/>
              <a:t>социальноэкономическая</a:t>
            </a:r>
            <a:r>
              <a:rPr lang="ru-RU" sz="1800" dirty="0"/>
              <a:t> стратификация (общее количество потенциальных потребителей исходя из социального положения и уровня их доходов) и демографическая стратификация (разделение потенциальных потребителей по полу, возрасту, размеру семьи и т.д.). </a:t>
            </a:r>
          </a:p>
          <a:p>
            <a:pPr marL="0" indent="0" algn="just">
              <a:buNone/>
            </a:pPr>
            <a:r>
              <a:rPr lang="ru-RU" sz="1800" dirty="0"/>
              <a:t>В некоторых случаях при оценке потенциала рынка следует уделять внимание показателям региональной демографии (плотности и численности населения и структуре населения по профессиям и т.д.) и географическому сегментированию (делению рынка по территории на отдельные зоны и подзоны с учетом транспортной сети и агроклиматических условий и т.д.)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354D42-C4E0-54AE-0E0D-EB16264C7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572" y="1497785"/>
            <a:ext cx="1725438" cy="94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16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FAD21-DE32-863D-496A-48B27F31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/>
              <a:t>Субъекты рынка недвижимости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49EF61-CC85-972A-FB9A-876930351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87" y="1053290"/>
            <a:ext cx="11447093" cy="3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6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AA9C469-18F2-D152-0BFD-85CE5033E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240664"/>
            <a:ext cx="11577320" cy="646493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Участниками субъектно-объектных отношений в сфере недвижимости являются Российская Федерация, субъекты РФ, муниципальные образования, юридические и физические лица России и иностранных государств, вступающие в экономические связи в процессе владения, пользования и распоряжения недвижимым. </a:t>
            </a:r>
          </a:p>
          <a:p>
            <a:pPr marL="0" indent="0" algn="just">
              <a:buNone/>
            </a:pPr>
            <a:r>
              <a:rPr lang="ru-RU" dirty="0"/>
              <a:t>В зависимости от позиции на рынке недвижимости всех его участников можно условно объединить в несколько групп: </a:t>
            </a:r>
          </a:p>
          <a:p>
            <a:pPr marL="0" indent="0" algn="just">
              <a:buNone/>
            </a:pPr>
            <a:r>
              <a:rPr lang="ru-RU" dirty="0"/>
              <a:t>• продавцы – собственники недвижимых объектов (граждане, предприятия, фонды государственного имущества, иностранные лица); </a:t>
            </a:r>
          </a:p>
          <a:p>
            <a:pPr marL="0" indent="0" algn="just">
              <a:buNone/>
            </a:pPr>
            <a:r>
              <a:rPr lang="ru-RU" dirty="0"/>
              <a:t>• покупатели-инвесторы, вкладывающие собственные, заемные или привлеченные средства в форме капитала и обеспечивающие их целевое использование; </a:t>
            </a:r>
          </a:p>
          <a:p>
            <a:pPr marL="0" indent="0" algn="just">
              <a:buNone/>
            </a:pPr>
            <a:r>
              <a:rPr lang="ru-RU" dirty="0"/>
              <a:t>• обслуживающие организации, обеспечивающие функционирование рынка в соответствии с установленными в стране нормами. </a:t>
            </a:r>
          </a:p>
          <a:p>
            <a:pPr marL="0" indent="0" algn="just">
              <a:buNone/>
            </a:pPr>
            <a:r>
              <a:rPr lang="ru-RU" dirty="0"/>
              <a:t>Продавцами и покупателями могут быть предприятия всех форм собственности, домохозяйства, ипотечные банки. Участниками рынка недвижимости являются профессиональные посредники, обеспечивающие реализацию объектов недвижимости: агенты по недвижимости, брокеры, риэлторы, оценщики, юридические фирмы, страховые компании, дилеры, маклеры, уполномоченные лица.</a:t>
            </a:r>
          </a:p>
          <a:p>
            <a:pPr marL="0" indent="0" algn="just">
              <a:buNone/>
            </a:pPr>
            <a:r>
              <a:rPr lang="ru-RU" dirty="0"/>
              <a:t>Агентства недвижимости представляют специалисты, выполняющие функции консультантов по сделкам с недвижимостью: купля-продажа, сдача в аренду, залоговые операции. </a:t>
            </a:r>
          </a:p>
          <a:p>
            <a:pPr marL="0" indent="0" algn="just">
              <a:buNone/>
            </a:pPr>
            <a:r>
              <a:rPr lang="ru-RU" dirty="0"/>
              <a:t>Брокеры-агенты (посредники) – лица, представляющие в сделке интересы продавца или покупателя недвижимости. </a:t>
            </a:r>
          </a:p>
          <a:p>
            <a:pPr marL="0" indent="0" algn="just">
              <a:buNone/>
            </a:pPr>
            <a:r>
              <a:rPr lang="ru-RU" dirty="0"/>
              <a:t>Риэлтор – это лицо, которое занимается предпринимательской деятельностью на рынке недвижимости, осуществляя различные сделки с недвижимым имуществом и правами на него. Риэлторы продают не саму недвижимость, последняя не является их собственностью, а свои услуги. Риэлтерские компании, риэлторы иногда сами приобретают недвижимое имущество, т.е. непосредственно выступают в качестве покупателей с целью его реализации в будущем при возникновении выгодных для риэлторов условий</a:t>
            </a:r>
          </a:p>
        </p:txBody>
      </p:sp>
    </p:spTree>
    <p:extLst>
      <p:ext uri="{BB962C8B-B14F-4D97-AF65-F5344CB8AC3E}">
        <p14:creationId xmlns:p14="http://schemas.microsoft.com/office/powerpoint/2010/main" val="748946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37B1EB-E2FA-5006-73DC-39FCD6026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575" y="99548"/>
            <a:ext cx="5734850" cy="66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76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E8F32E6-FE2F-6022-5053-341314CAC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0" y="118745"/>
            <a:ext cx="1126236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Ключевой фигурой в развитии рынка недвижимости является девелопер – предприниматель, занимающийся созданием новых объектов недвижимости. Основной функцией девелопера является организация и управление практической реализацией инвестиционных проектов с целью получения прибыли. Содержание деятельности девелопера включает: </a:t>
            </a:r>
          </a:p>
          <a:p>
            <a:pPr marL="0" indent="0" algn="just">
              <a:buNone/>
            </a:pPr>
            <a:r>
              <a:rPr lang="ru-RU" sz="1800" dirty="0"/>
              <a:t>• выбор экономически эффективного проекта; </a:t>
            </a:r>
          </a:p>
          <a:p>
            <a:pPr marL="0" indent="0" algn="just">
              <a:buNone/>
            </a:pPr>
            <a:r>
              <a:rPr lang="ru-RU" sz="1800" dirty="0"/>
              <a:t>• получение всех необходимых разрешений на его реализацию от органов власти; </a:t>
            </a:r>
          </a:p>
          <a:p>
            <a:pPr marL="0" indent="0" algn="just">
              <a:buNone/>
            </a:pPr>
            <a:r>
              <a:rPr lang="ru-RU" sz="1800" dirty="0"/>
              <a:t>• определение условий привлечения инвестиций, разработка механизмов и форм их возврата; </a:t>
            </a:r>
          </a:p>
          <a:p>
            <a:pPr marL="0" indent="0" algn="just">
              <a:buNone/>
            </a:pPr>
            <a:r>
              <a:rPr lang="ru-RU" sz="1800" dirty="0"/>
              <a:t>• поиск и привлечение инвесторов; </a:t>
            </a:r>
          </a:p>
          <a:p>
            <a:pPr marL="0" indent="0" algn="just">
              <a:buNone/>
            </a:pPr>
            <a:r>
              <a:rPr lang="ru-RU" sz="1800" dirty="0"/>
              <a:t>• отбор подрядчиков, финансирование их деятельности и контроль за их работой; </a:t>
            </a:r>
          </a:p>
          <a:p>
            <a:pPr marL="0" indent="0" algn="just">
              <a:buNone/>
            </a:pPr>
            <a:r>
              <a:rPr lang="ru-RU" sz="1800" dirty="0"/>
              <a:t>• передача созданного объекта недвижимости в эксплуатацию; </a:t>
            </a:r>
          </a:p>
          <a:p>
            <a:pPr marL="0" indent="0" algn="just">
              <a:buNone/>
            </a:pPr>
            <a:r>
              <a:rPr lang="ru-RU" sz="1800" dirty="0"/>
              <a:t>• продажа отстроенного, реконструированного объекта и возврат финансовых ресурсов. </a:t>
            </a:r>
          </a:p>
        </p:txBody>
      </p:sp>
    </p:spTree>
    <p:extLst>
      <p:ext uri="{BB962C8B-B14F-4D97-AF65-F5344CB8AC3E}">
        <p14:creationId xmlns:p14="http://schemas.microsoft.com/office/powerpoint/2010/main" val="1217460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51E3043-072A-0C83-D85F-05289BE43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" y="233680"/>
            <a:ext cx="11262360" cy="59534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Оценщик является относительно новым участником на рынке недвижимости. В соответствии со ст. 3 Федерального закона от 29 июля 1998 г. № 135-ФЗ «Об оценочной деятельности в Российской Федерации» «оценочная деятельность – это деятельность субъектов оценочной деятельности, направленная на установление в отношении объектов оценки рыночной и иной стоимости». В настоящее время лицензирование оценочной деятельности отменено, а саморегулирование в этой сфере деятельности осуществляется в соответствии с Федеральным законом от 27 июля 2006 г. № 157-ФЗ «О внесении изменений в Федеральный закон «Об оценочной деятельности в Российской Федерации». </a:t>
            </a:r>
          </a:p>
          <a:p>
            <a:pPr marL="0" indent="0" algn="just">
              <a:buNone/>
            </a:pPr>
            <a:r>
              <a:rPr lang="ru-RU" sz="1800" dirty="0"/>
              <a:t>Закон устанавливает также случаи, когда проведение оценки объектов обязательно: </a:t>
            </a:r>
          </a:p>
          <a:p>
            <a:pPr marL="0" indent="0" algn="just">
              <a:buNone/>
            </a:pPr>
            <a:r>
              <a:rPr lang="ru-RU" sz="1800" dirty="0"/>
              <a:t>• при вовлечении в сделку объектов, принадлежащих полностью или частично РФ, субъектам РФ или муниципальным образованиям (в частности, при приватизации, передаче в аренду, залоге государственного или муниципального недвижимого имущества). Проведение оценки также обязательно при совершении государственными или муниципальными предприятиями и учреждениями сделок с имуществом, закрепленным за ними на праве хозяйственного ведения или оперативного управления, требующих согласия собственника этого имущества (например, при заключении договора купли-продажи недвижимого имущества унитарным предприятием); </a:t>
            </a:r>
          </a:p>
          <a:p>
            <a:pPr marL="0" indent="0" algn="just">
              <a:buNone/>
            </a:pPr>
            <a:r>
              <a:rPr lang="ru-RU" sz="1800" dirty="0"/>
              <a:t>• при возникновении спора о стоимости имущества – объекта оценки (при кредитовании, при составлении брачных контрактов и разделе имущества разводящихся супругов по требованию одной из сторон или обеих сторон, при проведении оценки объектов в целях контроля за правильностью уплаты налогов в случае возникновения спора об исчислении налогооблагаемой базы).</a:t>
            </a:r>
          </a:p>
        </p:txBody>
      </p:sp>
    </p:spTree>
    <p:extLst>
      <p:ext uri="{BB962C8B-B14F-4D97-AF65-F5344CB8AC3E}">
        <p14:creationId xmlns:p14="http://schemas.microsoft.com/office/powerpoint/2010/main" val="2951945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24C3E8D-515F-EAB0-606F-DEAC6D79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79704"/>
            <a:ext cx="11506200" cy="47174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В последние годы недвижимое имущество является одним из наиболее распространенных объектов страхования, производимого с целью минимизации возможных негативных последствий от каких-либо событий (удар молнии, взрыв, наводнение, землетрясение, ураган, аварии водостока и т.п.). </a:t>
            </a:r>
          </a:p>
          <a:p>
            <a:pPr marL="0" indent="0" algn="just">
              <a:buNone/>
            </a:pPr>
            <a:r>
              <a:rPr lang="ru-RU" sz="1800" dirty="0"/>
              <a:t>Страховщик (страховая компания) – это юридическое лицо, которое имеет разрешение (лицензию) на осуществление страхования соответствующего вида. </a:t>
            </a:r>
          </a:p>
          <a:p>
            <a:pPr marL="0" indent="0" algn="just">
              <a:buNone/>
            </a:pPr>
            <a:r>
              <a:rPr lang="ru-RU" sz="1800" dirty="0"/>
              <a:t>Лицензирование страховых компаний и последующий надзор за их деятельностью производится специально созданным федеральным органом. </a:t>
            </a:r>
          </a:p>
          <a:p>
            <a:pPr marL="0" indent="0" algn="just">
              <a:buNone/>
            </a:pPr>
            <a:r>
              <a:rPr lang="ru-RU" sz="1800" dirty="0"/>
              <a:t>Страховщиками могут быть как коммерческие, так и некоммерческие организации. </a:t>
            </a:r>
          </a:p>
          <a:p>
            <a:pPr marL="0" indent="0" algn="just">
              <a:buNone/>
            </a:pPr>
            <a:r>
              <a:rPr lang="ru-RU" sz="1800" dirty="0"/>
              <a:t>В становлении цивилизованного рынка недвижимости важное место занимают некоммерческие профессиональные объединения: </a:t>
            </a:r>
          </a:p>
          <a:p>
            <a:pPr algn="just"/>
            <a:r>
              <a:rPr lang="ru-RU" sz="1800" dirty="0"/>
              <a:t>Российская гильдия риэлторов,</a:t>
            </a:r>
          </a:p>
          <a:p>
            <a:pPr algn="just"/>
            <a:r>
              <a:rPr lang="ru-RU" sz="1800" dirty="0"/>
              <a:t> Российское общество оценщиков,</a:t>
            </a:r>
          </a:p>
          <a:p>
            <a:pPr algn="just"/>
            <a:r>
              <a:rPr lang="ru-RU" sz="1800" dirty="0"/>
              <a:t> региональные ассоциации риэлторов,</a:t>
            </a:r>
          </a:p>
          <a:p>
            <a:pPr algn="just"/>
            <a:r>
              <a:rPr lang="ru-RU" sz="1800" dirty="0"/>
              <a:t> Ассоциация ипотечных банков и другие организации, объединяющие более полутора тысяч агентств, банков и компаний, осуществляющих брокерскую и строительную деятельность, оценку недвижимости и ипотечное кредитование, страхование и юридические консультации во всех регионах страны</a:t>
            </a:r>
          </a:p>
        </p:txBody>
      </p:sp>
    </p:spTree>
    <p:extLst>
      <p:ext uri="{BB962C8B-B14F-4D97-AF65-F5344CB8AC3E}">
        <p14:creationId xmlns:p14="http://schemas.microsoft.com/office/powerpoint/2010/main" val="3813214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96185B-722F-B072-10C1-96BD0086D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080"/>
            <a:ext cx="11419840" cy="604488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Активные участники рынка недвижимости – инвесторы, которые могут выступать в роли вкладчиков, заказчиков, кредиторов, покупателей и выполнять различные функции. </a:t>
            </a:r>
          </a:p>
          <a:p>
            <a:pPr marL="0" indent="0" algn="just">
              <a:buNone/>
            </a:pPr>
            <a:r>
              <a:rPr lang="ru-RU" dirty="0"/>
              <a:t>Субъектами инвестиционной деятельности на рынке недвижимости являются физические и юридические лица, в том числе министерства и ведомства России, муниципальные органы, иностранные государства и международные организации, которые выступают в качестве инвесторов, заказчиков, исполнителей работ и пользователей недвижимого имущества. </a:t>
            </a:r>
          </a:p>
          <a:p>
            <a:pPr marL="0" indent="0" algn="just">
              <a:buNone/>
            </a:pPr>
            <a:r>
              <a:rPr lang="ru-RU" dirty="0"/>
              <a:t>По статусу всех инвесторов можно подразделить на три группы: индивидуальные (физические лица), институциональные (коллективные) и профессиональные. Уполномоченные государством органы инвестируют в основном в объекты отраслей материального производства, социально-бытовой, культурной и других сфер. </a:t>
            </a:r>
          </a:p>
          <a:p>
            <a:pPr marL="0" indent="0" algn="just">
              <a:buNone/>
            </a:pPr>
            <a:r>
              <a:rPr lang="ru-RU" dirty="0"/>
              <a:t>Правительство РФ распоряжается государственной собственностью и бюджетными средствами для инвестирования в развитие народного хозяйства, в том числе в здравоохранение, образование, науку и экологию. </a:t>
            </a:r>
          </a:p>
          <a:p>
            <a:pPr marL="0" indent="0" algn="just">
              <a:buNone/>
            </a:pPr>
            <a:r>
              <a:rPr lang="ru-RU" dirty="0"/>
              <a:t>В последние годы органы власти РФ выступают на рынке недвижимости не столько инвесторами, сколько продавцами государственных и муниципальных зданий и сооружений. Любой инвестор имеет право: </a:t>
            </a:r>
          </a:p>
          <a:p>
            <a:pPr marL="0" indent="0" algn="just">
              <a:buNone/>
            </a:pPr>
            <a:r>
              <a:rPr lang="ru-RU" dirty="0"/>
              <a:t>• самостоятельно определять объемы, направления (сегменты рынка недвижимости) и эффективность инвестиций; </a:t>
            </a:r>
          </a:p>
          <a:p>
            <a:pPr marL="0" indent="0" algn="just">
              <a:buNone/>
            </a:pPr>
            <a:r>
              <a:rPr lang="ru-RU" dirty="0"/>
              <a:t>• привлекать на договорной основе физических и юридических лиц для реализации инвестиций; </a:t>
            </a:r>
          </a:p>
          <a:p>
            <a:pPr marL="0" indent="0" algn="just">
              <a:buNone/>
            </a:pPr>
            <a:r>
              <a:rPr lang="ru-RU" dirty="0"/>
              <a:t>• передавать свои правомочия по инвестиционной деятельности гражданам, государственным и муниципальным органам, юридическим лицам; </a:t>
            </a:r>
          </a:p>
          <a:p>
            <a:pPr marL="0" indent="0" algn="just">
              <a:buNone/>
            </a:pPr>
            <a:r>
              <a:rPr lang="ru-RU" dirty="0"/>
              <a:t>• контролировать целевое назначение инвестиций; </a:t>
            </a:r>
          </a:p>
          <a:p>
            <a:pPr marL="0" indent="0" algn="just">
              <a:buNone/>
            </a:pPr>
            <a:r>
              <a:rPr lang="ru-RU" dirty="0"/>
              <a:t>• владеть, пользоваться и распоряжаться объектами и результатами инвестиций. </a:t>
            </a:r>
          </a:p>
          <a:p>
            <a:pPr marL="0" indent="0" algn="just">
              <a:buNone/>
            </a:pPr>
            <a:r>
              <a:rPr lang="ru-RU" dirty="0"/>
              <a:t>Прекращение или приостановление инвестиционной деятельности возможно только в случаях: признания инвестора банкротом; стихийных бедствий, катастроф; введения чрезвычайного положения; если продолжение инвестирования может привести к нарушению установленных законом экологических, санитарно-гигиенических и других норм и интересов граждан, юридических лиц и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21336016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3249</Words>
  <Application>Microsoft Office PowerPoint</Application>
  <PresentationFormat>Широкоэкранный</PresentationFormat>
  <Paragraphs>166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РЫНОК НЕДВИЖИМОСТИ И ОСОБЕННОСТИ ЕГО ФУНКЦИОНИРОВАНИЯ</vt:lpstr>
      <vt:lpstr>Понятие рынка недвижимости</vt:lpstr>
      <vt:lpstr>Функции рынка недвижимости</vt:lpstr>
      <vt:lpstr>Презентация PowerPoint</vt:lpstr>
      <vt:lpstr>Презентация PowerPoint</vt:lpstr>
      <vt:lpstr>Сегментация рынка недвижимости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Рынок земельных участков</vt:lpstr>
      <vt:lpstr>Рынок аренды</vt:lpstr>
      <vt:lpstr>Субъекты рынка недвижимости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1</cp:revision>
  <dcterms:created xsi:type="dcterms:W3CDTF">2024-08-16T09:59:31Z</dcterms:created>
  <dcterms:modified xsi:type="dcterms:W3CDTF">2024-08-16T10:51:50Z</dcterms:modified>
</cp:coreProperties>
</file>