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3" r:id="rId2"/>
    <p:sldId id="257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Кончакова" userId="07a550979c00c582" providerId="LiveId" clId="{B1BC93B5-47BD-4781-A2C4-9303DB461A15}"/>
    <pc:docChg chg="custSel addSld modSld">
      <pc:chgData name="Наталья Кончакова" userId="07a550979c00c582" providerId="LiveId" clId="{B1BC93B5-47BD-4781-A2C4-9303DB461A15}" dt="2024-08-29T10:17:25.104" v="228" actId="27636"/>
      <pc:docMkLst>
        <pc:docMk/>
      </pc:docMkLst>
      <pc:sldChg chg="modSp mod">
        <pc:chgData name="Наталья Кончакова" userId="07a550979c00c582" providerId="LiveId" clId="{B1BC93B5-47BD-4781-A2C4-9303DB461A15}" dt="2024-08-29T10:16:55.248" v="226" actId="20577"/>
        <pc:sldMkLst>
          <pc:docMk/>
          <pc:sldMk cId="3134047206" sldId="375"/>
        </pc:sldMkLst>
        <pc:spChg chg="mod">
          <ac:chgData name="Наталья Кончакова" userId="07a550979c00c582" providerId="LiveId" clId="{B1BC93B5-47BD-4781-A2C4-9303DB461A15}" dt="2024-08-29T10:16:55.248" v="226" actId="20577"/>
          <ac:spMkLst>
            <pc:docMk/>
            <pc:sldMk cId="3134047206" sldId="375"/>
            <ac:spMk id="3" creationId="{8B1138E1-3352-2DF0-177F-D2C39CBEF07E}"/>
          </ac:spMkLst>
        </pc:spChg>
      </pc:sldChg>
      <pc:sldChg chg="delSp modSp mod">
        <pc:chgData name="Наталья Кончакова" userId="07a550979c00c582" providerId="LiveId" clId="{B1BC93B5-47BD-4781-A2C4-9303DB461A15}" dt="2024-08-16T09:38:47.115" v="17" actId="27636"/>
        <pc:sldMkLst>
          <pc:docMk/>
          <pc:sldMk cId="697113259" sldId="377"/>
        </pc:sldMkLst>
        <pc:spChg chg="del">
          <ac:chgData name="Наталья Кончакова" userId="07a550979c00c582" providerId="LiveId" clId="{B1BC93B5-47BD-4781-A2C4-9303DB461A15}" dt="2024-08-16T09:38:17.438" v="0" actId="478"/>
          <ac:spMkLst>
            <pc:docMk/>
            <pc:sldMk cId="697113259" sldId="377"/>
            <ac:spMk id="2" creationId="{C1B0B24D-B203-BEF5-067B-1E15618076ED}"/>
          </ac:spMkLst>
        </pc:spChg>
        <pc:spChg chg="mod">
          <ac:chgData name="Наталья Кончакова" userId="07a550979c00c582" providerId="LiveId" clId="{B1BC93B5-47BD-4781-A2C4-9303DB461A15}" dt="2024-08-16T09:38:47.115" v="17" actId="27636"/>
          <ac:spMkLst>
            <pc:docMk/>
            <pc:sldMk cId="697113259" sldId="377"/>
            <ac:spMk id="3" creationId="{AEFE578C-9AD0-2CDE-8CF1-A570CED82D1B}"/>
          </ac:spMkLst>
        </pc:spChg>
      </pc:sldChg>
      <pc:sldChg chg="addSp delSp modSp new mod">
        <pc:chgData name="Наталья Кончакова" userId="07a550979c00c582" providerId="LiveId" clId="{B1BC93B5-47BD-4781-A2C4-9303DB461A15}" dt="2024-08-16T09:40:03.744" v="44" actId="123"/>
        <pc:sldMkLst>
          <pc:docMk/>
          <pc:sldMk cId="3009985818" sldId="378"/>
        </pc:sldMkLst>
        <pc:spChg chg="mod">
          <ac:chgData name="Наталья Кончакова" userId="07a550979c00c582" providerId="LiveId" clId="{B1BC93B5-47BD-4781-A2C4-9303DB461A15}" dt="2024-08-16T09:40:03.744" v="44" actId="123"/>
          <ac:spMkLst>
            <pc:docMk/>
            <pc:sldMk cId="3009985818" sldId="378"/>
            <ac:spMk id="2" creationId="{8FB4BBCE-FCBA-2320-A050-114E080F295D}"/>
          </ac:spMkLst>
        </pc:spChg>
        <pc:spChg chg="del">
          <ac:chgData name="Наталья Кончакова" userId="07a550979c00c582" providerId="LiveId" clId="{B1BC93B5-47BD-4781-A2C4-9303DB461A15}" dt="2024-08-16T09:39:18.044" v="20" actId="478"/>
          <ac:spMkLst>
            <pc:docMk/>
            <pc:sldMk cId="3009985818" sldId="378"/>
            <ac:spMk id="3" creationId="{062C0121-753A-A069-3769-954300868FB5}"/>
          </ac:spMkLst>
        </pc:spChg>
        <pc:picChg chg="add mod">
          <ac:chgData name="Наталья Кончакова" userId="07a550979c00c582" providerId="LiveId" clId="{B1BC93B5-47BD-4781-A2C4-9303DB461A15}" dt="2024-08-16T09:39:20.019" v="21" actId="1076"/>
          <ac:picMkLst>
            <pc:docMk/>
            <pc:sldMk cId="3009985818" sldId="378"/>
            <ac:picMk id="5" creationId="{79E08C68-DADB-ACB6-A42F-F114150C289C}"/>
          </ac:picMkLst>
        </pc:picChg>
      </pc:sldChg>
      <pc:sldChg chg="addSp delSp modSp new mod">
        <pc:chgData name="Наталья Кончакова" userId="07a550979c00c582" providerId="LiveId" clId="{B1BC93B5-47BD-4781-A2C4-9303DB461A15}" dt="2024-08-16T09:41:19.452" v="61" actId="1076"/>
        <pc:sldMkLst>
          <pc:docMk/>
          <pc:sldMk cId="3848393272" sldId="379"/>
        </pc:sldMkLst>
        <pc:spChg chg="del">
          <ac:chgData name="Наталья Кончакова" userId="07a550979c00c582" providerId="LiveId" clId="{B1BC93B5-47BD-4781-A2C4-9303DB461A15}" dt="2024-08-16T09:40:31.083" v="49" actId="478"/>
          <ac:spMkLst>
            <pc:docMk/>
            <pc:sldMk cId="3848393272" sldId="379"/>
            <ac:spMk id="2" creationId="{1387A390-1383-DF46-2DE4-D22D25465FCB}"/>
          </ac:spMkLst>
        </pc:spChg>
        <pc:spChg chg="mod">
          <ac:chgData name="Наталья Кончакова" userId="07a550979c00c582" providerId="LiveId" clId="{B1BC93B5-47BD-4781-A2C4-9303DB461A15}" dt="2024-08-16T09:40:58.118" v="59" actId="113"/>
          <ac:spMkLst>
            <pc:docMk/>
            <pc:sldMk cId="3848393272" sldId="379"/>
            <ac:spMk id="3" creationId="{E0ABF3EC-0C9A-8FF1-CBC2-0E5452CF485C}"/>
          </ac:spMkLst>
        </pc:spChg>
        <pc:picChg chg="add mod">
          <ac:chgData name="Наталья Кончакова" userId="07a550979c00c582" providerId="LiveId" clId="{B1BC93B5-47BD-4781-A2C4-9303DB461A15}" dt="2024-08-16T09:41:19.452" v="61" actId="1076"/>
          <ac:picMkLst>
            <pc:docMk/>
            <pc:sldMk cId="3848393272" sldId="379"/>
            <ac:picMk id="5" creationId="{CF04341F-E7EB-FDFC-0895-352596386866}"/>
          </ac:picMkLst>
        </pc:picChg>
      </pc:sldChg>
      <pc:sldChg chg="delSp modSp new mod">
        <pc:chgData name="Наталья Кончакова" userId="07a550979c00c582" providerId="LiveId" clId="{B1BC93B5-47BD-4781-A2C4-9303DB461A15}" dt="2024-08-29T10:17:25.104" v="228" actId="27636"/>
        <pc:sldMkLst>
          <pc:docMk/>
          <pc:sldMk cId="457333386" sldId="380"/>
        </pc:sldMkLst>
        <pc:spChg chg="del">
          <ac:chgData name="Наталья Кончакова" userId="07a550979c00c582" providerId="LiveId" clId="{B1BC93B5-47BD-4781-A2C4-9303DB461A15}" dt="2024-08-16T09:41:40.858" v="66" actId="478"/>
          <ac:spMkLst>
            <pc:docMk/>
            <pc:sldMk cId="457333386" sldId="380"/>
            <ac:spMk id="2" creationId="{44E1615C-C661-F539-2915-EFDE0BC75432}"/>
          </ac:spMkLst>
        </pc:spChg>
        <pc:spChg chg="mod">
          <ac:chgData name="Наталья Кончакова" userId="07a550979c00c582" providerId="LiveId" clId="{B1BC93B5-47BD-4781-A2C4-9303DB461A15}" dt="2024-08-29T10:17:25.104" v="228" actId="27636"/>
          <ac:spMkLst>
            <pc:docMk/>
            <pc:sldMk cId="457333386" sldId="380"/>
            <ac:spMk id="3" creationId="{6D93D0A3-E0B9-262C-798D-3B29B34E2ADB}"/>
          </ac:spMkLst>
        </pc:spChg>
      </pc:sldChg>
      <pc:sldChg chg="delSp modSp new mod">
        <pc:chgData name="Наталья Кончакова" userId="07a550979c00c582" providerId="LiveId" clId="{B1BC93B5-47BD-4781-A2C4-9303DB461A15}" dt="2024-08-16T09:44:59" v="109" actId="113"/>
        <pc:sldMkLst>
          <pc:docMk/>
          <pc:sldMk cId="357669343" sldId="381"/>
        </pc:sldMkLst>
        <pc:spChg chg="del">
          <ac:chgData name="Наталья Кончакова" userId="07a550979c00c582" providerId="LiveId" clId="{B1BC93B5-47BD-4781-A2C4-9303DB461A15}" dt="2024-08-16T09:43:36.969" v="87" actId="478"/>
          <ac:spMkLst>
            <pc:docMk/>
            <pc:sldMk cId="357669343" sldId="381"/>
            <ac:spMk id="2" creationId="{092E33E1-5A49-B3E3-B055-7FAB685AD156}"/>
          </ac:spMkLst>
        </pc:spChg>
        <pc:spChg chg="mod">
          <ac:chgData name="Наталья Кончакова" userId="07a550979c00c582" providerId="LiveId" clId="{B1BC93B5-47BD-4781-A2C4-9303DB461A15}" dt="2024-08-16T09:44:59" v="109" actId="113"/>
          <ac:spMkLst>
            <pc:docMk/>
            <pc:sldMk cId="357669343" sldId="381"/>
            <ac:spMk id="3" creationId="{CDB6DCDB-80D5-FAE1-6A21-E623F0F8032A}"/>
          </ac:spMkLst>
        </pc:spChg>
      </pc:sldChg>
      <pc:sldChg chg="delSp modSp new mod">
        <pc:chgData name="Наталья Кончакова" userId="07a550979c00c582" providerId="LiveId" clId="{B1BC93B5-47BD-4781-A2C4-9303DB461A15}" dt="2024-08-16T09:47:48.120" v="142" actId="114"/>
        <pc:sldMkLst>
          <pc:docMk/>
          <pc:sldMk cId="4005059981" sldId="382"/>
        </pc:sldMkLst>
        <pc:spChg chg="del">
          <ac:chgData name="Наталья Кончакова" userId="07a550979c00c582" providerId="LiveId" clId="{B1BC93B5-47BD-4781-A2C4-9303DB461A15}" dt="2024-08-16T09:46:03.552" v="114" actId="478"/>
          <ac:spMkLst>
            <pc:docMk/>
            <pc:sldMk cId="4005059981" sldId="382"/>
            <ac:spMk id="2" creationId="{DF9E8162-7A4E-4242-FE08-60FBE1BC4CBA}"/>
          </ac:spMkLst>
        </pc:spChg>
        <pc:spChg chg="mod">
          <ac:chgData name="Наталья Кончакова" userId="07a550979c00c582" providerId="LiveId" clId="{B1BC93B5-47BD-4781-A2C4-9303DB461A15}" dt="2024-08-16T09:47:48.120" v="142" actId="114"/>
          <ac:spMkLst>
            <pc:docMk/>
            <pc:sldMk cId="4005059981" sldId="382"/>
            <ac:spMk id="3" creationId="{6C25837C-2BB3-4291-BB02-C614FE36A4FF}"/>
          </ac:spMkLst>
        </pc:spChg>
      </pc:sldChg>
      <pc:sldChg chg="delSp modSp new mod">
        <pc:chgData name="Наталья Кончакова" userId="07a550979c00c582" providerId="LiveId" clId="{B1BC93B5-47BD-4781-A2C4-9303DB461A15}" dt="2024-08-16T09:48:57.192" v="165" actId="20577"/>
        <pc:sldMkLst>
          <pc:docMk/>
          <pc:sldMk cId="3760726557" sldId="383"/>
        </pc:sldMkLst>
        <pc:spChg chg="del">
          <ac:chgData name="Наталья Кончакова" userId="07a550979c00c582" providerId="LiveId" clId="{B1BC93B5-47BD-4781-A2C4-9303DB461A15}" dt="2024-08-16T09:48:05.630" v="146" actId="478"/>
          <ac:spMkLst>
            <pc:docMk/>
            <pc:sldMk cId="3760726557" sldId="383"/>
            <ac:spMk id="2" creationId="{162C4CAA-5214-2F28-F41F-0E51CF4C7EFE}"/>
          </ac:spMkLst>
        </pc:spChg>
        <pc:spChg chg="mod">
          <ac:chgData name="Наталья Кончакова" userId="07a550979c00c582" providerId="LiveId" clId="{B1BC93B5-47BD-4781-A2C4-9303DB461A15}" dt="2024-08-16T09:48:57.192" v="165" actId="20577"/>
          <ac:spMkLst>
            <pc:docMk/>
            <pc:sldMk cId="3760726557" sldId="383"/>
            <ac:spMk id="3" creationId="{FAFEE2BB-3571-2986-8633-0EC5F8F1B192}"/>
          </ac:spMkLst>
        </pc:spChg>
      </pc:sldChg>
      <pc:sldChg chg="delSp modSp new mod">
        <pc:chgData name="Наталья Кончакова" userId="07a550979c00c582" providerId="LiveId" clId="{B1BC93B5-47BD-4781-A2C4-9303DB461A15}" dt="2024-08-16T09:50:53.462" v="204" actId="20577"/>
        <pc:sldMkLst>
          <pc:docMk/>
          <pc:sldMk cId="1612362019" sldId="384"/>
        </pc:sldMkLst>
        <pc:spChg chg="del">
          <ac:chgData name="Наталья Кончакова" userId="07a550979c00c582" providerId="LiveId" clId="{B1BC93B5-47BD-4781-A2C4-9303DB461A15}" dt="2024-08-16T09:49:22.886" v="170" actId="478"/>
          <ac:spMkLst>
            <pc:docMk/>
            <pc:sldMk cId="1612362019" sldId="384"/>
            <ac:spMk id="2" creationId="{9FB4F278-DDBB-85F6-A2B9-0E1789E96815}"/>
          </ac:spMkLst>
        </pc:spChg>
        <pc:spChg chg="mod">
          <ac:chgData name="Наталья Кончакова" userId="07a550979c00c582" providerId="LiveId" clId="{B1BC93B5-47BD-4781-A2C4-9303DB461A15}" dt="2024-08-16T09:50:53.462" v="204" actId="20577"/>
          <ac:spMkLst>
            <pc:docMk/>
            <pc:sldMk cId="1612362019" sldId="384"/>
            <ac:spMk id="3" creationId="{79DF90FD-B40D-2E4E-D0EA-E11303ACAA20}"/>
          </ac:spMkLst>
        </pc:spChg>
      </pc:sldChg>
      <pc:sldChg chg="delSp modSp new mod">
        <pc:chgData name="Наталья Кончакова" userId="07a550979c00c582" providerId="LiveId" clId="{B1BC93B5-47BD-4781-A2C4-9303DB461A15}" dt="2024-08-16T09:51:56.964" v="222" actId="123"/>
        <pc:sldMkLst>
          <pc:docMk/>
          <pc:sldMk cId="3125815537" sldId="385"/>
        </pc:sldMkLst>
        <pc:spChg chg="del">
          <ac:chgData name="Наталья Кончакова" userId="07a550979c00c582" providerId="LiveId" clId="{B1BC93B5-47BD-4781-A2C4-9303DB461A15}" dt="2024-08-16T09:51:14.770" v="209" actId="478"/>
          <ac:spMkLst>
            <pc:docMk/>
            <pc:sldMk cId="3125815537" sldId="385"/>
            <ac:spMk id="2" creationId="{574D9CD9-53F1-E929-D6AD-08F0A4FD5AE5}"/>
          </ac:spMkLst>
        </pc:spChg>
        <pc:spChg chg="mod">
          <ac:chgData name="Наталья Кончакова" userId="07a550979c00c582" providerId="LiveId" clId="{B1BC93B5-47BD-4781-A2C4-9303DB461A15}" dt="2024-08-16T09:51:56.964" v="222" actId="123"/>
          <ac:spMkLst>
            <pc:docMk/>
            <pc:sldMk cId="3125815537" sldId="385"/>
            <ac:spMk id="3" creationId="{7B8D87EA-3FBC-07F9-2C77-AC7F19D22A9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75FE2-03FC-1863-17BD-3683626E5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542EE6-768C-67AE-545A-F8802EE64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610E9A-47C0-5ED1-A38A-BC2420004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AA3CFA-567C-263F-AF3C-EDD88A57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D29BA6-9E5B-6B9E-AB28-654EC7C3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7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BC1B4-7CA8-4A0F-55EC-E93FF516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FF036-B0A0-3CED-6E58-0D6876623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FD9232-FCBA-BB1E-2DB2-41B3CA40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3834B5-EFF6-E0A6-97CA-66501423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1C1173-3797-9CCD-6B9C-8ACC9CB4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0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D91FA-AD28-074C-5468-4D942D0F3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2025DC-2305-DE3B-0B2E-A07F4EAC5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F2821D-E590-4F38-46B0-E647DC7E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607D29-081B-E83A-4037-31531656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7D58CA-AE73-9FC9-1733-04A26F45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28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E1C8C-67C9-7BD3-BF3D-0BC3EE40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714253-D34B-9923-B235-36F4EF927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1B24DA-EE32-A482-83EB-770BC3B93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CF3127-386F-4A26-626C-B1308293D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5F3A32-138B-B899-4BA9-782A3C021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149565-CF14-4A96-A8E2-21B0205F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10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90D55-4857-E62A-99AF-24F2F9193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E5CB3A-0200-6172-8017-BD41FB9D8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851A62-49C4-026A-83D9-A7207DF95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F8B16E-56F5-AFFA-FB56-D426DA524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4B7952-A863-9A61-C19C-0B66BC994F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94D701-7E02-6AFA-EBD4-65991A324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6BC520-F874-F94C-9A72-1BB23F26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91A206-15BB-E9EF-AFEE-2CF4EE71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94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C9B53-4EFD-ED2F-CBFC-18E13044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1A9CAB-3445-E9A2-2A50-4B4968035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4E826B-C9D5-F8AF-AA8C-8456E3A0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5C9336-2AAA-568E-6D8D-9D1C3014D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44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3E6317-87E4-4B82-4251-A3B7156F1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0A9D99-E357-4EAB-7909-7ABEC286D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A75315-9306-687B-5B79-737AA743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56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B2776-A9E2-E564-A8A4-2A9AB14A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318C7D-48E2-BFCD-8CE1-520B4923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D23E17-6FA3-818D-E697-375B9B3D7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C07427-00EA-1649-FACE-A136ACB7A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2F5EDE-9D30-EE86-EF4E-30BBADCFE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11C76E-BDEA-6195-37B3-3DA17B86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893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ACE03-461D-AE55-F2A3-6B2C123C0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D7BB9C-13D6-4EE9-D9FC-ED581E79A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DA2C2C-525F-DBB4-86B1-28C3794B0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8E36F7-0132-223E-208F-43B2F71E8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FB6F67-5D33-43D0-01B2-2AF99F76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A87A9C-6E00-3EF6-74F9-7E406C10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16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C82FE-9785-E510-8A7E-316AFFD0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F28A26-05B1-FEF1-050F-B5B259FE7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D3693-3EEC-D73A-E7CE-0A1B7D538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2E97B7-4F29-0397-549C-D084766D0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3668B7-5F06-8955-D3AC-2C38238E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58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7F1997B-409F-9116-C0FB-F9FBB833C9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DD2AB5-56A0-178B-6B07-D2D3C3ADB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C733C3-00F6-C328-DD3A-0AF1A5FD2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3005AC-1D39-1EAF-6440-116E885B3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34B5B7-E512-F1E2-D273-11397A97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4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5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69DF4-AA69-98FA-A825-5312D33F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4AB951-0934-881C-522A-E246B33D9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504CA8-FBFC-DAF8-603B-B64FB09B4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02F20-913C-4B47-B898-363C24734E4C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825D4C-BB4F-651C-443A-518619091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0D85D9-2338-7A05-AADF-D6E99B5AB9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B0BE0-3F11-416D-82F5-672CAC861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91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Земельный участок как основа недвижимости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43910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2DC62A-1D7A-ABD1-B2CC-4B18DB46B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71145"/>
            <a:ext cx="1157732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Земля как часть природы является основой жизнедеятельности человека. В то же время как объект недвижимости земля – это и средство производства, и предмет труда, так как в любой сфере деятельности человек в той или иной мере воздействует на нее. Совокупность этих двух качеств делает землю специфическим средством производства, функционирующим во всех отраслях народного хозяйства. </a:t>
            </a:r>
          </a:p>
          <a:p>
            <a:pPr marL="0" indent="0" algn="just">
              <a:buNone/>
            </a:pPr>
            <a:r>
              <a:rPr lang="ru-RU" sz="1800" dirty="0"/>
              <a:t>В повседневной практике применяются термины «земля» и «земельный участок». </a:t>
            </a:r>
          </a:p>
          <a:p>
            <a:pPr marL="0" indent="0" algn="just">
              <a:buNone/>
            </a:pPr>
            <a:r>
              <a:rPr lang="ru-RU" sz="1800" dirty="0"/>
              <a:t>Однако эти понятия не взаимосвязанные и имеют определенные различия. </a:t>
            </a:r>
          </a:p>
          <a:p>
            <a:pPr marL="0" indent="0" algn="just">
              <a:buNone/>
            </a:pPr>
            <a:r>
              <a:rPr lang="ru-RU" sz="1800" dirty="0"/>
              <a:t>Так, термин «земля» может употребляться в том случае, когда речь идет о неосвоенной собственности, а «земельный участок» означает часть территории, на которой выполнены какие-то работы (улучшения), позволяющие использовать его по целевому назначению</a:t>
            </a:r>
          </a:p>
        </p:txBody>
      </p:sp>
    </p:spTree>
    <p:extLst>
      <p:ext uri="{BB962C8B-B14F-4D97-AF65-F5344CB8AC3E}">
        <p14:creationId xmlns:p14="http://schemas.microsoft.com/office/powerpoint/2010/main" val="398104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8D6070-ADDE-580D-B802-8BEFB7E28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0" y="169545"/>
            <a:ext cx="114554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Земельный кодекс РФ (ЗК РФ) определяет земельный участок как объект земельных отношений – это часть поверхности земли (в том числе почвенный слой), границы которой описаны и удостоверены в установленном порядке. </a:t>
            </a:r>
          </a:p>
          <a:p>
            <a:pPr marL="0" indent="0" algn="just">
              <a:buNone/>
            </a:pPr>
            <a:r>
              <a:rPr lang="ru-RU" sz="1800" dirty="0"/>
              <a:t>Гражданский кодекс PФ дает определение земельного участка как объекта права собственности, территориальные границы которого определяются в порядке, установленном земельным законодательством, на основе документов, выдаваемых собственнику государственными органами по земельным ресурсам и землеустройству. </a:t>
            </a:r>
          </a:p>
          <a:p>
            <a:pPr marL="0" indent="0" algn="just">
              <a:buNone/>
            </a:pPr>
            <a:r>
              <a:rPr lang="ru-RU" sz="1800" dirty="0"/>
              <a:t>Законом о кадастре земельный участок определяется как часть поверхности земли (в том числе поверхностный почвенный слой), границы которого описаны и удостоверены в установленном порядке уполномоченным государственным органом, а также как все, что находится над и под поверхностью земельного участка, если иное не предусмотрено федеральными законами о недрах, об использовании воздушного пространства и иными федеральными законами.</a:t>
            </a:r>
          </a:p>
        </p:txBody>
      </p:sp>
    </p:spTree>
    <p:extLst>
      <p:ext uri="{BB962C8B-B14F-4D97-AF65-F5344CB8AC3E}">
        <p14:creationId xmlns:p14="http://schemas.microsoft.com/office/powerpoint/2010/main" val="1087319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B1138E1-3352-2DF0-177F-D2C39CBEF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0" y="243840"/>
            <a:ext cx="11196320" cy="5933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Земельный участок может быть:</a:t>
            </a:r>
          </a:p>
          <a:p>
            <a:pPr algn="just"/>
            <a:r>
              <a:rPr lang="ru-RU" sz="1800" dirty="0"/>
              <a:t>делимым </a:t>
            </a:r>
          </a:p>
          <a:p>
            <a:pPr algn="just"/>
            <a:r>
              <a:rPr lang="ru-RU" sz="1800" dirty="0"/>
              <a:t>неделимым. </a:t>
            </a:r>
          </a:p>
          <a:p>
            <a:pPr marL="0" indent="0" algn="just">
              <a:buNone/>
            </a:pPr>
            <a:r>
              <a:rPr lang="ru-RU" sz="1800" dirty="0"/>
              <a:t>Делимым является участок, который может быть разделен на части, при этом каждая часть после раздела образует самостоятельный земельный участок, разрешенное использование которого может осуществляться без перевода его в состав земель иной категории, (за исключением случаев, установленных федеральными законами). </a:t>
            </a:r>
          </a:p>
          <a:p>
            <a:pPr marL="0" indent="0" algn="just">
              <a:buNone/>
            </a:pPr>
            <a:r>
              <a:rPr lang="ru-RU" sz="1800" dirty="0"/>
              <a:t>Неделимым признается земельный участок, который по своему целевому и хозяйственному назначению и разрешенному использованию не может быть разделен на самостоятельные земельные участки. </a:t>
            </a:r>
          </a:p>
          <a:p>
            <a:pPr marL="0" indent="0" algn="just">
              <a:buNone/>
            </a:pPr>
            <a:r>
              <a:rPr lang="ru-RU" sz="1800" dirty="0"/>
              <a:t>В соответствии с законодательством не допускается раздел городских земель, земель фермерских хозяйств и пр. </a:t>
            </a:r>
          </a:p>
          <a:p>
            <a:pPr marL="0" indent="0" algn="just">
              <a:buNone/>
            </a:pPr>
            <a:r>
              <a:rPr lang="ru-RU" sz="1800" dirty="0"/>
              <a:t>Правовой статус земельного участка включает целевое назначение, разрешенное использование, форму законного владения.</a:t>
            </a:r>
          </a:p>
        </p:txBody>
      </p:sp>
    </p:spTree>
    <p:extLst>
      <p:ext uri="{BB962C8B-B14F-4D97-AF65-F5344CB8AC3E}">
        <p14:creationId xmlns:p14="http://schemas.microsoft.com/office/powerpoint/2010/main" val="313404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5768C05-78FB-468E-58A7-4E1138341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0" y="240664"/>
            <a:ext cx="11435080" cy="62922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В описании земельного участка отражаются следующие показатели: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Наименование субъекта земельного права – юридического или физического лица с указанием точного адреса, документов, удостоверяющих лицо, и финансовых реквизитов.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Адресные ориентиры – район (жилой массив, промзона и др.), поселок, улица, номер дома и строения (в городах и поселках).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Документы, устанавливающие и удостоверяющие право землепользования (постановление, решение, распоряжение, государственный акт, свидетельство, договор аренды и т. д.).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Категория земель, целевое назначение и фактическое использование.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Код классификатора земель.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Площадь по документам, удостоверяющим (устанавливающим) 53 право на участок; площадь фактическая, в том числе постороннего пользования (глубина, ширина, форма).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Площадь санитарно-защитной зоны и/или зоны с особым режимом использования в пределах земельного участка.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Вид земельного права (собственность – частная, государственная и др.).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Поверхностный и подпочвенный слой, ландшафт, контуры и топография. </a:t>
            </a:r>
          </a:p>
          <a:p>
            <a:pPr marL="514350" indent="-514350" algn="just">
              <a:buAutoNum type="arabicPeriod"/>
            </a:pPr>
            <a:r>
              <a:rPr lang="ru-RU" sz="1800" dirty="0"/>
              <a:t>Улучшения и инженерное обустройство (подводы электроэнергии, воды и др. </a:t>
            </a:r>
          </a:p>
        </p:txBody>
      </p:sp>
    </p:spTree>
    <p:extLst>
      <p:ext uri="{BB962C8B-B14F-4D97-AF65-F5344CB8AC3E}">
        <p14:creationId xmlns:p14="http://schemas.microsoft.com/office/powerpoint/2010/main" val="2021908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EFE578C-9AD0-2CDE-8CF1-A570CED82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79705"/>
            <a:ext cx="11760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Паспорт земельного участка должен содержать: </a:t>
            </a:r>
          </a:p>
          <a:p>
            <a:pPr marL="0" indent="0">
              <a:buNone/>
            </a:pPr>
            <a:r>
              <a:rPr lang="ru-RU" sz="1800" dirty="0"/>
              <a:t>• экспликацию земель – застроенная территория, площади под инженерными коммуникациями, дорогами, дамбами, карьерами, отвалами, лесными насаждениями, садами, пашней, сенокосами, пастбищами и другими сельскохозяйственными угодьями; болотами, песками, торфоразработками и водными поверхностями; </a:t>
            </a:r>
          </a:p>
          <a:p>
            <a:pPr marL="0" indent="0">
              <a:buNone/>
            </a:pPr>
            <a:r>
              <a:rPr lang="ru-RU" sz="1800" dirty="0"/>
              <a:t>• размер земельного налога (в случае нахождения земельного участка в собственности) или арендной платы с единицы площади; • расчетную и рыночную стоимость земельного участка; </a:t>
            </a:r>
          </a:p>
          <a:p>
            <a:pPr marL="0" indent="0">
              <a:buNone/>
            </a:pPr>
            <a:r>
              <a:rPr lang="ru-RU" sz="1800" dirty="0"/>
              <a:t>• балансовую стоимость строений, сооружений и насаждений; </a:t>
            </a:r>
          </a:p>
          <a:p>
            <a:pPr marL="0" indent="0">
              <a:buNone/>
            </a:pPr>
            <a:r>
              <a:rPr lang="ru-RU" sz="1800" dirty="0"/>
              <a:t>• общую стоимость земельного участка и строений; </a:t>
            </a:r>
          </a:p>
          <a:p>
            <a:pPr marL="0" indent="0">
              <a:buNone/>
            </a:pPr>
            <a:r>
              <a:rPr lang="ru-RU" sz="1800" dirty="0"/>
              <a:t>• налог на стоимость объекта недвижимости; • инженерно-технические характеристики;</a:t>
            </a:r>
          </a:p>
          <a:p>
            <a:pPr marL="0" indent="0">
              <a:buNone/>
            </a:pPr>
            <a:r>
              <a:rPr lang="ru-RU" sz="1800" dirty="0"/>
              <a:t> • экологические показатели; </a:t>
            </a:r>
          </a:p>
          <a:p>
            <a:pPr marL="0" indent="0">
              <a:buNone/>
            </a:pPr>
            <a:r>
              <a:rPr lang="ru-RU" sz="1800" dirty="0"/>
              <a:t>• градостроительные характеристики – функциональная зона, планировочная зона и др.; </a:t>
            </a:r>
          </a:p>
          <a:p>
            <a:pPr marL="0" indent="0">
              <a:buNone/>
            </a:pPr>
            <a:r>
              <a:rPr lang="ru-RU" sz="1800" dirty="0"/>
              <a:t>• залежи полезных ископаемых.</a:t>
            </a:r>
          </a:p>
        </p:txBody>
      </p:sp>
    </p:spTree>
    <p:extLst>
      <p:ext uri="{BB962C8B-B14F-4D97-AF65-F5344CB8AC3E}">
        <p14:creationId xmlns:p14="http://schemas.microsoft.com/office/powerpoint/2010/main" val="697113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4BBCE-FCBA-2320-A050-114E080F2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365125"/>
            <a:ext cx="11236960" cy="894715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Целевое назначение земель в Российской Федерации определяется Земельным кодексом, согласно которому земля делится на семь категорий.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E08C68-DADB-ACB6-A42F-F114150C2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706" y="1958037"/>
            <a:ext cx="6544588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85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0ABF3EC-0C9A-8FF1-CBC2-0E5452CF4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169545"/>
            <a:ext cx="1152652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1. </a:t>
            </a:r>
            <a:r>
              <a:rPr lang="ru-RU" sz="1800" b="1" dirty="0"/>
              <a:t>Земли сельскохозяйственного назначения </a:t>
            </a:r>
            <a:r>
              <a:rPr lang="ru-RU" sz="1800" dirty="0"/>
              <a:t>– земли за чертой поселений, предоставленные для нужд сельского хозяйства, а также предназначенные для этих целей. </a:t>
            </a:r>
          </a:p>
          <a:p>
            <a:pPr marL="0" indent="0" algn="just">
              <a:buNone/>
            </a:pPr>
            <a:r>
              <a:rPr lang="ru-RU" sz="1800" dirty="0"/>
              <a:t>2. </a:t>
            </a:r>
            <a:r>
              <a:rPr lang="ru-RU" sz="1800" b="1" dirty="0"/>
              <a:t>Земли поселений </a:t>
            </a:r>
            <a:r>
              <a:rPr lang="ru-RU" sz="1800" dirty="0"/>
              <a:t>– это земли, предназначенные для застройки и развития городских и сельских поселений и отделенные чертой от земель других категорий. Черта поселений проводится на основании утвержденной государственной землеустроительной документации и проходит по границам земельных участков, предоставляемых гражданам и юридическим лицам. В эту категорию земель могут входить участки, отнесенные в соответствии с градостроительными регламентами к территориальным зонам. Состав земель поселений и зонирование территорий земель поселений представлены на рис.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04341F-E7EB-FDFC-0895-352596386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164" y="2345214"/>
            <a:ext cx="7030431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93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93D0A3-E0B9-262C-798D-3B29B34E2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18744"/>
            <a:ext cx="11658600" cy="673925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Правилами землепользования и застройки устанавливается градостроительный регламент для каждой территориальной зоны с учетом особенностей ее расположения и развития, а также возможности территориального сочетания различных видов использования земельных участков: </a:t>
            </a:r>
          </a:p>
          <a:p>
            <a:pPr marL="0" indent="0" algn="just">
              <a:buNone/>
            </a:pPr>
            <a:r>
              <a:rPr lang="ru-RU" dirty="0"/>
              <a:t>• жилые зоны предназначены для застройки жилыми зданиями (индивидуальными, мало-, средне- и многоэтажными домами), </a:t>
            </a:r>
            <a:r>
              <a:rPr lang="ru-RU" dirty="0" err="1"/>
              <a:t>культурнобытовыми</a:t>
            </a:r>
            <a:r>
              <a:rPr lang="ru-RU" dirty="0"/>
              <a:t> объектами и иных видов застройки. </a:t>
            </a:r>
          </a:p>
          <a:p>
            <a:pPr marL="0" indent="0" algn="just">
              <a:buNone/>
            </a:pPr>
            <a:r>
              <a:rPr lang="ru-RU" dirty="0"/>
              <a:t>• общественно-деловые зоны используются для застройки административными зданиями, объектами образовательного, культурно-бытового, социального и иного общественного назначения; </a:t>
            </a:r>
          </a:p>
          <a:p>
            <a:pPr marL="0" indent="0" algn="just">
              <a:buNone/>
            </a:pPr>
            <a:r>
              <a:rPr lang="ru-RU" dirty="0"/>
              <a:t>• производственные (промышленные) зоны предназначены для промышленных, коммунально-складских и прочих производственных объектов: земельные участки в составе инженерной и транспортной инфраструктур предназначены для застройки объектами железнодорожного, автомобильного, речного, морского, воздушного и трубопроводного транспорта, связи, размещения инженерной инфраструктуры и пр.; рекреационные зоны – земельные участки, занятые городскими лесами, скверами, парками, садами, прудами, озерами, водохранилищами и предназначенные для отдыха граждан и туризма; </a:t>
            </a:r>
          </a:p>
          <a:p>
            <a:pPr marL="0" indent="0" algn="just">
              <a:buNone/>
            </a:pPr>
            <a:r>
              <a:rPr lang="ru-RU" dirty="0"/>
              <a:t>• земельные участки, которые используются для ведения сельскохозяйственного производства и занятые пашнями, многолетними насаждениями, зданиями, строениями, сооружениями сельскохозяйственного назначения, относятся к зонам сельскохозяйственного назначения. </a:t>
            </a:r>
          </a:p>
          <a:p>
            <a:pPr marL="0" indent="0" algn="just">
              <a:buNone/>
            </a:pPr>
            <a:r>
              <a:rPr lang="ru-RU" dirty="0"/>
              <a:t>Изменение назначения земельных участков может происходить только в соответствии с генеральными планами поселений. В пределах черты поселений могут выделиться зоны особо охраняемых территорий, в которые включаются земельные участки, имеющие особое природоохранное, научное, историко-культурное, эстетическое, рекреационное, оздоровительное и иное назначение. Земли, находящиеся за пределами городской черты, но составляющие с городом единую социальную, природную и хозяйственную территорию и не входящие в состав иных поселений, называются пригородными зонами. В их составе могут выделяться зеленые зоны, выполняющие санитарно-гигиенические и рекреационные функции, в границах которых запрещена хозяйственная деятельность, негативно воздействующая на окружающую среду, а также территории сельскохозяйственного производства, зоны отдыха населения, резервные земли для развития города.</a:t>
            </a:r>
          </a:p>
        </p:txBody>
      </p:sp>
    </p:spTree>
    <p:extLst>
      <p:ext uri="{BB962C8B-B14F-4D97-AF65-F5344CB8AC3E}">
        <p14:creationId xmlns:p14="http://schemas.microsoft.com/office/powerpoint/2010/main" val="45733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DB6DCDB-80D5-FAE1-6A21-E623F0F80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200024"/>
            <a:ext cx="11587480" cy="640397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3. Земли промышленности и иного специального назначения </a:t>
            </a:r>
            <a:r>
              <a:rPr lang="ru-RU" dirty="0"/>
              <a:t>в зависимости от характера задач, для решения которых они используются или предназначены, разделены на 7 видов. </a:t>
            </a:r>
          </a:p>
          <a:p>
            <a:pPr marL="0" indent="0" algn="just">
              <a:buNone/>
            </a:pPr>
            <a:r>
              <a:rPr lang="ru-RU" b="1" dirty="0"/>
              <a:t>Земли промышленности </a:t>
            </a:r>
            <a:r>
              <a:rPr lang="ru-RU" dirty="0"/>
              <a:t>предназначены для обеспечения деятельности организаций и/или эксплуатации объектов промышленности. На этих землях могут быть построены производственные и административные здания, сооружения и обслуживающие их объекты, а также устанавливаться санитарно-защитные и иные зоны с особыми условиями использования земель, предусмотренными Земельным кодексом, федеральным законом и законами субъектов РФ. </a:t>
            </a:r>
          </a:p>
          <a:p>
            <a:pPr marL="0" indent="0" algn="just">
              <a:buNone/>
            </a:pPr>
            <a:r>
              <a:rPr lang="ru-RU" b="1" dirty="0"/>
              <a:t>Земли энергетики </a:t>
            </a:r>
            <a:r>
              <a:rPr lang="ru-RU" dirty="0"/>
              <a:t>предназначены для обеспечения деятельности организаций и/или эксплуатации объектов энергетики (гидроэлектростанций, атомных станций, ядерных установок, пунктов хранения ядерных материалов и радиоактивных веществ, хранения ядерных отходов, тепловых электростанций и других электростанций, обслуживающих их сооружений и 58 объектов); размещения воздушных линии электропередачи, подземных сооружений кабельных линий электропередачи, подстанций, распределительных пунктов, других сооружений и объектов энергетики. Для обеспечения деятельности организаций и эксплуатации объектов энергетики могут устанавливаться охранные зоны электрических сетей. </a:t>
            </a:r>
          </a:p>
          <a:p>
            <a:pPr marL="0" indent="0" algn="just">
              <a:buNone/>
            </a:pPr>
            <a:r>
              <a:rPr lang="ru-RU" b="1" dirty="0"/>
              <a:t>Земли транспорта </a:t>
            </a:r>
            <a:r>
              <a:rPr lang="ru-RU" dirty="0"/>
              <a:t>используются (или предназначены) для обеспечения деятельности организаций и/или эксплуатации железнодорожного, морского, внутреннего водного, воздушного и иных видов транспорта. </a:t>
            </a:r>
          </a:p>
          <a:p>
            <a:pPr marL="0" indent="0" algn="just">
              <a:buNone/>
            </a:pPr>
            <a:r>
              <a:rPr lang="ru-RU" dirty="0"/>
              <a:t>На полосах отвода автомобильных дорог (за исключением предусмотренных законодательством случаев) запрещается:</a:t>
            </a:r>
          </a:p>
          <a:p>
            <a:pPr marL="0" indent="0" algn="just">
              <a:buNone/>
            </a:pPr>
            <a:r>
              <a:rPr lang="ru-RU" dirty="0"/>
              <a:t> • строительство жилых и общественных зданий, складов; </a:t>
            </a:r>
          </a:p>
          <a:p>
            <a:pPr marL="0" indent="0" algn="just">
              <a:buNone/>
            </a:pPr>
            <a:r>
              <a:rPr lang="ru-RU" dirty="0"/>
              <a:t>• проведение строительных, геологоразведочных, топографических, горных и изыскательских работ, а также устройство наземных сооружений; </a:t>
            </a:r>
          </a:p>
          <a:p>
            <a:pPr marL="0" indent="0" algn="just">
              <a:buNone/>
            </a:pPr>
            <a:r>
              <a:rPr lang="ru-RU" dirty="0"/>
              <a:t>• распашка земельных участков, покос травы, порубка и повреждение многолетних насаждений, снятие дерна и выемка грунта; </a:t>
            </a:r>
          </a:p>
          <a:p>
            <a:pPr marL="0" indent="0" algn="just">
              <a:buNone/>
            </a:pPr>
            <a:r>
              <a:rPr lang="ru-RU" dirty="0"/>
              <a:t>• установка наружной рекламы, информационных щитов и указателей, не имеющих отношения к безопасности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57669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25837C-2BB3-4291-BB02-C614FE36A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60" y="169544"/>
            <a:ext cx="11485880" cy="610933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/>
              <a:t>4. </a:t>
            </a:r>
            <a:r>
              <a:rPr lang="ru-RU" sz="1800" b="1" dirty="0"/>
              <a:t>Земли особо охраняемых территорий </a:t>
            </a:r>
            <a:r>
              <a:rPr lang="ru-RU" sz="1800" dirty="0"/>
              <a:t>– это земли, имеющие особое природоохранное, научное, историко-культурное, эстетическое, рекреационное, оздоровительное и иное ценное значение. </a:t>
            </a:r>
          </a:p>
          <a:p>
            <a:pPr marL="0" indent="0" algn="just">
              <a:buNone/>
            </a:pPr>
            <a:r>
              <a:rPr lang="ru-RU" sz="1800" i="1" dirty="0"/>
              <a:t>К землям особо охраняемых природных территорий </a:t>
            </a:r>
            <a:r>
              <a:rPr lang="ru-RU" sz="1800" dirty="0"/>
              <a:t>относятся земли </a:t>
            </a:r>
          </a:p>
          <a:p>
            <a:pPr algn="just"/>
            <a:r>
              <a:rPr lang="ru-RU" sz="1800" dirty="0"/>
              <a:t>государственных природных заповедников (в том числе биосферных), </a:t>
            </a:r>
          </a:p>
          <a:p>
            <a:pPr algn="just"/>
            <a:r>
              <a:rPr lang="ru-RU" sz="1800" dirty="0"/>
              <a:t>государственных природных заказников, памятников природы, </a:t>
            </a:r>
          </a:p>
          <a:p>
            <a:pPr algn="just"/>
            <a:r>
              <a:rPr lang="ru-RU" sz="1800" dirty="0"/>
              <a:t>национальных парков, природных парков, </a:t>
            </a:r>
          </a:p>
          <a:p>
            <a:pPr algn="just"/>
            <a:r>
              <a:rPr lang="ru-RU" sz="1800" dirty="0"/>
              <a:t>дендрологических парков, </a:t>
            </a:r>
          </a:p>
          <a:p>
            <a:pPr algn="just"/>
            <a:r>
              <a:rPr lang="ru-RU" sz="1800" dirty="0"/>
              <a:t>ботанических садов, </a:t>
            </a:r>
          </a:p>
          <a:p>
            <a:pPr algn="just"/>
            <a:r>
              <a:rPr lang="ru-RU" sz="1800" dirty="0"/>
              <a:t>территорий традиционного природопользования коренных малочисленных народов Севера, Сибири и Дальнего Востока России. </a:t>
            </a:r>
          </a:p>
          <a:p>
            <a:pPr marL="0" indent="0" algn="just">
              <a:buNone/>
            </a:pPr>
            <a:r>
              <a:rPr lang="ru-RU" sz="1800" dirty="0"/>
              <a:t>Эти земли относятся к объектам общенационального достояния и могут находиться как в федеральной собственности, так и в собственности субъектов РФ и в муниципальной. </a:t>
            </a:r>
          </a:p>
          <a:p>
            <a:pPr marL="0" indent="0" algn="just">
              <a:buNone/>
            </a:pPr>
            <a:r>
              <a:rPr lang="ru-RU" sz="1800" i="1" dirty="0"/>
              <a:t>Земли лечебно-оздоровительных местностей и курортов </a:t>
            </a:r>
            <a:r>
              <a:rPr lang="ru-RU" sz="1800" dirty="0"/>
              <a:t>относятся к особо охраняемым и предназначены для лечения и отдыха граждан. </a:t>
            </a:r>
          </a:p>
          <a:p>
            <a:pPr marL="0" indent="0" algn="just">
              <a:buNone/>
            </a:pPr>
            <a:r>
              <a:rPr lang="ru-RU" sz="1800" dirty="0"/>
              <a:t>В их состав включаются земли, обладающие природными лечебными ресурсами (месторождениями минеральных вод, лечебных грязей), с благоприятным климатом и иными природными факторами и условиями, которые могут использоваться для профилактики и лечения заболеваний человека. На территориях лечебно-оздоровительных местностей и курортов в соответствии с законодательством устанавливаются округа санитарной (горно-санитарной) охраны. Границы и режим таких округов для курортов федерального значения устанавливаются Правительством РФ.</a:t>
            </a:r>
          </a:p>
        </p:txBody>
      </p:sp>
    </p:spTree>
    <p:extLst>
      <p:ext uri="{BB962C8B-B14F-4D97-AF65-F5344CB8AC3E}">
        <p14:creationId xmlns:p14="http://schemas.microsoft.com/office/powerpoint/2010/main" val="4005059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AFEE2BB-3571-2986-8633-0EC5F8F1B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89864"/>
            <a:ext cx="11597640" cy="62820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i="1" dirty="0"/>
              <a:t>К землям природоохранного назначения </a:t>
            </a:r>
            <a:r>
              <a:rPr lang="ru-RU" sz="1800" dirty="0"/>
              <a:t>относятся земли: </a:t>
            </a:r>
          </a:p>
          <a:p>
            <a:pPr marL="0" indent="0">
              <a:buNone/>
            </a:pPr>
            <a:r>
              <a:rPr lang="ru-RU" sz="1800" dirty="0"/>
              <a:t>• водоохранных зон рек и водоемов; </a:t>
            </a:r>
          </a:p>
          <a:p>
            <a:pPr marL="0" indent="0" algn="just">
              <a:buNone/>
            </a:pPr>
            <a:r>
              <a:rPr lang="ru-RU" sz="1800" dirty="0"/>
              <a:t>• запретных и </a:t>
            </a:r>
            <a:r>
              <a:rPr lang="ru-RU" sz="1800" dirty="0" err="1"/>
              <a:t>нерестоохранных</a:t>
            </a:r>
            <a:r>
              <a:rPr lang="ru-RU" sz="1800" dirty="0"/>
              <a:t> полос; </a:t>
            </a:r>
          </a:p>
          <a:p>
            <a:pPr marL="0" indent="0" algn="just">
              <a:buNone/>
            </a:pPr>
            <a:r>
              <a:rPr lang="ru-RU" sz="1800" dirty="0"/>
              <a:t>• лесов, выполняющих защитные функции; противоэрозионных, защитных и полезащитных насаждений; </a:t>
            </a:r>
          </a:p>
          <a:p>
            <a:pPr marL="0" indent="0" algn="just">
              <a:buNone/>
            </a:pPr>
            <a:r>
              <a:rPr lang="ru-RU" sz="1800" dirty="0"/>
              <a:t>• иные земли, выполняющие природоохранные функции. </a:t>
            </a:r>
          </a:p>
          <a:p>
            <a:pPr marL="0" indent="0" algn="just">
              <a:buNone/>
            </a:pPr>
            <a:r>
              <a:rPr lang="ru-RU" sz="1800" dirty="0"/>
              <a:t>На землях природоохранного назначения допускается ограниченная хозяйственная деятельность при соблюдении установленного режима их охраны в соответствии с федеральными законами, законами субъектов Российской Федерации и нормативными правовыми актами органов местного самоуправления. Юридические лица, в интересах которых выделяются земельные участки с особыми условиями использования, обязаны обозначить их границы специальными информационными знаками. </a:t>
            </a:r>
          </a:p>
          <a:p>
            <a:pPr marL="0" indent="0" algn="just">
              <a:buNone/>
            </a:pPr>
            <a:r>
              <a:rPr lang="ru-RU" sz="1800" dirty="0"/>
              <a:t>В пределах земель природоохранного назначения вводится особый правовой режим использования, ограничивающий или запрещающий вид деятельности, несовместимый с основным назначением этих земель. </a:t>
            </a:r>
          </a:p>
          <a:p>
            <a:pPr marL="0" indent="0" algn="just">
              <a:buNone/>
            </a:pPr>
            <a:r>
              <a:rPr lang="ru-RU" sz="1800" i="1" dirty="0"/>
              <a:t>К землям рекреационного назначения </a:t>
            </a:r>
            <a:r>
              <a:rPr lang="ru-RU" sz="1800" dirty="0"/>
              <a:t>относятся земли, предназначенные и используемые для организации отдыха, туризма, </a:t>
            </a:r>
            <a:r>
              <a:rPr lang="ru-RU" sz="1800" dirty="0" err="1"/>
              <a:t>физкультурнооздоровительной</a:t>
            </a:r>
            <a:r>
              <a:rPr lang="ru-RU" sz="1800" dirty="0"/>
              <a:t>, спортивной деятельности граждан. </a:t>
            </a:r>
          </a:p>
          <a:p>
            <a:pPr marL="0" indent="0" algn="just">
              <a:buNone/>
            </a:pPr>
            <a:r>
              <a:rPr lang="ru-RU" sz="1800" dirty="0"/>
              <a:t>В состав земель этого вида входят участки, на которых находятся дома отдыха, пансионаты, кемпинги, объекты физической культуры и спорта, туристические базы, стационарные и палаточные туристско-оздоровительные лагеря, дома рыболовов и охотников, детские туристические станции, туристские парки, лесопарки, учебно-туристические тропы, трассы, детские и спортивные лагеря, другие аналогичные объекты.</a:t>
            </a:r>
          </a:p>
        </p:txBody>
      </p:sp>
    </p:spTree>
    <p:extLst>
      <p:ext uri="{BB962C8B-B14F-4D97-AF65-F5344CB8AC3E}">
        <p14:creationId xmlns:p14="http://schemas.microsoft.com/office/powerpoint/2010/main" val="3760726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9DF90FD-B40D-2E4E-D0EA-E11303ACA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80" y="250825"/>
            <a:ext cx="1156716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i="1" dirty="0"/>
              <a:t>К землям историко-культурного назначения </a:t>
            </a:r>
            <a:r>
              <a:rPr lang="ru-RU" sz="1800" dirty="0"/>
              <a:t>относятся земли объектов культурного наследия народов РФ (памятников истории и культуры), в том числе объектов археологического наследия; достопримечательных мест, в том числе мест бытования исторических промыслов, производства и ремесел; военных и гражданских захоронений. </a:t>
            </a:r>
          </a:p>
          <a:p>
            <a:pPr marL="0" indent="0" algn="just">
              <a:buNone/>
            </a:pPr>
            <a:r>
              <a:rPr lang="ru-RU" sz="1800" dirty="0"/>
              <a:t>Земли этого вида используются строго в соответствии с их целевым назначением. На отдельных из них может быть запрещена любая хозяйственная деятельность. </a:t>
            </a:r>
          </a:p>
          <a:p>
            <a:pPr marL="0" indent="0" algn="just">
              <a:buNone/>
            </a:pPr>
            <a:r>
              <a:rPr lang="ru-RU" sz="1800" i="1" dirty="0"/>
              <a:t>К особо ценным </a:t>
            </a:r>
            <a:r>
              <a:rPr lang="ru-RU" sz="1800" dirty="0"/>
              <a:t>относятся земли, в пределах которых имеются природные объекты и объекты культурного наследия, представляющие особую научную, историко-культурную ценность (типичные или редкие ландшафты, культурные ландшафты, сообщество растительных, животных организмов, редкие геологические образования, земельные участки, предназначенные для осуществления деятельности научно-исследовательских организаций). </a:t>
            </a:r>
          </a:p>
          <a:p>
            <a:pPr marL="0" indent="0" algn="just">
              <a:buNone/>
            </a:pPr>
            <a:r>
              <a:rPr lang="ru-RU" sz="1800" dirty="0"/>
              <a:t>На собственников, землепользователей, землевладельцев и арендаторов таких земельных участков возлагаются обязанности по их сохранению. </a:t>
            </a:r>
          </a:p>
          <a:p>
            <a:pPr marL="0" indent="0" algn="just">
              <a:buNone/>
            </a:pPr>
            <a:r>
              <a:rPr lang="ru-RU" sz="1800" dirty="0"/>
              <a:t>Сведения об особо ценных землях должны отражаться в ЕГРН.</a:t>
            </a:r>
          </a:p>
        </p:txBody>
      </p:sp>
    </p:spTree>
    <p:extLst>
      <p:ext uri="{BB962C8B-B14F-4D97-AF65-F5344CB8AC3E}">
        <p14:creationId xmlns:p14="http://schemas.microsoft.com/office/powerpoint/2010/main" val="1612362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B8D87EA-3FBC-07F9-2C77-AC7F19D22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210185"/>
            <a:ext cx="11668760" cy="435133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5. Земли лесного фонда </a:t>
            </a:r>
            <a:r>
              <a:rPr lang="ru-RU" dirty="0"/>
              <a:t>– это лесные земли, покрытые и не покрытые лесной растительностью, но предназначенные для ее восстановления (вырубки, гари, редины, прогалины и др.), а также нелесные земли (просеки, дороги, болота и др.), предназначенные для ведения лесного хозяйства. Границы земель лесного фонда определяются путем их отграничения от земель иных категорий в соответствии с материалами лесоустройства. Данные о границах земель лесного фонда заносятся в Государственный земельный кадастр. Порядок использования и охраны земель лесного фонда регулируется Земельным кодексом и лесным законодательством. </a:t>
            </a:r>
          </a:p>
          <a:p>
            <a:pPr marL="0" indent="0" algn="just">
              <a:buNone/>
            </a:pPr>
            <a:r>
              <a:rPr lang="ru-RU" b="1" dirty="0"/>
              <a:t>6. Земли водного фонда </a:t>
            </a:r>
            <a:r>
              <a:rPr lang="ru-RU" dirty="0"/>
              <a:t>– это земли, занятые водными объектами, земли водоохранных зон водных объектов, а также земли, выделяемые для установления полос отвода и зон охраны водозабора, гидротехнических сооружений и иных водохозяйственных сооружений и объектов. </a:t>
            </a:r>
          </a:p>
          <a:p>
            <a:pPr marL="0" indent="0" algn="just">
              <a:buNone/>
            </a:pPr>
            <a:r>
              <a:rPr lang="ru-RU" dirty="0"/>
              <a:t>Земли водного фонда могут использоваться для строительства и эксплуатации сооружений, обеспечивающих удовлетворение потребностей населения в питьевой воде, бытовых, оздоровительных и других потребностях населения, а также для водохозяйственных, сельскохозяйственных, природоохранных, промышленных, рыбохозяйственных, энергетических, транспортных и иных государственных или муниципальных нужд, при соблюдении установленных требований. Для охраны источников питьевого и хозяйственно-бытового водоснабжения устанавливаются зоны охраны, в пределах которых вводится особый правовой режим использования земель. Порядок использования и охраны земель водного фонда определяется Земельным кодексом и водным законодательством. </a:t>
            </a:r>
          </a:p>
          <a:p>
            <a:pPr marL="0" indent="0" algn="just">
              <a:buNone/>
            </a:pPr>
            <a:r>
              <a:rPr lang="ru-RU" b="1" dirty="0"/>
              <a:t>7. Земли запаса </a:t>
            </a:r>
            <a:r>
              <a:rPr lang="ru-RU" dirty="0"/>
              <a:t>находятся в государственной или муниципальной собственности и не предоставляются гражданам или юридическим лицам, за исключением земель фонда перераспределения, формируемого в соответствии с Земельным кодексом. Использование земель запаса допускается после перевода их в другую категорию.</a:t>
            </a:r>
          </a:p>
        </p:txBody>
      </p:sp>
    </p:spTree>
    <p:extLst>
      <p:ext uri="{BB962C8B-B14F-4D97-AF65-F5344CB8AC3E}">
        <p14:creationId xmlns:p14="http://schemas.microsoft.com/office/powerpoint/2010/main" val="31258155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2198</Words>
  <Application>Microsoft Office PowerPoint</Application>
  <PresentationFormat>Широкоэкранный</PresentationFormat>
  <Paragraphs>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Земельный участок как основа недвижимости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Целевое назначение земель в Российской Федерации определяется Земельным кодексом, согласно которому земля делится на семь категорий.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1</cp:revision>
  <dcterms:created xsi:type="dcterms:W3CDTF">2024-08-16T09:32:36Z</dcterms:created>
  <dcterms:modified xsi:type="dcterms:W3CDTF">2024-08-29T10:17:36Z</dcterms:modified>
</cp:coreProperties>
</file>