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3" r:id="rId2"/>
    <p:sldId id="257" r:id="rId3"/>
    <p:sldId id="374" r:id="rId4"/>
    <p:sldId id="375" r:id="rId5"/>
    <p:sldId id="376" r:id="rId6"/>
    <p:sldId id="377" r:id="rId7"/>
    <p:sldId id="378" r:id="rId8"/>
    <p:sldId id="379" r:id="rId9"/>
    <p:sldId id="38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Кончакова" userId="07a550979c00c582" providerId="LiveId" clId="{DAF93706-70FC-49EC-8977-7AE5ADA7B545}"/>
    <pc:docChg chg="custSel addSld modSld">
      <pc:chgData name="Наталья Кончакова" userId="07a550979c00c582" providerId="LiveId" clId="{DAF93706-70FC-49EC-8977-7AE5ADA7B545}" dt="2024-08-16T09:31:53.501" v="183" actId="113"/>
      <pc:docMkLst>
        <pc:docMk/>
      </pc:docMkLst>
      <pc:sldChg chg="modSp mod">
        <pc:chgData name="Наталья Кончакова" userId="07a550979c00c582" providerId="LiveId" clId="{DAF93706-70FC-49EC-8977-7AE5ADA7B545}" dt="2024-08-16T09:20:01.047" v="41" actId="20577"/>
        <pc:sldMkLst>
          <pc:docMk/>
          <pc:sldMk cId="755430511" sldId="374"/>
        </pc:sldMkLst>
        <pc:spChg chg="mod">
          <ac:chgData name="Наталья Кончакова" userId="07a550979c00c582" providerId="LiveId" clId="{DAF93706-70FC-49EC-8977-7AE5ADA7B545}" dt="2024-08-16T09:20:01.047" v="41" actId="20577"/>
          <ac:spMkLst>
            <pc:docMk/>
            <pc:sldMk cId="755430511" sldId="374"/>
            <ac:spMk id="2" creationId="{429FF79A-08DB-4008-A67D-34D3889F89BE}"/>
          </ac:spMkLst>
        </pc:spChg>
      </pc:sldChg>
      <pc:sldChg chg="delSp modSp mod">
        <pc:chgData name="Наталья Кончакова" userId="07a550979c00c582" providerId="LiveId" clId="{DAF93706-70FC-49EC-8977-7AE5ADA7B545}" dt="2024-08-16T09:19:31.493" v="26" actId="113"/>
        <pc:sldMkLst>
          <pc:docMk/>
          <pc:sldMk cId="4062213957" sldId="375"/>
        </pc:sldMkLst>
        <pc:spChg chg="del">
          <ac:chgData name="Наталья Кончакова" userId="07a550979c00c582" providerId="LiveId" clId="{DAF93706-70FC-49EC-8977-7AE5ADA7B545}" dt="2024-08-16T09:18:14.143" v="0" actId="478"/>
          <ac:spMkLst>
            <pc:docMk/>
            <pc:sldMk cId="4062213957" sldId="375"/>
            <ac:spMk id="2" creationId="{D88B9C97-5FC1-46F7-AB80-7C2637762BD6}"/>
          </ac:spMkLst>
        </pc:spChg>
        <pc:spChg chg="mod">
          <ac:chgData name="Наталья Кончакова" userId="07a550979c00c582" providerId="LiveId" clId="{DAF93706-70FC-49EC-8977-7AE5ADA7B545}" dt="2024-08-16T09:19:31.493" v="26" actId="113"/>
          <ac:spMkLst>
            <pc:docMk/>
            <pc:sldMk cId="4062213957" sldId="375"/>
            <ac:spMk id="3" creationId="{D65F8CFF-69A6-E481-E389-A67E35DE7D2C}"/>
          </ac:spMkLst>
        </pc:spChg>
      </pc:sldChg>
      <pc:sldChg chg="delSp modSp new mod">
        <pc:chgData name="Наталья Кончакова" userId="07a550979c00c582" providerId="LiveId" clId="{DAF93706-70FC-49EC-8977-7AE5ADA7B545}" dt="2024-08-16T09:21:20.212" v="65" actId="123"/>
        <pc:sldMkLst>
          <pc:docMk/>
          <pc:sldMk cId="2105333462" sldId="376"/>
        </pc:sldMkLst>
        <pc:spChg chg="del">
          <ac:chgData name="Наталья Кончакова" userId="07a550979c00c582" providerId="LiveId" clId="{DAF93706-70FC-49EC-8977-7AE5ADA7B545}" dt="2024-08-16T09:19:51.599" v="31" actId="478"/>
          <ac:spMkLst>
            <pc:docMk/>
            <pc:sldMk cId="2105333462" sldId="376"/>
            <ac:spMk id="2" creationId="{663E112C-ABA1-F411-4AE9-8DC43134B0DD}"/>
          </ac:spMkLst>
        </pc:spChg>
        <pc:spChg chg="mod">
          <ac:chgData name="Наталья Кончакова" userId="07a550979c00c582" providerId="LiveId" clId="{DAF93706-70FC-49EC-8977-7AE5ADA7B545}" dt="2024-08-16T09:21:20.212" v="65" actId="123"/>
          <ac:spMkLst>
            <pc:docMk/>
            <pc:sldMk cId="2105333462" sldId="376"/>
            <ac:spMk id="3" creationId="{2DEAD62A-94E5-B5AF-4342-C1B326B943CF}"/>
          </ac:spMkLst>
        </pc:spChg>
      </pc:sldChg>
      <pc:sldChg chg="delSp modSp new mod">
        <pc:chgData name="Наталья Кончакова" userId="07a550979c00c582" providerId="LiveId" clId="{DAF93706-70FC-49EC-8977-7AE5ADA7B545}" dt="2024-08-16T09:22:58.553" v="92" actId="113"/>
        <pc:sldMkLst>
          <pc:docMk/>
          <pc:sldMk cId="3771877834" sldId="377"/>
        </pc:sldMkLst>
        <pc:spChg chg="del">
          <ac:chgData name="Наталья Кончакова" userId="07a550979c00c582" providerId="LiveId" clId="{DAF93706-70FC-49EC-8977-7AE5ADA7B545}" dt="2024-08-16T09:21:46.968" v="70" actId="478"/>
          <ac:spMkLst>
            <pc:docMk/>
            <pc:sldMk cId="3771877834" sldId="377"/>
            <ac:spMk id="2" creationId="{EB8A3A57-D038-98A2-6654-8116D9BC0BC9}"/>
          </ac:spMkLst>
        </pc:spChg>
        <pc:spChg chg="mod">
          <ac:chgData name="Наталья Кончакова" userId="07a550979c00c582" providerId="LiveId" clId="{DAF93706-70FC-49EC-8977-7AE5ADA7B545}" dt="2024-08-16T09:22:58.553" v="92" actId="113"/>
          <ac:spMkLst>
            <pc:docMk/>
            <pc:sldMk cId="3771877834" sldId="377"/>
            <ac:spMk id="3" creationId="{722E0FEB-D8AA-D324-60F6-024164E5EB9B}"/>
          </ac:spMkLst>
        </pc:spChg>
      </pc:sldChg>
      <pc:sldChg chg="modSp new mod">
        <pc:chgData name="Наталья Кончакова" userId="07a550979c00c582" providerId="LiveId" clId="{DAF93706-70FC-49EC-8977-7AE5ADA7B545}" dt="2024-08-16T09:25:13.500" v="133" actId="113"/>
        <pc:sldMkLst>
          <pc:docMk/>
          <pc:sldMk cId="3662493801" sldId="378"/>
        </pc:sldMkLst>
        <pc:spChg chg="mod">
          <ac:chgData name="Наталья Кончакова" userId="07a550979c00c582" providerId="LiveId" clId="{DAF93706-70FC-49EC-8977-7AE5ADA7B545}" dt="2024-08-16T09:23:52.586" v="108" actId="1076"/>
          <ac:spMkLst>
            <pc:docMk/>
            <pc:sldMk cId="3662493801" sldId="378"/>
            <ac:spMk id="2" creationId="{9E644C11-1B0E-17CD-DBD2-FE6AA818ED57}"/>
          </ac:spMkLst>
        </pc:spChg>
        <pc:spChg chg="mod">
          <ac:chgData name="Наталья Кончакова" userId="07a550979c00c582" providerId="LiveId" clId="{DAF93706-70FC-49EC-8977-7AE5ADA7B545}" dt="2024-08-16T09:25:13.500" v="133" actId="113"/>
          <ac:spMkLst>
            <pc:docMk/>
            <pc:sldMk cId="3662493801" sldId="378"/>
            <ac:spMk id="3" creationId="{E501F1AC-8B3E-BC73-8420-10195A4880A0}"/>
          </ac:spMkLst>
        </pc:spChg>
      </pc:sldChg>
      <pc:sldChg chg="delSp modSp new mod">
        <pc:chgData name="Наталья Кончакова" userId="07a550979c00c582" providerId="LiveId" clId="{DAF93706-70FC-49EC-8977-7AE5ADA7B545}" dt="2024-08-16T09:30:36.387" v="162" actId="113"/>
        <pc:sldMkLst>
          <pc:docMk/>
          <pc:sldMk cId="1168385365" sldId="379"/>
        </pc:sldMkLst>
        <pc:spChg chg="del">
          <ac:chgData name="Наталья Кончакова" userId="07a550979c00c582" providerId="LiveId" clId="{DAF93706-70FC-49EC-8977-7AE5ADA7B545}" dt="2024-08-16T09:25:47.941" v="138" actId="478"/>
          <ac:spMkLst>
            <pc:docMk/>
            <pc:sldMk cId="1168385365" sldId="379"/>
            <ac:spMk id="2" creationId="{161C9C65-48B8-3724-07A8-9BB04FB5F9C4}"/>
          </ac:spMkLst>
        </pc:spChg>
        <pc:spChg chg="mod">
          <ac:chgData name="Наталья Кончакова" userId="07a550979c00c582" providerId="LiveId" clId="{DAF93706-70FC-49EC-8977-7AE5ADA7B545}" dt="2024-08-16T09:30:36.387" v="162" actId="113"/>
          <ac:spMkLst>
            <pc:docMk/>
            <pc:sldMk cId="1168385365" sldId="379"/>
            <ac:spMk id="3" creationId="{DBD52828-F35C-49C3-A6CE-97E8A584543F}"/>
          </ac:spMkLst>
        </pc:spChg>
      </pc:sldChg>
      <pc:sldChg chg="delSp modSp new mod">
        <pc:chgData name="Наталья Кончакова" userId="07a550979c00c582" providerId="LiveId" clId="{DAF93706-70FC-49EC-8977-7AE5ADA7B545}" dt="2024-08-16T09:31:53.501" v="183" actId="113"/>
        <pc:sldMkLst>
          <pc:docMk/>
          <pc:sldMk cId="1342109897" sldId="380"/>
        </pc:sldMkLst>
        <pc:spChg chg="del">
          <ac:chgData name="Наталья Кончакова" userId="07a550979c00c582" providerId="LiveId" clId="{DAF93706-70FC-49EC-8977-7AE5ADA7B545}" dt="2024-08-16T09:30:58.693" v="167" actId="478"/>
          <ac:spMkLst>
            <pc:docMk/>
            <pc:sldMk cId="1342109897" sldId="380"/>
            <ac:spMk id="2" creationId="{372CAA4E-444B-6826-D690-1BB1EF2BF960}"/>
          </ac:spMkLst>
        </pc:spChg>
        <pc:spChg chg="mod">
          <ac:chgData name="Наталья Кончакова" userId="07a550979c00c582" providerId="LiveId" clId="{DAF93706-70FC-49EC-8977-7AE5ADA7B545}" dt="2024-08-16T09:31:53.501" v="183" actId="113"/>
          <ac:spMkLst>
            <pc:docMk/>
            <pc:sldMk cId="1342109897" sldId="380"/>
            <ac:spMk id="3" creationId="{615B7464-C0E4-D26E-27DB-938AA341ED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8EF6F-A899-C718-D7BA-F0D105332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42027A-6997-E273-D441-3774A50C6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624A04-6971-CF71-480E-5B8CEDB7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4B5F9C-3440-7F06-8A37-777E0525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63C983-A9DF-8B0F-22D2-473B8C9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76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47324-C675-46A5-E492-279D9105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5095-49F6-8122-3770-C6827D880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76C966-2219-D76C-DD67-7BF204B9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CE9BC6-36AC-63FD-1949-378EFB106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DC3815-1F8F-BA50-3ADF-E579660B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14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CE674-5982-5068-27DE-366270F37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5EA52F-A096-B066-E0A9-E8B3D507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9DFBA5-87C5-9FDE-68DB-DE0470552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17D06D-2069-3E74-DAFB-DE4FC303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4211A3-ABEB-9BC1-DFA5-973BD8482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46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00A28-DB44-A9F8-F351-D1F10962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60F45C-2EE8-A9CC-C58C-F3D21D3FC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5A253B-4057-CF87-2A26-748228E3A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6B41D6-0007-BB48-7D57-EE3EB1774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FC9EC6-FAA1-2E27-624D-98557973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FC16E3-131E-5E47-E882-3AA6EC3E5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43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0B88D-D445-0A3D-5EEF-78B8B598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AC7173-61ED-44E3-B8A5-80CA4A08B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C806E-89F0-D3CE-0C00-3FFD3BF0C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14894C-0C00-F9AB-FDF2-B149C0C817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3EB250B-3644-41C4-2D0E-B50A0B1BEB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5CEC03-6AF2-680C-BA07-C61F1727A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44F010-6BFE-B96B-CD76-30364213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48CA2CC-4076-92C3-BAD0-22DAB585E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12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97B6F-3F67-D526-342A-BC5953BC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1DBE39-EF71-510D-06FB-D50F25BDE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481A08A-59AF-8CB0-2086-D9DB9A63C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927C68-CF0C-72FB-5247-68E823687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64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0E6BFC-E785-1234-864A-02A00AED0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9ED37F-70D1-B30D-B747-3F64147C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F3FE4C-687D-CC72-9D5F-DBA352CC0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44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A7995-EEC1-5E2F-EEB4-77F866CB1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8ADC3E-47D2-5381-ADAC-235F6513D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B24A43-C817-FA08-AFD4-F4BF960D7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79EF26-60D0-D63A-9CA2-6864D37F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2E29AA-2AA1-D3EF-17F0-9CD1AFFED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E6CCC3-ADFE-EB47-6139-2CFD109D1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67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E386F9-D119-59B2-D90C-8206AD686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25F260-596B-6CC5-7DDB-A859460E5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78F334-3B57-300A-738F-5A6F7A630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AB12C4-79AA-16BC-79BD-8175DC9F8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993819-9458-1227-527D-7CE68B25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15CCB9-BB1E-6E57-BAF7-0A42BA38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0060B-3499-FE88-91C3-FBDE24E8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2630FD-0951-8D07-092A-7B386A363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8F5D4A-F583-46FB-0ADD-61688D656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BE7C15-0A4E-B514-F1F1-79251DF9D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FEEA8-9CEB-21A6-2E12-2CEF0686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1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CDB1C82-C018-2395-F240-A9F04BC5B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60B7CE-FEAF-5B82-06E5-90C9EF7AA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3CB59C-C6E2-5446-5A1A-01B52B4B4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9F888B-232E-3EAF-DF8E-DD17DAEFF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50ADD-8C99-0103-4496-612C4E1A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3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4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61365-1A2C-F7FD-2FC3-DB774E048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D27F4C-9711-E5DD-3D67-106B337AB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76FA70-CF26-BD64-D067-043E5FBAF7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F3301-A8A5-4340-836F-A78D90603594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F179FA-FBF7-2915-46A9-CF296DBC9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B0162A-B425-9751-E708-9BE39732C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E7824-A40B-445C-8D1D-D6C010E896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14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Оценка качества зданий и сооружений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43910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752E5-F72E-BD33-08E0-9FB9935D6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Показатели качества зданий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7C2E96-7831-D754-4C48-AE2650CF7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6480"/>
            <a:ext cx="10515600" cy="5130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Качество гражданских зданий определяется комплексной количественной оценкой показателей качества по структуре основных свойств: </a:t>
            </a:r>
            <a:endParaRPr lang="en-US" sz="1800" dirty="0"/>
          </a:p>
          <a:p>
            <a:pPr algn="just"/>
            <a:r>
              <a:rPr lang="ru-RU" sz="1800" dirty="0"/>
              <a:t>капитальности, </a:t>
            </a:r>
            <a:endParaRPr lang="en-US" sz="1800" dirty="0"/>
          </a:p>
          <a:p>
            <a:pPr algn="just"/>
            <a:r>
              <a:rPr lang="ru-RU" sz="1800" dirty="0"/>
              <a:t>технического состояния </a:t>
            </a:r>
            <a:endParaRPr lang="en-US" sz="1800" dirty="0"/>
          </a:p>
          <a:p>
            <a:pPr algn="just"/>
            <a:r>
              <a:rPr lang="ru-RU" sz="1800" dirty="0"/>
              <a:t>комфортности. </a:t>
            </a:r>
            <a:endParaRPr lang="en-US" sz="1800" dirty="0"/>
          </a:p>
          <a:p>
            <a:pPr marL="0" indent="0" algn="just">
              <a:buNone/>
            </a:pPr>
            <a:r>
              <a:rPr lang="ru-RU" sz="1800" dirty="0"/>
              <a:t>Капитальность здания определяется совокупностью таких основных требований к зданию, как огнестойкость и долговечность. Капитальность выражается группой капитальности и зависит от функционального назначения здания, его основных конструктивных элементов. </a:t>
            </a:r>
            <a:endParaRPr lang="en-US" sz="1800" dirty="0"/>
          </a:p>
          <a:p>
            <a:pPr marL="0" indent="0" algn="just">
              <a:buNone/>
            </a:pPr>
            <a:r>
              <a:rPr lang="ru-RU" sz="1800" dirty="0"/>
              <a:t>В зависимости от капитальности качество здания подразделяют на классы. </a:t>
            </a:r>
            <a:endParaRPr lang="en-US" sz="1800" dirty="0"/>
          </a:p>
          <a:p>
            <a:pPr marL="0" indent="0" algn="just">
              <a:buNone/>
            </a:pPr>
            <a:r>
              <a:rPr lang="ru-RU" sz="1800" dirty="0"/>
              <a:t>Качественная оценка здания определяется техническим состоянием при техническом диагностировании. </a:t>
            </a:r>
          </a:p>
        </p:txBody>
      </p:sp>
    </p:spTree>
    <p:extLst>
      <p:ext uri="{BB962C8B-B14F-4D97-AF65-F5344CB8AC3E}">
        <p14:creationId xmlns:p14="http://schemas.microsoft.com/office/powerpoint/2010/main" val="371636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FF79A-08DB-4008-A67D-34D3889F8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Показатели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30FB95-A054-1AFD-0FF1-04D08385B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951864"/>
            <a:ext cx="11292840" cy="520509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Техническое диагностирование</a:t>
            </a:r>
            <a:r>
              <a:rPr lang="ru-RU" dirty="0"/>
              <a:t> – процесс определения технического состояния объекта диагностирования с определенной точностью.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Техническое диагностирование проводится в процессе производства, эксплуатации и ремонта объекта. Основными моментами технического диагностирования являются поддержание установленного уровня надежности, обеспечение требований безопасности и эффективности использования объекта. При диагностировании определяются вид технического состояния и место отказа или неисправности, а также производится прогнозирование технического состояния.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/>
              <a:t>Техническое состояние</a:t>
            </a:r>
            <a:r>
              <a:rPr lang="ru-RU" dirty="0"/>
              <a:t> – совокупность подверженных изменению в процессе эксплуатации свойств объекта, характеризуемых в определенный момент признаками, установленными технической документацией на объект. </a:t>
            </a:r>
          </a:p>
          <a:p>
            <a:pPr marL="0" indent="0" algn="just">
              <a:buNone/>
            </a:pPr>
            <a:r>
              <a:rPr lang="ru-RU" b="1" dirty="0"/>
              <a:t>Вид технического состояния </a:t>
            </a:r>
            <a:r>
              <a:rPr lang="ru-RU" dirty="0"/>
              <a:t>– категория технического состояния, характеризуемая соответствием или несоответствием качества объекта определенным техническим требованиям, установленным технической документацией на объект. </a:t>
            </a:r>
          </a:p>
          <a:p>
            <a:pPr marL="0" indent="0" algn="just">
              <a:buNone/>
            </a:pPr>
            <a:r>
              <a:rPr lang="ru-RU" dirty="0"/>
              <a:t>Различают следующие виды технического состояния: </a:t>
            </a:r>
          </a:p>
          <a:p>
            <a:pPr algn="just"/>
            <a:r>
              <a:rPr lang="ru-RU" dirty="0"/>
              <a:t>исправность и неисправность, </a:t>
            </a:r>
          </a:p>
          <a:p>
            <a:pPr algn="just"/>
            <a:r>
              <a:rPr lang="ru-RU" dirty="0"/>
              <a:t>работоспособность и неработоспособность, </a:t>
            </a:r>
          </a:p>
          <a:p>
            <a:pPr algn="just"/>
            <a:r>
              <a:rPr lang="ru-RU" dirty="0"/>
              <a:t>правильное и неправильное функционирование.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755430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5F8CFF-69A6-E481-E389-A67E35DE7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69544"/>
            <a:ext cx="11485880" cy="60483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/>
              <a:t>Дефект</a:t>
            </a:r>
            <a:r>
              <a:rPr lang="ru-RU" sz="1800" dirty="0"/>
              <a:t> – каждое отдельное несоответствие объекта установленным требованиям. </a:t>
            </a:r>
          </a:p>
          <a:p>
            <a:pPr marL="0" indent="0" algn="just">
              <a:buNone/>
            </a:pPr>
            <a:r>
              <a:rPr lang="ru-RU" sz="1800" b="1" dirty="0"/>
              <a:t>Устранимый дефект </a:t>
            </a:r>
            <a:r>
              <a:rPr lang="ru-RU" sz="1800" dirty="0"/>
              <a:t>– дефект, устранение которого технически возможно и экономически целесообразно. </a:t>
            </a:r>
          </a:p>
          <a:p>
            <a:pPr marL="0" indent="0" algn="just">
              <a:buNone/>
            </a:pPr>
            <a:r>
              <a:rPr lang="ru-RU" sz="1800" b="1" dirty="0"/>
              <a:t>Поиск дефекта </a:t>
            </a:r>
            <a:r>
              <a:rPr lang="ru-RU" sz="1800" dirty="0"/>
              <a:t>– диагностирование, целью которого является определение места и, при необходимости, причины и вида дефекта объекта. </a:t>
            </a:r>
          </a:p>
          <a:p>
            <a:pPr marL="0" indent="0" algn="just">
              <a:buNone/>
            </a:pPr>
            <a:r>
              <a:rPr lang="ru-RU" sz="1800" b="1" dirty="0"/>
              <a:t>Повреждение</a:t>
            </a:r>
            <a:r>
              <a:rPr lang="ru-RU" sz="1800" dirty="0"/>
              <a:t> – событие, заключающееся в нарушении исправного состояния объекта при сохранении работоспособного состояния. </a:t>
            </a:r>
          </a:p>
          <a:p>
            <a:pPr marL="0" indent="0" algn="just">
              <a:buNone/>
            </a:pPr>
            <a:r>
              <a:rPr lang="ru-RU" sz="1800" b="1" dirty="0"/>
              <a:t>Отказ</a:t>
            </a:r>
            <a:r>
              <a:rPr lang="ru-RU" sz="1800" dirty="0"/>
              <a:t> – событие, заключающееся в нарушении исправного состояния объекта.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b="1" dirty="0"/>
              <a:t>Причина отказа </a:t>
            </a:r>
            <a:r>
              <a:rPr lang="ru-RU" sz="1800" dirty="0"/>
              <a:t>– события и процессы, вызвавшие возникновение отказа объекта. </a:t>
            </a:r>
          </a:p>
          <a:p>
            <a:pPr marL="0" indent="0" algn="just">
              <a:buNone/>
            </a:pPr>
            <a:r>
              <a:rPr lang="ru-RU" sz="1800" dirty="0"/>
              <a:t>По виду причин отказов различают: </a:t>
            </a:r>
          </a:p>
          <a:p>
            <a:pPr marL="0" indent="0" algn="just">
              <a:buNone/>
            </a:pPr>
            <a:r>
              <a:rPr lang="ru-RU" sz="1800" dirty="0"/>
              <a:t>• конструктивный отказ, возникающий по причине, связанной с несовершенством или нарушением установленных норм проектирования и конструирования; </a:t>
            </a:r>
          </a:p>
          <a:p>
            <a:pPr marL="0" indent="0" algn="just">
              <a:buNone/>
            </a:pPr>
            <a:r>
              <a:rPr lang="ru-RU" sz="1800" dirty="0"/>
              <a:t>• эксплуатационный отказ, причина которого связана с нарушением установленных правил или условий эксплуатации; </a:t>
            </a:r>
          </a:p>
          <a:p>
            <a:pPr marL="0" indent="0" algn="just">
              <a:buNone/>
            </a:pPr>
            <a:r>
              <a:rPr lang="ru-RU" sz="1800" dirty="0"/>
              <a:t>• </a:t>
            </a:r>
            <a:r>
              <a:rPr lang="ru-RU" sz="1800" dirty="0" err="1"/>
              <a:t>деградационный</a:t>
            </a:r>
            <a:r>
              <a:rPr lang="ru-RU" sz="1800" dirty="0"/>
              <a:t> отказ, обусловленный естественными процессами старения, изнашивания, коррозии и усталости при соблюдении всех установленных правил и норм.</a:t>
            </a:r>
          </a:p>
        </p:txBody>
      </p:sp>
    </p:spTree>
    <p:extLst>
      <p:ext uri="{BB962C8B-B14F-4D97-AF65-F5344CB8AC3E}">
        <p14:creationId xmlns:p14="http://schemas.microsoft.com/office/powerpoint/2010/main" val="4062213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DEAD62A-94E5-B5AF-4342-C1B326B94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80" y="220345"/>
            <a:ext cx="1156716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/>
              <a:t>Предельное состояние </a:t>
            </a:r>
            <a:r>
              <a:rPr lang="ru-RU" sz="1800" dirty="0"/>
              <a:t>– состояние объекта, при котором его дальнейшая эксплуатация либо восстановление его работоспособного состояния невозможны или нецелесообразны. </a:t>
            </a:r>
          </a:p>
          <a:p>
            <a:pPr marL="0" indent="0" algn="just">
              <a:buNone/>
            </a:pPr>
            <a:r>
              <a:rPr lang="ru-RU" sz="1800" b="1" dirty="0"/>
              <a:t>Критерий предельного состояния </a:t>
            </a:r>
            <a:r>
              <a:rPr lang="ru-RU" sz="1800" dirty="0"/>
              <a:t>– признак или совокупность признаков предельного состояния объекта, установленных </a:t>
            </a:r>
            <a:r>
              <a:rPr lang="ru-RU" sz="1800" dirty="0" err="1"/>
              <a:t>нормативнотехнической</a:t>
            </a:r>
            <a:r>
              <a:rPr lang="ru-RU" sz="1800" dirty="0"/>
              <a:t> и проектной документацией. </a:t>
            </a:r>
          </a:p>
          <a:p>
            <a:pPr marL="0" indent="0" algn="just">
              <a:buNone/>
            </a:pPr>
            <a:r>
              <a:rPr lang="ru-RU" sz="1800" b="1" dirty="0"/>
              <a:t>Долговечность</a:t>
            </a:r>
            <a:r>
              <a:rPr lang="ru-RU" sz="1800" dirty="0"/>
              <a:t> – это продолжительность периода нормального функционирования здания и его элементов, по истечении которого настолько утрачиваются основные свойства, что наступает предельное состояние, после которого дальнейшая эксплуатация здания невозможна. Основным показателем долговечности является срок службы. </a:t>
            </a:r>
          </a:p>
          <a:p>
            <a:pPr marL="0" indent="0" algn="just">
              <a:buNone/>
            </a:pPr>
            <a:r>
              <a:rPr lang="ru-RU" sz="1800" dirty="0"/>
              <a:t>Срок службы бывает двух видов: </a:t>
            </a:r>
          </a:p>
          <a:p>
            <a:pPr marL="0" indent="0" algn="just">
              <a:buNone/>
            </a:pPr>
            <a:r>
              <a:rPr lang="ru-RU" sz="1800" dirty="0"/>
              <a:t>– межремонтный, который начинается после постройки дома и до первого капитального ремонта; </a:t>
            </a:r>
          </a:p>
          <a:p>
            <a:pPr marL="0" indent="0" algn="just">
              <a:buNone/>
            </a:pPr>
            <a:r>
              <a:rPr lang="ru-RU" sz="1800" dirty="0"/>
              <a:t>– до предельного состояния, когда капитальный ремонт невозможен или экономически нецелесообразен.</a:t>
            </a:r>
          </a:p>
          <a:p>
            <a:pPr marL="0" indent="0" algn="just">
              <a:buNone/>
            </a:pPr>
            <a:r>
              <a:rPr lang="ru-RU" sz="1800" dirty="0"/>
              <a:t> Долговечность здания во многом зависит от его ремонтопригодности, работоспособности и надежности.</a:t>
            </a:r>
          </a:p>
        </p:txBody>
      </p:sp>
    </p:spTree>
    <p:extLst>
      <p:ext uri="{BB962C8B-B14F-4D97-AF65-F5344CB8AC3E}">
        <p14:creationId xmlns:p14="http://schemas.microsoft.com/office/powerpoint/2010/main" val="210533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2E0FEB-D8AA-D324-60F6-024164E5E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0" y="240665"/>
            <a:ext cx="11323320" cy="48190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/>
              <a:t>Ремонтопригодность</a:t>
            </a:r>
            <a:r>
              <a:rPr lang="ru-RU" sz="1800" dirty="0"/>
              <a:t> – приспособленность элементов здания к предупреждению, обнаружению и устранению неисправностей при технологическом обслуживании и ремонтах. 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b="1" dirty="0"/>
              <a:t>Работоспособность</a:t>
            </a:r>
            <a:r>
              <a:rPr lang="ru-RU" sz="1800" dirty="0"/>
              <a:t> – состояние здания, при котором его элементы способны нормально функционировать в заданных режимах. Работоспособность зависит от исправности или неисправности элементов, основными параметрами которой являются прочность, жесткость, влажность, внешний вид, удобство эксплуатации. 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b="1" dirty="0"/>
              <a:t>Надежность</a:t>
            </a:r>
            <a:r>
              <a:rPr lang="ru-RU" sz="1800" dirty="0"/>
              <a:t> – свойство сохранения работоспособности в течение всего срока службы здания или его элементов. Частичную или полную потерю работоспособности в результате возникновения неисправности называют отказом. Различают отказ внезапный и постепенный. Внезапный отказ возникает в результате случайных факторов, постепенный – закономерное явление, связанное с естественным старением элементов. 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b="1" dirty="0"/>
              <a:t>Комфортность</a:t>
            </a:r>
            <a:r>
              <a:rPr lang="ru-RU" sz="1800" dirty="0"/>
              <a:t> – набор частных проблем, связанных с удобством проживания и работы в доме. Критериями комфортности являются: гигиена, удобство, безопасность. Гигиенические требования направлены на обеспечение в помещениях наиболее благоприятного для человека микроклимата. Показателями климатической среды являются </a:t>
            </a:r>
            <a:r>
              <a:rPr lang="ru-RU" sz="1800" dirty="0" err="1"/>
              <a:t>тепловлажностный</a:t>
            </a:r>
            <a:r>
              <a:rPr lang="ru-RU" sz="1800" dirty="0"/>
              <a:t> режим, чистота воздуха, зрительный и звуковой комфорт.</a:t>
            </a:r>
          </a:p>
        </p:txBody>
      </p:sp>
    </p:spTree>
    <p:extLst>
      <p:ext uri="{BB962C8B-B14F-4D97-AF65-F5344CB8AC3E}">
        <p14:creationId xmlns:p14="http://schemas.microsoft.com/office/powerpoint/2010/main" val="377187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44C11-1B0E-17CD-DBD2-FE6AA818E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120" y="40323"/>
            <a:ext cx="10515600" cy="64071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Термины и определения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01F1AC-8B3E-BC73-8420-10195A488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5495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/>
              <a:t>Техническая эксплуатация зданий </a:t>
            </a:r>
            <a:r>
              <a:rPr lang="ru-RU" sz="1800" dirty="0"/>
              <a:t>– использование здания по функциональному назначению с проведением необходимых мероприятий по сохранению состояния конструкций здания и его оборудования, при котором они способны выполнять заданные функции с параметрами, установленными требованиями технической документации. </a:t>
            </a:r>
          </a:p>
          <a:p>
            <a:pPr marL="0" indent="0" algn="just">
              <a:buNone/>
            </a:pPr>
            <a:r>
              <a:rPr lang="ru-RU" sz="1800" b="1" dirty="0"/>
              <a:t>Нормальная эксплуатация </a:t>
            </a:r>
            <a:r>
              <a:rPr lang="ru-RU" sz="1800" dirty="0"/>
              <a:t>– эксплуатация, осуществляемая (без ограничений) в соответствии с предусмотренными в нормах или заданиях на проектирование технологическими или бытовыми условиями. </a:t>
            </a:r>
          </a:p>
          <a:p>
            <a:pPr marL="0" indent="0" algn="just">
              <a:buNone/>
            </a:pPr>
            <a:r>
              <a:rPr lang="ru-RU" sz="1800" b="1" dirty="0"/>
              <a:t>Содержание жилого дома </a:t>
            </a:r>
            <a:r>
              <a:rPr lang="ru-RU" sz="1800" dirty="0"/>
              <a:t>– комплекс работ по созданию необходимых условий для проживания людей и обеспечения сохранности жилого дома (техническая эксплуатация, санитарное обслуживание, текущий и капитальный ремонт). </a:t>
            </a:r>
          </a:p>
          <a:p>
            <a:pPr marL="0" indent="0" algn="just">
              <a:buNone/>
            </a:pPr>
            <a:r>
              <a:rPr lang="ru-RU" sz="1800" b="1" dirty="0"/>
              <a:t>Эксплуатационные показатели здания </a:t>
            </a:r>
            <a:r>
              <a:rPr lang="ru-RU" sz="1800" dirty="0"/>
              <a:t>– совокупность технических, санитарно-гигиенических, экономических и эстетических характеристик жилого здания, обуславливающие качество. </a:t>
            </a:r>
          </a:p>
          <a:p>
            <a:pPr marL="0" indent="0" algn="just">
              <a:buNone/>
            </a:pPr>
            <a:r>
              <a:rPr lang="ru-RU" sz="1800" b="1" dirty="0"/>
              <a:t>Эксплуатационные требования к жилому зданию (элементу)</a:t>
            </a:r>
            <a:r>
              <a:rPr lang="ru-RU" sz="1800" dirty="0"/>
              <a:t> – установленные нормативными документами условия (требования) к жилому зданию (элементу), обеспечивающие его эффекта эксплуатацию. </a:t>
            </a:r>
          </a:p>
          <a:p>
            <a:pPr marL="0" indent="0" algn="just">
              <a:buNone/>
            </a:pPr>
            <a:r>
              <a:rPr lang="ru-RU" sz="1800" b="1" dirty="0"/>
              <a:t>Техническое обслуживание здания </a:t>
            </a:r>
            <a:r>
              <a:rPr lang="ru-RU" sz="1800" dirty="0"/>
              <a:t>– комплекс работ по поддержанию исправного состояния элементов, заданных параметров и режимов работы его конструктивных элементов и технических устройств.</a:t>
            </a:r>
          </a:p>
        </p:txBody>
      </p:sp>
    </p:spTree>
    <p:extLst>
      <p:ext uri="{BB962C8B-B14F-4D97-AF65-F5344CB8AC3E}">
        <p14:creationId xmlns:p14="http://schemas.microsoft.com/office/powerpoint/2010/main" val="366249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BD52828-F35C-49C3-A6CE-97E8A5845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47490"/>
            <a:ext cx="11343640" cy="59196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/>
              <a:t>Капитальный ремонт здания </a:t>
            </a:r>
            <a:r>
              <a:rPr lang="ru-RU" sz="1800" dirty="0"/>
              <a:t>– комплекс строительных и организационно - технических мероприятий по устранению физического и морального износа, не связанных с изменением основных технико-экономических показателей здания, с заменой, при необходимости, конструктивных элементов и систем инженерного оборудования. </a:t>
            </a:r>
          </a:p>
          <a:p>
            <a:pPr marL="0" indent="0" algn="just">
              <a:buNone/>
            </a:pPr>
            <a:r>
              <a:rPr lang="ru-RU" sz="1800" b="1" dirty="0"/>
              <a:t>Текущий ремонт здания </a:t>
            </a:r>
            <a:r>
              <a:rPr lang="ru-RU" sz="1800" dirty="0"/>
              <a:t>– комплекс строительных и </a:t>
            </a:r>
            <a:r>
              <a:rPr lang="ru-RU" sz="1800" dirty="0" err="1"/>
              <a:t>организационнотехнических</a:t>
            </a:r>
            <a:r>
              <a:rPr lang="ru-RU" sz="1800" dirty="0"/>
              <a:t> мероприятий с целью устранения неисправностей (восстановления работоспособности) элементов здания и поддержания эксплуатационных показателей. </a:t>
            </a:r>
          </a:p>
          <a:p>
            <a:pPr marL="0" indent="0" algn="just">
              <a:buNone/>
            </a:pPr>
            <a:r>
              <a:rPr lang="ru-RU" sz="1800" b="1" dirty="0"/>
              <a:t>Реконструкция здания </a:t>
            </a:r>
            <a:r>
              <a:rPr lang="ru-RU" sz="1800" dirty="0"/>
              <a:t>– комплекс строительных работ и организационно-технических мероприятий, связанных изменением основных технико-экономических показателей (количества и площади квартир, строительного объема и общей площади здания, инженерной оснащенности) в целях улучшения условий проживания, максимального устранения физического и морального износа. </a:t>
            </a:r>
          </a:p>
          <a:p>
            <a:pPr marL="0" indent="0" algn="just">
              <a:buNone/>
            </a:pPr>
            <a:r>
              <a:rPr lang="ru-RU" sz="1800" b="1" dirty="0"/>
              <a:t>Снос здания </a:t>
            </a:r>
            <a:r>
              <a:rPr lang="ru-RU" sz="1800" dirty="0"/>
              <a:t>– исключительная мера, связанная с градостроительными и другими объективными обстоятельствами (высокий физический и моральный износ, аварийное состояние и т.д.).</a:t>
            </a:r>
          </a:p>
          <a:p>
            <a:pPr marL="0" indent="0" algn="just">
              <a:buNone/>
            </a:pPr>
            <a:r>
              <a:rPr lang="ru-RU" sz="1800" b="1" dirty="0"/>
              <a:t>Физический износ здания</a:t>
            </a:r>
            <a:r>
              <a:rPr lang="ru-RU" sz="1800" dirty="0"/>
              <a:t> – процесс постепенного или одномоментного ухудшения технических и связанных с ними эксплуатационных показателей зданий (элементов), вызываемого объективными причинами или внешними воздействиями. </a:t>
            </a:r>
          </a:p>
          <a:p>
            <a:pPr marL="0" indent="0" algn="just">
              <a:buNone/>
            </a:pPr>
            <a:r>
              <a:rPr lang="ru-RU" sz="1800" b="1" dirty="0"/>
              <a:t>Моральный износ здания </a:t>
            </a:r>
            <a:r>
              <a:rPr lang="ru-RU" sz="1800" dirty="0"/>
              <a:t>– постепенное отклонение основных эксплуатационных показателей, определяющих условия проживания, которые формируются данными технического прогресса в строительстве и эксплуатации жилья в соответствии с развивающимися потребностями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116838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15B7464-C0E4-D26E-27DB-938AA341E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" y="189865"/>
            <a:ext cx="11323320" cy="435133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Ветхое состояние здания </a:t>
            </a:r>
            <a:r>
              <a:rPr lang="ru-RU" dirty="0"/>
              <a:t>– состояние, при котором конструкция, основание (здание в целом) перестают удовлетворять заданным эксплуатационным требованиям. Оценка технического состояния здания соответствует его физическому износу в пределах 60 – 80%. </a:t>
            </a:r>
          </a:p>
          <a:p>
            <a:pPr marL="0" indent="0" algn="just">
              <a:buNone/>
            </a:pPr>
            <a:r>
              <a:rPr lang="ru-RU" b="1" dirty="0"/>
              <a:t>Аварийное состояние здания </a:t>
            </a:r>
            <a:r>
              <a:rPr lang="ru-RU" dirty="0"/>
              <a:t>– состояние здания, при котором его дальнейшая эксплуатация должна быть незамедлительно прекращена из-за невозможности обеспечения безопасного проживания в нем людей. </a:t>
            </a:r>
          </a:p>
          <a:p>
            <a:pPr marL="0" indent="0" algn="just">
              <a:buNone/>
            </a:pPr>
            <a:r>
              <a:rPr lang="ru-RU" b="1" dirty="0"/>
              <a:t>Деформация здания </a:t>
            </a:r>
            <a:r>
              <a:rPr lang="ru-RU" dirty="0"/>
              <a:t>– изменение формы и размеров, а также потеря устойчивости (осадка, сдвиг, крен и др.) здания под влиянием различных нагрузок и воздействий. </a:t>
            </a:r>
          </a:p>
          <a:p>
            <a:pPr marL="0" indent="0" algn="just">
              <a:buNone/>
            </a:pPr>
            <a:r>
              <a:rPr lang="ru-RU" b="1" dirty="0"/>
              <a:t>Организации технической инвентаризации (ОТИ) </a:t>
            </a:r>
            <a:r>
              <a:rPr lang="ru-RU" dirty="0"/>
              <a:t>при обходах жилищного фонда составляют предварительные списки непригодных для постоянного проживания жилых зданий и жилых помещений, входят в состав межведомственной комиссии при подготовке акта о признании жилого здания или жилого помещения непригодным для проживания. Технический паспорт дома и соответствующие чертежи здания (помещения), подготовленные ОТИ (по данным на день обращения в комиссию), с указанием износа основных конструктивных элементов и дома в целом либо отдельного помещения, входят в перечень документов, необходимых для подготовки технического заключения о техническом состоянии, целесообразности и стоимости ремонта, реконструкции, модернизации, переоборудования для использования в иных целях или сноса, а также отнесения жилых зданий и жилых помещений к нежилому фонду (включая перепланировку, переустройство и т.д.)</a:t>
            </a:r>
          </a:p>
        </p:txBody>
      </p:sp>
    </p:spTree>
    <p:extLst>
      <p:ext uri="{BB962C8B-B14F-4D97-AF65-F5344CB8AC3E}">
        <p14:creationId xmlns:p14="http://schemas.microsoft.com/office/powerpoint/2010/main" val="1342109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1232</Words>
  <Application>Microsoft Office PowerPoint</Application>
  <PresentationFormat>Широкоэкранный</PresentationFormat>
  <Paragraphs>64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Оценка качества зданий и сооружений</vt:lpstr>
      <vt:lpstr>Показатели качества зданий </vt:lpstr>
      <vt:lpstr>Показатели</vt:lpstr>
      <vt:lpstr>Презентация PowerPoint</vt:lpstr>
      <vt:lpstr>Презентация PowerPoint</vt:lpstr>
      <vt:lpstr>Презентация PowerPoint</vt:lpstr>
      <vt:lpstr>Термины и определения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1</cp:revision>
  <dcterms:created xsi:type="dcterms:W3CDTF">2024-08-16T08:57:48Z</dcterms:created>
  <dcterms:modified xsi:type="dcterms:W3CDTF">2024-08-16T09:31:57Z</dcterms:modified>
</cp:coreProperties>
</file>