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2" r:id="rId2"/>
    <p:sldId id="257" r:id="rId3"/>
    <p:sldId id="373" r:id="rId4"/>
    <p:sldId id="374" r:id="rId5"/>
    <p:sldId id="375" r:id="rId6"/>
    <p:sldId id="376" r:id="rId7"/>
    <p:sldId id="377" r:id="rId8"/>
    <p:sldId id="378" r:id="rId9"/>
    <p:sldId id="379" r:id="rId10"/>
    <p:sldId id="380" r:id="rId11"/>
    <p:sldId id="381" r:id="rId12"/>
    <p:sldId id="382" r:id="rId13"/>
    <p:sldId id="383" r:id="rId14"/>
    <p:sldId id="384" r:id="rId15"/>
    <p:sldId id="385" r:id="rId16"/>
    <p:sldId id="386" r:id="rId17"/>
    <p:sldId id="387" r:id="rId18"/>
    <p:sldId id="388" r:id="rId19"/>
    <p:sldId id="389" r:id="rId20"/>
    <p:sldId id="390" r:id="rId21"/>
    <p:sldId id="391" r:id="rId22"/>
    <p:sldId id="392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ья Кончакова" userId="07a550979c00c582" providerId="LiveId" clId="{34A526D0-3555-4E93-8966-6BC8212A003F}"/>
    <pc:docChg chg="custSel addSld modSld">
      <pc:chgData name="Наталья Кончакова" userId="07a550979c00c582" providerId="LiveId" clId="{34A526D0-3555-4E93-8966-6BC8212A003F}" dt="2024-08-23T11:33:02.699" v="460" actId="20577"/>
      <pc:docMkLst>
        <pc:docMk/>
      </pc:docMkLst>
      <pc:sldChg chg="addSp modSp mod">
        <pc:chgData name="Наталья Кончакова" userId="07a550979c00c582" providerId="LiveId" clId="{34A526D0-3555-4E93-8966-6BC8212A003F}" dt="2024-08-23T11:12:34.422" v="26" actId="1076"/>
        <pc:sldMkLst>
          <pc:docMk/>
          <pc:sldMk cId="3840239441" sldId="381"/>
        </pc:sldMkLst>
        <pc:spChg chg="mod">
          <ac:chgData name="Наталья Кончакова" userId="07a550979c00c582" providerId="LiveId" clId="{34A526D0-3555-4E93-8966-6BC8212A003F}" dt="2024-08-23T11:10:45.068" v="5" actId="114"/>
          <ac:spMkLst>
            <pc:docMk/>
            <pc:sldMk cId="3840239441" sldId="381"/>
            <ac:spMk id="2" creationId="{67C1EBE7-0DD8-85FF-C7CA-C87F4E45F9FB}"/>
          </ac:spMkLst>
        </pc:spChg>
        <pc:spChg chg="mod">
          <ac:chgData name="Наталья Кончакова" userId="07a550979c00c582" providerId="LiveId" clId="{34A526D0-3555-4E93-8966-6BC8212A003F}" dt="2024-08-23T11:11:39.141" v="15" actId="20577"/>
          <ac:spMkLst>
            <pc:docMk/>
            <pc:sldMk cId="3840239441" sldId="381"/>
            <ac:spMk id="3" creationId="{FC8205CC-0C8F-052D-2296-E1401D28C259}"/>
          </ac:spMkLst>
        </pc:spChg>
        <pc:spChg chg="add mod">
          <ac:chgData name="Наталья Кончакова" userId="07a550979c00c582" providerId="LiveId" clId="{34A526D0-3555-4E93-8966-6BC8212A003F}" dt="2024-08-23T11:12:34.422" v="26" actId="1076"/>
          <ac:spMkLst>
            <pc:docMk/>
            <pc:sldMk cId="3840239441" sldId="381"/>
            <ac:spMk id="7" creationId="{30319165-21A8-73D2-2385-E5B01A0C4324}"/>
          </ac:spMkLst>
        </pc:spChg>
        <pc:picChg chg="add mod">
          <ac:chgData name="Наталья Кончакова" userId="07a550979c00c582" providerId="LiveId" clId="{34A526D0-3555-4E93-8966-6BC8212A003F}" dt="2024-08-23T11:11:37.025" v="14" actId="14100"/>
          <ac:picMkLst>
            <pc:docMk/>
            <pc:sldMk cId="3840239441" sldId="381"/>
            <ac:picMk id="5" creationId="{5B34E6D4-77FE-63D0-E034-AFEB35F5A6BE}"/>
          </ac:picMkLst>
        </pc:picChg>
      </pc:sldChg>
      <pc:sldChg chg="addSp modSp new mod">
        <pc:chgData name="Наталья Кончакова" userId="07a550979c00c582" providerId="LiveId" clId="{34A526D0-3555-4E93-8966-6BC8212A003F}" dt="2024-08-23T11:14:45.727" v="56" actId="123"/>
        <pc:sldMkLst>
          <pc:docMk/>
          <pc:sldMk cId="3172044745" sldId="382"/>
        </pc:sldMkLst>
        <pc:spChg chg="mod">
          <ac:chgData name="Наталья Кончакова" userId="07a550979c00c582" providerId="LiveId" clId="{34A526D0-3555-4E93-8966-6BC8212A003F}" dt="2024-08-23T11:14:17.749" v="51" actId="255"/>
          <ac:spMkLst>
            <pc:docMk/>
            <pc:sldMk cId="3172044745" sldId="382"/>
            <ac:spMk id="2" creationId="{486AD792-9CFE-06F3-B240-244E65266574}"/>
          </ac:spMkLst>
        </pc:spChg>
        <pc:spChg chg="mod">
          <ac:chgData name="Наталья Кончакова" userId="07a550979c00c582" providerId="LiveId" clId="{34A526D0-3555-4E93-8966-6BC8212A003F}" dt="2024-08-23T11:14:45.727" v="56" actId="123"/>
          <ac:spMkLst>
            <pc:docMk/>
            <pc:sldMk cId="3172044745" sldId="382"/>
            <ac:spMk id="3" creationId="{FA0EB5B3-74A0-2D8E-5E73-A92EF0A93EAC}"/>
          </ac:spMkLst>
        </pc:spChg>
        <pc:spChg chg="add mod">
          <ac:chgData name="Наталья Кончакова" userId="07a550979c00c582" providerId="LiveId" clId="{34A526D0-3555-4E93-8966-6BC8212A003F}" dt="2024-08-23T11:14:13.161" v="50" actId="1076"/>
          <ac:spMkLst>
            <pc:docMk/>
            <pc:sldMk cId="3172044745" sldId="382"/>
            <ac:spMk id="5" creationId="{03B53995-30A0-D83F-1CA8-8D9A3752F4E7}"/>
          </ac:spMkLst>
        </pc:spChg>
        <pc:spChg chg="add mod">
          <ac:chgData name="Наталья Кончакова" userId="07a550979c00c582" providerId="LiveId" clId="{34A526D0-3555-4E93-8966-6BC8212A003F}" dt="2024-08-23T11:14:43.401" v="55" actId="123"/>
          <ac:spMkLst>
            <pc:docMk/>
            <pc:sldMk cId="3172044745" sldId="382"/>
            <ac:spMk id="7" creationId="{E3C6AD75-2004-405A-256F-F704C2D6A554}"/>
          </ac:spMkLst>
        </pc:spChg>
      </pc:sldChg>
      <pc:sldChg chg="modSp new mod">
        <pc:chgData name="Наталья Кончакова" userId="07a550979c00c582" providerId="LiveId" clId="{34A526D0-3555-4E93-8966-6BC8212A003F}" dt="2024-08-23T11:15:58.809" v="84" actId="123"/>
        <pc:sldMkLst>
          <pc:docMk/>
          <pc:sldMk cId="3318904273" sldId="383"/>
        </pc:sldMkLst>
        <pc:spChg chg="mod">
          <ac:chgData name="Наталья Кончакова" userId="07a550979c00c582" providerId="LiveId" clId="{34A526D0-3555-4E93-8966-6BC8212A003F}" dt="2024-08-23T11:15:18.974" v="66" actId="27636"/>
          <ac:spMkLst>
            <pc:docMk/>
            <pc:sldMk cId="3318904273" sldId="383"/>
            <ac:spMk id="2" creationId="{0A8D4DCF-8B58-B5C6-4A70-227957886A73}"/>
          </ac:spMkLst>
        </pc:spChg>
        <pc:spChg chg="mod">
          <ac:chgData name="Наталья Кончакова" userId="07a550979c00c582" providerId="LiveId" clId="{34A526D0-3555-4E93-8966-6BC8212A003F}" dt="2024-08-23T11:15:58.809" v="84" actId="123"/>
          <ac:spMkLst>
            <pc:docMk/>
            <pc:sldMk cId="3318904273" sldId="383"/>
            <ac:spMk id="3" creationId="{F2785241-86D8-BE28-3405-6CD5DD95F374}"/>
          </ac:spMkLst>
        </pc:spChg>
      </pc:sldChg>
      <pc:sldChg chg="addSp modSp new mod">
        <pc:chgData name="Наталья Кончакова" userId="07a550979c00c582" providerId="LiveId" clId="{34A526D0-3555-4E93-8966-6BC8212A003F}" dt="2024-08-23T11:18:36.714" v="124" actId="123"/>
        <pc:sldMkLst>
          <pc:docMk/>
          <pc:sldMk cId="3550795216" sldId="384"/>
        </pc:sldMkLst>
        <pc:spChg chg="mod">
          <ac:chgData name="Наталья Кончакова" userId="07a550979c00c582" providerId="LiveId" clId="{34A526D0-3555-4E93-8966-6BC8212A003F}" dt="2024-08-23T11:18:22.129" v="119" actId="1076"/>
          <ac:spMkLst>
            <pc:docMk/>
            <pc:sldMk cId="3550795216" sldId="384"/>
            <ac:spMk id="2" creationId="{16BBD34D-F6A6-CE99-8C93-071B7F4B5472}"/>
          </ac:spMkLst>
        </pc:spChg>
        <pc:spChg chg="mod">
          <ac:chgData name="Наталья Кончакова" userId="07a550979c00c582" providerId="LiveId" clId="{34A526D0-3555-4E93-8966-6BC8212A003F}" dt="2024-08-23T11:18:26.958" v="121" actId="14100"/>
          <ac:spMkLst>
            <pc:docMk/>
            <pc:sldMk cId="3550795216" sldId="384"/>
            <ac:spMk id="3" creationId="{C9F19681-E879-21FF-0E72-3C02E96AE016}"/>
          </ac:spMkLst>
        </pc:spChg>
        <pc:spChg chg="add mod">
          <ac:chgData name="Наталья Кончакова" userId="07a550979c00c582" providerId="LiveId" clId="{34A526D0-3555-4E93-8966-6BC8212A003F}" dt="2024-08-23T11:18:36.714" v="124" actId="123"/>
          <ac:spMkLst>
            <pc:docMk/>
            <pc:sldMk cId="3550795216" sldId="384"/>
            <ac:spMk id="5" creationId="{39390862-9857-4B20-43F6-1AD30F252A6A}"/>
          </ac:spMkLst>
        </pc:spChg>
      </pc:sldChg>
      <pc:sldChg chg="delSp modSp new mod">
        <pc:chgData name="Наталья Кончакова" userId="07a550979c00c582" providerId="LiveId" clId="{34A526D0-3555-4E93-8966-6BC8212A003F}" dt="2024-08-23T11:20:07.388" v="152" actId="20577"/>
        <pc:sldMkLst>
          <pc:docMk/>
          <pc:sldMk cId="3827825053" sldId="385"/>
        </pc:sldMkLst>
        <pc:spChg chg="del">
          <ac:chgData name="Наталья Кончакова" userId="07a550979c00c582" providerId="LiveId" clId="{34A526D0-3555-4E93-8966-6BC8212A003F}" dt="2024-08-23T11:19:25.392" v="129" actId="478"/>
          <ac:spMkLst>
            <pc:docMk/>
            <pc:sldMk cId="3827825053" sldId="385"/>
            <ac:spMk id="2" creationId="{1229ED08-54A4-F931-B86A-66BF1E9DC1E0}"/>
          </ac:spMkLst>
        </pc:spChg>
        <pc:spChg chg="mod">
          <ac:chgData name="Наталья Кончакова" userId="07a550979c00c582" providerId="LiveId" clId="{34A526D0-3555-4E93-8966-6BC8212A003F}" dt="2024-08-23T11:20:07.388" v="152" actId="20577"/>
          <ac:spMkLst>
            <pc:docMk/>
            <pc:sldMk cId="3827825053" sldId="385"/>
            <ac:spMk id="3" creationId="{B7C496C0-5FCF-1408-A53F-BD79BDA7AB81}"/>
          </ac:spMkLst>
        </pc:spChg>
      </pc:sldChg>
      <pc:sldChg chg="addSp delSp modSp new mod">
        <pc:chgData name="Наталья Кончакова" userId="07a550979c00c582" providerId="LiveId" clId="{34A526D0-3555-4E93-8966-6BC8212A003F}" dt="2024-08-23T11:21:56.348" v="180" actId="20577"/>
        <pc:sldMkLst>
          <pc:docMk/>
          <pc:sldMk cId="3813317969" sldId="386"/>
        </pc:sldMkLst>
        <pc:spChg chg="del">
          <ac:chgData name="Наталья Кончакова" userId="07a550979c00c582" providerId="LiveId" clId="{34A526D0-3555-4E93-8966-6BC8212A003F}" dt="2024-08-23T11:20:33.662" v="156" actId="478"/>
          <ac:spMkLst>
            <pc:docMk/>
            <pc:sldMk cId="3813317969" sldId="386"/>
            <ac:spMk id="2" creationId="{96E29B5A-9A86-81F9-BCF1-B3164D9A6C4D}"/>
          </ac:spMkLst>
        </pc:spChg>
        <pc:spChg chg="mod">
          <ac:chgData name="Наталья Кончакова" userId="07a550979c00c582" providerId="LiveId" clId="{34A526D0-3555-4E93-8966-6BC8212A003F}" dt="2024-08-23T11:20:46.807" v="164" actId="255"/>
          <ac:spMkLst>
            <pc:docMk/>
            <pc:sldMk cId="3813317969" sldId="386"/>
            <ac:spMk id="3" creationId="{5B4E0008-57B4-A9ED-49A0-77CC5CC5F5BE}"/>
          </ac:spMkLst>
        </pc:spChg>
        <pc:spChg chg="add mod">
          <ac:chgData name="Наталья Кончакова" userId="07a550979c00c582" providerId="LiveId" clId="{34A526D0-3555-4E93-8966-6BC8212A003F}" dt="2024-08-23T11:21:56.348" v="180" actId="20577"/>
          <ac:spMkLst>
            <pc:docMk/>
            <pc:sldMk cId="3813317969" sldId="386"/>
            <ac:spMk id="7" creationId="{1F35F9AC-6ED6-79B1-3DD7-E6B579F1C255}"/>
          </ac:spMkLst>
        </pc:spChg>
        <pc:picChg chg="add mod">
          <ac:chgData name="Наталья Кончакова" userId="07a550979c00c582" providerId="LiveId" clId="{34A526D0-3555-4E93-8966-6BC8212A003F}" dt="2024-08-23T11:21:15" v="167" actId="14100"/>
          <ac:picMkLst>
            <pc:docMk/>
            <pc:sldMk cId="3813317969" sldId="386"/>
            <ac:picMk id="5" creationId="{E22F78BD-C18A-76A3-C847-5E951EE906C6}"/>
          </ac:picMkLst>
        </pc:picChg>
      </pc:sldChg>
      <pc:sldChg chg="delSp modSp new mod">
        <pc:chgData name="Наталья Кончакова" userId="07a550979c00c582" providerId="LiveId" clId="{34A526D0-3555-4E93-8966-6BC8212A003F}" dt="2024-08-23T11:23:12.085" v="203" actId="14100"/>
        <pc:sldMkLst>
          <pc:docMk/>
          <pc:sldMk cId="540021258" sldId="387"/>
        </pc:sldMkLst>
        <pc:spChg chg="del">
          <ac:chgData name="Наталья Кончакова" userId="07a550979c00c582" providerId="LiveId" clId="{34A526D0-3555-4E93-8966-6BC8212A003F}" dt="2024-08-23T11:22:26.827" v="185" actId="478"/>
          <ac:spMkLst>
            <pc:docMk/>
            <pc:sldMk cId="540021258" sldId="387"/>
            <ac:spMk id="2" creationId="{FEBDFAC2-A4E0-30E2-ED05-1E5BC8E774EF}"/>
          </ac:spMkLst>
        </pc:spChg>
        <pc:spChg chg="mod">
          <ac:chgData name="Наталья Кончакова" userId="07a550979c00c582" providerId="LiveId" clId="{34A526D0-3555-4E93-8966-6BC8212A003F}" dt="2024-08-23T11:23:12.085" v="203" actId="14100"/>
          <ac:spMkLst>
            <pc:docMk/>
            <pc:sldMk cId="540021258" sldId="387"/>
            <ac:spMk id="3" creationId="{48741D95-1437-AB29-85CA-82878F169B81}"/>
          </ac:spMkLst>
        </pc:spChg>
      </pc:sldChg>
      <pc:sldChg chg="addSp delSp modSp new mod">
        <pc:chgData name="Наталья Кончакова" userId="07a550979c00c582" providerId="LiveId" clId="{34A526D0-3555-4E93-8966-6BC8212A003F}" dt="2024-08-23T11:25:12.801" v="235" actId="14100"/>
        <pc:sldMkLst>
          <pc:docMk/>
          <pc:sldMk cId="785020622" sldId="388"/>
        </pc:sldMkLst>
        <pc:spChg chg="del">
          <ac:chgData name="Наталья Кончакова" userId="07a550979c00c582" providerId="LiveId" clId="{34A526D0-3555-4E93-8966-6BC8212A003F}" dt="2024-08-23T11:23:31.929" v="207" actId="478"/>
          <ac:spMkLst>
            <pc:docMk/>
            <pc:sldMk cId="785020622" sldId="388"/>
            <ac:spMk id="2" creationId="{6F1F501F-13F2-17BC-04E3-1E403C2A1C5E}"/>
          </ac:spMkLst>
        </pc:spChg>
        <pc:spChg chg="mod">
          <ac:chgData name="Наталья Кончакова" userId="07a550979c00c582" providerId="LiveId" clId="{34A526D0-3555-4E93-8966-6BC8212A003F}" dt="2024-08-23T11:23:47.156" v="216" actId="123"/>
          <ac:spMkLst>
            <pc:docMk/>
            <pc:sldMk cId="785020622" sldId="388"/>
            <ac:spMk id="3" creationId="{5A08506B-3864-9988-B170-6D6127B5E1FA}"/>
          </ac:spMkLst>
        </pc:spChg>
        <pc:spChg chg="add mod">
          <ac:chgData name="Наталья Кончакова" userId="07a550979c00c582" providerId="LiveId" clId="{34A526D0-3555-4E93-8966-6BC8212A003F}" dt="2024-08-23T11:25:12.801" v="235" actId="14100"/>
          <ac:spMkLst>
            <pc:docMk/>
            <pc:sldMk cId="785020622" sldId="388"/>
            <ac:spMk id="7" creationId="{270C53CA-FFD4-590C-AF1B-28A8C19CA94E}"/>
          </ac:spMkLst>
        </pc:spChg>
        <pc:picChg chg="add mod">
          <ac:chgData name="Наталья Кончакова" userId="07a550979c00c582" providerId="LiveId" clId="{34A526D0-3555-4E93-8966-6BC8212A003F}" dt="2024-08-23T11:24:14.379" v="219" actId="14100"/>
          <ac:picMkLst>
            <pc:docMk/>
            <pc:sldMk cId="785020622" sldId="388"/>
            <ac:picMk id="5" creationId="{434825DD-9D83-8C4F-0461-5063787EB19B}"/>
          </ac:picMkLst>
        </pc:picChg>
      </pc:sldChg>
      <pc:sldChg chg="addSp delSp modSp new mod">
        <pc:chgData name="Наталья Кончакова" userId="07a550979c00c582" providerId="LiveId" clId="{34A526D0-3555-4E93-8966-6BC8212A003F}" dt="2024-08-23T11:27:29.290" v="295" actId="1076"/>
        <pc:sldMkLst>
          <pc:docMk/>
          <pc:sldMk cId="4222580920" sldId="389"/>
        </pc:sldMkLst>
        <pc:spChg chg="del">
          <ac:chgData name="Наталья Кончакова" userId="07a550979c00c582" providerId="LiveId" clId="{34A526D0-3555-4E93-8966-6BC8212A003F}" dt="2024-08-23T11:25:35.486" v="239" actId="478"/>
          <ac:spMkLst>
            <pc:docMk/>
            <pc:sldMk cId="4222580920" sldId="389"/>
            <ac:spMk id="2" creationId="{ABC80F3C-A117-AF11-AFC1-5F0C733024E3}"/>
          </ac:spMkLst>
        </pc:spChg>
        <pc:spChg chg="mod">
          <ac:chgData name="Наталья Кончакова" userId="07a550979c00c582" providerId="LiveId" clId="{34A526D0-3555-4E93-8966-6BC8212A003F}" dt="2024-08-23T11:25:53.375" v="244" actId="20577"/>
          <ac:spMkLst>
            <pc:docMk/>
            <pc:sldMk cId="4222580920" sldId="389"/>
            <ac:spMk id="3" creationId="{B2422CF8-079D-18D4-729E-997567FF0F5B}"/>
          </ac:spMkLst>
        </pc:spChg>
        <pc:spChg chg="add mod">
          <ac:chgData name="Наталья Кончакова" userId="07a550979c00c582" providerId="LiveId" clId="{34A526D0-3555-4E93-8966-6BC8212A003F}" dt="2024-08-23T11:27:05.170" v="293" actId="123"/>
          <ac:spMkLst>
            <pc:docMk/>
            <pc:sldMk cId="4222580920" sldId="389"/>
            <ac:spMk id="7" creationId="{16A1F49B-63F8-F020-D804-1345A14D1F4F}"/>
          </ac:spMkLst>
        </pc:spChg>
        <pc:picChg chg="add mod">
          <ac:chgData name="Наталья Кончакова" userId="07a550979c00c582" providerId="LiveId" clId="{34A526D0-3555-4E93-8966-6BC8212A003F}" dt="2024-08-23T11:26:11.170" v="248" actId="1076"/>
          <ac:picMkLst>
            <pc:docMk/>
            <pc:sldMk cId="4222580920" sldId="389"/>
            <ac:picMk id="5" creationId="{81CB845D-9A35-A51A-2CD2-958F6CEF42DD}"/>
          </ac:picMkLst>
        </pc:picChg>
        <pc:picChg chg="add mod">
          <ac:chgData name="Наталья Кончакова" userId="07a550979c00c582" providerId="LiveId" clId="{34A526D0-3555-4E93-8966-6BC8212A003F}" dt="2024-08-23T11:27:29.290" v="295" actId="1076"/>
          <ac:picMkLst>
            <pc:docMk/>
            <pc:sldMk cId="4222580920" sldId="389"/>
            <ac:picMk id="9" creationId="{834979A5-3DDF-57C8-4340-DDFBB7D1FD9F}"/>
          </ac:picMkLst>
        </pc:picChg>
      </pc:sldChg>
      <pc:sldChg chg="delSp modSp new mod">
        <pc:chgData name="Наталья Кончакова" userId="07a550979c00c582" providerId="LiveId" clId="{34A526D0-3555-4E93-8966-6BC8212A003F}" dt="2024-08-23T11:28:16.993" v="308" actId="123"/>
        <pc:sldMkLst>
          <pc:docMk/>
          <pc:sldMk cId="2531676820" sldId="390"/>
        </pc:sldMkLst>
        <pc:spChg chg="del">
          <ac:chgData name="Наталья Кончакова" userId="07a550979c00c582" providerId="LiveId" clId="{34A526D0-3555-4E93-8966-6BC8212A003F}" dt="2024-08-23T11:27:57.498" v="300" actId="478"/>
          <ac:spMkLst>
            <pc:docMk/>
            <pc:sldMk cId="2531676820" sldId="390"/>
            <ac:spMk id="2" creationId="{3C380283-1E21-181D-A2AD-01F9C2FA3783}"/>
          </ac:spMkLst>
        </pc:spChg>
        <pc:spChg chg="mod">
          <ac:chgData name="Наталья Кончакова" userId="07a550979c00c582" providerId="LiveId" clId="{34A526D0-3555-4E93-8966-6BC8212A003F}" dt="2024-08-23T11:28:16.993" v="308" actId="123"/>
          <ac:spMkLst>
            <pc:docMk/>
            <pc:sldMk cId="2531676820" sldId="390"/>
            <ac:spMk id="3" creationId="{008CA817-7E17-0236-FC31-0F1E8439003A}"/>
          </ac:spMkLst>
        </pc:spChg>
      </pc:sldChg>
      <pc:sldChg chg="addSp delSp modSp new mod">
        <pc:chgData name="Наталья Кончакова" userId="07a550979c00c582" providerId="LiveId" clId="{34A526D0-3555-4E93-8966-6BC8212A003F}" dt="2024-08-23T11:31:27.088" v="434" actId="1076"/>
        <pc:sldMkLst>
          <pc:docMk/>
          <pc:sldMk cId="605361731" sldId="391"/>
        </pc:sldMkLst>
        <pc:spChg chg="del">
          <ac:chgData name="Наталья Кончакова" userId="07a550979c00c582" providerId="LiveId" clId="{34A526D0-3555-4E93-8966-6BC8212A003F}" dt="2024-08-23T11:28:40.087" v="312" actId="478"/>
          <ac:spMkLst>
            <pc:docMk/>
            <pc:sldMk cId="605361731" sldId="391"/>
            <ac:spMk id="2" creationId="{F4030312-FB0D-268D-FD96-3C65F24C3455}"/>
          </ac:spMkLst>
        </pc:spChg>
        <pc:spChg chg="mod">
          <ac:chgData name="Наталья Кончакова" userId="07a550979c00c582" providerId="LiveId" clId="{34A526D0-3555-4E93-8966-6BC8212A003F}" dt="2024-08-23T11:28:52.450" v="317" actId="20577"/>
          <ac:spMkLst>
            <pc:docMk/>
            <pc:sldMk cId="605361731" sldId="391"/>
            <ac:spMk id="3" creationId="{D1C3834D-B73B-E680-98E3-A9FC9C3B0434}"/>
          </ac:spMkLst>
        </pc:spChg>
        <pc:spChg chg="add mod">
          <ac:chgData name="Наталья Кончакова" userId="07a550979c00c582" providerId="LiveId" clId="{34A526D0-3555-4E93-8966-6BC8212A003F}" dt="2024-08-23T11:31:22.604" v="432" actId="20577"/>
          <ac:spMkLst>
            <pc:docMk/>
            <pc:sldMk cId="605361731" sldId="391"/>
            <ac:spMk id="7" creationId="{A1310F32-94A9-491F-5383-F4EA37F1DCC3}"/>
          </ac:spMkLst>
        </pc:spChg>
        <pc:picChg chg="add mod">
          <ac:chgData name="Наталья Кончакова" userId="07a550979c00c582" providerId="LiveId" clId="{34A526D0-3555-4E93-8966-6BC8212A003F}" dt="2024-08-23T11:29:15.400" v="322" actId="14100"/>
          <ac:picMkLst>
            <pc:docMk/>
            <pc:sldMk cId="605361731" sldId="391"/>
            <ac:picMk id="5" creationId="{A9E96C5C-3D92-6E13-E14C-F1F5B7BFE999}"/>
          </ac:picMkLst>
        </pc:picChg>
        <pc:picChg chg="add mod">
          <ac:chgData name="Наталья Кончакова" userId="07a550979c00c582" providerId="LiveId" clId="{34A526D0-3555-4E93-8966-6BC8212A003F}" dt="2024-08-23T11:30:48.515" v="370" actId="1076"/>
          <ac:picMkLst>
            <pc:docMk/>
            <pc:sldMk cId="605361731" sldId="391"/>
            <ac:picMk id="9" creationId="{CF97FB31-74D3-2B4A-7377-ACB7FFE17D56}"/>
          </ac:picMkLst>
        </pc:picChg>
        <pc:picChg chg="add mod">
          <ac:chgData name="Наталья Кончакова" userId="07a550979c00c582" providerId="LiveId" clId="{34A526D0-3555-4E93-8966-6BC8212A003F}" dt="2024-08-23T11:31:27.088" v="434" actId="1076"/>
          <ac:picMkLst>
            <pc:docMk/>
            <pc:sldMk cId="605361731" sldId="391"/>
            <ac:picMk id="11" creationId="{3EB2F22F-A7AB-A05D-0D84-2E39405352A6}"/>
          </ac:picMkLst>
        </pc:picChg>
      </pc:sldChg>
      <pc:sldChg chg="addSp delSp modSp new mod">
        <pc:chgData name="Наталья Кончакова" userId="07a550979c00c582" providerId="LiveId" clId="{34A526D0-3555-4E93-8966-6BC8212A003F}" dt="2024-08-23T11:33:02.699" v="460" actId="20577"/>
        <pc:sldMkLst>
          <pc:docMk/>
          <pc:sldMk cId="2063447518" sldId="392"/>
        </pc:sldMkLst>
        <pc:spChg chg="mod">
          <ac:chgData name="Наталья Кончакова" userId="07a550979c00c582" providerId="LiveId" clId="{34A526D0-3555-4E93-8966-6BC8212A003F}" dt="2024-08-23T11:32:06.294" v="440" actId="14100"/>
          <ac:spMkLst>
            <pc:docMk/>
            <pc:sldMk cId="2063447518" sldId="392"/>
            <ac:spMk id="2" creationId="{94185C60-3748-C37C-7F29-823116FF84D9}"/>
          </ac:spMkLst>
        </pc:spChg>
        <pc:spChg chg="del">
          <ac:chgData name="Наталья Кончакова" userId="07a550979c00c582" providerId="LiveId" clId="{34A526D0-3555-4E93-8966-6BC8212A003F}" dt="2024-08-23T11:32:27.481" v="442" actId="478"/>
          <ac:spMkLst>
            <pc:docMk/>
            <pc:sldMk cId="2063447518" sldId="392"/>
            <ac:spMk id="3" creationId="{B9CFAC5C-C375-DF6C-2D6E-8AC4B6CE7D69}"/>
          </ac:spMkLst>
        </pc:spChg>
        <pc:spChg chg="add mod">
          <ac:chgData name="Наталья Кончакова" userId="07a550979c00c582" providerId="LiveId" clId="{34A526D0-3555-4E93-8966-6BC8212A003F}" dt="2024-08-23T11:33:02.699" v="460" actId="20577"/>
          <ac:spMkLst>
            <pc:docMk/>
            <pc:sldMk cId="2063447518" sldId="392"/>
            <ac:spMk id="5" creationId="{31AC3D3C-5B01-A32B-89E8-BE91491C9AD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5A0D42-FAF6-8BA9-2504-268130F9B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2F9BC8D-7126-1B60-BE71-A632B3265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65891D-5F5E-029E-D06B-00F35C2A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6CAF-AD8B-4FAA-946C-5AC9FBBB1560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E0AF92-CA08-D048-F9EF-107FF4FC7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92ED4F-AFDA-8232-725A-D57064761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B6A9-2E15-466C-8ED1-3F401E8BF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229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8F9B41-B14A-8C1D-8CE4-6C1BD6A4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A91257-4BDD-7B7C-37A6-FF21A4DE6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DC605B-2A18-B99B-0D56-3E9391A51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6CAF-AD8B-4FAA-946C-5AC9FBBB1560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12DD9A-56DE-95C5-8000-EDF6E3F6B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15885B-C58F-29E5-5CE1-CC15E2AE5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B6A9-2E15-466C-8ED1-3F401E8BF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637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A627D9-4205-7466-5066-1D4E0D2E3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2937E1-17A4-C26F-2BC9-9163B1D58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469584-1FAD-1B71-4AB6-A0E15C48F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6CAF-AD8B-4FAA-946C-5AC9FBBB1560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D022C7-5581-D499-F3AB-EDC3EB4AC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810DE9-14C9-10E8-F2B6-FC8B4729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B6A9-2E15-466C-8ED1-3F401E8BF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6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EC9347-F8EC-5F88-DB6A-3C112F3DB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B0969C-F055-7490-CB60-BE1EEF50F8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DCF996-6DED-66A7-B3C7-521726F30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EB2C9D-FECC-1960-A6D6-FBED2F0BE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6CAF-AD8B-4FAA-946C-5AC9FBBB1560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33A0AC-B5A4-85B2-4B0A-7630664D0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06A1B9-08F7-3794-3070-DE72A237F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B6A9-2E15-466C-8ED1-3F401E8BF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24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15FAC1-0095-1DC0-A454-1F0E9E597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60B96A-2804-DAE4-F2AB-479720CE4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A5FA6C-CC46-B251-8145-0899EEEC3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DF5410B-064A-C20F-D96D-7D0D6AB757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5914169-D2CD-21EB-4599-3546B965F2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3CC0F2-4DF7-A600-B3B5-659AE29AC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6CAF-AD8B-4FAA-946C-5AC9FBBB1560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C6A543E-DF53-2A45-DDE7-82DABEAF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0FA989A-58D6-ECC4-D344-396C599EA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B6A9-2E15-466C-8ED1-3F401E8BF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158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DC669E-6433-F26C-01D5-C32CE4670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8DB190-B367-B791-B92A-521666950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6CAF-AD8B-4FAA-946C-5AC9FBBB1560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9434A16-4F90-0440-24DD-AD5EC07AD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9DB23F-68B1-CB98-F84B-7AF22F4F1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B6A9-2E15-466C-8ED1-3F401E8BF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010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F0F6BF6-A103-EEA0-9008-B7709D15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6CAF-AD8B-4FAA-946C-5AC9FBBB1560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41EC40-A367-56EC-A896-33AD53666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0712D4-942A-A5DE-EABC-C440ABAB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B6A9-2E15-466C-8ED1-3F401E8BF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143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AF0ABD-6DE0-90DD-F91C-839C93AD5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7CA157-1A0B-4722-D6C2-946740F3F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86BE14-BEFC-A0E0-362A-2AC5E4384A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FD9CBC-D73E-311E-964D-F49FFAEA6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6CAF-AD8B-4FAA-946C-5AC9FBBB1560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E26E82-A831-A675-DCC2-5530AD296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9A3B42-09B1-BD88-801F-5A2FBB16D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B6A9-2E15-466C-8ED1-3F401E8BF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859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BCD18-0EEB-CCEF-6D6F-73BBC6D92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E20ECCA-DA58-CC31-5A81-9C6373BD7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B44F9A-1891-EC55-9CDE-66091AB844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82B380-D909-00CD-9FB1-DF37CD934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6CAF-AD8B-4FAA-946C-5AC9FBBB1560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FB09CD-BC20-DC2B-51FB-0971557C4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EB2A2D-9F2A-3843-5607-96A7D9C17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B6A9-2E15-466C-8ED1-3F401E8BF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44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A8660-F361-CB4D-18A6-5522397D5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25954E-DB5B-F41C-931E-51F2D9247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368A9F-069C-2B7B-EC64-569041004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6CAF-AD8B-4FAA-946C-5AC9FBBB1560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1A2F29-DDE8-77AC-FB16-01DA6270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017943-1BC1-700A-276E-3DABB22E8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B6A9-2E15-466C-8ED1-3F401E8BF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274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6475878-8452-38C6-9AE1-5FA489B761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0FB7E7-02B8-49B1-8C4E-4F59B78CD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9CBD5B-CADC-A00C-E88E-526BE7073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6CAF-AD8B-4FAA-946C-5AC9FBBB1560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845F5A-E894-5E11-8C31-C1CA9DA17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60795E-126E-A33F-5D01-42A6BAF7A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B6A9-2E15-466C-8ED1-3F401E8BF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66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9" y="1221615"/>
            <a:ext cx="2201862" cy="4761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27" y="849914"/>
            <a:ext cx="2453071" cy="12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0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5A402B-5B3F-0A66-95FF-CC00BC47C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ED59B3-AEDD-8F3F-CE79-F30C3082C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5741FB-1F92-37AB-E3E1-8E8FFEAC3D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E6CAF-AD8B-4FAA-946C-5AC9FBBB1560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DADD6E-D49D-4E64-BB3D-83BB650CBD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D7BB1B-CD93-E770-EDB7-9EFC88BD71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EB6A9-2E15-466C-8ED1-3F401E8BF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ОЦЕНКА НЕДВИЖИМОСТИ ЗАТРАТНЫМ ПОДХОДОМ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Кончакова Н.В., к.г.-</a:t>
            </a:r>
            <a:r>
              <a:rPr lang="ru-RU" dirty="0" err="1"/>
              <a:t>м.н</a:t>
            </a:r>
            <a:r>
              <a:rPr lang="ru-RU" dirty="0"/>
              <a:t>., доцент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81424F-C244-53BA-492E-33776A289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Autofit/>
          </a:bodyPr>
          <a:lstStyle/>
          <a:p>
            <a:r>
              <a:rPr lang="ru-RU" sz="3600" dirty="0"/>
              <a:t>Общая характеристика затратного подхода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3DA4B5-4925-8F23-4E12-27504013C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920" y="901065"/>
            <a:ext cx="1163828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Главная отличительная черта затратного подхода состоит в том, что объекты недвижимого имущества в его рамках рассматриваются как совокупность их физических составляющих – земли и улучшений, а их стоимость определяется путем суммирования затрат на приобретение земли и затрат на создание улучшений через строительство нового или реконструкцию существующего объекта. </a:t>
            </a:r>
          </a:p>
          <a:p>
            <a:pPr marL="0" indent="0" algn="just">
              <a:buNone/>
            </a:pPr>
            <a:r>
              <a:rPr lang="ru-RU" sz="2000" dirty="0"/>
              <a:t>При этом в стоимость улучшений включается также оценка предпринимательской заинтересованности – прибыли/убытков застройщика. Затратный подход основан на предположении, что затраты, необходимые для создания оцениваемого объекта недвижимости в его существующем состоянии или воспроизведения его потребительских свойств соответствуют стоимости этого объекта. </a:t>
            </a:r>
          </a:p>
          <a:p>
            <a:pPr marL="0" indent="0" algn="just">
              <a:buNone/>
            </a:pPr>
            <a:r>
              <a:rPr lang="ru-RU" sz="2000" dirty="0"/>
              <a:t>Типичный покупатель вряд ли пожелает платить за объект недвижимости больше того, что может стоить приобретение равноценного земельного участка и создание на нем улучшений (зданий, сооружений) аналогичной полезности в существующем состоянии. Необходимым условием для использования затратного подхода является точная детальная оценка затрат на строительство идентичного (аналогичного) объекта с последующим учетом износа оцениваемого объекта. </a:t>
            </a:r>
          </a:p>
        </p:txBody>
      </p:sp>
    </p:spTree>
    <p:extLst>
      <p:ext uri="{BB962C8B-B14F-4D97-AF65-F5344CB8AC3E}">
        <p14:creationId xmlns:p14="http://schemas.microsoft.com/office/powerpoint/2010/main" val="1488272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5D2ED5A-653F-5D83-490F-A42D79686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40" y="335280"/>
            <a:ext cx="11226800" cy="58416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Основные этапы применения затратного подхода: </a:t>
            </a:r>
          </a:p>
          <a:p>
            <a:pPr marL="514350" indent="-514350" algn="just">
              <a:buAutoNum type="arabicParenR"/>
            </a:pPr>
            <a:r>
              <a:rPr lang="ru-RU" sz="1800" dirty="0"/>
              <a:t>расчет стоимости земельного участка с учетом наиболее эффективного использования (</a:t>
            </a:r>
            <a:r>
              <a:rPr lang="ru-RU" sz="1800" dirty="0" err="1"/>
              <a:t>Cзем</a:t>
            </a:r>
            <a:r>
              <a:rPr lang="ru-RU" sz="1800" dirty="0"/>
              <a:t>); </a:t>
            </a:r>
          </a:p>
          <a:p>
            <a:pPr marL="514350" indent="-514350" algn="just">
              <a:buAutoNum type="arabicParenR"/>
            </a:pPr>
            <a:r>
              <a:rPr lang="ru-RU" sz="1800" dirty="0"/>
              <a:t>расчет стоимости замещения или восстановительной стоимости (</a:t>
            </a:r>
            <a:r>
              <a:rPr lang="ru-RU" sz="1800" dirty="0" err="1"/>
              <a:t>Cвс</a:t>
            </a:r>
            <a:r>
              <a:rPr lang="ru-RU" sz="1800" dirty="0"/>
              <a:t> или </a:t>
            </a:r>
            <a:r>
              <a:rPr lang="ru-RU" sz="1800" dirty="0" err="1"/>
              <a:t>Cзам</a:t>
            </a:r>
            <a:r>
              <a:rPr lang="ru-RU" sz="1800" dirty="0"/>
              <a:t>); </a:t>
            </a:r>
          </a:p>
          <a:p>
            <a:pPr marL="514350" indent="-514350" algn="just">
              <a:buAutoNum type="arabicParenR"/>
            </a:pPr>
            <a:r>
              <a:rPr lang="ru-RU" sz="1800" dirty="0"/>
              <a:t>расчет накопленного или совокупного износа (всех видов) (</a:t>
            </a:r>
            <a:r>
              <a:rPr lang="ru-RU" sz="1800" dirty="0" err="1"/>
              <a:t>Сизн</a:t>
            </a:r>
            <a:r>
              <a:rPr lang="ru-RU" sz="1800" dirty="0"/>
              <a:t>): </a:t>
            </a:r>
          </a:p>
          <a:p>
            <a:pPr marL="0" indent="0" algn="just">
              <a:buNone/>
            </a:pPr>
            <a:r>
              <a:rPr lang="ru-RU" sz="1800" dirty="0"/>
              <a:t>• физический износ – износ, связанный со снижением работоспособности объекта в результате естественного физического старения и влияния внешних неблагоприятных факторов; </a:t>
            </a:r>
          </a:p>
          <a:p>
            <a:pPr marL="0" indent="0" algn="just">
              <a:buNone/>
            </a:pPr>
            <a:r>
              <a:rPr lang="ru-RU" sz="1800" dirty="0"/>
              <a:t>• функциональное устаревание – устаревание, из-за несоответствия современным требованиям, предъявляемым к подобным объектам; </a:t>
            </a:r>
          </a:p>
          <a:p>
            <a:pPr marL="0" indent="0" algn="just">
              <a:buNone/>
            </a:pPr>
            <a:r>
              <a:rPr lang="ru-RU" sz="1800" dirty="0"/>
              <a:t>• внешнее устаревание – устаревание, в результате изменения внешних экономических факторов; </a:t>
            </a:r>
          </a:p>
          <a:p>
            <a:pPr marL="0" indent="0" algn="just">
              <a:buNone/>
            </a:pPr>
            <a:r>
              <a:rPr lang="ru-RU" sz="1800" dirty="0"/>
              <a:t>4) расчет стоимости объекта с учетом накопленного износа: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53552-89D8-EA49-3667-6EA3AE363A87}"/>
              </a:ext>
            </a:extLst>
          </p:cNvPr>
          <p:cNvSpPr txBox="1"/>
          <p:nvPr/>
        </p:nvSpPr>
        <p:spPr>
          <a:xfrm>
            <a:off x="2936240" y="391489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Сон=</a:t>
            </a:r>
            <a:r>
              <a:rPr lang="ru-RU" sz="2000" dirty="0" err="1"/>
              <a:t>Свс</a:t>
            </a:r>
            <a:r>
              <a:rPr lang="ru-RU" sz="2000" dirty="0"/>
              <a:t> –</a:t>
            </a:r>
            <a:r>
              <a:rPr lang="ru-RU" sz="2000" dirty="0" err="1"/>
              <a:t>Сизн</a:t>
            </a:r>
            <a:r>
              <a:rPr lang="ru-RU" sz="2000" dirty="0"/>
              <a:t>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083AE9-F193-6FE0-E19B-483C704E5C58}"/>
              </a:ext>
            </a:extLst>
          </p:cNvPr>
          <p:cNvSpPr txBox="1"/>
          <p:nvPr/>
        </p:nvSpPr>
        <p:spPr>
          <a:xfrm>
            <a:off x="579120" y="4399895"/>
            <a:ext cx="1122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5) определение итоговой стоимости недвижимости, как суммы стоимости земельного участка и восстановительной стоимости здания за вычетом совокупного износа: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8BE80A-D104-4B71-7B9F-C66D32B28C88}"/>
              </a:ext>
            </a:extLst>
          </p:cNvPr>
          <p:cNvSpPr txBox="1"/>
          <p:nvPr/>
        </p:nvSpPr>
        <p:spPr>
          <a:xfrm>
            <a:off x="3332480" y="512127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Сон= </a:t>
            </a:r>
            <a:r>
              <a:rPr lang="ru-RU" sz="2000" dirty="0" err="1"/>
              <a:t>Сзем+Свс</a:t>
            </a:r>
            <a:r>
              <a:rPr lang="ru-RU" sz="2000" dirty="0"/>
              <a:t> – </a:t>
            </a:r>
            <a:r>
              <a:rPr lang="ru-RU" sz="2000" dirty="0" err="1"/>
              <a:t>Сизн</a:t>
            </a:r>
            <a:r>
              <a:rPr lang="ru-RU" sz="2000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2977123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CE995EC-60A7-FBBB-C313-0D922E1A4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93040"/>
            <a:ext cx="11267440" cy="59839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Необходимо учитывать, что во многих случаях затратный подход к оценке недвижимости не отражает рыночную стоимость, так как затраты инвестора не всегда создают рыночную стоимость из-за разницы в издержках на воссоздание сопоставимых объектов и, напротив создаваемая стоимость не всегда бывает адекватной понесенным затратам. Применение затратного подхода предпочтительнее, а иногда и единственно возможно в следующих случаях: </a:t>
            </a:r>
          </a:p>
          <a:p>
            <a:pPr marL="0" indent="0" algn="just">
              <a:buNone/>
            </a:pPr>
            <a:r>
              <a:rPr lang="ru-RU" sz="2000" dirty="0"/>
              <a:t>• когда оцениваются новые или недавно построенные объекты; </a:t>
            </a:r>
          </a:p>
          <a:p>
            <a:pPr marL="0" indent="0" algn="just">
              <a:buNone/>
            </a:pPr>
            <a:r>
              <a:rPr lang="ru-RU" sz="2000" dirty="0"/>
              <a:t>• когда необходимо определить вариант наилучшего и наиболее эффективного использования земли; </a:t>
            </a:r>
          </a:p>
          <a:p>
            <a:pPr marL="0" indent="0" algn="just">
              <a:buNone/>
            </a:pPr>
            <a:r>
              <a:rPr lang="ru-RU" sz="2000" dirty="0"/>
              <a:t>• когда необходимо технико-экономическое обоснование нового строительства; </a:t>
            </a:r>
          </a:p>
          <a:p>
            <a:pPr marL="0" indent="0" algn="just">
              <a:buNone/>
            </a:pPr>
            <a:r>
              <a:rPr lang="ru-RU" sz="2000" dirty="0"/>
              <a:t>• для оценки объектов незавершенного строительства; </a:t>
            </a:r>
          </a:p>
          <a:p>
            <a:pPr marL="0" indent="0" algn="just">
              <a:buNone/>
            </a:pPr>
            <a:r>
              <a:rPr lang="ru-RU" sz="2000" dirty="0"/>
              <a:t>• для оценки в целях выделения объектов налогообложения (здание, земельный участок); </a:t>
            </a:r>
          </a:p>
          <a:p>
            <a:pPr marL="0" indent="0" algn="just">
              <a:buNone/>
            </a:pPr>
            <a:r>
              <a:rPr lang="ru-RU" sz="2000" dirty="0"/>
              <a:t>• для оценки в целях страхования; </a:t>
            </a:r>
          </a:p>
          <a:p>
            <a:pPr marL="0" indent="0" algn="just">
              <a:buNone/>
            </a:pPr>
            <a:r>
              <a:rPr lang="ru-RU" sz="2000" dirty="0"/>
              <a:t>• для итогового согласования стоимости.</a:t>
            </a:r>
          </a:p>
        </p:txBody>
      </p:sp>
    </p:spTree>
    <p:extLst>
      <p:ext uri="{BB962C8B-B14F-4D97-AF65-F5344CB8AC3E}">
        <p14:creationId xmlns:p14="http://schemas.microsoft.com/office/powerpoint/2010/main" val="100325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FD19C-B7B7-9FCF-73FF-9B50887A1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Схема процедуры оценки стоимости недвижимости затратным подходом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91FC34-695D-244F-F8D4-3F1F64A87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1300480"/>
            <a:ext cx="11562080" cy="519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82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14164-0B17-6DA5-895D-082CA777B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8955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/>
              <a:t>Методы расчета стоимости воспроизводства (стоимости замещения)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90FF20-A68A-7F89-E98A-B60EF4C11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" y="1002665"/>
            <a:ext cx="11160760" cy="549021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dirty="0"/>
              <a:t>Полная восстановительная стоимость (ПВС) – восстановительная стоимость основных фондов с учетом сопутствующих затрат, необходимых для начала эксплуатации активов и отражаемая в балансовой стоимости. Оценка полной восстановительной стоимости здания на дату оценки может проводиться по стоимости воспроизводства либо по стоимости замещения. Стоимость воспроизводства (стоимость замещения) оцениваемого объекта недвижимости рассчитывается в текущих ценах как нового (без учета накопленного износа) и соотнесенная к дате проведения оценки. </a:t>
            </a:r>
          </a:p>
          <a:p>
            <a:pPr marL="0" indent="0" algn="just">
              <a:buNone/>
            </a:pPr>
            <a:r>
              <a:rPr lang="ru-RU" sz="1800" dirty="0"/>
              <a:t>Стоимость восстановления – представляет собой сумму затрат в текущих ценах на дату оценки на строительство точной копии оцениваемого здания как нового с учетом всех его недостатков и избыточных элементов, с использованием тех же строительных материалов, стандартов, дизайна, проекта, качества работ и т.д. При определенных условиях альтернативой восстановительной стоимости может являться стоимость замещения. </a:t>
            </a:r>
          </a:p>
          <a:p>
            <a:pPr marL="0" indent="0" algn="just">
              <a:buNone/>
            </a:pPr>
            <a:r>
              <a:rPr lang="ru-RU" sz="1800" dirty="0"/>
              <a:t>Стоимость замещения – это сумма затрат в текущих ценах на дату оценки на строительство нового здания, имеющего эквивалентную полезность с объектом оценки, но построенного из современных материалов и конструкций и в соответствии с современными стандартами, дизайном и планировкой, квалификацией рабочей силы и пр. Таким образом, восстановительная стоимость выражается издержками на воспроизводство копии объекта, как если бы он был новым, а стоимость замещения – издержками на создание нового объекта – функционального аналога для оцениваемого, как если бы он был новым.</a:t>
            </a: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1800" dirty="0"/>
              <a:t>Выбор расчета стоимости воспроизводства или стоимости замещения требует определенного обоснования и зависит от многих факторов: цели оценки, количества и качества собранной информации об объекте оценки, его физических характеристик и т.д. </a:t>
            </a:r>
          </a:p>
        </p:txBody>
      </p:sp>
    </p:spTree>
    <p:extLst>
      <p:ext uri="{BB962C8B-B14F-4D97-AF65-F5344CB8AC3E}">
        <p14:creationId xmlns:p14="http://schemas.microsoft.com/office/powerpoint/2010/main" val="1360325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DEC3F36-570E-4CFB-C464-13916C1D2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520" y="179705"/>
            <a:ext cx="1164844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В основе определения стоимости воспроизводства или стоимости замещения лежит расчет затрат, связанных со строительством объекта и сдачей его заказчику. В зависимости от порядка учета этих затрат в себестоимости строительства принято выделять прямые и косвенные затраты.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3F5EC9-E876-D05C-EC85-4B946EE17D26}"/>
              </a:ext>
            </a:extLst>
          </p:cNvPr>
          <p:cNvSpPr txBox="1"/>
          <p:nvPr/>
        </p:nvSpPr>
        <p:spPr>
          <a:xfrm>
            <a:off x="3048000" y="11615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Полные затраты застройщика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33A536-2691-C902-25F9-762D35314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18" y="1752366"/>
            <a:ext cx="11674361" cy="449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50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35C12CE-AAD9-100A-4C12-70A0054DC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760"/>
            <a:ext cx="10998200" cy="60652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Затраты на строительство учитывают прибыль подрядчика – это только издержки застройщика, а стоимость подразумевает наличие не только издержек, но и прибыли инвестора (застройщика, предпринимателя).</a:t>
            </a:r>
          </a:p>
          <a:p>
            <a:pPr marL="0" indent="0" algn="just">
              <a:buNone/>
            </a:pPr>
            <a:r>
              <a:rPr lang="ru-RU" sz="1800" dirty="0"/>
              <a:t>Прибыль предпринимателя – это установленная рынком сумма, которую предприниматель (застройщик) ожидает получить в виде премии за использование своего капитала, инвестированного в строительный проект. Она является в основном функцией риска (учитывает безрисковую ставку дохода, а также риск, связанный с реализацией подобного вида недвижимости на рынке), и зависит от конкретной рыночной ситуации.</a:t>
            </a:r>
          </a:p>
          <a:p>
            <a:pPr marL="0" indent="0" algn="just">
              <a:buNone/>
            </a:pPr>
            <a:r>
              <a:rPr lang="ru-RU" sz="1800" dirty="0"/>
              <a:t>На величину прибыли предпринимателя необходимо в расчетах увеличить сметную стоимость строительства. Таким образом, в структуре восстановительной стоимости отражаются затраты и интересы всех участников процесса создания зданий и сооружений в современных рыночных условиях.</a:t>
            </a:r>
          </a:p>
          <a:p>
            <a:pPr marL="0" indent="0" algn="just">
              <a:buNone/>
            </a:pPr>
            <a:r>
              <a:rPr lang="ru-RU" sz="1800" dirty="0"/>
              <a:t>В зависимости от цели оценки и необходимой точности расчета существует несколько способов определения стоимости воспроизводства (стоимости замещения):</a:t>
            </a:r>
          </a:p>
          <a:p>
            <a:pPr marL="0" indent="0" algn="just">
              <a:buNone/>
            </a:pPr>
            <a:r>
              <a:rPr lang="ru-RU" sz="1800" dirty="0"/>
              <a:t>• метод сравнительной единицы;</a:t>
            </a:r>
          </a:p>
          <a:p>
            <a:pPr marL="0" indent="0" algn="just">
              <a:buNone/>
            </a:pPr>
            <a:r>
              <a:rPr lang="ru-RU" sz="1800" dirty="0"/>
              <a:t>• метод разбивки по компонентам;</a:t>
            </a:r>
          </a:p>
          <a:p>
            <a:pPr marL="0" indent="0" algn="just">
              <a:buNone/>
            </a:pPr>
            <a:r>
              <a:rPr lang="ru-RU" sz="1800" dirty="0"/>
              <a:t>• метод аналогов;</a:t>
            </a:r>
          </a:p>
          <a:p>
            <a:pPr marL="0" indent="0" algn="just">
              <a:buNone/>
            </a:pPr>
            <a:r>
              <a:rPr lang="ru-RU" sz="1800" dirty="0"/>
              <a:t>• метод количественного обследования.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1307355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1F909-4330-DD2F-A265-5D77AA1DB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7675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/>
              <a:t>Метод сравнительной единицы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D603EF-AC1B-1C9E-289A-1ED363523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812800"/>
            <a:ext cx="11369040" cy="58216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Этот метод предполагает расчет стоимости строительства сравнительной единицы аналогичного здания. Стоимость сравнительной единицы аналога должна быть скорректирована на имеющиеся различия в сравниваемых объектах (планировка, оборудование, права собственности и т.д.). </a:t>
            </a:r>
          </a:p>
          <a:p>
            <a:pPr marL="0" indent="0" algn="just">
              <a:buNone/>
            </a:pPr>
            <a:r>
              <a:rPr lang="ru-RU" sz="1800" dirty="0"/>
              <a:t>Для расчета стоимости воспроизводства (стоимости замещения) оцениваемого объекта скорректированная стоимость единицы сравнения умножается на количество единиц сравнения (площадь, объем). </a:t>
            </a:r>
          </a:p>
          <a:p>
            <a:pPr marL="0" indent="0" algn="just">
              <a:buNone/>
            </a:pPr>
            <a:r>
              <a:rPr lang="ru-RU" sz="1800" dirty="0"/>
              <a:t>Для определения величины затрат обычно используются различные справочные и нормативные материалы: </a:t>
            </a:r>
          </a:p>
          <a:p>
            <a:pPr marL="0" indent="0" algn="just">
              <a:buNone/>
            </a:pPr>
            <a:r>
              <a:rPr lang="ru-RU" sz="1800" dirty="0"/>
              <a:t>УПСС – укрупненные показатели стоимости строительства; </a:t>
            </a:r>
          </a:p>
          <a:p>
            <a:pPr marL="0" indent="0" algn="just">
              <a:buNone/>
            </a:pPr>
            <a:r>
              <a:rPr lang="ru-RU" sz="1800" dirty="0"/>
              <a:t>УПВС – укрупненные показатели стоимости восстановительной стоимости и т.д. </a:t>
            </a:r>
          </a:p>
          <a:p>
            <a:pPr marL="0" indent="0" algn="just">
              <a:buNone/>
            </a:pPr>
            <a:r>
              <a:rPr lang="ru-RU" sz="1800" dirty="0"/>
              <a:t> Если в качестве сравнительной единицы выбран 1 кв. м, то формула расчета будет иметь следующий вид: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40F0D2-137A-AEB1-CAEA-114548350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049" y="3723618"/>
            <a:ext cx="6923413" cy="4521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78C42C-81BB-4939-6EE6-40E535925397}"/>
              </a:ext>
            </a:extLst>
          </p:cNvPr>
          <p:cNvSpPr txBox="1"/>
          <p:nvPr/>
        </p:nvSpPr>
        <p:spPr>
          <a:xfrm>
            <a:off x="426720" y="4282222"/>
            <a:ext cx="113690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где </a:t>
            </a:r>
            <a:r>
              <a:rPr lang="ru-RU" dirty="0" err="1"/>
              <a:t>Свс</a:t>
            </a:r>
            <a:r>
              <a:rPr lang="ru-RU" dirty="0"/>
              <a:t> – стоимость воспроизводства оцениваемого объекта, руб.; См 2 – стоимость 1 кв. м типичного сооружения на базовую дату, руб. за 1 кв. м; </a:t>
            </a:r>
            <a:r>
              <a:rPr lang="ru-RU" dirty="0" err="1"/>
              <a:t>Sон</a:t>
            </a:r>
            <a:r>
              <a:rPr lang="ru-RU" dirty="0"/>
              <a:t> – площадь оцениваемого объекта (количество единиц сравнения), кв. м; </a:t>
            </a:r>
            <a:r>
              <a:rPr lang="ru-RU" dirty="0" err="1"/>
              <a:t>Кп</a:t>
            </a:r>
            <a:r>
              <a:rPr lang="ru-RU" dirty="0"/>
              <a:t> – коэффициент, учитывающий выявленные отличия между оцениваемым объектом и выбранными типичными сооружениями по площади, объему, прочим физическим параметрам; </a:t>
            </a:r>
            <a:r>
              <a:rPr lang="ru-RU" dirty="0" err="1"/>
              <a:t>Кн</a:t>
            </a:r>
            <a:r>
              <a:rPr lang="ru-RU" dirty="0"/>
              <a:t> – коэффициент, учитывающий возможное несоответствие между оцениваемым объектом и выбранным типичным сооружением; Км – коэффициент, учитывающий местоположение объекта; Кв – коэффициент, учитывающий изменение стоимости СМР между базовой датой и датой на момент оценки; </a:t>
            </a:r>
            <a:r>
              <a:rPr lang="ru-RU" dirty="0" err="1"/>
              <a:t>Кпз</a:t>
            </a:r>
            <a:r>
              <a:rPr lang="ru-RU" dirty="0"/>
              <a:t> – коэффициент, учитывающий прибыль застройщика; </a:t>
            </a:r>
            <a:r>
              <a:rPr lang="ru-RU" dirty="0" err="1"/>
              <a:t>Кндс</a:t>
            </a:r>
            <a:r>
              <a:rPr lang="ru-RU" dirty="0"/>
              <a:t> – коэффициент, учитывающий НДС.</a:t>
            </a:r>
          </a:p>
        </p:txBody>
      </p:sp>
    </p:spTree>
    <p:extLst>
      <p:ext uri="{BB962C8B-B14F-4D97-AF65-F5344CB8AC3E}">
        <p14:creationId xmlns:p14="http://schemas.microsoft.com/office/powerpoint/2010/main" val="2297659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B4892BA-8CCD-14CB-478C-A80F2C6ED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30505"/>
            <a:ext cx="116382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Важным этапом является выбор типичного объекта. При этом необходимо учитывать: </a:t>
            </a:r>
          </a:p>
          <a:p>
            <a:pPr marL="0" indent="0">
              <a:buNone/>
            </a:pPr>
            <a:r>
              <a:rPr lang="ru-RU" sz="1800" dirty="0"/>
              <a:t>• единое функциональное назначение; </a:t>
            </a:r>
          </a:p>
          <a:p>
            <a:pPr marL="0" indent="0">
              <a:buNone/>
            </a:pPr>
            <a:r>
              <a:rPr lang="ru-RU" sz="1800" dirty="0"/>
              <a:t>• близость физических характеристик; </a:t>
            </a:r>
          </a:p>
          <a:p>
            <a:pPr marL="0" indent="0">
              <a:buNone/>
            </a:pPr>
            <a:r>
              <a:rPr lang="ru-RU" sz="1800" dirty="0"/>
              <a:t>• сопоставимый хронологический возраст объектов и </a:t>
            </a:r>
            <a:r>
              <a:rPr lang="ru-RU" sz="1800" dirty="0" err="1"/>
              <a:t>т.д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271012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1EBE7-0DD8-85FF-C7CA-C87F4E45F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6875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/>
              <a:t>Метод разбивки по компонентам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8205CC-0C8F-052D-2296-E1401D28C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920" y="840105"/>
            <a:ext cx="1159764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Этот метод предполагает разбивку оцениваемого объекта на строительные компоненты – фундамент, стены, перекрытия т.п. Стоимость каждого компонента получают исходя из суммы прямых и косвенных затрат, необходимых для устройства единицы объема по формуле: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34E6D4-77FE-63D0-E034-AFEB35F5A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209" y="1666557"/>
            <a:ext cx="4188439" cy="5178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319165-21A8-73D2-2385-E5B01A0C4324}"/>
              </a:ext>
            </a:extLst>
          </p:cNvPr>
          <p:cNvSpPr txBox="1"/>
          <p:nvPr/>
        </p:nvSpPr>
        <p:spPr>
          <a:xfrm>
            <a:off x="408428" y="2567980"/>
            <a:ext cx="1143813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где </a:t>
            </a:r>
            <a:r>
              <a:rPr lang="ru-RU" dirty="0" err="1"/>
              <a:t>Свс</a:t>
            </a:r>
            <a:r>
              <a:rPr lang="ru-RU" dirty="0"/>
              <a:t> – стоимость воспроизводства здания в целом; V – объем i-го компонента; </a:t>
            </a:r>
            <a:r>
              <a:rPr lang="ru-RU" dirty="0" err="1"/>
              <a:t>Сi</a:t>
            </a:r>
            <a:r>
              <a:rPr lang="ru-RU" dirty="0"/>
              <a:t> – стоимость единицы объема; </a:t>
            </a:r>
            <a:r>
              <a:rPr lang="ru-RU" dirty="0" err="1"/>
              <a:t>Кн</a:t>
            </a:r>
            <a:r>
              <a:rPr lang="ru-RU" dirty="0"/>
              <a:t> – коэффициент, учитывающий имеющиеся несоответствия между оцениваемым объектом и выбранным типичным сооружением; </a:t>
            </a:r>
            <a:r>
              <a:rPr lang="ru-RU" dirty="0" err="1"/>
              <a:t>Скз</a:t>
            </a:r>
            <a:r>
              <a:rPr lang="ru-RU" dirty="0"/>
              <a:t> – косвенные затраты застройщика; n – количество выделенных компонентов здания.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Существует несколько вариантов использования метода разбивки по компонентам: </a:t>
            </a:r>
          </a:p>
          <a:p>
            <a:pPr algn="just"/>
            <a:r>
              <a:rPr lang="ru-RU" dirty="0"/>
              <a:t>• субподряд – основан на том, что строитель-генподрядчик нанимает субподрядчиков для выполнения части строительных работ, затем рассчитываются суммарные затраты по всем субподрядчикам; </a:t>
            </a:r>
          </a:p>
          <a:p>
            <a:pPr algn="just"/>
            <a:r>
              <a:rPr lang="ru-RU" dirty="0"/>
              <a:t>• разбивка по профилю работ – профиль аналогичен предыдущему и основан на расчете затрат на наем различных специалистов; </a:t>
            </a:r>
          </a:p>
          <a:p>
            <a:pPr algn="just"/>
            <a:r>
              <a:rPr lang="ru-RU" dirty="0"/>
              <a:t>• выделение затрат – предполагает использование разных единиц сравнения для оценки разных компонент здания, после чего эти оценки суммируются.</a:t>
            </a:r>
          </a:p>
        </p:txBody>
      </p:sp>
    </p:spTree>
    <p:extLst>
      <p:ext uri="{BB962C8B-B14F-4D97-AF65-F5344CB8AC3E}">
        <p14:creationId xmlns:p14="http://schemas.microsoft.com/office/powerpoint/2010/main" val="3840239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6AD792-9CFE-06F3-B240-244E65266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565"/>
            <a:ext cx="10515600" cy="454659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/>
              <a:t>Метод аналогов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0EB5B3-74A0-2D8E-5E73-A92EF0A93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" y="857448"/>
            <a:ext cx="1144524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Метод аналогов основан на использовании данных о стоимости строительства конкретных объектов (аналогов), которые были построены в период соответствующий периоду строительства объекта оценки с корректировкой стоимости выбранных аналогов при наличии каких-либо расхождений.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B53995-30A0-D83F-1CA8-8D9A3752F4E7}"/>
              </a:ext>
            </a:extLst>
          </p:cNvPr>
          <p:cNvSpPr txBox="1"/>
          <p:nvPr/>
        </p:nvSpPr>
        <p:spPr>
          <a:xfrm>
            <a:off x="3048000" y="18524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i="1" dirty="0"/>
              <a:t>Метод количественного обследования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C6AD75-2004-405A-256F-F704C2D6A554}"/>
              </a:ext>
            </a:extLst>
          </p:cNvPr>
          <p:cNvSpPr txBox="1"/>
          <p:nvPr/>
        </p:nvSpPr>
        <p:spPr>
          <a:xfrm>
            <a:off x="373380" y="2450942"/>
            <a:ext cx="112395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Метод количественного обследования основан на применении детального количественного расчета затрат на монтаж отдельных компонентов, оборудования и строительства здания в целом. Кроме расчета прямых затрат необходим учет накладных расходов и иных затрат, т.е. составляется полная смета воссоздания оцениваемого объекта. </a:t>
            </a:r>
          </a:p>
        </p:txBody>
      </p:sp>
    </p:spTree>
    <p:extLst>
      <p:ext uri="{BB962C8B-B14F-4D97-AF65-F5344CB8AC3E}">
        <p14:creationId xmlns:p14="http://schemas.microsoft.com/office/powerpoint/2010/main" val="3172044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D4DCF-8B58-B5C6-4A70-227957886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9915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/>
              <a:t>Расчет стоимости строительства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785241-86D8-BE28-3405-6CD5DD95F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" y="1063625"/>
            <a:ext cx="1143508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Стоимость строительства зданий и сооружений определяется величиной инвестиций, необходимых для его осуществления. Стоимость строительства, как правило, определяется на стадии предпроектных проработок (составление ТЭО строительства). Сметная стоимость строительства зданий и сооружений – это сумма денежных средств, необходимых для его осуществления в соответствии с проектной документацией. На основе сметной стоимости производится расчет размера капитальных вложений, финансирования строительства, а также формирования свободных (договорных) цен на строительную продукцию. </a:t>
            </a:r>
          </a:p>
          <a:p>
            <a:pPr marL="0" indent="0" algn="just">
              <a:buNone/>
            </a:pPr>
            <a:r>
              <a:rPr lang="ru-RU" sz="1800" dirty="0"/>
              <a:t>Сметная стоимость строительства включает следующие элементы: </a:t>
            </a:r>
          </a:p>
          <a:p>
            <a:pPr marL="0" indent="0" algn="just">
              <a:buNone/>
            </a:pPr>
            <a:r>
              <a:rPr lang="ru-RU" sz="1800" dirty="0"/>
              <a:t>• строительные работы; </a:t>
            </a:r>
          </a:p>
          <a:p>
            <a:pPr marL="0" indent="0" algn="just">
              <a:buNone/>
            </a:pPr>
            <a:r>
              <a:rPr lang="ru-RU" sz="1800" dirty="0"/>
              <a:t>• работы по монтажу оборудования (монтажные работы); </a:t>
            </a:r>
          </a:p>
          <a:p>
            <a:pPr marL="0" indent="0" algn="just">
              <a:buNone/>
            </a:pPr>
            <a:r>
              <a:rPr lang="ru-RU" sz="1800" dirty="0"/>
              <a:t>• затраты на приобретение (изготовление) оборудования, мебели и инвентаря; </a:t>
            </a:r>
          </a:p>
          <a:p>
            <a:pPr marL="0" indent="0" algn="just">
              <a:buNone/>
            </a:pPr>
            <a:r>
              <a:rPr lang="ru-RU" sz="1800" dirty="0"/>
              <a:t>• прочие затраты.</a:t>
            </a:r>
          </a:p>
        </p:txBody>
      </p:sp>
    </p:spTree>
    <p:extLst>
      <p:ext uri="{BB962C8B-B14F-4D97-AF65-F5344CB8AC3E}">
        <p14:creationId xmlns:p14="http://schemas.microsoft.com/office/powerpoint/2010/main" val="3318904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BBD34D-F6A6-CE99-8C93-071B7F4B5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0"/>
            <a:ext cx="10515600" cy="488315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/>
              <a:t>Методы расчета затрат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F19681-E879-21FF-0E72-3C02E96AE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424438"/>
            <a:ext cx="1147572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При составлении смет (расчетов) инвестора и подрядчика на альтернативной основе могут применяться следующие методы расчета затрат: </a:t>
            </a:r>
          </a:p>
          <a:p>
            <a:pPr marL="0" indent="0" algn="just">
              <a:buNone/>
            </a:pPr>
            <a:r>
              <a:rPr lang="ru-RU" sz="1800" dirty="0"/>
              <a:t>Ресурсный метод – расчет в текущих (прогнозных) ценах и тарифах ресурсов (элементов затрат), ведется исходя из потребности в материалах, изделиях, конструкциях (в том числе вспомогательных, применяемых в процессе производства работ), а также данных о расстояниях и способах их доставки на место строительства, расходе энергоносителей на технологические цели, времени эксплуатации строительных машин и их составе, затратах труда рабочих. </a:t>
            </a:r>
          </a:p>
          <a:p>
            <a:pPr marL="0" indent="0" algn="just">
              <a:buNone/>
            </a:pPr>
            <a:r>
              <a:rPr lang="ru-RU" sz="1800" dirty="0"/>
              <a:t>Это метод определения стоимости на основе оценки выделенных ресурсов (затрат труда, потребности в строительных машинах, расхода материалов, изделий и конструкций). </a:t>
            </a:r>
          </a:p>
          <a:p>
            <a:pPr marL="0" indent="0" algn="just">
              <a:buNone/>
            </a:pPr>
            <a:r>
              <a:rPr lang="ru-RU" sz="1800" dirty="0"/>
              <a:t>Применение этого метода допускается на всех стадиях разработки технической документации для строительства: технико-экономических обоснований (ТЭО) инвестиций, проектов детальной планировки (ПДП) объектов жилищно-социального назначения, проектов (эскизных проектов) и рабочей документации. Для определения сметной стоимости работ ресурсным методом рекомендуется применять формы локальной ресурсной ведомости и локального сметного расчета, локальной сметы.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390862-9857-4B20-43F6-1AD30F252A6A}"/>
              </a:ext>
            </a:extLst>
          </p:cNvPr>
          <p:cNvSpPr txBox="1"/>
          <p:nvPr/>
        </p:nvSpPr>
        <p:spPr>
          <a:xfrm>
            <a:off x="373380" y="4272677"/>
            <a:ext cx="115138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качестве исходных данных для определения прямых затрат выделяются следующие ресурсные показатели: </a:t>
            </a:r>
          </a:p>
          <a:p>
            <a:pPr marL="342900" indent="-342900" algn="just">
              <a:buAutoNum type="arabicParenR"/>
            </a:pPr>
            <a:r>
              <a:rPr lang="ru-RU" dirty="0"/>
              <a:t>трудовые ресурсы: </a:t>
            </a:r>
          </a:p>
          <a:p>
            <a:pPr algn="just"/>
            <a:r>
              <a:rPr lang="ru-RU" dirty="0"/>
              <a:t>• затраты труда рабочих-строителей – чел.-ч; </a:t>
            </a:r>
          </a:p>
          <a:p>
            <a:pPr algn="just"/>
            <a:r>
              <a:rPr lang="ru-RU" dirty="0"/>
              <a:t>• затраты труда машинистов – чел.-ч; </a:t>
            </a:r>
          </a:p>
          <a:p>
            <a:pPr algn="just"/>
            <a:r>
              <a:rPr lang="ru-RU" dirty="0"/>
              <a:t>2) строительные машины: </a:t>
            </a:r>
          </a:p>
          <a:p>
            <a:pPr algn="just"/>
            <a:r>
              <a:rPr lang="ru-RU" dirty="0"/>
              <a:t>• данные о времени использования строительных машин – маш.-ч; </a:t>
            </a:r>
          </a:p>
          <a:p>
            <a:pPr algn="just"/>
            <a:r>
              <a:rPr lang="ru-RU" dirty="0"/>
              <a:t>3) материальные ресурсы: </a:t>
            </a:r>
          </a:p>
          <a:p>
            <a:pPr algn="just"/>
            <a:r>
              <a:rPr lang="ru-RU" dirty="0"/>
              <a:t>• данные о расходе материалов, изделий (деталей) и конструкций (в принятых физических единицах: шт., кв. м, куб. м и др.).</a:t>
            </a:r>
          </a:p>
        </p:txBody>
      </p:sp>
    </p:spTree>
    <p:extLst>
      <p:ext uri="{BB962C8B-B14F-4D97-AF65-F5344CB8AC3E}">
        <p14:creationId xmlns:p14="http://schemas.microsoft.com/office/powerpoint/2010/main" val="3550795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7C496C0-5FCF-1408-A53F-BD79BDA7A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80" y="159385"/>
            <a:ext cx="1151636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Для определения указанных ресурсов используются следующие источники: </a:t>
            </a:r>
          </a:p>
          <a:p>
            <a:pPr marL="342900" indent="-342900" algn="just">
              <a:buAutoNum type="arabicParenR"/>
            </a:pPr>
            <a:r>
              <a:rPr lang="ru-RU" sz="1800" dirty="0"/>
              <a:t>сметно-нормативная база – сборники ГЭСН-2001, ТСН, ПОСН, ФОН, ИСН; </a:t>
            </a:r>
          </a:p>
          <a:p>
            <a:pPr marL="342900" indent="-342900" algn="just">
              <a:buAutoNum type="arabicParenR"/>
            </a:pPr>
            <a:r>
              <a:rPr lang="ru-RU" sz="1800" dirty="0"/>
              <a:t>проектные материалы: ведомости материалов (ВМ), сводные ведомости материалов (СВМ), таблицы спецификаций, данные о затратах труда рабочих и времени использования машин и механизмов в ПОС (проект организации строительства) или ППР (проект производства работ); </a:t>
            </a:r>
          </a:p>
          <a:p>
            <a:pPr marL="342900" indent="-342900" algn="just">
              <a:buAutoNum type="arabicParenR"/>
            </a:pPr>
            <a:r>
              <a:rPr lang="ru-RU" sz="1800" dirty="0"/>
              <a:t>другие сборники нормативных показателей. </a:t>
            </a:r>
          </a:p>
          <a:p>
            <a:pPr marL="0" indent="0" algn="just">
              <a:buNone/>
            </a:pPr>
            <a:r>
              <a:rPr lang="ru-RU" sz="1800" dirty="0"/>
              <a:t>Цены на ресурсы принимаются либо средние территориальные (сборники сметных цен Российской Федерации), либо исходя из реальных экономических условий работы подрядчика по согласованию с заказчиком. Кроме того, справки о ценах на строительные ресурсы приводятся в различных информационных изданиях и каталогах: «Стройка», «Строитель», «Строй-Маркет» и др.</a:t>
            </a:r>
          </a:p>
        </p:txBody>
      </p:sp>
    </p:spTree>
    <p:extLst>
      <p:ext uri="{BB962C8B-B14F-4D97-AF65-F5344CB8AC3E}">
        <p14:creationId xmlns:p14="http://schemas.microsoft.com/office/powerpoint/2010/main" val="3827825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B4E0008-57B4-A9ED-49A0-77CC5CC5F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80" y="189865"/>
            <a:ext cx="1151636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Прямые затраты при применении ресурсного метода определяются следующим образом: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2F78BD-C18A-76A3-C847-5E951EE90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419" y="580682"/>
            <a:ext cx="6023850" cy="4353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35F9AC-6ED6-79B1-3DD7-E6B579F1C255}"/>
              </a:ext>
            </a:extLst>
          </p:cNvPr>
          <p:cNvSpPr txBox="1"/>
          <p:nvPr/>
        </p:nvSpPr>
        <p:spPr>
          <a:xfrm>
            <a:off x="690880" y="1211372"/>
            <a:ext cx="112979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где DС – прямые затраты по проекту; </a:t>
            </a:r>
          </a:p>
          <a:p>
            <a:pPr algn="just"/>
            <a:r>
              <a:rPr lang="ru-RU" dirty="0" err="1"/>
              <a:t>Cзп</a:t>
            </a:r>
            <a:r>
              <a:rPr lang="ru-RU" dirty="0"/>
              <a:t> – сметная цена одного чел.-ч трудозатрат, в базисном уровне – исходя из среднего нормативного разряда; в текущем уровне – на основе фактически сложившейся средней заработной платы всех работников подрядной организации, но не выше установленной нормируемой величины средств на оплату труда, относимой на себестоимость работ (продукции, услуг); </a:t>
            </a:r>
          </a:p>
          <a:p>
            <a:pPr algn="just"/>
            <a:r>
              <a:rPr lang="ru-RU" dirty="0" err="1"/>
              <a:t>Тр</a:t>
            </a:r>
            <a:r>
              <a:rPr lang="ru-RU" dirty="0"/>
              <a:t> – трудозатраты в чел.-ч; </a:t>
            </a:r>
          </a:p>
          <a:p>
            <a:pPr algn="just"/>
            <a:r>
              <a:rPr lang="ru-RU" dirty="0" err="1"/>
              <a:t>Cэммi</a:t>
            </a:r>
            <a:r>
              <a:rPr lang="ru-RU" dirty="0"/>
              <a:t> – стоимость маш.-ч строительной машины (принимается в базисном уровне); </a:t>
            </a:r>
          </a:p>
          <a:p>
            <a:pPr algn="just"/>
            <a:r>
              <a:rPr lang="ru-RU" dirty="0" err="1"/>
              <a:t>Тэммi</a:t>
            </a:r>
            <a:r>
              <a:rPr lang="ru-RU" dirty="0"/>
              <a:t> – время эксплуатации строительной машины; </a:t>
            </a:r>
          </a:p>
          <a:p>
            <a:pPr algn="just"/>
            <a:r>
              <a:rPr lang="ru-RU" dirty="0"/>
              <a:t>n – количество строительных машин, участвующих в строительстве; </a:t>
            </a:r>
          </a:p>
          <a:p>
            <a:pPr algn="just"/>
            <a:r>
              <a:rPr lang="ru-RU" dirty="0" err="1"/>
              <a:t>Cматj</a:t>
            </a:r>
            <a:r>
              <a:rPr lang="ru-RU" dirty="0"/>
              <a:t> – сметная цена на материалы, изделия и конструкции; </a:t>
            </a:r>
          </a:p>
          <a:p>
            <a:pPr algn="just"/>
            <a:r>
              <a:rPr lang="ru-RU" dirty="0" err="1"/>
              <a:t>Тматj</a:t>
            </a:r>
            <a:r>
              <a:rPr lang="ru-RU" dirty="0"/>
              <a:t> – физическая потребность сметного строительного материала, изделий и конструкций; </a:t>
            </a:r>
          </a:p>
          <a:p>
            <a:pPr algn="just"/>
            <a:r>
              <a:rPr lang="ru-RU" dirty="0"/>
              <a:t>m – количество типов строительных материалов.</a:t>
            </a:r>
          </a:p>
        </p:txBody>
      </p:sp>
    </p:spTree>
    <p:extLst>
      <p:ext uri="{BB962C8B-B14F-4D97-AF65-F5344CB8AC3E}">
        <p14:creationId xmlns:p14="http://schemas.microsoft.com/office/powerpoint/2010/main" val="3813317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8741D95-1437-AB29-85CA-82878F169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880" y="220344"/>
            <a:ext cx="11557000" cy="454469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i="1" dirty="0"/>
              <a:t>Ресурсно-индексный метод </a:t>
            </a:r>
            <a:r>
              <a:rPr lang="ru-RU" sz="1800" dirty="0"/>
              <a:t>– это сочетание ресурсного метода с системой индексов на ресурсы (материальные, технические, трудовые и пр.). </a:t>
            </a:r>
          </a:p>
          <a:p>
            <a:pPr marL="0" indent="0" algn="just">
              <a:buNone/>
            </a:pPr>
            <a:r>
              <a:rPr lang="ru-RU" sz="1800" dirty="0"/>
              <a:t>В свете постановления Правительства РФ от 18 мая 2009 г. №427 «О порядке проведения, проверки достоверности определения сметной стоимости объектов капитального строительства, строительство которых финансируется с привлечением средств Федерального бюджета» ресурсно-индексный метод следует считать основным наряду с ресурсным методом. </a:t>
            </a:r>
          </a:p>
          <a:p>
            <a:pPr marL="0" indent="0" algn="just">
              <a:buNone/>
            </a:pPr>
            <a:r>
              <a:rPr lang="ru-RU" sz="1800" dirty="0"/>
              <a:t>Индексы представляют собой отношение стоимости продукции, работ или ресурсов в текущем (прогнозном периоде) уровне цен к стоимости в базисном уровне цен. Они выражаются в безразмерных величинах, как правило, не более чем с двумя значащими цифрами после запятой. </a:t>
            </a:r>
          </a:p>
          <a:p>
            <a:pPr marL="0" indent="0" algn="just">
              <a:buNone/>
            </a:pPr>
            <a:r>
              <a:rPr lang="ru-RU" sz="1800" dirty="0"/>
              <a:t>Приведение сметной стоимости, определенной в базисном уровне цен, в уровень текущих (прогнозных) цен производится путем перемножения ее по каждой строчке (разделу) на соответствующий текущий (прогнозный) индекс с последующим суммированием общего итога по смете. </a:t>
            </a:r>
          </a:p>
          <a:p>
            <a:pPr marL="0" indent="0" algn="just">
              <a:buNone/>
            </a:pPr>
            <a:r>
              <a:rPr lang="ru-RU" sz="1800" dirty="0"/>
              <a:t>Применение ресурсного и ресурсно-индексного методов считается возможным на всех стадиях разработки технической документации, как заказчиком, так и подрядчиком при обосновании своих предложений по цене строящегося или реконструируемого объекта. Эти методы являются наиболее точными при оценке объекта недвижимости риелторскими и </a:t>
            </a:r>
            <a:r>
              <a:rPr lang="ru-RU" sz="1800" dirty="0" err="1"/>
              <a:t>сервейерскими</a:t>
            </a:r>
            <a:r>
              <a:rPr lang="ru-RU" sz="1800" dirty="0"/>
              <a:t> фирмами.</a:t>
            </a:r>
          </a:p>
        </p:txBody>
      </p:sp>
    </p:spTree>
    <p:extLst>
      <p:ext uri="{BB962C8B-B14F-4D97-AF65-F5344CB8AC3E}">
        <p14:creationId xmlns:p14="http://schemas.microsoft.com/office/powerpoint/2010/main" val="540021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A08506B-3864-9988-B170-6D6127B5E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179705"/>
            <a:ext cx="115570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Базисно-индексный метод основан на использовании системы текущих и прогнозных индексов по отношению к стоимости, определенной в базисном уровне или в текущем уровне цен. Приведение к уровню текущих (прогнозируемых) цен осуществляется путем перемножения базисной стоимости на соответствующие индексы по видам работ, элементам затрат: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4825DD-9D83-8C4F-0461-5063787EB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276" y="1185519"/>
            <a:ext cx="5734406" cy="4096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0C53CA-FFD4-590C-AF1B-28A8C19CA94E}"/>
              </a:ext>
            </a:extLst>
          </p:cNvPr>
          <p:cNvSpPr txBox="1"/>
          <p:nvPr/>
        </p:nvSpPr>
        <p:spPr>
          <a:xfrm>
            <a:off x="416560" y="1996520"/>
            <a:ext cx="1147064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где BV – стоимость нового строительства; </a:t>
            </a:r>
          </a:p>
          <a:p>
            <a:pPr algn="just"/>
            <a:r>
              <a:rPr lang="ru-RU" dirty="0" err="1"/>
              <a:t>Cзп</a:t>
            </a:r>
            <a:r>
              <a:rPr lang="ru-RU" dirty="0"/>
              <a:t>, </a:t>
            </a:r>
            <a:r>
              <a:rPr lang="ru-RU" dirty="0" err="1"/>
              <a:t>Cэмм</a:t>
            </a:r>
            <a:r>
              <a:rPr lang="ru-RU" dirty="0"/>
              <a:t>, </a:t>
            </a:r>
            <a:r>
              <a:rPr lang="ru-RU" dirty="0" err="1"/>
              <a:t>Cмат</a:t>
            </a:r>
            <a:r>
              <a:rPr lang="ru-RU" dirty="0"/>
              <a:t> – элементы сметой стоимости – материалы, заработная плата, эксплуатация машин и механизмов в базисном уровне; </a:t>
            </a:r>
          </a:p>
          <a:p>
            <a:pPr algn="just"/>
            <a:r>
              <a:rPr lang="ru-RU" dirty="0" err="1"/>
              <a:t>Изп</a:t>
            </a:r>
            <a:r>
              <a:rPr lang="ru-RU" dirty="0"/>
              <a:t>, </a:t>
            </a:r>
            <a:r>
              <a:rPr lang="ru-RU" dirty="0" err="1"/>
              <a:t>Иэмм</a:t>
            </a:r>
            <a:r>
              <a:rPr lang="ru-RU" dirty="0"/>
              <a:t>, </a:t>
            </a:r>
            <a:r>
              <a:rPr lang="ru-RU" dirty="0" err="1"/>
              <a:t>Имат</a:t>
            </a:r>
            <a:r>
              <a:rPr lang="ru-RU" dirty="0"/>
              <a:t> – индексы удорожания по элементам затрат;</a:t>
            </a:r>
          </a:p>
          <a:p>
            <a:pPr algn="just"/>
            <a:r>
              <a:rPr lang="ru-RU" dirty="0"/>
              <a:t> НР – накладные расходы;</a:t>
            </a:r>
          </a:p>
          <a:p>
            <a:pPr algn="just"/>
            <a:r>
              <a:rPr lang="ru-RU" dirty="0"/>
              <a:t>СП – сметная прибыль.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Базисно-индексный метод представляется наиболее приемлемым для практического применения.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В настоящее время Министерством регионального развития РФ ежеквартально устанавливаются укрупненные индексы изменения сметной стоимости строительно-монтажных и проектно-изыскательских работ в субъектах Российской Федерации. Разработанные индексы предназначены для определения текущей стоимости строительно-монтажных работ, рассчитанной в уровне федеральных (ФЕР-2001) или региональных (ТЕР-2001) базовых цен на строительные ресурсы. Укрупненные индексы на СМР определены с учетом укрупненных нормативов накладных расходов и сметной прибыли.</a:t>
            </a:r>
          </a:p>
        </p:txBody>
      </p:sp>
    </p:spTree>
    <p:extLst>
      <p:ext uri="{BB962C8B-B14F-4D97-AF65-F5344CB8AC3E}">
        <p14:creationId xmlns:p14="http://schemas.microsoft.com/office/powerpoint/2010/main" val="785020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2422CF8-079D-18D4-729E-997567FF0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360" y="189865"/>
            <a:ext cx="1161796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Базисно-компенсационный метод – суммирование стоимости, исчисленной в базисном уровне сметных цен, и определяемых расчетами дополнительных затрат, связанных с изменением цен и тарифов на используемые ресурсы в процессе строительства. В своей основе использует метод расчета скользящей цены (</a:t>
            </a:r>
            <a:r>
              <a:rPr lang="ru-RU" sz="1800" dirty="0" err="1"/>
              <a:t>sliding-scale</a:t>
            </a:r>
            <a:r>
              <a:rPr lang="ru-RU" sz="1800" dirty="0"/>
              <a:t>),предложенный Европейской экономической комиссией ООН. </a:t>
            </a:r>
          </a:p>
          <a:p>
            <a:pPr marL="0" indent="0" algn="just">
              <a:buNone/>
            </a:pPr>
            <a:r>
              <a:rPr lang="ru-RU" sz="1800" dirty="0"/>
              <a:t>Этот метод предусматривает использование так называемой формулы скольжения: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CB845D-9A35-A51A-2CD2-958F6CEF4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518" y="1670746"/>
            <a:ext cx="5202249" cy="9505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A1F49B-63F8-F020-D804-1345A14D1F4F}"/>
              </a:ext>
            </a:extLst>
          </p:cNvPr>
          <p:cNvSpPr txBox="1"/>
          <p:nvPr/>
        </p:nvSpPr>
        <p:spPr>
          <a:xfrm>
            <a:off x="287020" y="2694543"/>
            <a:ext cx="1161796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где P1 – окончательная цена объекта строительства согласно счету-фактуре; P0 – базисная (договорная) цена, установленная на день заключения контракта; а – постоянная часть расходов (неизменная доля цены СМР, называемой коэффициентом торможения); b – доля расходов на сырье и материалы; c – доля расходов на оплату заработной платы; d – доля расходов на эксплуатацию машин и механизмов; a + b+ c + d – выражают установленное в контракте процентное соотношение отдельных элементов договорной цены (их сумма равна 100); M1 – средняя арифметическая или средневзвешенная цена (средняя индексов цен) материальных затрат (материалы, конструкции и изделия, сырье, энергетические ресурсы) на дату выполнения; М0 – то же на дату подписания контракта; S1 – средняя арифметическая или средневзвешенная зарплата (включая расходы и отчисления на социальное обеспечение) на дату выполнения работ; S0 – на дату подписания контракта; T1 – средняя арифметическая или средневзвешенная цена (средняя индексов цен) транспортно-эксплуатационных расходов на дату </a:t>
            </a:r>
            <a:r>
              <a:rPr lang="ru-RU" dirty="0" err="1"/>
              <a:t>выполненияработ</a:t>
            </a:r>
            <a:r>
              <a:rPr lang="ru-RU" dirty="0"/>
              <a:t>; Т0 – то же на дату подписания контракта; </a:t>
            </a:r>
          </a:p>
          <a:p>
            <a:pPr algn="just"/>
            <a:r>
              <a:rPr lang="ru-RU" dirty="0"/>
              <a:t>                – доля стоимости в цене СМР и соотношение индексов цен соответственно на материальные ресурсы, </a:t>
            </a:r>
          </a:p>
          <a:p>
            <a:pPr algn="just"/>
            <a:r>
              <a:rPr lang="ru-RU" dirty="0"/>
              <a:t>                    заработную плату, </a:t>
            </a:r>
            <a:r>
              <a:rPr lang="ru-RU" dirty="0" err="1"/>
              <a:t>транспортноэксплуатационные</a:t>
            </a:r>
            <a:r>
              <a:rPr lang="ru-RU" dirty="0"/>
              <a:t> расходы.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4979A5-3DDF-57C8-4340-DDFBB7D1F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80" y="5797230"/>
            <a:ext cx="1000265" cy="59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580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08CA817-7E17-0236-FC31-0F1E84390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" y="230505"/>
            <a:ext cx="1144524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Стоимость строительства при базисно-компенсационном методе формируется исходя из фактических затрат и полностью может быть определена только после завершения строительства. При этом методе стоимость определяется в два этапа: </a:t>
            </a:r>
          </a:p>
          <a:p>
            <a:pPr marL="0" indent="0" algn="just">
              <a:buNone/>
            </a:pPr>
            <a:r>
              <a:rPr lang="ru-RU" sz="1800" dirty="0"/>
              <a:t>• на первом этапе определяется базисная стоимость строительства (по сметным нормативам базисного уровня: ФЕР-2001, ТЕР-2001). Одновременно делается фактический прогноз удорожания базисной стоимости в связи с возможной инфляцией и ожидаемым ростом цен и тарифов на ресурсы; </a:t>
            </a:r>
          </a:p>
          <a:p>
            <a:pPr marL="0" indent="0" algn="just">
              <a:buNone/>
            </a:pPr>
            <a:r>
              <a:rPr lang="ru-RU" sz="1800" dirty="0"/>
              <a:t>• на втором этапе уже при оплате работ, услуг, оборудования и др. производится расчет дополнительных затрат, вызванных реальным изменением цен и тарифов по отношению к определенным на первом этапе базисным условиям.</a:t>
            </a:r>
          </a:p>
        </p:txBody>
      </p:sp>
    </p:spTree>
    <p:extLst>
      <p:ext uri="{BB962C8B-B14F-4D97-AF65-F5344CB8AC3E}">
        <p14:creationId xmlns:p14="http://schemas.microsoft.com/office/powerpoint/2010/main" val="2531676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1C3834D-B73B-E680-98E3-A9FC9C3B0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40665"/>
            <a:ext cx="1152652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Аналоговый метод используется при наличии банка данных о стоимости ранее построенных или запроектированных объектов, аналогичных проектируемым или построенным в данный момент. Стоимость строительства при аналоговом методе формируется по формуле: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E96C5C-3D92-6E13-E14C-F1F5B7BFE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779" y="1134086"/>
            <a:ext cx="3410741" cy="5247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310F32-94A9-491F-5383-F4EA37F1DCC3}"/>
              </a:ext>
            </a:extLst>
          </p:cNvPr>
          <p:cNvSpPr txBox="1"/>
          <p:nvPr/>
        </p:nvSpPr>
        <p:spPr>
          <a:xfrm>
            <a:off x="516099" y="1813573"/>
            <a:ext cx="1146254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                             – стоимость строительства объекта в текущем уровне цен; </a:t>
            </a:r>
          </a:p>
          <a:p>
            <a:pPr algn="just"/>
            <a:r>
              <a:rPr lang="ru-RU" dirty="0"/>
              <a:t>                              – стоимость объекта-аналога в базовых ценах;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dirty="0"/>
              <a:t>                                – индекс удорожания, разрабатываемый ежемесячно по регионам РФ; </a:t>
            </a:r>
          </a:p>
          <a:p>
            <a:pPr algn="just"/>
            <a:endParaRPr lang="ru-RU" dirty="0"/>
          </a:p>
          <a:p>
            <a:pPr algn="just"/>
            <a:r>
              <a:rPr lang="ru-RU" dirty="0" err="1"/>
              <a:t>Кстр</a:t>
            </a:r>
            <a:r>
              <a:rPr lang="ru-RU" dirty="0"/>
              <a:t> – корректировочный коэффициент на условия строительства, проект.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Как правило, данный метод используется на ранних стадиях осуществления проекта, когда возможно применение удельных укрупненных показателей стоимости (1 кв. м общей площади, 1 </a:t>
            </a:r>
            <a:r>
              <a:rPr lang="ru-RU" dirty="0" err="1"/>
              <a:t>пог</a:t>
            </a:r>
            <a:r>
              <a:rPr lang="ru-RU" dirty="0"/>
              <a:t>. м трубопровода и т.п.).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F97FB31-74D3-2B4A-7377-ACB7FFE17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0" y="2550725"/>
            <a:ext cx="952633" cy="60968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EB2F22F-A7AB-A05D-0D84-2E3940535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217" y="1663754"/>
            <a:ext cx="428685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61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85C60-3748-C37C-7F29-823116FF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8635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/>
              <a:t>Виды индексов цен в строительстве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AC3D3C-5B01-A32B-89E8-BE91491C9ADA}"/>
              </a:ext>
            </a:extLst>
          </p:cNvPr>
          <p:cNvSpPr txBox="1"/>
          <p:nvPr/>
        </p:nvSpPr>
        <p:spPr>
          <a:xfrm>
            <a:off x="579120" y="1010146"/>
            <a:ext cx="1120648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Важным этапом определения стоимости строительства является переход от базового уровня цен, для которого разработаны сметные нормативы, сметы или определена стоимость аналога, к стоимости на дату оценки. Такой переход выполняется с помощью индексов цен. </a:t>
            </a:r>
          </a:p>
          <a:p>
            <a:pPr algn="just"/>
            <a:r>
              <a:rPr lang="ru-RU" dirty="0"/>
              <a:t>Индексы цен представляют собой отношение стоимости строительной продукции, работ или ресурсов в текущем уровне цен к стоимости в базовом уровне цен. При этом могут быть использованы следующие виды индексов: </a:t>
            </a:r>
          </a:p>
          <a:p>
            <a:pPr algn="just"/>
            <a:r>
              <a:rPr lang="ru-RU" dirty="0"/>
              <a:t>1) индексы к элементам прямых затрат по видам строительных и монтажных работ; </a:t>
            </a:r>
          </a:p>
          <a:p>
            <a:pPr algn="just"/>
            <a:r>
              <a:rPr lang="ru-RU" dirty="0"/>
              <a:t>2) индексы к элементам прямых затрат на полный комплекс работ; </a:t>
            </a:r>
          </a:p>
          <a:p>
            <a:pPr algn="just"/>
            <a:r>
              <a:rPr lang="ru-RU" dirty="0"/>
              <a:t>3) индексы к полной стоимости СМР по видам строительства и работ; </a:t>
            </a:r>
          </a:p>
          <a:p>
            <a:pPr algn="just"/>
            <a:r>
              <a:rPr lang="ru-RU" dirty="0"/>
              <a:t>4) индексы к отдельным элементам сметной стоимости (СМР, оборудованию, прочим затратам).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Источниками регулярно обновляемой информации по текущим индексам, как правило, являются ежемесячные бюллетени региональных центров по ценообразованию в строительстве (РЦЦС). Информация об индексах цен в строительстве ежеквартально публикуется также в бюллетенях фирмы КО-ИНВЕСТ (Москва). Применение того или иного индекса зависит от характера имеющейся сметной документации и структуры сметной </a:t>
            </a:r>
            <a:r>
              <a:rPr lang="ru-RU"/>
              <a:t>стоимости строительства.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4475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3123</Words>
  <Application>Microsoft Office PowerPoint</Application>
  <PresentationFormat>Широкоэкранный</PresentationFormat>
  <Paragraphs>143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ОЦЕНКА НЕДВИЖИМОСТИ ЗАТРАТНЫМ ПОДХОДОМ</vt:lpstr>
      <vt:lpstr>Общая характеристика затратного подхода</vt:lpstr>
      <vt:lpstr>Презентация PowerPoint</vt:lpstr>
      <vt:lpstr>Презентация PowerPoint</vt:lpstr>
      <vt:lpstr>Схема процедуры оценки стоимости недвижимости затратным подходом</vt:lpstr>
      <vt:lpstr>Методы расчета стоимости воспроизводства (стоимости замещения)</vt:lpstr>
      <vt:lpstr>Презентация PowerPoint</vt:lpstr>
      <vt:lpstr>Презентация PowerPoint</vt:lpstr>
      <vt:lpstr>Метод сравнительной единицы</vt:lpstr>
      <vt:lpstr>Презентация PowerPoint</vt:lpstr>
      <vt:lpstr>Метод разбивки по компонентам</vt:lpstr>
      <vt:lpstr>Метод аналогов</vt:lpstr>
      <vt:lpstr>Расчет стоимости строительства</vt:lpstr>
      <vt:lpstr>Методы расчета затрат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индексов цен в строительстве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Наталья Кончакова</dc:creator>
  <cp:lastModifiedBy>Наталья Кончакова</cp:lastModifiedBy>
  <cp:revision>1</cp:revision>
  <dcterms:created xsi:type="dcterms:W3CDTF">2024-08-23T10:41:25Z</dcterms:created>
  <dcterms:modified xsi:type="dcterms:W3CDTF">2024-08-23T11:33:04Z</dcterms:modified>
</cp:coreProperties>
</file>