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3" r:id="rId2"/>
    <p:sldId id="257" r:id="rId3"/>
    <p:sldId id="374" r:id="rId4"/>
    <p:sldId id="375" r:id="rId5"/>
    <p:sldId id="376" r:id="rId6"/>
    <p:sldId id="377" r:id="rId7"/>
    <p:sldId id="378" r:id="rId8"/>
    <p:sldId id="379" r:id="rId9"/>
    <p:sldId id="380" r:id="rId10"/>
    <p:sldId id="381" r:id="rId11"/>
    <p:sldId id="382" r:id="rId12"/>
    <p:sldId id="383" r:id="rId13"/>
    <p:sldId id="384" r:id="rId14"/>
    <p:sldId id="385" r:id="rId15"/>
    <p:sldId id="386" r:id="rId16"/>
    <p:sldId id="387" r:id="rId17"/>
    <p:sldId id="388" r:id="rId18"/>
    <p:sldId id="389" r:id="rId19"/>
    <p:sldId id="390" r:id="rId20"/>
    <p:sldId id="391" r:id="rId21"/>
    <p:sldId id="392" r:id="rId22"/>
    <p:sldId id="393" r:id="rId23"/>
    <p:sldId id="394" r:id="rId24"/>
    <p:sldId id="395" r:id="rId25"/>
    <p:sldId id="396" r:id="rId26"/>
    <p:sldId id="397" r:id="rId27"/>
    <p:sldId id="398" r:id="rId28"/>
    <p:sldId id="399" r:id="rId2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ья Кончакова" userId="07a550979c00c582" providerId="LiveId" clId="{CCB4BDBC-5D70-4441-BEAD-B70C9D4EE441}"/>
    <pc:docChg chg="undo custSel addSld modSld">
      <pc:chgData name="Наталья Кончакова" userId="07a550979c00c582" providerId="LiveId" clId="{CCB4BDBC-5D70-4441-BEAD-B70C9D4EE441}" dt="2024-08-29T12:30:12.259" v="668" actId="113"/>
      <pc:docMkLst>
        <pc:docMk/>
      </pc:docMkLst>
      <pc:sldChg chg="delSp modSp mod">
        <pc:chgData name="Наталья Кончакова" userId="07a550979c00c582" providerId="LiveId" clId="{CCB4BDBC-5D70-4441-BEAD-B70C9D4EE441}" dt="2024-08-29T11:43:50.534" v="25" actId="113"/>
        <pc:sldMkLst>
          <pc:docMk/>
          <pc:sldMk cId="318222509" sldId="376"/>
        </pc:sldMkLst>
        <pc:spChg chg="del">
          <ac:chgData name="Наталья Кончакова" userId="07a550979c00c582" providerId="LiveId" clId="{CCB4BDBC-5D70-4441-BEAD-B70C9D4EE441}" dt="2024-08-29T11:42:31.020" v="0" actId="478"/>
          <ac:spMkLst>
            <pc:docMk/>
            <pc:sldMk cId="318222509" sldId="376"/>
            <ac:spMk id="2" creationId="{31380058-6B31-7F0A-8F4A-65B825776539}"/>
          </ac:spMkLst>
        </pc:spChg>
        <pc:spChg chg="mod">
          <ac:chgData name="Наталья Кончакова" userId="07a550979c00c582" providerId="LiveId" clId="{CCB4BDBC-5D70-4441-BEAD-B70C9D4EE441}" dt="2024-08-29T11:43:50.534" v="25" actId="113"/>
          <ac:spMkLst>
            <pc:docMk/>
            <pc:sldMk cId="318222509" sldId="376"/>
            <ac:spMk id="3" creationId="{FF715DCF-1193-4DA0-EFA9-0609D5DC51BD}"/>
          </ac:spMkLst>
        </pc:spChg>
      </pc:sldChg>
      <pc:sldChg chg="delSp modSp new mod">
        <pc:chgData name="Наталья Кончакова" userId="07a550979c00c582" providerId="LiveId" clId="{CCB4BDBC-5D70-4441-BEAD-B70C9D4EE441}" dt="2024-08-29T11:45:15.954" v="46" actId="123"/>
        <pc:sldMkLst>
          <pc:docMk/>
          <pc:sldMk cId="2181505488" sldId="377"/>
        </pc:sldMkLst>
        <pc:spChg chg="del">
          <ac:chgData name="Наталья Кончакова" userId="07a550979c00c582" providerId="LiveId" clId="{CCB4BDBC-5D70-4441-BEAD-B70C9D4EE441}" dt="2024-08-29T11:44:17.623" v="29" actId="478"/>
          <ac:spMkLst>
            <pc:docMk/>
            <pc:sldMk cId="2181505488" sldId="377"/>
            <ac:spMk id="2" creationId="{44E1ED20-D0C8-7D41-3F12-7CF43A99F37B}"/>
          </ac:spMkLst>
        </pc:spChg>
        <pc:spChg chg="mod">
          <ac:chgData name="Наталья Кончакова" userId="07a550979c00c582" providerId="LiveId" clId="{CCB4BDBC-5D70-4441-BEAD-B70C9D4EE441}" dt="2024-08-29T11:45:15.954" v="46" actId="123"/>
          <ac:spMkLst>
            <pc:docMk/>
            <pc:sldMk cId="2181505488" sldId="377"/>
            <ac:spMk id="3" creationId="{9F1BCDBE-72F6-644E-AE32-F87BC21F1718}"/>
          </ac:spMkLst>
        </pc:spChg>
      </pc:sldChg>
      <pc:sldChg chg="addSp delSp modSp new mod">
        <pc:chgData name="Наталья Кончакова" userId="07a550979c00c582" providerId="LiveId" clId="{CCB4BDBC-5D70-4441-BEAD-B70C9D4EE441}" dt="2024-08-29T11:46:43.882" v="60" actId="27636"/>
        <pc:sldMkLst>
          <pc:docMk/>
          <pc:sldMk cId="986785243" sldId="378"/>
        </pc:sldMkLst>
        <pc:spChg chg="del">
          <ac:chgData name="Наталья Кончакова" userId="07a550979c00c582" providerId="LiveId" clId="{CCB4BDBC-5D70-4441-BEAD-B70C9D4EE441}" dt="2024-08-29T11:46:03.414" v="51" actId="478"/>
          <ac:spMkLst>
            <pc:docMk/>
            <pc:sldMk cId="986785243" sldId="378"/>
            <ac:spMk id="2" creationId="{AC9F3F5C-24A0-2C93-C101-95BFE1EE3837}"/>
          </ac:spMkLst>
        </pc:spChg>
        <pc:spChg chg="mod">
          <ac:chgData name="Наталья Кончакова" userId="07a550979c00c582" providerId="LiveId" clId="{CCB4BDBC-5D70-4441-BEAD-B70C9D4EE441}" dt="2024-08-29T11:46:43.882" v="60" actId="27636"/>
          <ac:spMkLst>
            <pc:docMk/>
            <pc:sldMk cId="986785243" sldId="378"/>
            <ac:spMk id="3" creationId="{98A1BCFC-120C-EDEC-D24C-61824F33D0C0}"/>
          </ac:spMkLst>
        </pc:spChg>
        <pc:picChg chg="add mod modCrop">
          <ac:chgData name="Наталья Кончакова" userId="07a550979c00c582" providerId="LiveId" clId="{CCB4BDBC-5D70-4441-BEAD-B70C9D4EE441}" dt="2024-08-29T11:46:14.151" v="55" actId="1076"/>
          <ac:picMkLst>
            <pc:docMk/>
            <pc:sldMk cId="986785243" sldId="378"/>
            <ac:picMk id="5" creationId="{E3A440B9-8064-22CB-6A95-928EC80DA52D}"/>
          </ac:picMkLst>
        </pc:picChg>
      </pc:sldChg>
      <pc:sldChg chg="delSp modSp new mod">
        <pc:chgData name="Наталья Кончакова" userId="07a550979c00c582" providerId="LiveId" clId="{CCB4BDBC-5D70-4441-BEAD-B70C9D4EE441}" dt="2024-08-29T11:47:42.446" v="86" actId="123"/>
        <pc:sldMkLst>
          <pc:docMk/>
          <pc:sldMk cId="2102859721" sldId="379"/>
        </pc:sldMkLst>
        <pc:spChg chg="del">
          <ac:chgData name="Наталья Кончакова" userId="07a550979c00c582" providerId="LiveId" clId="{CCB4BDBC-5D70-4441-BEAD-B70C9D4EE441}" dt="2024-08-29T11:47:12.183" v="65" actId="478"/>
          <ac:spMkLst>
            <pc:docMk/>
            <pc:sldMk cId="2102859721" sldId="379"/>
            <ac:spMk id="2" creationId="{23607C22-6645-6D0B-B607-44349CD8F1B1}"/>
          </ac:spMkLst>
        </pc:spChg>
        <pc:spChg chg="mod">
          <ac:chgData name="Наталья Кончакова" userId="07a550979c00c582" providerId="LiveId" clId="{CCB4BDBC-5D70-4441-BEAD-B70C9D4EE441}" dt="2024-08-29T11:47:42.446" v="86" actId="123"/>
          <ac:spMkLst>
            <pc:docMk/>
            <pc:sldMk cId="2102859721" sldId="379"/>
            <ac:spMk id="3" creationId="{B8814E3B-DA40-7752-E3F1-BB248CA7F095}"/>
          </ac:spMkLst>
        </pc:spChg>
      </pc:sldChg>
      <pc:sldChg chg="delSp modSp new mod">
        <pc:chgData name="Наталья Кончакова" userId="07a550979c00c582" providerId="LiveId" clId="{CCB4BDBC-5D70-4441-BEAD-B70C9D4EE441}" dt="2024-08-29T11:49:26.494" v="102" actId="14100"/>
        <pc:sldMkLst>
          <pc:docMk/>
          <pc:sldMk cId="1954601438" sldId="380"/>
        </pc:sldMkLst>
        <pc:spChg chg="del">
          <ac:chgData name="Наталья Кончакова" userId="07a550979c00c582" providerId="LiveId" clId="{CCB4BDBC-5D70-4441-BEAD-B70C9D4EE441}" dt="2024-08-29T11:48:44.702" v="90" actId="478"/>
          <ac:spMkLst>
            <pc:docMk/>
            <pc:sldMk cId="1954601438" sldId="380"/>
            <ac:spMk id="2" creationId="{825EC2D2-BC0E-C04A-DA18-B93888BBC2EB}"/>
          </ac:spMkLst>
        </pc:spChg>
        <pc:spChg chg="mod">
          <ac:chgData name="Наталья Кончакова" userId="07a550979c00c582" providerId="LiveId" clId="{CCB4BDBC-5D70-4441-BEAD-B70C9D4EE441}" dt="2024-08-29T11:49:26.494" v="102" actId="14100"/>
          <ac:spMkLst>
            <pc:docMk/>
            <pc:sldMk cId="1954601438" sldId="380"/>
            <ac:spMk id="3" creationId="{63F45571-0252-15CE-BC3B-0209B1D951B4}"/>
          </ac:spMkLst>
        </pc:spChg>
      </pc:sldChg>
      <pc:sldChg chg="delSp modSp new mod">
        <pc:chgData name="Наталья Кончакова" userId="07a550979c00c582" providerId="LiveId" clId="{CCB4BDBC-5D70-4441-BEAD-B70C9D4EE441}" dt="2024-08-29T11:51:05.454" v="139" actId="6549"/>
        <pc:sldMkLst>
          <pc:docMk/>
          <pc:sldMk cId="2155568059" sldId="381"/>
        </pc:sldMkLst>
        <pc:spChg chg="del">
          <ac:chgData name="Наталья Кончакова" userId="07a550979c00c582" providerId="LiveId" clId="{CCB4BDBC-5D70-4441-BEAD-B70C9D4EE441}" dt="2024-08-29T11:49:53.162" v="107" actId="478"/>
          <ac:spMkLst>
            <pc:docMk/>
            <pc:sldMk cId="2155568059" sldId="381"/>
            <ac:spMk id="2" creationId="{21F6F035-94DF-96C6-5344-A1FE83C73953}"/>
          </ac:spMkLst>
        </pc:spChg>
        <pc:spChg chg="mod">
          <ac:chgData name="Наталья Кончакова" userId="07a550979c00c582" providerId="LiveId" clId="{CCB4BDBC-5D70-4441-BEAD-B70C9D4EE441}" dt="2024-08-29T11:51:05.454" v="139" actId="6549"/>
          <ac:spMkLst>
            <pc:docMk/>
            <pc:sldMk cId="2155568059" sldId="381"/>
            <ac:spMk id="3" creationId="{77E2495F-6845-854E-CB91-1AF2A30226C2}"/>
          </ac:spMkLst>
        </pc:spChg>
      </pc:sldChg>
      <pc:sldChg chg="delSp modSp new mod">
        <pc:chgData name="Наталья Кончакова" userId="07a550979c00c582" providerId="LiveId" clId="{CCB4BDBC-5D70-4441-BEAD-B70C9D4EE441}" dt="2024-08-29T11:51:55.803" v="147" actId="255"/>
        <pc:sldMkLst>
          <pc:docMk/>
          <pc:sldMk cId="4140989824" sldId="382"/>
        </pc:sldMkLst>
        <pc:spChg chg="del">
          <ac:chgData name="Наталья Кончакова" userId="07a550979c00c582" providerId="LiveId" clId="{CCB4BDBC-5D70-4441-BEAD-B70C9D4EE441}" dt="2024-08-29T11:51:45.278" v="144" actId="478"/>
          <ac:spMkLst>
            <pc:docMk/>
            <pc:sldMk cId="4140989824" sldId="382"/>
            <ac:spMk id="2" creationId="{E3CED92F-D8F9-F6FC-20B5-D778226B163C}"/>
          </ac:spMkLst>
        </pc:spChg>
        <pc:spChg chg="mod">
          <ac:chgData name="Наталья Кончакова" userId="07a550979c00c582" providerId="LiveId" clId="{CCB4BDBC-5D70-4441-BEAD-B70C9D4EE441}" dt="2024-08-29T11:51:55.803" v="147" actId="255"/>
          <ac:spMkLst>
            <pc:docMk/>
            <pc:sldMk cId="4140989824" sldId="382"/>
            <ac:spMk id="3" creationId="{AE64D8B5-EDD8-72F5-A0EA-A0CD14C9F48C}"/>
          </ac:spMkLst>
        </pc:spChg>
      </pc:sldChg>
      <pc:sldChg chg="delSp modSp new mod">
        <pc:chgData name="Наталья Кончакова" userId="07a550979c00c582" providerId="LiveId" clId="{CCB4BDBC-5D70-4441-BEAD-B70C9D4EE441}" dt="2024-08-29T11:54:14.083" v="198" actId="123"/>
        <pc:sldMkLst>
          <pc:docMk/>
          <pc:sldMk cId="3443766144" sldId="383"/>
        </pc:sldMkLst>
        <pc:spChg chg="del">
          <ac:chgData name="Наталья Кончакова" userId="07a550979c00c582" providerId="LiveId" clId="{CCB4BDBC-5D70-4441-BEAD-B70C9D4EE441}" dt="2024-08-29T11:52:23.163" v="152" actId="478"/>
          <ac:spMkLst>
            <pc:docMk/>
            <pc:sldMk cId="3443766144" sldId="383"/>
            <ac:spMk id="2" creationId="{317592DD-0FBD-6A12-6DA0-250913F87DAA}"/>
          </ac:spMkLst>
        </pc:spChg>
        <pc:spChg chg="mod">
          <ac:chgData name="Наталья Кончакова" userId="07a550979c00c582" providerId="LiveId" clId="{CCB4BDBC-5D70-4441-BEAD-B70C9D4EE441}" dt="2024-08-29T11:54:14.083" v="198" actId="123"/>
          <ac:spMkLst>
            <pc:docMk/>
            <pc:sldMk cId="3443766144" sldId="383"/>
            <ac:spMk id="3" creationId="{9F9EFCF5-14BE-399D-DB2E-4B78EE14B874}"/>
          </ac:spMkLst>
        </pc:spChg>
      </pc:sldChg>
      <pc:sldChg chg="addSp modSp new mod">
        <pc:chgData name="Наталья Кончакова" userId="07a550979c00c582" providerId="LiveId" clId="{CCB4BDBC-5D70-4441-BEAD-B70C9D4EE441}" dt="2024-08-29T11:58:07.109" v="266" actId="20577"/>
        <pc:sldMkLst>
          <pc:docMk/>
          <pc:sldMk cId="897711850" sldId="384"/>
        </pc:sldMkLst>
        <pc:spChg chg="mod">
          <ac:chgData name="Наталья Кончакова" userId="07a550979c00c582" providerId="LiveId" clId="{CCB4BDBC-5D70-4441-BEAD-B70C9D4EE441}" dt="2024-08-29T11:56:01.099" v="212" actId="27636"/>
          <ac:spMkLst>
            <pc:docMk/>
            <pc:sldMk cId="897711850" sldId="384"/>
            <ac:spMk id="2" creationId="{CF1E54DD-E1BE-C001-4323-BD7A48F9A399}"/>
          </ac:spMkLst>
        </pc:spChg>
        <pc:spChg chg="mod">
          <ac:chgData name="Наталья Кончакова" userId="07a550979c00c582" providerId="LiveId" clId="{CCB4BDBC-5D70-4441-BEAD-B70C9D4EE441}" dt="2024-08-29T11:56:12.125" v="213" actId="255"/>
          <ac:spMkLst>
            <pc:docMk/>
            <pc:sldMk cId="897711850" sldId="384"/>
            <ac:spMk id="3" creationId="{8234CDF2-9A8A-0AEF-0FC6-26A917647659}"/>
          </ac:spMkLst>
        </pc:spChg>
        <pc:spChg chg="add mod">
          <ac:chgData name="Наталья Кончакова" userId="07a550979c00c582" providerId="LiveId" clId="{CCB4BDBC-5D70-4441-BEAD-B70C9D4EE441}" dt="2024-08-29T11:58:07.109" v="266" actId="20577"/>
          <ac:spMkLst>
            <pc:docMk/>
            <pc:sldMk cId="897711850" sldId="384"/>
            <ac:spMk id="7" creationId="{2D3674A3-2048-762D-1C28-CEAF98554503}"/>
          </ac:spMkLst>
        </pc:spChg>
        <pc:picChg chg="add mod">
          <ac:chgData name="Наталья Кончакова" userId="07a550979c00c582" providerId="LiveId" clId="{CCB4BDBC-5D70-4441-BEAD-B70C9D4EE441}" dt="2024-08-29T11:56:48.327" v="216" actId="1076"/>
          <ac:picMkLst>
            <pc:docMk/>
            <pc:sldMk cId="897711850" sldId="384"/>
            <ac:picMk id="5" creationId="{334EAC4B-979E-1368-764B-3CDD1849E46A}"/>
          </ac:picMkLst>
        </pc:picChg>
      </pc:sldChg>
      <pc:sldChg chg="delSp modSp new mod">
        <pc:chgData name="Наталья Кончакова" userId="07a550979c00c582" providerId="LiveId" clId="{CCB4BDBC-5D70-4441-BEAD-B70C9D4EE441}" dt="2024-08-29T11:59:12.501" v="282" actId="20577"/>
        <pc:sldMkLst>
          <pc:docMk/>
          <pc:sldMk cId="642983362" sldId="385"/>
        </pc:sldMkLst>
        <pc:spChg chg="del">
          <ac:chgData name="Наталья Кончакова" userId="07a550979c00c582" providerId="LiveId" clId="{CCB4BDBC-5D70-4441-BEAD-B70C9D4EE441}" dt="2024-08-29T11:58:50.199" v="275" actId="478"/>
          <ac:spMkLst>
            <pc:docMk/>
            <pc:sldMk cId="642983362" sldId="385"/>
            <ac:spMk id="2" creationId="{128BEF39-6D42-F8A0-491B-BBA45925CD4F}"/>
          </ac:spMkLst>
        </pc:spChg>
        <pc:spChg chg="mod">
          <ac:chgData name="Наталья Кончакова" userId="07a550979c00c582" providerId="LiveId" clId="{CCB4BDBC-5D70-4441-BEAD-B70C9D4EE441}" dt="2024-08-29T11:59:12.501" v="282" actId="20577"/>
          <ac:spMkLst>
            <pc:docMk/>
            <pc:sldMk cId="642983362" sldId="385"/>
            <ac:spMk id="3" creationId="{C7FD33C5-CC73-910C-A273-91847A34FD6A}"/>
          </ac:spMkLst>
        </pc:spChg>
      </pc:sldChg>
      <pc:sldChg chg="delSp modSp new mod">
        <pc:chgData name="Наталья Кончакова" userId="07a550979c00c582" providerId="LiveId" clId="{CCB4BDBC-5D70-4441-BEAD-B70C9D4EE441}" dt="2024-08-29T12:00:17.002" v="301" actId="123"/>
        <pc:sldMkLst>
          <pc:docMk/>
          <pc:sldMk cId="3579892942" sldId="386"/>
        </pc:sldMkLst>
        <pc:spChg chg="del">
          <ac:chgData name="Наталья Кончакова" userId="07a550979c00c582" providerId="LiveId" clId="{CCB4BDBC-5D70-4441-BEAD-B70C9D4EE441}" dt="2024-08-29T11:59:43.759" v="287" actId="478"/>
          <ac:spMkLst>
            <pc:docMk/>
            <pc:sldMk cId="3579892942" sldId="386"/>
            <ac:spMk id="2" creationId="{9EA7DCC5-BF21-1372-A328-8638DE372FA0}"/>
          </ac:spMkLst>
        </pc:spChg>
        <pc:spChg chg="mod">
          <ac:chgData name="Наталья Кончакова" userId="07a550979c00c582" providerId="LiveId" clId="{CCB4BDBC-5D70-4441-BEAD-B70C9D4EE441}" dt="2024-08-29T12:00:17.002" v="301" actId="123"/>
          <ac:spMkLst>
            <pc:docMk/>
            <pc:sldMk cId="3579892942" sldId="386"/>
            <ac:spMk id="3" creationId="{407D726C-C16B-9E9D-4E93-9F6C2C95621A}"/>
          </ac:spMkLst>
        </pc:spChg>
      </pc:sldChg>
      <pc:sldChg chg="delSp modSp new mod">
        <pc:chgData name="Наталья Кончакова" userId="07a550979c00c582" providerId="LiveId" clId="{CCB4BDBC-5D70-4441-BEAD-B70C9D4EE441}" dt="2024-08-29T12:12:38.436" v="315" actId="123"/>
        <pc:sldMkLst>
          <pc:docMk/>
          <pc:sldMk cId="2654216770" sldId="387"/>
        </pc:sldMkLst>
        <pc:spChg chg="del">
          <ac:chgData name="Наталья Кончакова" userId="07a550979c00c582" providerId="LiveId" clId="{CCB4BDBC-5D70-4441-BEAD-B70C9D4EE441}" dt="2024-08-29T12:12:14.871" v="309" actId="478"/>
          <ac:spMkLst>
            <pc:docMk/>
            <pc:sldMk cId="2654216770" sldId="387"/>
            <ac:spMk id="2" creationId="{8A051C26-341E-EDF9-94DE-2DF8900D3C62}"/>
          </ac:spMkLst>
        </pc:spChg>
        <pc:spChg chg="mod">
          <ac:chgData name="Наталья Кончакова" userId="07a550979c00c582" providerId="LiveId" clId="{CCB4BDBC-5D70-4441-BEAD-B70C9D4EE441}" dt="2024-08-29T12:12:38.436" v="315" actId="123"/>
          <ac:spMkLst>
            <pc:docMk/>
            <pc:sldMk cId="2654216770" sldId="387"/>
            <ac:spMk id="3" creationId="{26E3FD09-A0E7-1D5B-E858-A38EF00AD2BB}"/>
          </ac:spMkLst>
        </pc:spChg>
      </pc:sldChg>
      <pc:sldChg chg="delSp modSp new mod">
        <pc:chgData name="Наталья Кончакова" userId="07a550979c00c582" providerId="LiveId" clId="{CCB4BDBC-5D70-4441-BEAD-B70C9D4EE441}" dt="2024-08-29T12:13:11.487" v="332" actId="6549"/>
        <pc:sldMkLst>
          <pc:docMk/>
          <pc:sldMk cId="3888437646" sldId="388"/>
        </pc:sldMkLst>
        <pc:spChg chg="del">
          <ac:chgData name="Наталья Кончакова" userId="07a550979c00c582" providerId="LiveId" clId="{CCB4BDBC-5D70-4441-BEAD-B70C9D4EE441}" dt="2024-08-29T12:12:42.869" v="316" actId="478"/>
          <ac:spMkLst>
            <pc:docMk/>
            <pc:sldMk cId="3888437646" sldId="388"/>
            <ac:spMk id="2" creationId="{76D6302D-095E-6013-CF46-2C82C9863731}"/>
          </ac:spMkLst>
        </pc:spChg>
        <pc:spChg chg="mod">
          <ac:chgData name="Наталья Кончакова" userId="07a550979c00c582" providerId="LiveId" clId="{CCB4BDBC-5D70-4441-BEAD-B70C9D4EE441}" dt="2024-08-29T12:13:11.487" v="332" actId="6549"/>
          <ac:spMkLst>
            <pc:docMk/>
            <pc:sldMk cId="3888437646" sldId="388"/>
            <ac:spMk id="3" creationId="{9229A7A3-3827-5F8D-E524-EB129D87E5CC}"/>
          </ac:spMkLst>
        </pc:spChg>
      </pc:sldChg>
      <pc:sldChg chg="delSp modSp new mod">
        <pc:chgData name="Наталья Кончакова" userId="07a550979c00c582" providerId="LiveId" clId="{CCB4BDBC-5D70-4441-BEAD-B70C9D4EE441}" dt="2024-08-29T12:15:17.130" v="352" actId="123"/>
        <pc:sldMkLst>
          <pc:docMk/>
          <pc:sldMk cId="1745211577" sldId="389"/>
        </pc:sldMkLst>
        <pc:spChg chg="del">
          <ac:chgData name="Наталья Кончакова" userId="07a550979c00c582" providerId="LiveId" clId="{CCB4BDBC-5D70-4441-BEAD-B70C9D4EE441}" dt="2024-08-29T12:13:31.774" v="336" actId="478"/>
          <ac:spMkLst>
            <pc:docMk/>
            <pc:sldMk cId="1745211577" sldId="389"/>
            <ac:spMk id="2" creationId="{C9610A88-521D-2BDD-2870-1356E7A80025}"/>
          </ac:spMkLst>
        </pc:spChg>
        <pc:spChg chg="mod">
          <ac:chgData name="Наталья Кончакова" userId="07a550979c00c582" providerId="LiveId" clId="{CCB4BDBC-5D70-4441-BEAD-B70C9D4EE441}" dt="2024-08-29T12:15:17.130" v="352" actId="123"/>
          <ac:spMkLst>
            <pc:docMk/>
            <pc:sldMk cId="1745211577" sldId="389"/>
            <ac:spMk id="3" creationId="{AA25A6B2-6EE4-1EF3-75E5-78B98CBE9840}"/>
          </ac:spMkLst>
        </pc:spChg>
      </pc:sldChg>
      <pc:sldChg chg="delSp modSp new mod">
        <pc:chgData name="Наталья Кончакова" userId="07a550979c00c582" providerId="LiveId" clId="{CCB4BDBC-5D70-4441-BEAD-B70C9D4EE441}" dt="2024-08-29T12:17:15.787" v="410" actId="6549"/>
        <pc:sldMkLst>
          <pc:docMk/>
          <pc:sldMk cId="4111055710" sldId="390"/>
        </pc:sldMkLst>
        <pc:spChg chg="del">
          <ac:chgData name="Наталья Кончакова" userId="07a550979c00c582" providerId="LiveId" clId="{CCB4BDBC-5D70-4441-BEAD-B70C9D4EE441}" dt="2024-08-29T12:15:12.530" v="351" actId="478"/>
          <ac:spMkLst>
            <pc:docMk/>
            <pc:sldMk cId="4111055710" sldId="390"/>
            <ac:spMk id="2" creationId="{B4AF9D47-61BB-FEDB-01AB-C8BCE75BABE7}"/>
          </ac:spMkLst>
        </pc:spChg>
        <pc:spChg chg="mod">
          <ac:chgData name="Наталья Кончакова" userId="07a550979c00c582" providerId="LiveId" clId="{CCB4BDBC-5D70-4441-BEAD-B70C9D4EE441}" dt="2024-08-29T12:17:15.787" v="410" actId="6549"/>
          <ac:spMkLst>
            <pc:docMk/>
            <pc:sldMk cId="4111055710" sldId="390"/>
            <ac:spMk id="3" creationId="{F5C8A9F2-ACD8-1D88-33B6-BFE3CB463220}"/>
          </ac:spMkLst>
        </pc:spChg>
      </pc:sldChg>
      <pc:sldChg chg="modSp new mod">
        <pc:chgData name="Наталья Кончакова" userId="07a550979c00c582" providerId="LiveId" clId="{CCB4BDBC-5D70-4441-BEAD-B70C9D4EE441}" dt="2024-08-29T12:18:17.631" v="429" actId="27636"/>
        <pc:sldMkLst>
          <pc:docMk/>
          <pc:sldMk cId="2186189530" sldId="391"/>
        </pc:sldMkLst>
        <pc:spChg chg="mod">
          <ac:chgData name="Наталья Кончакова" userId="07a550979c00c582" providerId="LiveId" clId="{CCB4BDBC-5D70-4441-BEAD-B70C9D4EE441}" dt="2024-08-29T12:17:34.301" v="413" actId="14100"/>
          <ac:spMkLst>
            <pc:docMk/>
            <pc:sldMk cId="2186189530" sldId="391"/>
            <ac:spMk id="2" creationId="{22FFFE05-0D76-0FEE-507F-EF0209A1A8B4}"/>
          </ac:spMkLst>
        </pc:spChg>
        <pc:spChg chg="mod">
          <ac:chgData name="Наталья Кончакова" userId="07a550979c00c582" providerId="LiveId" clId="{CCB4BDBC-5D70-4441-BEAD-B70C9D4EE441}" dt="2024-08-29T12:18:17.631" v="429" actId="27636"/>
          <ac:spMkLst>
            <pc:docMk/>
            <pc:sldMk cId="2186189530" sldId="391"/>
            <ac:spMk id="3" creationId="{B61D9E44-0A54-4B3B-147F-2E402EB2A7BA}"/>
          </ac:spMkLst>
        </pc:spChg>
      </pc:sldChg>
      <pc:sldChg chg="delSp modSp new mod">
        <pc:chgData name="Наталья Кончакова" userId="07a550979c00c582" providerId="LiveId" clId="{CCB4BDBC-5D70-4441-BEAD-B70C9D4EE441}" dt="2024-08-29T12:19:05.359" v="444" actId="123"/>
        <pc:sldMkLst>
          <pc:docMk/>
          <pc:sldMk cId="2192078793" sldId="392"/>
        </pc:sldMkLst>
        <pc:spChg chg="del">
          <ac:chgData name="Наталья Кончакова" userId="07a550979c00c582" providerId="LiveId" clId="{CCB4BDBC-5D70-4441-BEAD-B70C9D4EE441}" dt="2024-08-29T12:18:41.178" v="433" actId="478"/>
          <ac:spMkLst>
            <pc:docMk/>
            <pc:sldMk cId="2192078793" sldId="392"/>
            <ac:spMk id="2" creationId="{2E78D15E-E8C1-2A24-73DD-73B20FF6ACCF}"/>
          </ac:spMkLst>
        </pc:spChg>
        <pc:spChg chg="mod">
          <ac:chgData name="Наталья Кончакова" userId="07a550979c00c582" providerId="LiveId" clId="{CCB4BDBC-5D70-4441-BEAD-B70C9D4EE441}" dt="2024-08-29T12:19:05.359" v="444" actId="123"/>
          <ac:spMkLst>
            <pc:docMk/>
            <pc:sldMk cId="2192078793" sldId="392"/>
            <ac:spMk id="3" creationId="{103D1235-E6CE-F035-6075-10BA83052188}"/>
          </ac:spMkLst>
        </pc:spChg>
      </pc:sldChg>
      <pc:sldChg chg="addSp delSp modSp new mod">
        <pc:chgData name="Наталья Кончакова" userId="07a550979c00c582" providerId="LiveId" clId="{CCB4BDBC-5D70-4441-BEAD-B70C9D4EE441}" dt="2024-08-29T12:20:55.899" v="481" actId="20577"/>
        <pc:sldMkLst>
          <pc:docMk/>
          <pc:sldMk cId="97102034" sldId="393"/>
        </pc:sldMkLst>
        <pc:spChg chg="del">
          <ac:chgData name="Наталья Кончакова" userId="07a550979c00c582" providerId="LiveId" clId="{CCB4BDBC-5D70-4441-BEAD-B70C9D4EE441}" dt="2024-08-29T12:19:27.498" v="448" actId="478"/>
          <ac:spMkLst>
            <pc:docMk/>
            <pc:sldMk cId="97102034" sldId="393"/>
            <ac:spMk id="2" creationId="{D9C5F6B1-654C-0D4B-0690-C5E4C5890312}"/>
          </ac:spMkLst>
        </pc:spChg>
        <pc:spChg chg="mod">
          <ac:chgData name="Наталья Кончакова" userId="07a550979c00c582" providerId="LiveId" clId="{CCB4BDBC-5D70-4441-BEAD-B70C9D4EE441}" dt="2024-08-29T12:19:44.271" v="454" actId="20577"/>
          <ac:spMkLst>
            <pc:docMk/>
            <pc:sldMk cId="97102034" sldId="393"/>
            <ac:spMk id="3" creationId="{051F1895-F6B0-52D4-D299-DE49F1DE6961}"/>
          </ac:spMkLst>
        </pc:spChg>
        <pc:spChg chg="add mod">
          <ac:chgData name="Наталья Кончакова" userId="07a550979c00c582" providerId="LiveId" clId="{CCB4BDBC-5D70-4441-BEAD-B70C9D4EE441}" dt="2024-08-29T12:20:55.899" v="481" actId="20577"/>
          <ac:spMkLst>
            <pc:docMk/>
            <pc:sldMk cId="97102034" sldId="393"/>
            <ac:spMk id="7" creationId="{DAB1E37F-2237-893C-3A47-651B245557C2}"/>
          </ac:spMkLst>
        </pc:spChg>
        <pc:picChg chg="add mod">
          <ac:chgData name="Наталья Кончакова" userId="07a550979c00c582" providerId="LiveId" clId="{CCB4BDBC-5D70-4441-BEAD-B70C9D4EE441}" dt="2024-08-29T12:20:02.304" v="456" actId="1076"/>
          <ac:picMkLst>
            <pc:docMk/>
            <pc:sldMk cId="97102034" sldId="393"/>
            <ac:picMk id="5" creationId="{46E85DE5-2D72-1DF8-7E5E-915336071552}"/>
          </ac:picMkLst>
        </pc:picChg>
      </pc:sldChg>
      <pc:sldChg chg="addSp delSp modSp new mod">
        <pc:chgData name="Наталья Кончакова" userId="07a550979c00c582" providerId="LiveId" clId="{CCB4BDBC-5D70-4441-BEAD-B70C9D4EE441}" dt="2024-08-29T12:22:54.378" v="529" actId="20577"/>
        <pc:sldMkLst>
          <pc:docMk/>
          <pc:sldMk cId="2811969188" sldId="394"/>
        </pc:sldMkLst>
        <pc:spChg chg="del">
          <ac:chgData name="Наталья Кончакова" userId="07a550979c00c582" providerId="LiveId" clId="{CCB4BDBC-5D70-4441-BEAD-B70C9D4EE441}" dt="2024-08-29T12:21:22.149" v="486" actId="478"/>
          <ac:spMkLst>
            <pc:docMk/>
            <pc:sldMk cId="2811969188" sldId="394"/>
            <ac:spMk id="2" creationId="{246362AA-3EC9-D9C7-5CBB-FFC612471BB8}"/>
          </ac:spMkLst>
        </pc:spChg>
        <pc:spChg chg="mod">
          <ac:chgData name="Наталья Кончакова" userId="07a550979c00c582" providerId="LiveId" clId="{CCB4BDBC-5D70-4441-BEAD-B70C9D4EE441}" dt="2024-08-29T12:21:47.525" v="494" actId="20577"/>
          <ac:spMkLst>
            <pc:docMk/>
            <pc:sldMk cId="2811969188" sldId="394"/>
            <ac:spMk id="3" creationId="{5BB4B06B-CA65-3567-AD8F-926D26352CB6}"/>
          </ac:spMkLst>
        </pc:spChg>
        <pc:spChg chg="add mod">
          <ac:chgData name="Наталья Кончакова" userId="07a550979c00c582" providerId="LiveId" clId="{CCB4BDBC-5D70-4441-BEAD-B70C9D4EE441}" dt="2024-08-29T12:22:54.378" v="529" actId="20577"/>
          <ac:spMkLst>
            <pc:docMk/>
            <pc:sldMk cId="2811969188" sldId="394"/>
            <ac:spMk id="7" creationId="{0EF1B7C5-8837-9BB9-83AC-EF09793612D0}"/>
          </ac:spMkLst>
        </pc:spChg>
        <pc:picChg chg="add mod">
          <ac:chgData name="Наталья Кончакова" userId="07a550979c00c582" providerId="LiveId" clId="{CCB4BDBC-5D70-4441-BEAD-B70C9D4EE441}" dt="2024-08-29T12:22:08.656" v="498" actId="1076"/>
          <ac:picMkLst>
            <pc:docMk/>
            <pc:sldMk cId="2811969188" sldId="394"/>
            <ac:picMk id="5" creationId="{D1D75C74-F4DA-6C53-3D12-341614D4F416}"/>
          </ac:picMkLst>
        </pc:picChg>
      </pc:sldChg>
      <pc:sldChg chg="delSp modSp new mod">
        <pc:chgData name="Наталья Кончакова" userId="07a550979c00c582" providerId="LiveId" clId="{CCB4BDBC-5D70-4441-BEAD-B70C9D4EE441}" dt="2024-08-29T12:23:45.333" v="551" actId="6549"/>
        <pc:sldMkLst>
          <pc:docMk/>
          <pc:sldMk cId="2143786188" sldId="395"/>
        </pc:sldMkLst>
        <pc:spChg chg="del">
          <ac:chgData name="Наталья Кончакова" userId="07a550979c00c582" providerId="LiveId" clId="{CCB4BDBC-5D70-4441-BEAD-B70C9D4EE441}" dt="2024-08-29T12:23:19.690" v="534" actId="478"/>
          <ac:spMkLst>
            <pc:docMk/>
            <pc:sldMk cId="2143786188" sldId="395"/>
            <ac:spMk id="2" creationId="{8A17DBC7-9B5A-FF68-7953-1E7C46BFA685}"/>
          </ac:spMkLst>
        </pc:spChg>
        <pc:spChg chg="mod">
          <ac:chgData name="Наталья Кончакова" userId="07a550979c00c582" providerId="LiveId" clId="{CCB4BDBC-5D70-4441-BEAD-B70C9D4EE441}" dt="2024-08-29T12:23:45.333" v="551" actId="6549"/>
          <ac:spMkLst>
            <pc:docMk/>
            <pc:sldMk cId="2143786188" sldId="395"/>
            <ac:spMk id="3" creationId="{9DC4C2F1-DC9A-4FE8-315F-0D6F70C6E7C8}"/>
          </ac:spMkLst>
        </pc:spChg>
      </pc:sldChg>
      <pc:sldChg chg="delSp modSp new mod">
        <pc:chgData name="Наталья Кончакова" userId="07a550979c00c582" providerId="LiveId" clId="{CCB4BDBC-5D70-4441-BEAD-B70C9D4EE441}" dt="2024-08-29T12:26:00.873" v="572" actId="255"/>
        <pc:sldMkLst>
          <pc:docMk/>
          <pc:sldMk cId="3570543561" sldId="396"/>
        </pc:sldMkLst>
        <pc:spChg chg="del">
          <ac:chgData name="Наталья Кончакова" userId="07a550979c00c582" providerId="LiveId" clId="{CCB4BDBC-5D70-4441-BEAD-B70C9D4EE441}" dt="2024-08-29T12:24:16.017" v="556" actId="478"/>
          <ac:spMkLst>
            <pc:docMk/>
            <pc:sldMk cId="3570543561" sldId="396"/>
            <ac:spMk id="2" creationId="{F9D4E35D-BC8F-D825-7807-CD66589A4648}"/>
          </ac:spMkLst>
        </pc:spChg>
        <pc:spChg chg="mod">
          <ac:chgData name="Наталья Кончакова" userId="07a550979c00c582" providerId="LiveId" clId="{CCB4BDBC-5D70-4441-BEAD-B70C9D4EE441}" dt="2024-08-29T12:26:00.873" v="572" actId="255"/>
          <ac:spMkLst>
            <pc:docMk/>
            <pc:sldMk cId="3570543561" sldId="396"/>
            <ac:spMk id="3" creationId="{E6E65D41-A17C-C9B2-E335-B52AD9EC1394}"/>
          </ac:spMkLst>
        </pc:spChg>
      </pc:sldChg>
      <pc:sldChg chg="addSp delSp modSp new mod">
        <pc:chgData name="Наталья Кончакова" userId="07a550979c00c582" providerId="LiveId" clId="{CCB4BDBC-5D70-4441-BEAD-B70C9D4EE441}" dt="2024-08-29T12:28:13.125" v="621" actId="20577"/>
        <pc:sldMkLst>
          <pc:docMk/>
          <pc:sldMk cId="2648962592" sldId="397"/>
        </pc:sldMkLst>
        <pc:spChg chg="del">
          <ac:chgData name="Наталья Кончакова" userId="07a550979c00c582" providerId="LiveId" clId="{CCB4BDBC-5D70-4441-BEAD-B70C9D4EE441}" dt="2024-08-29T12:26:22.958" v="577" actId="478"/>
          <ac:spMkLst>
            <pc:docMk/>
            <pc:sldMk cId="2648962592" sldId="397"/>
            <ac:spMk id="2" creationId="{9F8E43DA-3430-5456-92B3-FD96973D9A2F}"/>
          </ac:spMkLst>
        </pc:spChg>
        <pc:spChg chg="mod">
          <ac:chgData name="Наталья Кончакова" userId="07a550979c00c582" providerId="LiveId" clId="{CCB4BDBC-5D70-4441-BEAD-B70C9D4EE441}" dt="2024-08-29T12:26:56.124" v="589" actId="20577"/>
          <ac:spMkLst>
            <pc:docMk/>
            <pc:sldMk cId="2648962592" sldId="397"/>
            <ac:spMk id="3" creationId="{87CEC5C6-2F69-57F4-78C9-86D486F2C116}"/>
          </ac:spMkLst>
        </pc:spChg>
        <pc:spChg chg="add mod">
          <ac:chgData name="Наталья Кончакова" userId="07a550979c00c582" providerId="LiveId" clId="{CCB4BDBC-5D70-4441-BEAD-B70C9D4EE441}" dt="2024-08-29T12:28:13.125" v="621" actId="20577"/>
          <ac:spMkLst>
            <pc:docMk/>
            <pc:sldMk cId="2648962592" sldId="397"/>
            <ac:spMk id="7" creationId="{047B920D-48B9-9872-EE44-11BBABE42D97}"/>
          </ac:spMkLst>
        </pc:spChg>
        <pc:picChg chg="add mod">
          <ac:chgData name="Наталья Кончакова" userId="07a550979c00c582" providerId="LiveId" clId="{CCB4BDBC-5D70-4441-BEAD-B70C9D4EE441}" dt="2024-08-29T12:27:13.723" v="593" actId="1076"/>
          <ac:picMkLst>
            <pc:docMk/>
            <pc:sldMk cId="2648962592" sldId="397"/>
            <ac:picMk id="5" creationId="{222E8B88-4870-9D1A-32E9-F6E39A441447}"/>
          </ac:picMkLst>
        </pc:picChg>
      </pc:sldChg>
      <pc:sldChg chg="delSp modSp new mod">
        <pc:chgData name="Наталья Кончакова" userId="07a550979c00c582" providerId="LiveId" clId="{CCB4BDBC-5D70-4441-BEAD-B70C9D4EE441}" dt="2024-08-29T12:28:58.215" v="639" actId="20577"/>
        <pc:sldMkLst>
          <pc:docMk/>
          <pc:sldMk cId="2207480559" sldId="398"/>
        </pc:sldMkLst>
        <pc:spChg chg="del">
          <ac:chgData name="Наталья Кончакова" userId="07a550979c00c582" providerId="LiveId" clId="{CCB4BDBC-5D70-4441-BEAD-B70C9D4EE441}" dt="2024-08-29T12:28:33.326" v="625" actId="478"/>
          <ac:spMkLst>
            <pc:docMk/>
            <pc:sldMk cId="2207480559" sldId="398"/>
            <ac:spMk id="2" creationId="{CCEBB5C4-1C01-0407-8E5C-6FA1BBFC7B0A}"/>
          </ac:spMkLst>
        </pc:spChg>
        <pc:spChg chg="mod">
          <ac:chgData name="Наталья Кончакова" userId="07a550979c00c582" providerId="LiveId" clId="{CCB4BDBC-5D70-4441-BEAD-B70C9D4EE441}" dt="2024-08-29T12:28:58.215" v="639" actId="20577"/>
          <ac:spMkLst>
            <pc:docMk/>
            <pc:sldMk cId="2207480559" sldId="398"/>
            <ac:spMk id="3" creationId="{B2CBA15D-D8A2-4EE2-CEC5-92EFFFA0D5EC}"/>
          </ac:spMkLst>
        </pc:spChg>
      </pc:sldChg>
      <pc:sldChg chg="delSp modSp new mod">
        <pc:chgData name="Наталья Кончакова" userId="07a550979c00c582" providerId="LiveId" clId="{CCB4BDBC-5D70-4441-BEAD-B70C9D4EE441}" dt="2024-08-29T12:30:12.259" v="668" actId="113"/>
        <pc:sldMkLst>
          <pc:docMk/>
          <pc:sldMk cId="290022192" sldId="399"/>
        </pc:sldMkLst>
        <pc:spChg chg="del">
          <ac:chgData name="Наталья Кончакова" userId="07a550979c00c582" providerId="LiveId" clId="{CCB4BDBC-5D70-4441-BEAD-B70C9D4EE441}" dt="2024-08-29T12:29:53.164" v="661" actId="478"/>
          <ac:spMkLst>
            <pc:docMk/>
            <pc:sldMk cId="290022192" sldId="399"/>
            <ac:spMk id="2" creationId="{4347453F-4C6D-A038-05FE-8BB49CA0E11B}"/>
          </ac:spMkLst>
        </pc:spChg>
        <pc:spChg chg="mod">
          <ac:chgData name="Наталья Кончакова" userId="07a550979c00c582" providerId="LiveId" clId="{CCB4BDBC-5D70-4441-BEAD-B70C9D4EE441}" dt="2024-08-29T12:30:12.259" v="668" actId="113"/>
          <ac:spMkLst>
            <pc:docMk/>
            <pc:sldMk cId="290022192" sldId="399"/>
            <ac:spMk id="3" creationId="{4BDA4F90-E153-7A39-25F4-DC552BA01FF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2728AF-A2C0-3D51-43F8-CB31F379AA4A}"/>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FD698526-413D-8A35-CFDA-21DDE8CFE0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ADAC855F-A354-9132-DE8A-3DB17EE65512}"/>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5" name="Нижний колонтитул 4">
            <a:extLst>
              <a:ext uri="{FF2B5EF4-FFF2-40B4-BE49-F238E27FC236}">
                <a16:creationId xmlns:a16="http://schemas.microsoft.com/office/drawing/2014/main" id="{A2643BB8-D549-146D-C21D-DE497F4C67E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2E8C504-1B04-B207-6E9E-CFBA8D2634F5}"/>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1922588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59BA58-1948-ECD8-2CAC-B8E0B9DA59B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C59CBFD-22B2-A199-38B3-3A6C9AF8BD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EFED74-03D9-8226-72EF-B15224899DC4}"/>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5" name="Нижний колонтитул 4">
            <a:extLst>
              <a:ext uri="{FF2B5EF4-FFF2-40B4-BE49-F238E27FC236}">
                <a16:creationId xmlns:a16="http://schemas.microsoft.com/office/drawing/2014/main" id="{AEF05942-4D08-CB95-8AF7-700EEC0D694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4F98E42-3CC4-59C6-5A22-A9A09CA89991}"/>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141352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B1C1DE-8E6F-CC50-9E5D-C1DCD371D16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50FB47B-751D-08C8-4E4B-06E4CECDFA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EA94A06-718D-E1AE-547B-96A3A98F3639}"/>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5" name="Нижний колонтитул 4">
            <a:extLst>
              <a:ext uri="{FF2B5EF4-FFF2-40B4-BE49-F238E27FC236}">
                <a16:creationId xmlns:a16="http://schemas.microsoft.com/office/drawing/2014/main" id="{318E5FF7-EC8C-33E7-F66C-C786C219167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C8933FA-CD24-4344-D6F5-33F644FFA5F1}"/>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922596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3B11B8-3B0D-6F5B-0DE4-40122242ECE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D1D6944-C611-319F-DD2B-EC0658EE4D8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FBF91871-4EFE-26A3-D54C-5B0B80ECDE9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2A436F6E-E0D2-9DE7-BB62-0A642A434F06}"/>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6" name="Нижний колонтитул 5">
            <a:extLst>
              <a:ext uri="{FF2B5EF4-FFF2-40B4-BE49-F238E27FC236}">
                <a16:creationId xmlns:a16="http://schemas.microsoft.com/office/drawing/2014/main" id="{98FE236A-B41E-974D-2513-E9E6E625D05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EFDA469-1AEF-50E2-73BF-8C586282E1F2}"/>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6048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D798A5-3CCE-24B6-AE40-775FA6642F4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61A3FF04-F264-1BF6-C1AD-E489528444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C5DE4CB-B610-17D5-42B7-367854AD1C1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9196251-B109-A43F-B317-5AB885D0EF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1F5B530-20EE-CFAD-3D33-3A34460564D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3751E7A-3940-B96C-1A9C-3B7B845A13F8}"/>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8" name="Нижний колонтитул 7">
            <a:extLst>
              <a:ext uri="{FF2B5EF4-FFF2-40B4-BE49-F238E27FC236}">
                <a16:creationId xmlns:a16="http://schemas.microsoft.com/office/drawing/2014/main" id="{B606826D-71B2-1356-5F35-127A941570B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6D447D3-2479-C7DA-00C7-69153EA24C10}"/>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3842864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7487BA-60E2-1482-637A-38DD63B8F16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8BF100EF-1F9B-56B3-07E0-3A1D335621D8}"/>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4" name="Нижний колонтитул 3">
            <a:extLst>
              <a:ext uri="{FF2B5EF4-FFF2-40B4-BE49-F238E27FC236}">
                <a16:creationId xmlns:a16="http://schemas.microsoft.com/office/drawing/2014/main" id="{90224633-F278-DD34-9A15-D14E1099003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2D4B6E6-31FE-A8C0-9EA3-A07401B5B536}"/>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487851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1298E04-A04F-DF40-8248-72261660E834}"/>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3" name="Нижний колонтитул 2">
            <a:extLst>
              <a:ext uri="{FF2B5EF4-FFF2-40B4-BE49-F238E27FC236}">
                <a16:creationId xmlns:a16="http://schemas.microsoft.com/office/drawing/2014/main" id="{614CB529-CFAC-4F76-C70E-2214DF35492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2FF06DB-60A9-53DD-2BE0-230D93B5E3F6}"/>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3909352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5E8EC0-73C1-D869-7294-9DBA4BA7B16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F0F5831-4D7E-93F8-2642-0B4DF62606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EE9AF7A-E070-4F16-92EB-0FC19BBEB3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531B0DB-1747-E199-2A48-D916209909CF}"/>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6" name="Нижний колонтитул 5">
            <a:extLst>
              <a:ext uri="{FF2B5EF4-FFF2-40B4-BE49-F238E27FC236}">
                <a16:creationId xmlns:a16="http://schemas.microsoft.com/office/drawing/2014/main" id="{AE520E6E-CC10-C508-6A6D-BAEBA7262C9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429462F-010E-6933-FF84-1D8A8F8533F4}"/>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930080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4BD6C8-6108-109D-9902-619E0F11E98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81E5896-52C8-B4BC-8D7E-2889BAF84D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957AF8D-EC16-FE97-9F49-5D1A7A5CE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65CD9CA-A940-5DFD-517A-00162C2E237C}"/>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6" name="Нижний колонтитул 5">
            <a:extLst>
              <a:ext uri="{FF2B5EF4-FFF2-40B4-BE49-F238E27FC236}">
                <a16:creationId xmlns:a16="http://schemas.microsoft.com/office/drawing/2014/main" id="{69A95B95-8219-B5A3-3AAC-F25F72F0159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8B5A2E0-C2E7-B508-D9C9-17AB4C352C7D}"/>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4153875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CCE59D-0185-4C32-524B-6E55461FCEA7}"/>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08191EA-EB10-183C-D1FE-40AF629CCFE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AAF23A-AA3D-B640-0210-378DA3AD5947}"/>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5" name="Нижний колонтитул 4">
            <a:extLst>
              <a:ext uri="{FF2B5EF4-FFF2-40B4-BE49-F238E27FC236}">
                <a16:creationId xmlns:a16="http://schemas.microsoft.com/office/drawing/2014/main" id="{2EC2825E-5300-C539-064D-7C798AF2D26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6FD768-64B9-9985-67E5-664672E700AF}"/>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312599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CE5F257-7FAB-5155-570D-CBA002E18E3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A87A59F-0DFD-AF53-4308-E2953B730B2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59A97BD-F05C-51ED-08FA-B1373C609022}"/>
              </a:ext>
            </a:extLst>
          </p:cNvPr>
          <p:cNvSpPr>
            <a:spLocks noGrp="1"/>
          </p:cNvSpPr>
          <p:nvPr>
            <p:ph type="dt" sz="half" idx="10"/>
          </p:nvPr>
        </p:nvSpPr>
        <p:spPr/>
        <p:txBody>
          <a:bodyPr/>
          <a:lstStyle/>
          <a:p>
            <a:fld id="{744D0F81-8275-4F5D-8B9F-A3E746A4138B}" type="datetimeFigureOut">
              <a:rPr lang="ru-RU" smtClean="0"/>
              <a:t>29.08.2024</a:t>
            </a:fld>
            <a:endParaRPr lang="ru-RU"/>
          </a:p>
        </p:txBody>
      </p:sp>
      <p:sp>
        <p:nvSpPr>
          <p:cNvPr id="5" name="Нижний колонтитул 4">
            <a:extLst>
              <a:ext uri="{FF2B5EF4-FFF2-40B4-BE49-F238E27FC236}">
                <a16:creationId xmlns:a16="http://schemas.microsoft.com/office/drawing/2014/main" id="{30A8685B-A825-7CEF-B6F1-A32F6C0D7C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E101659-A6F7-59C7-7C80-24E09AAEE4D7}"/>
              </a:ext>
            </a:extLst>
          </p:cNvPr>
          <p:cNvSpPr>
            <a:spLocks noGrp="1"/>
          </p:cNvSpPr>
          <p:nvPr>
            <p:ph type="sldNum" sz="quarter" idx="12"/>
          </p:nvPr>
        </p:nvSpPr>
        <p:spPr/>
        <p:txBody>
          <a:bodyPr/>
          <a:lstStyle/>
          <a:p>
            <a:fld id="{8042C359-F84E-4B20-BAB2-27D95869B6AB}" type="slidenum">
              <a:rPr lang="ru-RU" smtClean="0"/>
              <a:t>‹#›</a:t>
            </a:fld>
            <a:endParaRPr lang="ru-RU"/>
          </a:p>
        </p:txBody>
      </p:sp>
    </p:spTree>
    <p:extLst>
      <p:ext uri="{BB962C8B-B14F-4D97-AF65-F5344CB8AC3E}">
        <p14:creationId xmlns:p14="http://schemas.microsoft.com/office/powerpoint/2010/main" val="1150877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5" name="Рисунок 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37139" y="1221615"/>
            <a:ext cx="2201862" cy="476119"/>
          </a:xfrm>
          <a:prstGeom prst="rect">
            <a:avLst/>
          </a:prstGeom>
        </p:spPr>
      </p:pic>
      <p:pic>
        <p:nvPicPr>
          <p:cNvPr id="4" name="Рисунок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319827" y="849914"/>
            <a:ext cx="2453071" cy="1226536"/>
          </a:xfrm>
          <a:prstGeom prst="rect">
            <a:avLst/>
          </a:prstGeom>
        </p:spPr>
      </p:pic>
    </p:spTree>
    <p:extLst>
      <p:ext uri="{BB962C8B-B14F-4D97-AF65-F5344CB8AC3E}">
        <p14:creationId xmlns:p14="http://schemas.microsoft.com/office/powerpoint/2010/main" val="321501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74CBD0-37E2-B488-E6B8-3113B66A79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DD9CD7A2-D4AC-F01F-1BC2-B27B8451BC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0AE5ADD-CEFE-E14C-BF0E-1E332EFE70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D0F81-8275-4F5D-8B9F-A3E746A4138B}" type="datetimeFigureOut">
              <a:rPr lang="ru-RU" smtClean="0"/>
              <a:t>29.08.2024</a:t>
            </a:fld>
            <a:endParaRPr lang="ru-RU"/>
          </a:p>
        </p:txBody>
      </p:sp>
      <p:sp>
        <p:nvSpPr>
          <p:cNvPr id="5" name="Нижний колонтитул 4">
            <a:extLst>
              <a:ext uri="{FF2B5EF4-FFF2-40B4-BE49-F238E27FC236}">
                <a16:creationId xmlns:a16="http://schemas.microsoft.com/office/drawing/2014/main" id="{6430F1CE-DF9A-E2FC-BAC1-7F54E0AF94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6FF476A-01F8-007E-1A52-D908F41CE0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42C359-F84E-4B20-BAB2-27D95869B6AB}" type="slidenum">
              <a:rPr lang="ru-RU" smtClean="0"/>
              <a:t>‹#›</a:t>
            </a:fld>
            <a:endParaRPr lang="ru-RU"/>
          </a:p>
        </p:txBody>
      </p:sp>
    </p:spTree>
    <p:extLst>
      <p:ext uri="{BB962C8B-B14F-4D97-AF65-F5344CB8AC3E}">
        <p14:creationId xmlns:p14="http://schemas.microsoft.com/office/powerpoint/2010/main" val="4122664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a:t>Основные подходы к оценке недвижимости</a:t>
            </a:r>
          </a:p>
        </p:txBody>
      </p:sp>
      <p:sp>
        <p:nvSpPr>
          <p:cNvPr id="3" name="Подзаголовок 2"/>
          <p:cNvSpPr>
            <a:spLocks noGrp="1"/>
          </p:cNvSpPr>
          <p:nvPr>
            <p:ph type="subTitle" idx="1"/>
          </p:nvPr>
        </p:nvSpPr>
        <p:spPr/>
        <p:txBody>
          <a:bodyPr/>
          <a:lstStyle/>
          <a:p>
            <a:r>
              <a:rPr lang="ru-RU" dirty="0"/>
              <a:t>Лекция</a:t>
            </a:r>
          </a:p>
        </p:txBody>
      </p:sp>
      <p:sp>
        <p:nvSpPr>
          <p:cNvPr id="5" name="Текст 4"/>
          <p:cNvSpPr>
            <a:spLocks noGrp="1"/>
          </p:cNvSpPr>
          <p:nvPr>
            <p:ph type="body" sz="quarter" idx="12"/>
          </p:nvPr>
        </p:nvSpPr>
        <p:spPr/>
        <p:txBody>
          <a:bodyPr>
            <a:normAutofit fontScale="92500"/>
          </a:bodyPr>
          <a:lstStyle/>
          <a:p>
            <a:r>
              <a:rPr lang="ru-RU" dirty="0"/>
              <a:t>Кончакова Н.В., к.г.-</a:t>
            </a:r>
            <a:r>
              <a:rPr lang="ru-RU" dirty="0" err="1"/>
              <a:t>м.н</a:t>
            </a:r>
            <a:r>
              <a:rPr lang="ru-RU" dirty="0"/>
              <a:t>., доцент</a:t>
            </a:r>
          </a:p>
        </p:txBody>
      </p:sp>
    </p:spTree>
    <p:extLst>
      <p:ext uri="{BB962C8B-B14F-4D97-AF65-F5344CB8AC3E}">
        <p14:creationId xmlns:p14="http://schemas.microsoft.com/office/powerpoint/2010/main" val="343910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33C248-5EB8-C977-3A83-3131FBDBDAEC}"/>
              </a:ext>
            </a:extLst>
          </p:cNvPr>
          <p:cNvSpPr>
            <a:spLocks noGrp="1"/>
          </p:cNvSpPr>
          <p:nvPr>
            <p:ph type="title"/>
          </p:nvPr>
        </p:nvSpPr>
        <p:spPr/>
        <p:txBody>
          <a:bodyPr/>
          <a:lstStyle/>
          <a:p>
            <a:r>
              <a:rPr lang="ru-RU" dirty="0"/>
              <a:t>Подходы к оценке недвижимости</a:t>
            </a:r>
          </a:p>
        </p:txBody>
      </p:sp>
      <p:sp>
        <p:nvSpPr>
          <p:cNvPr id="3" name="Объект 2">
            <a:extLst>
              <a:ext uri="{FF2B5EF4-FFF2-40B4-BE49-F238E27FC236}">
                <a16:creationId xmlns:a16="http://schemas.microsoft.com/office/drawing/2014/main" id="{D793711F-94B6-6C43-CBE8-397401AA154C}"/>
              </a:ext>
            </a:extLst>
          </p:cNvPr>
          <p:cNvSpPr>
            <a:spLocks noGrp="1"/>
          </p:cNvSpPr>
          <p:nvPr>
            <p:ph idx="1"/>
          </p:nvPr>
        </p:nvSpPr>
        <p:spPr/>
        <p:txBody>
          <a:bodyPr/>
          <a:lstStyle/>
          <a:p>
            <a:pPr marL="514350" indent="-514350">
              <a:buAutoNum type="arabicParenR"/>
            </a:pPr>
            <a:r>
              <a:rPr lang="ru-RU" dirty="0"/>
              <a:t>сравнительный</a:t>
            </a:r>
          </a:p>
          <a:p>
            <a:pPr marL="514350" indent="-514350">
              <a:buAutoNum type="arabicParenR"/>
            </a:pPr>
            <a:r>
              <a:rPr lang="ru-RU" dirty="0"/>
              <a:t>затратный</a:t>
            </a:r>
          </a:p>
          <a:p>
            <a:pPr marL="514350" indent="-514350">
              <a:buAutoNum type="arabicParenR"/>
            </a:pPr>
            <a:r>
              <a:rPr lang="ru-RU" dirty="0"/>
              <a:t>доходный</a:t>
            </a:r>
          </a:p>
        </p:txBody>
      </p:sp>
    </p:spTree>
    <p:extLst>
      <p:ext uri="{BB962C8B-B14F-4D97-AF65-F5344CB8AC3E}">
        <p14:creationId xmlns:p14="http://schemas.microsoft.com/office/powerpoint/2010/main" val="3071098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C1A027-64E8-DA9F-9BD6-DC70723FA9D2}"/>
              </a:ext>
            </a:extLst>
          </p:cNvPr>
          <p:cNvSpPr>
            <a:spLocks noGrp="1"/>
          </p:cNvSpPr>
          <p:nvPr>
            <p:ph type="title"/>
          </p:nvPr>
        </p:nvSpPr>
        <p:spPr/>
        <p:txBody>
          <a:bodyPr/>
          <a:lstStyle/>
          <a:p>
            <a:r>
              <a:rPr lang="ru-RU" dirty="0"/>
              <a:t>Сравнительный подход</a:t>
            </a:r>
          </a:p>
        </p:txBody>
      </p:sp>
      <p:sp>
        <p:nvSpPr>
          <p:cNvPr id="3" name="Объект 2">
            <a:extLst>
              <a:ext uri="{FF2B5EF4-FFF2-40B4-BE49-F238E27FC236}">
                <a16:creationId xmlns:a16="http://schemas.microsoft.com/office/drawing/2014/main" id="{DCF487DF-7B9D-B66B-DD2C-D2FA7D8D5672}"/>
              </a:ext>
            </a:extLst>
          </p:cNvPr>
          <p:cNvSpPr>
            <a:spLocks noGrp="1"/>
          </p:cNvSpPr>
          <p:nvPr>
            <p:ph idx="1"/>
          </p:nvPr>
        </p:nvSpPr>
        <p:spPr>
          <a:xfrm>
            <a:off x="635000" y="1449705"/>
            <a:ext cx="11028680" cy="4351338"/>
          </a:xfrm>
        </p:spPr>
        <p:txBody>
          <a:bodyPr>
            <a:normAutofit/>
          </a:bodyPr>
          <a:lstStyle/>
          <a:p>
            <a:pPr marL="0" indent="0" algn="just">
              <a:buNone/>
            </a:pPr>
            <a:r>
              <a:rPr lang="ru-RU" sz="2000" dirty="0"/>
              <a:t>Это совокупность методов оценки стоимости недвижимости, базовой основой которых является способ сравнения объекта оценки с его аналогами, обладающими доступной и достоверной информацией по ценам сделок с ними. </a:t>
            </a:r>
          </a:p>
          <a:p>
            <a:pPr marL="0" indent="0" algn="just">
              <a:buNone/>
            </a:pPr>
            <a:r>
              <a:rPr lang="ru-RU" sz="2000" dirty="0"/>
              <a:t>Смысловое значение этого подхода состоит в том, что покупатель объекта недвижимости не заплатит за него цену больше той, по которой может быть продан аналогичный объект, обладающий характеристиками, эквивалентными оцениваемому объекту. Стоимость объекта недвижимости при использовании сравнительного подхода будет соответствовать средневзвешенной цене уже реализованных объектов – аналогов с поправочными коэффициентами, которые учитывают их отличие от оцениваемого объекта. Ее можно определить по формуле:</a:t>
            </a:r>
          </a:p>
        </p:txBody>
      </p:sp>
      <p:pic>
        <p:nvPicPr>
          <p:cNvPr id="5" name="Рисунок 4">
            <a:extLst>
              <a:ext uri="{FF2B5EF4-FFF2-40B4-BE49-F238E27FC236}">
                <a16:creationId xmlns:a16="http://schemas.microsoft.com/office/drawing/2014/main" id="{B69971A4-1128-134B-A0E3-6EF35FD6462F}"/>
              </a:ext>
            </a:extLst>
          </p:cNvPr>
          <p:cNvPicPr>
            <a:picLocks noChangeAspect="1"/>
          </p:cNvPicPr>
          <p:nvPr/>
        </p:nvPicPr>
        <p:blipFill>
          <a:blip r:embed="rId2"/>
          <a:stretch>
            <a:fillRect/>
          </a:stretch>
        </p:blipFill>
        <p:spPr>
          <a:xfrm>
            <a:off x="4126583" y="4092853"/>
            <a:ext cx="3057955" cy="855067"/>
          </a:xfrm>
          <a:prstGeom prst="rect">
            <a:avLst/>
          </a:prstGeom>
        </p:spPr>
      </p:pic>
      <p:sp>
        <p:nvSpPr>
          <p:cNvPr id="7" name="TextBox 6">
            <a:extLst>
              <a:ext uri="{FF2B5EF4-FFF2-40B4-BE49-F238E27FC236}">
                <a16:creationId xmlns:a16="http://schemas.microsoft.com/office/drawing/2014/main" id="{5B2A0BDE-60AA-44D2-7385-417726CED89F}"/>
              </a:ext>
            </a:extLst>
          </p:cNvPr>
          <p:cNvSpPr txBox="1"/>
          <p:nvPr/>
        </p:nvSpPr>
        <p:spPr>
          <a:xfrm>
            <a:off x="635000" y="5154712"/>
            <a:ext cx="11028680" cy="707886"/>
          </a:xfrm>
          <a:prstGeom prst="rect">
            <a:avLst/>
          </a:prstGeom>
          <a:noFill/>
        </p:spPr>
        <p:txBody>
          <a:bodyPr wrap="square">
            <a:spAutoFit/>
          </a:bodyPr>
          <a:lstStyle/>
          <a:p>
            <a:r>
              <a:rPr lang="ru-RU" sz="2000" dirty="0"/>
              <a:t>где: Ц ан. - средняя цена продажи объектов - аналогов; </a:t>
            </a:r>
          </a:p>
          <a:p>
            <a:r>
              <a:rPr lang="ru-RU" sz="2000" dirty="0" err="1"/>
              <a:t>Кк</a:t>
            </a:r>
            <a:r>
              <a:rPr lang="ru-RU" sz="2000" dirty="0"/>
              <a:t> - сумма поправочных </a:t>
            </a:r>
            <a:r>
              <a:rPr lang="ru-RU" sz="2000" dirty="0" err="1"/>
              <a:t>коммулятивных</a:t>
            </a:r>
            <a:r>
              <a:rPr lang="ru-RU" sz="2000" dirty="0"/>
              <a:t> корректировочных коэффициентов</a:t>
            </a:r>
          </a:p>
        </p:txBody>
      </p:sp>
    </p:spTree>
    <p:extLst>
      <p:ext uri="{BB962C8B-B14F-4D97-AF65-F5344CB8AC3E}">
        <p14:creationId xmlns:p14="http://schemas.microsoft.com/office/powerpoint/2010/main" val="845085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6675ED5-BD21-E411-73A8-BB5D5BC40774}"/>
              </a:ext>
            </a:extLst>
          </p:cNvPr>
          <p:cNvSpPr>
            <a:spLocks noGrp="1"/>
          </p:cNvSpPr>
          <p:nvPr>
            <p:ph idx="1"/>
          </p:nvPr>
        </p:nvSpPr>
        <p:spPr>
          <a:xfrm>
            <a:off x="838200" y="548640"/>
            <a:ext cx="10515600" cy="5628323"/>
          </a:xfrm>
        </p:spPr>
        <p:txBody>
          <a:bodyPr>
            <a:normAutofit/>
          </a:bodyPr>
          <a:lstStyle/>
          <a:p>
            <a:pPr marL="0" indent="0" algn="just">
              <a:buNone/>
            </a:pPr>
            <a:r>
              <a:rPr lang="ru-RU" dirty="0"/>
              <a:t>Базовыми принципами при использовании сравнительного подхода будут являться: </a:t>
            </a:r>
          </a:p>
          <a:p>
            <a:pPr algn="just">
              <a:buFontTx/>
              <a:buChar char="-"/>
            </a:pPr>
            <a:r>
              <a:rPr lang="ru-RU" dirty="0"/>
              <a:t>принцип сбалансированности, который базируется на положении, что чем выше сбалансированность между собой элементов объектов аналогов и оцениваемого объекта, тем выше стоимость последнего; </a:t>
            </a:r>
          </a:p>
          <a:p>
            <a:pPr algn="just">
              <a:buFontTx/>
              <a:buChar char="-"/>
            </a:pPr>
            <a:r>
              <a:rPr lang="ru-RU" dirty="0"/>
              <a:t>принцип спроса и предложения, который предполагает, что спрос будет более высоким, если оцениваемый объект недвижимости удовлетворяет совокупную общественную потребность; </a:t>
            </a:r>
          </a:p>
          <a:p>
            <a:pPr algn="just">
              <a:buFontTx/>
              <a:buChar char="-"/>
            </a:pPr>
            <a:r>
              <a:rPr lang="ru-RU" dirty="0"/>
              <a:t>принцип замещения, который предполагает, что при наличии нескольких аналогичных объектов недвижимости, тот из них, который выставлен на продажу по самой низкой цене, будет пользоваться спросом у покупателей.</a:t>
            </a:r>
          </a:p>
        </p:txBody>
      </p:sp>
    </p:spTree>
    <p:extLst>
      <p:ext uri="{BB962C8B-B14F-4D97-AF65-F5344CB8AC3E}">
        <p14:creationId xmlns:p14="http://schemas.microsoft.com/office/powerpoint/2010/main" val="1036733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F715DCF-1193-4DA0-EFA9-0609D5DC51BD}"/>
              </a:ext>
            </a:extLst>
          </p:cNvPr>
          <p:cNvSpPr>
            <a:spLocks noGrp="1"/>
          </p:cNvSpPr>
          <p:nvPr>
            <p:ph idx="1"/>
          </p:nvPr>
        </p:nvSpPr>
        <p:spPr>
          <a:xfrm>
            <a:off x="838200" y="254000"/>
            <a:ext cx="10703560" cy="6380480"/>
          </a:xfrm>
        </p:spPr>
        <p:txBody>
          <a:bodyPr>
            <a:normAutofit fontScale="85000" lnSpcReduction="20000"/>
          </a:bodyPr>
          <a:lstStyle/>
          <a:p>
            <a:pPr marL="0" indent="0" algn="just">
              <a:buNone/>
            </a:pPr>
            <a:r>
              <a:rPr lang="ru-RU" dirty="0"/>
              <a:t>Цены индивидуальных продаж объектов недвижимости практически всегда отличаются от усредненных рыночных цен вследствие мотивационных особенностей и факторов, а также условий сделки и информационной осведомленности. Но в большинстве своем цены индивидуальных сделок всегда отражают основные тенденции развития рынка недвижимости. </a:t>
            </a:r>
          </a:p>
          <a:p>
            <a:pPr marL="0" indent="0" algn="just">
              <a:buNone/>
            </a:pPr>
            <a:r>
              <a:rPr lang="ru-RU" dirty="0"/>
              <a:t>Поскольку совершенно идентичных объектов практически не бывает, то определение их стоимости производится посредством использования поправочных коэффициентов или расчленения объекта на части с целью поиска аналога каждой такой составляющей. </a:t>
            </a:r>
          </a:p>
          <a:p>
            <a:pPr marL="0" indent="0" algn="just">
              <a:buNone/>
            </a:pPr>
            <a:r>
              <a:rPr lang="ru-RU" b="1" dirty="0"/>
              <a:t>Порядок </a:t>
            </a:r>
            <a:r>
              <a:rPr lang="ru-RU" dirty="0"/>
              <a:t>выполнения таких действий может представлять собой: </a:t>
            </a:r>
          </a:p>
          <a:p>
            <a:pPr algn="just">
              <a:buFontTx/>
              <a:buChar char="-"/>
            </a:pPr>
            <a:r>
              <a:rPr lang="ru-RU" dirty="0"/>
              <a:t>поиск объекта – аналога, в том числе вновь построенного, который по основным экономическим, материальным, техническим и другим характеристикам, будет идентичен оцениваемому объекту; </a:t>
            </a:r>
          </a:p>
          <a:p>
            <a:pPr algn="just">
              <a:buFontTx/>
              <a:buChar char="-"/>
            </a:pPr>
            <a:r>
              <a:rPr lang="ru-RU" dirty="0"/>
              <a:t>установление сметной стоимости строительства объекта – аналога; </a:t>
            </a:r>
          </a:p>
          <a:p>
            <a:pPr algn="just">
              <a:buFontTx/>
              <a:buChar char="-"/>
            </a:pPr>
            <a:r>
              <a:rPr lang="ru-RU" dirty="0"/>
              <a:t>сравнение результатов данных объекта – аналога с оцениваемым объектом; </a:t>
            </a:r>
          </a:p>
          <a:p>
            <a:pPr algn="just">
              <a:buFontTx/>
              <a:buChar char="-"/>
            </a:pPr>
            <a:r>
              <a:rPr lang="ru-RU" dirty="0"/>
              <a:t>проведение, при необходимости, расчленения оцениваемого объекта на отдельные части с целью установления максимальных совпадений его характеристик с объектом – аналогом; </a:t>
            </a:r>
          </a:p>
          <a:p>
            <a:pPr algn="just">
              <a:buFontTx/>
              <a:buChar char="-"/>
            </a:pPr>
            <a:r>
              <a:rPr lang="ru-RU" dirty="0"/>
              <a:t>проведение, при наличии незначительных различий между сравниваемыми объектами, соответствующих корректировочных действий.</a:t>
            </a:r>
          </a:p>
        </p:txBody>
      </p:sp>
    </p:spTree>
    <p:extLst>
      <p:ext uri="{BB962C8B-B14F-4D97-AF65-F5344CB8AC3E}">
        <p14:creationId xmlns:p14="http://schemas.microsoft.com/office/powerpoint/2010/main" val="318222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F1BCDBE-72F6-644E-AE32-F87BC21F1718}"/>
              </a:ext>
            </a:extLst>
          </p:cNvPr>
          <p:cNvSpPr>
            <a:spLocks noGrp="1"/>
          </p:cNvSpPr>
          <p:nvPr>
            <p:ph idx="1"/>
          </p:nvPr>
        </p:nvSpPr>
        <p:spPr>
          <a:xfrm>
            <a:off x="523240" y="271145"/>
            <a:ext cx="11363960" cy="4351338"/>
          </a:xfrm>
        </p:spPr>
        <p:txBody>
          <a:bodyPr>
            <a:normAutofit lnSpcReduction="10000"/>
          </a:bodyPr>
          <a:lstStyle/>
          <a:p>
            <a:pPr marL="0" indent="0">
              <a:buNone/>
            </a:pPr>
            <a:r>
              <a:rPr lang="ru-RU" dirty="0"/>
              <a:t>Основными условиями применения сравнительного подхода являются: </a:t>
            </a:r>
          </a:p>
          <a:p>
            <a:pPr algn="just">
              <a:buFontTx/>
              <a:buChar char="-"/>
            </a:pPr>
            <a:r>
              <a:rPr lang="ru-RU" dirty="0"/>
              <a:t>объект оценки не должен быть уникальным; </a:t>
            </a:r>
          </a:p>
          <a:p>
            <a:pPr algn="just">
              <a:buFontTx/>
              <a:buChar char="-"/>
            </a:pPr>
            <a:r>
              <a:rPr lang="ru-RU" dirty="0"/>
              <a:t>информация об оцениваемом объекте должна быть полной, в том числе и по условиям совершения сделки купли – продажи; </a:t>
            </a:r>
          </a:p>
          <a:p>
            <a:pPr algn="just">
              <a:buFontTx/>
              <a:buChar char="-"/>
            </a:pPr>
            <a:r>
              <a:rPr lang="ru-RU" dirty="0"/>
              <a:t>факторы, критерии и показатели, влияющие на стоимость объекта оценки, должны быть сопоставимыми с аналогичными характеристиками объекта – аналога; </a:t>
            </a:r>
          </a:p>
          <a:p>
            <a:pPr algn="just">
              <a:buFontTx/>
              <a:buChar char="-"/>
            </a:pPr>
            <a:r>
              <a:rPr lang="ru-RU" dirty="0"/>
              <a:t> целесообразно также, чтобы оцениваемый объект и объект – аналог были функционально и архитектурно ординарными (школы, ясли, </a:t>
            </a:r>
            <a:r>
              <a:rPr lang="ru-RU" dirty="0" err="1"/>
              <a:t>каркасно</a:t>
            </a:r>
            <a:r>
              <a:rPr lang="ru-RU" dirty="0"/>
              <a:t> – блочные жилые дома и т. д.)</a:t>
            </a:r>
          </a:p>
        </p:txBody>
      </p:sp>
    </p:spTree>
    <p:extLst>
      <p:ext uri="{BB962C8B-B14F-4D97-AF65-F5344CB8AC3E}">
        <p14:creationId xmlns:p14="http://schemas.microsoft.com/office/powerpoint/2010/main" val="2181505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8A1BCFC-120C-EDEC-D24C-61824F33D0C0}"/>
              </a:ext>
            </a:extLst>
          </p:cNvPr>
          <p:cNvSpPr>
            <a:spLocks noGrp="1"/>
          </p:cNvSpPr>
          <p:nvPr>
            <p:ph idx="1"/>
          </p:nvPr>
        </p:nvSpPr>
        <p:spPr>
          <a:xfrm>
            <a:off x="838200" y="5323840"/>
            <a:ext cx="10515600" cy="853122"/>
          </a:xfrm>
        </p:spPr>
        <p:txBody>
          <a:bodyPr>
            <a:normAutofit lnSpcReduction="10000"/>
          </a:bodyPr>
          <a:lstStyle/>
          <a:p>
            <a:pPr marL="0" indent="0" algn="ctr">
              <a:buNone/>
            </a:pPr>
            <a:r>
              <a:rPr lang="ru-RU" dirty="0"/>
              <a:t>Схема применения сравнительного подхода при оценке объектов недвижимости</a:t>
            </a:r>
          </a:p>
        </p:txBody>
      </p:sp>
      <p:pic>
        <p:nvPicPr>
          <p:cNvPr id="5" name="Рисунок 4">
            <a:extLst>
              <a:ext uri="{FF2B5EF4-FFF2-40B4-BE49-F238E27FC236}">
                <a16:creationId xmlns:a16="http://schemas.microsoft.com/office/drawing/2014/main" id="{E3A440B9-8064-22CB-6A95-928EC80DA52D}"/>
              </a:ext>
            </a:extLst>
          </p:cNvPr>
          <p:cNvPicPr>
            <a:picLocks noChangeAspect="1"/>
          </p:cNvPicPr>
          <p:nvPr/>
        </p:nvPicPr>
        <p:blipFill rotWithShape="1">
          <a:blip r:embed="rId2"/>
          <a:srcRect l="5449"/>
          <a:stretch/>
        </p:blipFill>
        <p:spPr>
          <a:xfrm>
            <a:off x="1531898" y="355600"/>
            <a:ext cx="9128203" cy="4338320"/>
          </a:xfrm>
          <a:prstGeom prst="rect">
            <a:avLst/>
          </a:prstGeom>
        </p:spPr>
      </p:pic>
    </p:spTree>
    <p:extLst>
      <p:ext uri="{BB962C8B-B14F-4D97-AF65-F5344CB8AC3E}">
        <p14:creationId xmlns:p14="http://schemas.microsoft.com/office/powerpoint/2010/main" val="98678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8814E3B-DA40-7752-E3F1-BB248CA7F095}"/>
              </a:ext>
            </a:extLst>
          </p:cNvPr>
          <p:cNvSpPr>
            <a:spLocks noGrp="1"/>
          </p:cNvSpPr>
          <p:nvPr>
            <p:ph idx="1"/>
          </p:nvPr>
        </p:nvSpPr>
        <p:spPr>
          <a:xfrm>
            <a:off x="838200" y="325120"/>
            <a:ext cx="10754360" cy="6299200"/>
          </a:xfrm>
        </p:spPr>
        <p:txBody>
          <a:bodyPr>
            <a:normAutofit fontScale="77500" lnSpcReduction="20000"/>
          </a:bodyPr>
          <a:lstStyle/>
          <a:p>
            <a:pPr marL="514350" indent="-514350" algn="just">
              <a:buAutoNum type="arabicPeriod"/>
            </a:pPr>
            <a:r>
              <a:rPr lang="ru-RU" dirty="0"/>
              <a:t>Анализ рынка производится в целях выявления на нем или его отдельных сегментах объектов, проданных или предложенных на продажу, которые по своим характеристикам идентичны или эквивалентны объекту, подлежащему оценке. </a:t>
            </a:r>
          </a:p>
          <a:p>
            <a:pPr marL="514350" indent="-514350" algn="just">
              <a:buAutoNum type="arabicPeriod"/>
            </a:pPr>
            <a:r>
              <a:rPr lang="ru-RU" dirty="0"/>
              <a:t>Сбор сравнительных данных осуществляется посредством использования имеющихся документов информационного, статистического, регистрационного, страхового характера, а также данных, которыми располагают брокерские компании и участники сделок. Источниками информации являются также периодические издания по проблемам недвижимого имущества, архивы оценщиков, территориальные управления Государственного комитета по имуществу Республики Беларусь, </a:t>
            </a:r>
            <a:r>
              <a:rPr lang="ru-RU" dirty="0" err="1"/>
              <a:t>строительно</a:t>
            </a:r>
            <a:r>
              <a:rPr lang="ru-RU" dirty="0"/>
              <a:t> – инвестиционные компании, данные о стоимости единицы площади и др. </a:t>
            </a:r>
          </a:p>
          <a:p>
            <a:pPr marL="514350" indent="-514350" algn="just">
              <a:buAutoNum type="arabicPeriod"/>
            </a:pPr>
            <a:r>
              <a:rPr lang="ru-RU" dirty="0"/>
              <a:t>Проверка сравниваемых данных предполагает, в первую очередь, уточнение имеющихся данных на предмет их достоверности, условий продаж по состоявшимся сделкам и источников их финансирования, а также условий, при которых было достигнуто соглашение о цене продажи объекта. </a:t>
            </a:r>
          </a:p>
          <a:p>
            <a:pPr marL="514350" indent="-514350" algn="just">
              <a:buAutoNum type="arabicPeriod"/>
            </a:pPr>
            <a:r>
              <a:rPr lang="ru-RU" dirty="0"/>
              <a:t>На первоначальном этапе корректировки вносятся изменения специфического характера или логического анализа предыдущих расчетов, которые могут повлиять на цену объекта. Окончательная корректировка цены продажи объекта недвижимости учитывает его физические параметры, место расположения, архитектурно - планировочные особенности, возраст, состояние и качество конструкций и т. д. Используя принцип вклада можно учесть особенности объекта – аналога, превосходящие оцениваемый объект, что предполагает снижение его стоимости на величину установленного вклада. </a:t>
            </a:r>
          </a:p>
        </p:txBody>
      </p:sp>
    </p:spTree>
    <p:extLst>
      <p:ext uri="{BB962C8B-B14F-4D97-AF65-F5344CB8AC3E}">
        <p14:creationId xmlns:p14="http://schemas.microsoft.com/office/powerpoint/2010/main" val="2102859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3F45571-0252-15CE-BC3B-0209B1D951B4}"/>
              </a:ext>
            </a:extLst>
          </p:cNvPr>
          <p:cNvSpPr>
            <a:spLocks noGrp="1"/>
          </p:cNvSpPr>
          <p:nvPr>
            <p:ph idx="1"/>
          </p:nvPr>
        </p:nvSpPr>
        <p:spPr>
          <a:xfrm>
            <a:off x="640080" y="386080"/>
            <a:ext cx="10901680" cy="5790883"/>
          </a:xfrm>
        </p:spPr>
        <p:txBody>
          <a:bodyPr>
            <a:normAutofit/>
          </a:bodyPr>
          <a:lstStyle/>
          <a:p>
            <a:pPr marL="0" indent="0" algn="just">
              <a:buNone/>
            </a:pPr>
            <a:r>
              <a:rPr lang="ru-RU" sz="2400" dirty="0"/>
              <a:t>Корректировка может производится в денежном или процентном выражении: </a:t>
            </a:r>
          </a:p>
          <a:p>
            <a:pPr algn="just">
              <a:buFontTx/>
              <a:buChar char="-"/>
            </a:pPr>
            <a:r>
              <a:rPr lang="ru-RU" sz="2400" dirty="0"/>
              <a:t>денежное выражение - это сумма финансовых средств, которая может быть прибавлена к цене объекта или отнята от нее; </a:t>
            </a:r>
          </a:p>
          <a:p>
            <a:pPr algn="just">
              <a:buFontTx/>
              <a:buChar char="-"/>
            </a:pPr>
            <a:r>
              <a:rPr lang="ru-RU" sz="2400" dirty="0"/>
              <a:t>процентное выражение используется тогда, когда невозможно или труднодоступно определить величину вклада в абсолютных денежных его значениях. </a:t>
            </a:r>
          </a:p>
          <a:p>
            <a:pPr marL="0" indent="0" algn="just">
              <a:buNone/>
            </a:pPr>
            <a:r>
              <a:rPr lang="ru-RU" sz="2400" dirty="0"/>
              <a:t>При этом, принципиально важно, чтобы при использовании корректировок в процентном выражении, учитывались обстоятельства, связанные с отнесением этих корректировок только на конкретный элемент или часть объекта, или на весь оцениваемый объект, отчего окончательная его стоимость будет разная.</a:t>
            </a:r>
          </a:p>
        </p:txBody>
      </p:sp>
    </p:spTree>
    <p:extLst>
      <p:ext uri="{BB962C8B-B14F-4D97-AF65-F5344CB8AC3E}">
        <p14:creationId xmlns:p14="http://schemas.microsoft.com/office/powerpoint/2010/main" val="1954601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7E2495F-6845-854E-CB91-1AF2A30226C2}"/>
              </a:ext>
            </a:extLst>
          </p:cNvPr>
          <p:cNvSpPr>
            <a:spLocks noGrp="1"/>
          </p:cNvSpPr>
          <p:nvPr>
            <p:ph idx="1"/>
          </p:nvPr>
        </p:nvSpPr>
        <p:spPr>
          <a:xfrm>
            <a:off x="553720" y="271145"/>
            <a:ext cx="11008360" cy="5520056"/>
          </a:xfrm>
        </p:spPr>
        <p:txBody>
          <a:bodyPr>
            <a:normAutofit fontScale="77500" lnSpcReduction="20000"/>
          </a:bodyPr>
          <a:lstStyle/>
          <a:p>
            <a:pPr marL="0" indent="0" algn="just">
              <a:buNone/>
            </a:pPr>
            <a:r>
              <a:rPr lang="ru-RU" dirty="0"/>
              <a:t>В процессе осуществления корректировочных действий, которые производят оценщики, последние могут использовать различные методы, позволяющие провести оценку объекта недвижимости с наиболее высоким уровнем точности: </a:t>
            </a:r>
          </a:p>
          <a:p>
            <a:pPr algn="just">
              <a:buFontTx/>
              <a:buChar char="-"/>
            </a:pPr>
            <a:r>
              <a:rPr lang="ru-RU" dirty="0"/>
              <a:t>метод прямого воздействия, когда непосредственный результат объекта – аналога прямо переносится на оцениваемый объект; </a:t>
            </a:r>
          </a:p>
          <a:p>
            <a:pPr algn="just">
              <a:buFontTx/>
              <a:buChar char="-"/>
            </a:pPr>
            <a:r>
              <a:rPr lang="ru-RU" dirty="0"/>
              <a:t>метод косвенного воздействия, когда на оцениваемом объекте могут быть сформированы условия для внедрения достижений объекта – аналога; </a:t>
            </a:r>
          </a:p>
          <a:p>
            <a:pPr algn="just">
              <a:buFontTx/>
              <a:buChar char="-"/>
            </a:pPr>
            <a:r>
              <a:rPr lang="ru-RU" dirty="0"/>
              <a:t>метод статистического сравнительного анализа; </a:t>
            </a:r>
          </a:p>
          <a:p>
            <a:pPr algn="just">
              <a:buFontTx/>
              <a:buChar char="-"/>
            </a:pPr>
            <a:r>
              <a:rPr lang="ru-RU" dirty="0"/>
              <a:t>метод корреляционного анализа, предполагающий возможность наличия в оцениваемом объекте рисковых ситуаций в процессе эксплуатационной деятельности; </a:t>
            </a:r>
          </a:p>
          <a:p>
            <a:pPr algn="just">
              <a:buFontTx/>
              <a:buChar char="-"/>
            </a:pPr>
            <a:r>
              <a:rPr lang="ru-RU" dirty="0"/>
              <a:t>метод анализа парных продаж, когда объекты относительно идентичны между собой; </a:t>
            </a:r>
          </a:p>
          <a:p>
            <a:pPr algn="just">
              <a:buFontTx/>
              <a:buChar char="-"/>
            </a:pPr>
            <a:r>
              <a:rPr lang="ru-RU" dirty="0"/>
              <a:t>метод экономических расчетов, в процессе использования которого определяются экономические показатели по оцениваемому объекту и объекту – аналогу и сравниваются между собой; </a:t>
            </a:r>
          </a:p>
          <a:p>
            <a:pPr algn="just">
              <a:buFontTx/>
              <a:buChar char="-"/>
            </a:pPr>
            <a:r>
              <a:rPr lang="ru-RU" dirty="0"/>
              <a:t>метод общей группировки, когда на рынке недвижимости присутствует несколько объектов - аналогов и появляется возможность для расчета укрупненной их цены.</a:t>
            </a:r>
          </a:p>
        </p:txBody>
      </p:sp>
    </p:spTree>
    <p:extLst>
      <p:ext uri="{BB962C8B-B14F-4D97-AF65-F5344CB8AC3E}">
        <p14:creationId xmlns:p14="http://schemas.microsoft.com/office/powerpoint/2010/main" val="2155568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E64D8B5-EDD8-72F5-A0EA-A0CD14C9F48C}"/>
              </a:ext>
            </a:extLst>
          </p:cNvPr>
          <p:cNvSpPr>
            <a:spLocks noGrp="1"/>
          </p:cNvSpPr>
          <p:nvPr>
            <p:ph idx="1"/>
          </p:nvPr>
        </p:nvSpPr>
        <p:spPr>
          <a:xfrm>
            <a:off x="482600" y="250825"/>
            <a:ext cx="11059160" cy="4351338"/>
          </a:xfrm>
        </p:spPr>
        <p:txBody>
          <a:bodyPr>
            <a:normAutofit/>
          </a:bodyPr>
          <a:lstStyle/>
          <a:p>
            <a:pPr marL="0" indent="0" algn="just">
              <a:buNone/>
            </a:pPr>
            <a:r>
              <a:rPr lang="ru-RU" sz="2400" dirty="0"/>
              <a:t>5. Определение стоимости объектов недвижимости на основе результатов, полученных в ходе проведения этапов сравнительного подхода посредством расчета среднего арифметического показателя сопоставимых объектов с учетом внесенных корректировок.</a:t>
            </a:r>
          </a:p>
        </p:txBody>
      </p:sp>
    </p:spTree>
    <p:extLst>
      <p:ext uri="{BB962C8B-B14F-4D97-AF65-F5344CB8AC3E}">
        <p14:creationId xmlns:p14="http://schemas.microsoft.com/office/powerpoint/2010/main" val="414098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F9EFCF5-14BE-399D-DB2E-4B78EE14B874}"/>
              </a:ext>
            </a:extLst>
          </p:cNvPr>
          <p:cNvSpPr>
            <a:spLocks noGrp="1"/>
          </p:cNvSpPr>
          <p:nvPr>
            <p:ph idx="1"/>
          </p:nvPr>
        </p:nvSpPr>
        <p:spPr>
          <a:xfrm>
            <a:off x="838200" y="264160"/>
            <a:ext cx="10957560" cy="6258560"/>
          </a:xfrm>
        </p:spPr>
        <p:txBody>
          <a:bodyPr>
            <a:normAutofit fontScale="77500" lnSpcReduction="20000"/>
          </a:bodyPr>
          <a:lstStyle/>
          <a:p>
            <a:pPr marL="0" indent="0">
              <a:buNone/>
            </a:pPr>
            <a:r>
              <a:rPr lang="ru-RU" b="1" dirty="0"/>
              <a:t>К преимуществам сравнительного подхода </a:t>
            </a:r>
            <a:r>
              <a:rPr lang="ru-RU" dirty="0"/>
              <a:t>можно отнести: </a:t>
            </a:r>
          </a:p>
          <a:p>
            <a:pPr algn="just">
              <a:buFontTx/>
              <a:buChar char="-"/>
            </a:pPr>
            <a:r>
              <a:rPr lang="ru-RU" dirty="0"/>
              <a:t>определение стоимости оцениваемого объекта недвижимости осуществляется с учетом мнения продавцов и покупателей; </a:t>
            </a:r>
          </a:p>
          <a:p>
            <a:pPr algn="just">
              <a:buFontTx/>
              <a:buChar char="-"/>
            </a:pPr>
            <a:r>
              <a:rPr lang="ru-RU" dirty="0"/>
              <a:t>определение стоимости оцениваемого объекта недвижимости происходит с учетом изменяющихся финансовых условий и инфляционных параметров; </a:t>
            </a:r>
          </a:p>
          <a:p>
            <a:pPr algn="just">
              <a:buFontTx/>
              <a:buChar char="-"/>
            </a:pPr>
            <a:r>
              <a:rPr lang="ru-RU" dirty="0"/>
              <a:t>определение стоимости оцениваемого объекта недвижимости осуществляется с учетом соответствующих корректировок на предмет отличия сравниваемых объектов; </a:t>
            </a:r>
          </a:p>
          <a:p>
            <a:pPr algn="just">
              <a:buFontTx/>
              <a:buChar char="-"/>
            </a:pPr>
            <a:r>
              <a:rPr lang="ru-RU" dirty="0"/>
              <a:t>сравнительный подход относительно прост и доступен для использования; </a:t>
            </a:r>
          </a:p>
          <a:p>
            <a:pPr algn="just">
              <a:buFontTx/>
              <a:buChar char="-"/>
            </a:pPr>
            <a:r>
              <a:rPr lang="ru-RU" dirty="0"/>
              <a:t>полученные результаты в процессе использования сравнительного подхода достаточно точны и надежны; </a:t>
            </a:r>
          </a:p>
          <a:p>
            <a:pPr algn="just">
              <a:buFontTx/>
              <a:buChar char="-"/>
            </a:pPr>
            <a:r>
              <a:rPr lang="ru-RU" dirty="0"/>
              <a:t>сравнительный подход статически обоснован.</a:t>
            </a:r>
          </a:p>
          <a:p>
            <a:pPr marL="0" indent="0" algn="just">
              <a:buNone/>
            </a:pPr>
            <a:r>
              <a:rPr lang="ru-RU" dirty="0"/>
              <a:t> </a:t>
            </a:r>
          </a:p>
          <a:p>
            <a:pPr marL="0" indent="0" algn="just">
              <a:buNone/>
            </a:pPr>
            <a:r>
              <a:rPr lang="ru-RU" b="1" dirty="0"/>
              <a:t>Недостатки сравнительного подхода: </a:t>
            </a:r>
          </a:p>
          <a:p>
            <a:pPr algn="just">
              <a:buFontTx/>
              <a:buChar char="-"/>
            </a:pPr>
            <a:r>
              <a:rPr lang="ru-RU" dirty="0"/>
              <a:t>сложности при сборе информации о ценовых характеристиках объектов – аналогов;</a:t>
            </a:r>
          </a:p>
          <a:p>
            <a:pPr algn="just">
              <a:buFontTx/>
              <a:buChar char="-"/>
            </a:pPr>
            <a:r>
              <a:rPr lang="ru-RU" dirty="0"/>
              <a:t>зависимость подхода от активности и стабильности рынка недвижимости; </a:t>
            </a:r>
          </a:p>
          <a:p>
            <a:pPr algn="just">
              <a:buFontTx/>
              <a:buChar char="-"/>
            </a:pPr>
            <a:r>
              <a:rPr lang="ru-RU" dirty="0"/>
              <a:t>сложности при согласовании данных о ценах продаж объектов недвижимости, которые могут существенно различаться между собой; </a:t>
            </a:r>
          </a:p>
          <a:p>
            <a:pPr algn="just">
              <a:buFontTx/>
              <a:buChar char="-"/>
            </a:pPr>
            <a:r>
              <a:rPr lang="ru-RU" dirty="0"/>
              <a:t>сложности при сборе информации о специфических особенностях объектов недвижимости.</a:t>
            </a:r>
          </a:p>
        </p:txBody>
      </p:sp>
    </p:spTree>
    <p:extLst>
      <p:ext uri="{BB962C8B-B14F-4D97-AF65-F5344CB8AC3E}">
        <p14:creationId xmlns:p14="http://schemas.microsoft.com/office/powerpoint/2010/main" val="3443766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1E54DD-E1BE-C001-4323-BD7A48F9A399}"/>
              </a:ext>
            </a:extLst>
          </p:cNvPr>
          <p:cNvSpPr>
            <a:spLocks noGrp="1"/>
          </p:cNvSpPr>
          <p:nvPr>
            <p:ph type="title"/>
          </p:nvPr>
        </p:nvSpPr>
        <p:spPr>
          <a:xfrm>
            <a:off x="838200" y="365125"/>
            <a:ext cx="10515600" cy="782955"/>
          </a:xfrm>
        </p:spPr>
        <p:txBody>
          <a:bodyPr>
            <a:normAutofit/>
          </a:bodyPr>
          <a:lstStyle/>
          <a:p>
            <a:r>
              <a:rPr lang="ru-RU" dirty="0"/>
              <a:t>Затратный подход</a:t>
            </a:r>
          </a:p>
        </p:txBody>
      </p:sp>
      <p:sp>
        <p:nvSpPr>
          <p:cNvPr id="3" name="Объект 2">
            <a:extLst>
              <a:ext uri="{FF2B5EF4-FFF2-40B4-BE49-F238E27FC236}">
                <a16:creationId xmlns:a16="http://schemas.microsoft.com/office/drawing/2014/main" id="{8234CDF2-9A8A-0AEF-0FC6-26A917647659}"/>
              </a:ext>
            </a:extLst>
          </p:cNvPr>
          <p:cNvSpPr>
            <a:spLocks noGrp="1"/>
          </p:cNvSpPr>
          <p:nvPr>
            <p:ph idx="1"/>
          </p:nvPr>
        </p:nvSpPr>
        <p:spPr>
          <a:xfrm>
            <a:off x="838200" y="1229360"/>
            <a:ext cx="10515600" cy="4947603"/>
          </a:xfrm>
        </p:spPr>
        <p:txBody>
          <a:bodyPr>
            <a:normAutofit/>
          </a:bodyPr>
          <a:lstStyle/>
          <a:p>
            <a:pPr marL="0" indent="0" algn="just">
              <a:buNone/>
            </a:pPr>
            <a:r>
              <a:rPr lang="ru-RU" sz="2000" dirty="0"/>
              <a:t>Это совокупность методов оценки полного воспроизводства недвижимости с учетом накопленного физического, морального и экономического износа и рыночной стоимости земельного участка. Затратный подход базируется на предположении, что покупатель не заплатит за эквивалентный объект недвижимости больше, чем за созданный объект с идентичными характеристиками и параметрами. Стоимость оцениваемого объекта недвижимости в этом случае можно определить по формуле:</a:t>
            </a:r>
          </a:p>
        </p:txBody>
      </p:sp>
      <p:pic>
        <p:nvPicPr>
          <p:cNvPr id="5" name="Рисунок 4">
            <a:extLst>
              <a:ext uri="{FF2B5EF4-FFF2-40B4-BE49-F238E27FC236}">
                <a16:creationId xmlns:a16="http://schemas.microsoft.com/office/drawing/2014/main" id="{334EAC4B-979E-1368-764B-3CDD1849E46A}"/>
              </a:ext>
            </a:extLst>
          </p:cNvPr>
          <p:cNvPicPr>
            <a:picLocks noChangeAspect="1"/>
          </p:cNvPicPr>
          <p:nvPr/>
        </p:nvPicPr>
        <p:blipFill>
          <a:blip r:embed="rId2"/>
          <a:stretch>
            <a:fillRect/>
          </a:stretch>
        </p:blipFill>
        <p:spPr>
          <a:xfrm>
            <a:off x="3874855" y="2931444"/>
            <a:ext cx="4665455" cy="655035"/>
          </a:xfrm>
          <a:prstGeom prst="rect">
            <a:avLst/>
          </a:prstGeom>
        </p:spPr>
      </p:pic>
      <p:sp>
        <p:nvSpPr>
          <p:cNvPr id="7" name="TextBox 6">
            <a:extLst>
              <a:ext uri="{FF2B5EF4-FFF2-40B4-BE49-F238E27FC236}">
                <a16:creationId xmlns:a16="http://schemas.microsoft.com/office/drawing/2014/main" id="{2D3674A3-2048-762D-1C28-CEAF98554503}"/>
              </a:ext>
            </a:extLst>
          </p:cNvPr>
          <p:cNvSpPr txBox="1"/>
          <p:nvPr/>
        </p:nvSpPr>
        <p:spPr>
          <a:xfrm>
            <a:off x="838200" y="3850639"/>
            <a:ext cx="10526945" cy="1938992"/>
          </a:xfrm>
          <a:prstGeom prst="rect">
            <a:avLst/>
          </a:prstGeom>
          <a:noFill/>
        </p:spPr>
        <p:txBody>
          <a:bodyPr wrap="square">
            <a:spAutoFit/>
          </a:bodyPr>
          <a:lstStyle/>
          <a:p>
            <a:r>
              <a:rPr lang="ru-RU" sz="2000" dirty="0"/>
              <a:t>где: С - стоимость объекта недвижимости; </a:t>
            </a:r>
          </a:p>
          <a:p>
            <a:r>
              <a:rPr lang="ru-RU" sz="2000" dirty="0"/>
              <a:t>        </a:t>
            </a:r>
            <a:r>
              <a:rPr lang="ru-RU" sz="2000" dirty="0" err="1"/>
              <a:t>Св</a:t>
            </a:r>
            <a:r>
              <a:rPr lang="ru-RU" sz="2000" dirty="0"/>
              <a:t> - стоимость полного воспроизводства недвижимости; </a:t>
            </a:r>
          </a:p>
          <a:p>
            <a:r>
              <a:rPr lang="ru-RU" sz="2000" dirty="0"/>
              <a:t>        Иф - физический износ в денежном выражении; </a:t>
            </a:r>
          </a:p>
          <a:p>
            <a:r>
              <a:rPr lang="ru-RU" sz="2000" dirty="0"/>
              <a:t>        Им - моральный износ в денежном выражении; </a:t>
            </a:r>
          </a:p>
          <a:p>
            <a:r>
              <a:rPr lang="ru-RU" sz="2000" dirty="0"/>
              <a:t>        </a:t>
            </a:r>
            <a:r>
              <a:rPr lang="ru-RU" sz="2000" dirty="0" err="1"/>
              <a:t>Иэ</a:t>
            </a:r>
            <a:r>
              <a:rPr lang="ru-RU" sz="2000" dirty="0"/>
              <a:t> - экономический износ в денежном выражении; </a:t>
            </a:r>
          </a:p>
          <a:p>
            <a:r>
              <a:rPr lang="ru-RU" sz="2000" dirty="0"/>
              <a:t>        </a:t>
            </a:r>
            <a:r>
              <a:rPr lang="ru-RU" sz="2000" dirty="0" err="1"/>
              <a:t>Сз</a:t>
            </a:r>
            <a:r>
              <a:rPr lang="ru-RU" sz="2000" dirty="0"/>
              <a:t> - рыночная стоимость земельного участка.</a:t>
            </a:r>
          </a:p>
        </p:txBody>
      </p:sp>
    </p:spTree>
    <p:extLst>
      <p:ext uri="{BB962C8B-B14F-4D97-AF65-F5344CB8AC3E}">
        <p14:creationId xmlns:p14="http://schemas.microsoft.com/office/powerpoint/2010/main" val="897711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7FD33C5-CC73-910C-A273-91847A34FD6A}"/>
              </a:ext>
            </a:extLst>
          </p:cNvPr>
          <p:cNvSpPr>
            <a:spLocks noGrp="1"/>
          </p:cNvSpPr>
          <p:nvPr>
            <p:ph idx="1"/>
          </p:nvPr>
        </p:nvSpPr>
        <p:spPr>
          <a:xfrm>
            <a:off x="584200" y="260985"/>
            <a:ext cx="11099800" cy="4351338"/>
          </a:xfrm>
        </p:spPr>
        <p:txBody>
          <a:bodyPr>
            <a:normAutofit/>
          </a:bodyPr>
          <a:lstStyle/>
          <a:p>
            <a:pPr marL="0" indent="0">
              <a:buNone/>
            </a:pPr>
            <a:r>
              <a:rPr lang="ru-RU" sz="2000" dirty="0"/>
              <a:t>При использовании затратного подхода могут использоваться следующие методы оценки стоимости объектов недвижимости: </a:t>
            </a:r>
          </a:p>
          <a:p>
            <a:pPr marL="0" indent="0">
              <a:buNone/>
            </a:pPr>
            <a:r>
              <a:rPr lang="ru-RU" sz="2000" dirty="0"/>
              <a:t>-   замещения; </a:t>
            </a:r>
          </a:p>
          <a:p>
            <a:pPr>
              <a:buFontTx/>
              <a:buChar char="-"/>
            </a:pPr>
            <a:r>
              <a:rPr lang="ru-RU" sz="2000" dirty="0"/>
              <a:t>балансовой стоимости; </a:t>
            </a:r>
          </a:p>
          <a:p>
            <a:pPr>
              <a:buFontTx/>
              <a:buChar char="-"/>
            </a:pPr>
            <a:r>
              <a:rPr lang="ru-RU" sz="2000" dirty="0"/>
              <a:t>восстановительной стоимости</a:t>
            </a:r>
          </a:p>
        </p:txBody>
      </p:sp>
    </p:spTree>
    <p:extLst>
      <p:ext uri="{BB962C8B-B14F-4D97-AF65-F5344CB8AC3E}">
        <p14:creationId xmlns:p14="http://schemas.microsoft.com/office/powerpoint/2010/main" val="642983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07D726C-C16B-9E9D-4E93-9F6C2C95621A}"/>
              </a:ext>
            </a:extLst>
          </p:cNvPr>
          <p:cNvSpPr>
            <a:spLocks noGrp="1"/>
          </p:cNvSpPr>
          <p:nvPr>
            <p:ph idx="1"/>
          </p:nvPr>
        </p:nvSpPr>
        <p:spPr>
          <a:xfrm>
            <a:off x="482600" y="382904"/>
            <a:ext cx="11211560" cy="6139815"/>
          </a:xfrm>
        </p:spPr>
        <p:txBody>
          <a:bodyPr>
            <a:normAutofit fontScale="85000" lnSpcReduction="20000"/>
          </a:bodyPr>
          <a:lstStyle/>
          <a:p>
            <a:pPr marL="0" indent="0" algn="just">
              <a:buNone/>
            </a:pPr>
            <a:r>
              <a:rPr lang="ru-RU" i="1" dirty="0"/>
              <a:t>Метод замещения. </a:t>
            </a:r>
            <a:r>
              <a:rPr lang="ru-RU" dirty="0"/>
              <a:t>Суть его состоит в том, что оцениваемый объект недвижимости, по своему функциональному назначению и основным функциональным параметрам, принимается как идентичный и эквивалентный объекту – аналогу. При этом, при применении метода замещения, объект, созданный раньше, модифицируется с учетом использования новейших технологий и техники, что предполагает обоснованный выбор современного объекта недвижимости. </a:t>
            </a:r>
          </a:p>
          <a:p>
            <a:pPr marL="0" indent="0" algn="just">
              <a:buNone/>
            </a:pPr>
            <a:endParaRPr lang="ru-RU" dirty="0"/>
          </a:p>
          <a:p>
            <a:pPr marL="0" indent="0" algn="just">
              <a:buNone/>
            </a:pPr>
            <a:r>
              <a:rPr lang="ru-RU" i="1" dirty="0"/>
              <a:t>Метод балансовой стоимости </a:t>
            </a:r>
            <a:r>
              <a:rPr lang="ru-RU" dirty="0"/>
              <a:t>используется для оценки объектов недвижимости по результатам остаточной стоимости, рассчитанной посредством уменьшения ее первоначальной балансовой стоимости на величину износа, определенного по данным бухгалтерского учета на конкретный текущий период времени. </a:t>
            </a:r>
          </a:p>
          <a:p>
            <a:pPr marL="0" indent="0" algn="just">
              <a:buNone/>
            </a:pPr>
            <a:endParaRPr lang="ru-RU" dirty="0"/>
          </a:p>
          <a:p>
            <a:pPr marL="0" indent="0" algn="just">
              <a:buNone/>
            </a:pPr>
            <a:r>
              <a:rPr lang="ru-RU" i="1" dirty="0"/>
              <a:t>Метод восстановительной стоимости </a:t>
            </a:r>
            <a:r>
              <a:rPr lang="ru-RU" dirty="0"/>
              <a:t>используется для оценки объектов недвижимости, в которые ранее были инвестированы средства на модернизацию, реконструкцию или создание объекта оценки. Однако, при пересчете всех видов затрат на воссоздание объекта недвижимости, отдельные объемы капитальных вложений могут быть отражены в старых ценах. Это предполагает необходимость приведения их к текущему периоду времени и усложняет процесс определения восстановительной стоимости оцениваемой недвижимости до уровня проведения полного </a:t>
            </a:r>
            <a:r>
              <a:rPr lang="ru-RU" dirty="0" err="1"/>
              <a:t>сметно</a:t>
            </a:r>
            <a:r>
              <a:rPr lang="ru-RU" dirty="0"/>
              <a:t> – финансового расчета.</a:t>
            </a:r>
          </a:p>
        </p:txBody>
      </p:sp>
    </p:spTree>
    <p:extLst>
      <p:ext uri="{BB962C8B-B14F-4D97-AF65-F5344CB8AC3E}">
        <p14:creationId xmlns:p14="http://schemas.microsoft.com/office/powerpoint/2010/main" val="3579892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6E3FD09-A0E7-1D5B-E858-A38EF00AD2BB}"/>
              </a:ext>
            </a:extLst>
          </p:cNvPr>
          <p:cNvSpPr>
            <a:spLocks noGrp="1"/>
          </p:cNvSpPr>
          <p:nvPr>
            <p:ph idx="1"/>
          </p:nvPr>
        </p:nvSpPr>
        <p:spPr>
          <a:xfrm>
            <a:off x="574040" y="413385"/>
            <a:ext cx="11221720" cy="4351338"/>
          </a:xfrm>
        </p:spPr>
        <p:txBody>
          <a:bodyPr>
            <a:normAutofit/>
          </a:bodyPr>
          <a:lstStyle/>
          <a:p>
            <a:pPr marL="0" indent="0" algn="just">
              <a:buNone/>
            </a:pPr>
            <a:r>
              <a:rPr lang="ru-RU" sz="2000" dirty="0"/>
              <a:t>При расчете полной восстановительной стоимости недвижимости необходимо учитывать исключительно все расходы инвестора, которые подразделяются на:</a:t>
            </a:r>
          </a:p>
          <a:p>
            <a:pPr marL="0" indent="0" algn="just">
              <a:buNone/>
            </a:pPr>
            <a:r>
              <a:rPr lang="ru-RU" sz="2000" dirty="0"/>
              <a:t> - прямые затраты, включающие стоимость материальных и трудовых ресурсов на создание объекта недвижимости; </a:t>
            </a:r>
          </a:p>
          <a:p>
            <a:pPr marL="0" indent="0" algn="just">
              <a:buNone/>
            </a:pPr>
            <a:r>
              <a:rPr lang="ru-RU" sz="2000" dirty="0"/>
              <a:t>- косвенные затраты, которые включают затраты, связанные с организацией строительства, обустройством строительной площадки, административно – хозяйственными расходами и др.</a:t>
            </a:r>
          </a:p>
        </p:txBody>
      </p:sp>
    </p:spTree>
    <p:extLst>
      <p:ext uri="{BB962C8B-B14F-4D97-AF65-F5344CB8AC3E}">
        <p14:creationId xmlns:p14="http://schemas.microsoft.com/office/powerpoint/2010/main" val="2654216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229A7A3-3827-5F8D-E524-EB129D87E5CC}"/>
              </a:ext>
            </a:extLst>
          </p:cNvPr>
          <p:cNvSpPr>
            <a:spLocks noGrp="1"/>
          </p:cNvSpPr>
          <p:nvPr>
            <p:ph idx="1"/>
          </p:nvPr>
        </p:nvSpPr>
        <p:spPr>
          <a:xfrm>
            <a:off x="838200" y="355600"/>
            <a:ext cx="10515600" cy="5821363"/>
          </a:xfrm>
        </p:spPr>
        <p:txBody>
          <a:bodyPr>
            <a:normAutofit/>
          </a:bodyPr>
          <a:lstStyle/>
          <a:p>
            <a:pPr marL="0" indent="0" algn="just">
              <a:buNone/>
            </a:pPr>
            <a:r>
              <a:rPr lang="ru-RU" sz="2000" dirty="0"/>
              <a:t>Основными методами определения восстановительной стоимости являются: </a:t>
            </a:r>
          </a:p>
          <a:p>
            <a:pPr algn="just">
              <a:buFontTx/>
              <a:buChar char="-"/>
            </a:pPr>
            <a:r>
              <a:rPr lang="ru-RU" sz="2000" dirty="0"/>
              <a:t>сметный метод, по которому сумма затрат на создание объекта недвижимости определяется на основе сметной документации. Стоимость определяется посредством суммирования затрат на </a:t>
            </a:r>
            <a:r>
              <a:rPr lang="ru-RU" sz="2000" dirty="0" err="1"/>
              <a:t>строительно</a:t>
            </a:r>
            <a:r>
              <a:rPr lang="ru-RU" sz="2000" dirty="0"/>
              <a:t> – монтажные работы, монтаж технологического оборудования, приобретение основного и вспомогательного оборудования, прочие работы, в том числе на </a:t>
            </a:r>
            <a:r>
              <a:rPr lang="ru-RU" sz="2000" dirty="0" err="1"/>
              <a:t>проектно</a:t>
            </a:r>
            <a:r>
              <a:rPr lang="ru-RU" sz="2000" dirty="0"/>
              <a:t> – изыскательские и научно – исследовательские, обустройство строительной площадки, содержание дирекции, подготовку эксплуатационных кадров и др.; </a:t>
            </a:r>
          </a:p>
          <a:p>
            <a:pPr algn="just">
              <a:buFontTx/>
              <a:buChar char="-"/>
            </a:pPr>
            <a:r>
              <a:rPr lang="ru-RU" sz="2000" dirty="0"/>
              <a:t>метод сравнительной единицы. Суть его состоит в том, что оценка восстановительной стоимости объекта недвижимости производится с использованием единичных показателей отдельных укрупненных затрат объектов – аналогов, которые умножаются на количество единиц таких затрат оцениваемого объекта; </a:t>
            </a:r>
          </a:p>
          <a:p>
            <a:pPr algn="just">
              <a:buFontTx/>
              <a:buChar char="-"/>
            </a:pPr>
            <a:r>
              <a:rPr lang="ru-RU" sz="2000" dirty="0"/>
              <a:t>индексный метод, по которому определение восстановительной стоимости оцениваемого объекта осуществляют с помощью индексного коэффициента переоценки имущества, посредством его умножения на балансовую стоимость объекта; </a:t>
            </a:r>
          </a:p>
          <a:p>
            <a:pPr algn="just">
              <a:buFontTx/>
              <a:buChar char="-"/>
            </a:pPr>
            <a:r>
              <a:rPr lang="ru-RU" sz="2000" dirty="0"/>
              <a:t>модульный метод, который предполагает расчленение объекта оценки на отдельные составные части или элементы и сравнение их со стоимостью идентичных частей или элементов объекта – аналога.</a:t>
            </a:r>
          </a:p>
        </p:txBody>
      </p:sp>
    </p:spTree>
    <p:extLst>
      <p:ext uri="{BB962C8B-B14F-4D97-AF65-F5344CB8AC3E}">
        <p14:creationId xmlns:p14="http://schemas.microsoft.com/office/powerpoint/2010/main" val="3888437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A25A6B2-6EE4-1EF3-75E5-78B98CBE9840}"/>
              </a:ext>
            </a:extLst>
          </p:cNvPr>
          <p:cNvSpPr>
            <a:spLocks noGrp="1"/>
          </p:cNvSpPr>
          <p:nvPr>
            <p:ph idx="1"/>
          </p:nvPr>
        </p:nvSpPr>
        <p:spPr>
          <a:xfrm>
            <a:off x="624840" y="271145"/>
            <a:ext cx="11140440" cy="4351338"/>
          </a:xfrm>
        </p:spPr>
        <p:txBody>
          <a:bodyPr>
            <a:normAutofit/>
          </a:bodyPr>
          <a:lstStyle/>
          <a:p>
            <a:pPr marL="0" indent="0" algn="just">
              <a:buNone/>
            </a:pPr>
            <a:r>
              <a:rPr lang="ru-RU" sz="2000" dirty="0"/>
              <a:t>Основные этапы проведения оценки недвижимости по затратному подходу: </a:t>
            </a:r>
          </a:p>
          <a:p>
            <a:pPr marL="0" indent="0" algn="just">
              <a:buNone/>
            </a:pPr>
            <a:r>
              <a:rPr lang="ru-RU" sz="2000" dirty="0"/>
              <a:t>Этап 1. Анализ рынка недвижимости; </a:t>
            </a:r>
          </a:p>
          <a:p>
            <a:pPr marL="0" indent="0" algn="just">
              <a:buNone/>
            </a:pPr>
            <a:r>
              <a:rPr lang="ru-RU" sz="2000" dirty="0"/>
              <a:t>Этап 2. Расчет стоимости земельного участка с учетом наиболее эффективного его использования; </a:t>
            </a:r>
          </a:p>
          <a:p>
            <a:pPr marL="0" indent="0" algn="just">
              <a:buNone/>
            </a:pPr>
            <a:r>
              <a:rPr lang="ru-RU" sz="2000" dirty="0"/>
              <a:t>Этап 3. Расчет затрат на новое строительство оцениваемого объекта; </a:t>
            </a:r>
          </a:p>
          <a:p>
            <a:pPr marL="0" indent="0" algn="just">
              <a:buNone/>
            </a:pPr>
            <a:r>
              <a:rPr lang="ru-RU" sz="2000" dirty="0"/>
              <a:t>Этап 4. расчет накопленного износа объекта недвижимости; </a:t>
            </a:r>
          </a:p>
          <a:p>
            <a:pPr marL="0" indent="0" algn="just">
              <a:buNone/>
            </a:pPr>
            <a:r>
              <a:rPr lang="ru-RU" sz="2000" dirty="0"/>
              <a:t>Этап 5. Определение стоимости оцениваемого объекта недвижимости; </a:t>
            </a:r>
          </a:p>
          <a:p>
            <a:pPr marL="0" indent="0" algn="just">
              <a:buNone/>
            </a:pPr>
            <a:r>
              <a:rPr lang="ru-RU" sz="2000" dirty="0"/>
              <a:t>Этап 6. Согласование результатов оценки объекта недвижимости; </a:t>
            </a:r>
          </a:p>
          <a:p>
            <a:pPr marL="0" indent="0" algn="just">
              <a:buNone/>
            </a:pPr>
            <a:r>
              <a:rPr lang="ru-RU" sz="2000" dirty="0"/>
              <a:t>Этап 7. Согласование отчета о выполненной работе с обоснованием мнения оценщика о стоимости недвижимости. </a:t>
            </a:r>
          </a:p>
        </p:txBody>
      </p:sp>
    </p:spTree>
    <p:extLst>
      <p:ext uri="{BB962C8B-B14F-4D97-AF65-F5344CB8AC3E}">
        <p14:creationId xmlns:p14="http://schemas.microsoft.com/office/powerpoint/2010/main" val="1745211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5C8A9F2-ACD8-1D88-33B6-BFE3CB463220}"/>
              </a:ext>
            </a:extLst>
          </p:cNvPr>
          <p:cNvSpPr>
            <a:spLocks noGrp="1"/>
          </p:cNvSpPr>
          <p:nvPr>
            <p:ph idx="1"/>
          </p:nvPr>
        </p:nvSpPr>
        <p:spPr>
          <a:xfrm>
            <a:off x="482600" y="132080"/>
            <a:ext cx="11363960" cy="6553200"/>
          </a:xfrm>
        </p:spPr>
        <p:txBody>
          <a:bodyPr>
            <a:noAutofit/>
          </a:bodyPr>
          <a:lstStyle/>
          <a:p>
            <a:pPr marL="0" indent="0" algn="just">
              <a:spcBef>
                <a:spcPts val="0"/>
              </a:spcBef>
              <a:buNone/>
            </a:pPr>
            <a:r>
              <a:rPr lang="ru-RU" sz="1800" b="1" dirty="0"/>
              <a:t>Преимущества затратного подхода: </a:t>
            </a:r>
          </a:p>
          <a:p>
            <a:pPr marL="0" indent="0" algn="just">
              <a:spcBef>
                <a:spcPts val="0"/>
              </a:spcBef>
              <a:buNone/>
            </a:pPr>
            <a:r>
              <a:rPr lang="ru-RU" sz="1800" dirty="0"/>
              <a:t>а) является относительно надежным методом оценки стоимости недвижимости; </a:t>
            </a:r>
          </a:p>
          <a:p>
            <a:pPr marL="0" indent="0" algn="just">
              <a:spcBef>
                <a:spcPts val="0"/>
              </a:spcBef>
              <a:buNone/>
            </a:pPr>
            <a:r>
              <a:rPr lang="ru-RU" sz="1800" dirty="0"/>
              <a:t>б) является наиболее целесообразным или единственно возможным методом оценки в случаях, когда требуется произвести: </a:t>
            </a:r>
          </a:p>
          <a:p>
            <a:pPr algn="just">
              <a:spcBef>
                <a:spcPts val="0"/>
              </a:spcBef>
              <a:buFontTx/>
              <a:buChar char="-"/>
            </a:pPr>
            <a:r>
              <a:rPr lang="ru-RU" sz="1800" dirty="0"/>
              <a:t>анализ выбора наилучшего и более эффективного варианта при оценке земельных участков; </a:t>
            </a:r>
          </a:p>
          <a:p>
            <a:pPr algn="just">
              <a:spcBef>
                <a:spcPts val="0"/>
              </a:spcBef>
              <a:buFontTx/>
              <a:buChar char="-"/>
            </a:pPr>
            <a:r>
              <a:rPr lang="ru-RU" sz="1800" dirty="0"/>
              <a:t>является эффективным при </a:t>
            </a:r>
            <a:r>
              <a:rPr lang="ru-RU" sz="1800" dirty="0" err="1"/>
              <a:t>технико</a:t>
            </a:r>
            <a:r>
              <a:rPr lang="ru-RU" sz="1800" dirty="0"/>
              <a:t> – экономическом обосновании оценки строительства нового объекта недвижимости; </a:t>
            </a:r>
          </a:p>
          <a:p>
            <a:pPr algn="just">
              <a:spcBef>
                <a:spcPts val="0"/>
              </a:spcBef>
              <a:buFontTx/>
              <a:buChar char="-"/>
            </a:pPr>
            <a:r>
              <a:rPr lang="ru-RU" sz="1800" dirty="0"/>
              <a:t>эффективен при оценке стоимости государственных, общественных, специальных и других специфических объектов недвижимости; </a:t>
            </a:r>
          </a:p>
          <a:p>
            <a:pPr algn="just">
              <a:spcBef>
                <a:spcPts val="0"/>
              </a:spcBef>
              <a:buFontTx/>
              <a:buChar char="-"/>
            </a:pPr>
            <a:r>
              <a:rPr lang="ru-RU" sz="1800" dirty="0"/>
              <a:t>эффективен при оценке стоимости объектов недвижимости в случаях низкой активности рынка недвижимости; </a:t>
            </a:r>
          </a:p>
          <a:p>
            <a:pPr algn="just">
              <a:spcBef>
                <a:spcPts val="0"/>
              </a:spcBef>
              <a:buFontTx/>
              <a:buChar char="-"/>
            </a:pPr>
            <a:r>
              <a:rPr lang="ru-RU" sz="1800" dirty="0"/>
              <a:t>эффективен при оценке стоимости объектов недвижимости, необходимой для целей налогообложения и страхования. </a:t>
            </a:r>
          </a:p>
          <a:p>
            <a:pPr algn="just">
              <a:spcBef>
                <a:spcPts val="0"/>
              </a:spcBef>
              <a:buFontTx/>
              <a:buChar char="-"/>
            </a:pPr>
            <a:endParaRPr lang="ru-RU" sz="1800" dirty="0"/>
          </a:p>
          <a:p>
            <a:pPr marL="0" indent="0" algn="just">
              <a:spcBef>
                <a:spcPts val="0"/>
              </a:spcBef>
              <a:buNone/>
            </a:pPr>
            <a:r>
              <a:rPr lang="ru-RU" sz="1800" b="1" dirty="0"/>
              <a:t>Недостатки затратного метода: </a:t>
            </a:r>
          </a:p>
          <a:p>
            <a:pPr algn="just">
              <a:spcBef>
                <a:spcPts val="0"/>
              </a:spcBef>
              <a:buFontTx/>
              <a:buChar char="-"/>
            </a:pPr>
            <a:r>
              <a:rPr lang="ru-RU" sz="1800" dirty="0"/>
              <a:t>затраты, определенные по объекту недвижимости, могут не быть эквивалентными его рыночной стоимости; </a:t>
            </a:r>
          </a:p>
          <a:p>
            <a:pPr algn="just">
              <a:spcBef>
                <a:spcPts val="0"/>
              </a:spcBef>
              <a:buFontTx/>
              <a:buChar char="-"/>
            </a:pPr>
            <a:r>
              <a:rPr lang="ru-RU" sz="1800" dirty="0"/>
              <a:t>достижение более точных результатов при оценке стоимости недвижимости сопровождается значительным ростом затрат труда на процесс его оценки; </a:t>
            </a:r>
          </a:p>
          <a:p>
            <a:pPr algn="just">
              <a:spcBef>
                <a:spcPts val="0"/>
              </a:spcBef>
              <a:buFontTx/>
              <a:buChar char="-"/>
            </a:pPr>
            <a:r>
              <a:rPr lang="ru-RU" sz="1800" dirty="0"/>
              <a:t>стоимость приобретенного объекта недвижимости может быть неэквивалентна затратам на создание аналогичного объекта вследствие учета в действующем объекте накопленного износа; </a:t>
            </a:r>
          </a:p>
          <a:p>
            <a:pPr algn="just">
              <a:spcBef>
                <a:spcPts val="0"/>
              </a:spcBef>
              <a:buFontTx/>
              <a:buChar char="-"/>
            </a:pPr>
            <a:r>
              <a:rPr lang="ru-RU" sz="1800" dirty="0"/>
              <a:t>большая трудоемкость работ по определению величины накопленного износа старых строений; </a:t>
            </a:r>
          </a:p>
          <a:p>
            <a:pPr algn="just">
              <a:spcBef>
                <a:spcPts val="0"/>
              </a:spcBef>
              <a:buFontTx/>
              <a:buChar char="-"/>
            </a:pPr>
            <a:r>
              <a:rPr lang="ru-RU" sz="1800" dirty="0"/>
              <a:t>необходимость отдельного определения стоимости земельного участка; </a:t>
            </a:r>
          </a:p>
          <a:p>
            <a:pPr algn="just">
              <a:spcBef>
                <a:spcPts val="0"/>
              </a:spcBef>
              <a:buFontTx/>
              <a:buChar char="-"/>
            </a:pPr>
            <a:r>
              <a:rPr lang="ru-RU" sz="1800" dirty="0"/>
              <a:t>относительная неопределенность стоимости земельных участков; </a:t>
            </a:r>
          </a:p>
          <a:p>
            <a:pPr algn="just">
              <a:spcBef>
                <a:spcPts val="0"/>
              </a:spcBef>
              <a:buFontTx/>
              <a:buChar char="-"/>
            </a:pPr>
            <a:r>
              <a:rPr lang="ru-RU" sz="1800" dirty="0"/>
              <a:t>проблематичность расчетов оценки стоимости воспроизводства основных фондов старых объектов недвижимости.</a:t>
            </a:r>
          </a:p>
        </p:txBody>
      </p:sp>
    </p:spTree>
    <p:extLst>
      <p:ext uri="{BB962C8B-B14F-4D97-AF65-F5344CB8AC3E}">
        <p14:creationId xmlns:p14="http://schemas.microsoft.com/office/powerpoint/2010/main" val="4111055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FFFE05-0D76-0FEE-507F-EF0209A1A8B4}"/>
              </a:ext>
            </a:extLst>
          </p:cNvPr>
          <p:cNvSpPr>
            <a:spLocks noGrp="1"/>
          </p:cNvSpPr>
          <p:nvPr>
            <p:ph type="title"/>
          </p:nvPr>
        </p:nvSpPr>
        <p:spPr>
          <a:xfrm>
            <a:off x="838200" y="365125"/>
            <a:ext cx="10515600" cy="833755"/>
          </a:xfrm>
        </p:spPr>
        <p:txBody>
          <a:bodyPr/>
          <a:lstStyle/>
          <a:p>
            <a:r>
              <a:rPr lang="ru-RU" dirty="0"/>
              <a:t>Доходный подход</a:t>
            </a:r>
          </a:p>
        </p:txBody>
      </p:sp>
      <p:sp>
        <p:nvSpPr>
          <p:cNvPr id="3" name="Объект 2">
            <a:extLst>
              <a:ext uri="{FF2B5EF4-FFF2-40B4-BE49-F238E27FC236}">
                <a16:creationId xmlns:a16="http://schemas.microsoft.com/office/drawing/2014/main" id="{B61D9E44-0A54-4B3B-147F-2E402EB2A7BA}"/>
              </a:ext>
            </a:extLst>
          </p:cNvPr>
          <p:cNvSpPr>
            <a:spLocks noGrp="1"/>
          </p:cNvSpPr>
          <p:nvPr>
            <p:ph idx="1"/>
          </p:nvPr>
        </p:nvSpPr>
        <p:spPr>
          <a:xfrm>
            <a:off x="736600" y="1253331"/>
            <a:ext cx="11038840" cy="4351338"/>
          </a:xfrm>
        </p:spPr>
        <p:txBody>
          <a:bodyPr>
            <a:normAutofit/>
          </a:bodyPr>
          <a:lstStyle/>
          <a:p>
            <a:pPr marL="0" indent="0" algn="just">
              <a:buNone/>
            </a:pPr>
            <a:r>
              <a:rPr lang="ru-RU" sz="2000" dirty="0"/>
              <a:t>Это совокупность методов оценки стоимости недвижимости, базовой основой которых является определение ее текущей стоимости посредством перерасчета потоков будущих доходов. </a:t>
            </a:r>
          </a:p>
          <a:p>
            <a:pPr marL="0" indent="0" algn="just">
              <a:buNone/>
            </a:pPr>
            <a:r>
              <a:rPr lang="ru-RU" sz="2000" dirty="0"/>
              <a:t>Доходный подход основан на положении о том, что стоимость недвижимости, в которую вложены инвестиции, должна соответствовать текущей оценке количества и качества дохода, который эта недвижимость способна принести. </a:t>
            </a:r>
          </a:p>
          <a:p>
            <a:pPr marL="0" indent="0" algn="just">
              <a:buNone/>
            </a:pPr>
            <a:r>
              <a:rPr lang="ru-RU" sz="2000" dirty="0"/>
              <a:t>В отличие от сравнительного и затратного подходов, доходный подход в первоначальном понимании направлен на получение данных об объекте недвижимости с позиции интереса инвестора, то есть целесообразности вложения капитала и его мотивационной обоснованности.</a:t>
            </a:r>
          </a:p>
        </p:txBody>
      </p:sp>
    </p:spTree>
    <p:extLst>
      <p:ext uri="{BB962C8B-B14F-4D97-AF65-F5344CB8AC3E}">
        <p14:creationId xmlns:p14="http://schemas.microsoft.com/office/powerpoint/2010/main" val="2186189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03D1235-E6CE-F035-6075-10BA83052188}"/>
              </a:ext>
            </a:extLst>
          </p:cNvPr>
          <p:cNvSpPr>
            <a:spLocks noGrp="1"/>
          </p:cNvSpPr>
          <p:nvPr>
            <p:ph idx="1"/>
          </p:nvPr>
        </p:nvSpPr>
        <p:spPr>
          <a:xfrm>
            <a:off x="472440" y="413385"/>
            <a:ext cx="11333480" cy="4351338"/>
          </a:xfrm>
        </p:spPr>
        <p:txBody>
          <a:bodyPr>
            <a:normAutofit/>
          </a:bodyPr>
          <a:lstStyle/>
          <a:p>
            <a:pPr marL="0" indent="0" algn="just">
              <a:buNone/>
            </a:pPr>
            <a:r>
              <a:rPr lang="ru-RU" sz="2000" dirty="0"/>
              <a:t>При использовании доходного подхода возможно применение следующих принципов: </a:t>
            </a:r>
          </a:p>
          <a:p>
            <a:pPr algn="just">
              <a:buFontTx/>
              <a:buChar char="-"/>
            </a:pPr>
            <a:r>
              <a:rPr lang="ru-RU" sz="2000" dirty="0"/>
              <a:t>замещения, когда определение стоимости объекта недвижимости происходит с учетом тенденции увеличивающейся эффективности капитальных вложений, необходимых для приобретения сопоставимого, замещающего объекта, приносящего предполагаемый доход; </a:t>
            </a:r>
          </a:p>
          <a:p>
            <a:pPr algn="just">
              <a:buFontTx/>
              <a:buChar char="-"/>
            </a:pPr>
            <a:r>
              <a:rPr lang="ru-RU" sz="2000" dirty="0"/>
              <a:t>ожидания, когда определение стоимости объекта недвижимости, приносящего доход, осуществляется с учетом текущей стоимости будущих доходов, который принесет этот объект недвижимости.</a:t>
            </a:r>
          </a:p>
        </p:txBody>
      </p:sp>
    </p:spTree>
    <p:extLst>
      <p:ext uri="{BB962C8B-B14F-4D97-AF65-F5344CB8AC3E}">
        <p14:creationId xmlns:p14="http://schemas.microsoft.com/office/powerpoint/2010/main" val="2192078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51F1895-F6B0-52D4-D299-DE49F1DE6961}"/>
              </a:ext>
            </a:extLst>
          </p:cNvPr>
          <p:cNvSpPr>
            <a:spLocks noGrp="1"/>
          </p:cNvSpPr>
          <p:nvPr>
            <p:ph idx="1"/>
          </p:nvPr>
        </p:nvSpPr>
        <p:spPr>
          <a:xfrm>
            <a:off x="690880" y="325120"/>
            <a:ext cx="10922000" cy="5851843"/>
          </a:xfrm>
        </p:spPr>
        <p:txBody>
          <a:bodyPr>
            <a:normAutofit/>
          </a:bodyPr>
          <a:lstStyle/>
          <a:p>
            <a:pPr marL="0" indent="0" algn="just">
              <a:buNone/>
            </a:pPr>
            <a:r>
              <a:rPr lang="ru-RU" sz="2000" dirty="0"/>
              <a:t>Предпосылкой для определения стоимости объекта недвижимости с использованием доходного подхода является сдача его в аренду, что предполагает капитализацию дохода, которая будет отражать взаимосвязь будущих доходов и текущей стоимости объекта. Стоимость в этом случае определяется по формуле:</a:t>
            </a:r>
          </a:p>
        </p:txBody>
      </p:sp>
      <p:pic>
        <p:nvPicPr>
          <p:cNvPr id="5" name="Рисунок 4">
            <a:extLst>
              <a:ext uri="{FF2B5EF4-FFF2-40B4-BE49-F238E27FC236}">
                <a16:creationId xmlns:a16="http://schemas.microsoft.com/office/drawing/2014/main" id="{46E85DE5-2D72-1DF8-7E5E-915336071552}"/>
              </a:ext>
            </a:extLst>
          </p:cNvPr>
          <p:cNvPicPr>
            <a:picLocks noChangeAspect="1"/>
          </p:cNvPicPr>
          <p:nvPr/>
        </p:nvPicPr>
        <p:blipFill>
          <a:blip r:embed="rId2"/>
          <a:stretch>
            <a:fillRect/>
          </a:stretch>
        </p:blipFill>
        <p:spPr>
          <a:xfrm>
            <a:off x="4547750" y="1349938"/>
            <a:ext cx="1714739" cy="1028844"/>
          </a:xfrm>
          <a:prstGeom prst="rect">
            <a:avLst/>
          </a:prstGeom>
        </p:spPr>
      </p:pic>
      <p:sp>
        <p:nvSpPr>
          <p:cNvPr id="7" name="TextBox 6">
            <a:extLst>
              <a:ext uri="{FF2B5EF4-FFF2-40B4-BE49-F238E27FC236}">
                <a16:creationId xmlns:a16="http://schemas.microsoft.com/office/drawing/2014/main" id="{DAB1E37F-2237-893C-3A47-651B245557C2}"/>
              </a:ext>
            </a:extLst>
          </p:cNvPr>
          <p:cNvSpPr txBox="1"/>
          <p:nvPr/>
        </p:nvSpPr>
        <p:spPr>
          <a:xfrm>
            <a:off x="690880" y="2551837"/>
            <a:ext cx="10922000" cy="1938992"/>
          </a:xfrm>
          <a:prstGeom prst="rect">
            <a:avLst/>
          </a:prstGeom>
          <a:noFill/>
        </p:spPr>
        <p:txBody>
          <a:bodyPr wrap="square">
            <a:spAutoFit/>
          </a:bodyPr>
          <a:lstStyle/>
          <a:p>
            <a:pPr algn="just"/>
            <a:r>
              <a:rPr lang="ru-RU" sz="2000" dirty="0"/>
              <a:t>где: С - стоимость объекта недвижимости; </a:t>
            </a:r>
          </a:p>
          <a:p>
            <a:pPr algn="just"/>
            <a:r>
              <a:rPr lang="ru-RU" sz="2000" dirty="0"/>
              <a:t>        Д - ожидаемый доход от оцениваемого объекта недвижимости; </a:t>
            </a:r>
          </a:p>
          <a:p>
            <a:pPr algn="just"/>
            <a:r>
              <a:rPr lang="ru-RU" sz="2000" dirty="0"/>
              <a:t>        R - норма дохода или прибыли (коэффициент или ставка капитализации). </a:t>
            </a:r>
          </a:p>
          <a:p>
            <a:pPr algn="just"/>
            <a:endParaRPr lang="ru-RU" sz="2000" dirty="0"/>
          </a:p>
          <a:p>
            <a:pPr algn="just"/>
            <a:r>
              <a:rPr lang="ru-RU" sz="2000" dirty="0"/>
              <a:t>Коэффициент капитализации - это норма дохода, отражающая взаимосвязь между доходом и стоимостью объекта оценки</a:t>
            </a:r>
          </a:p>
        </p:txBody>
      </p:sp>
    </p:spTree>
    <p:extLst>
      <p:ext uri="{BB962C8B-B14F-4D97-AF65-F5344CB8AC3E}">
        <p14:creationId xmlns:p14="http://schemas.microsoft.com/office/powerpoint/2010/main" val="97102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BB4B06B-CA65-3567-AD8F-926D26352CB6}"/>
              </a:ext>
            </a:extLst>
          </p:cNvPr>
          <p:cNvSpPr>
            <a:spLocks noGrp="1"/>
          </p:cNvSpPr>
          <p:nvPr>
            <p:ph idx="1"/>
          </p:nvPr>
        </p:nvSpPr>
        <p:spPr>
          <a:xfrm>
            <a:off x="594360" y="260985"/>
            <a:ext cx="11181080" cy="4351338"/>
          </a:xfrm>
        </p:spPr>
        <p:txBody>
          <a:bodyPr>
            <a:normAutofit/>
          </a:bodyPr>
          <a:lstStyle/>
          <a:p>
            <a:pPr marL="0" indent="0" algn="just">
              <a:buNone/>
            </a:pPr>
            <a:r>
              <a:rPr lang="ru-RU" sz="2000" dirty="0"/>
              <a:t>Процесс перерасчета потоков будущих доходов в их текущую стоимость включает несколько этапов: </a:t>
            </a:r>
          </a:p>
          <a:p>
            <a:pPr marL="0" indent="0" algn="just">
              <a:buNone/>
            </a:pPr>
            <a:r>
              <a:rPr lang="ru-RU" sz="2000" dirty="0"/>
              <a:t>Этап 1. Определение будущего валового дохода. Процесс начинают с расчета потенциального валового дохода, под которым подразумевается максимальный доход, получаемый от деятельности оцениваемого объекта недвижимости за год при полной загрузке его мощностей, без учета издержек на поддержание воспроизводства дохода. </a:t>
            </a:r>
          </a:p>
          <a:p>
            <a:pPr marL="0" indent="0" algn="just">
              <a:buNone/>
            </a:pPr>
            <a:r>
              <a:rPr lang="ru-RU" sz="2000" dirty="0"/>
              <a:t>Потенциальный валовый доход - есть ожидаемая суммарная величина дохода от основного вида деятельности оцениваемого объекта недвижимости. </a:t>
            </a:r>
          </a:p>
          <a:p>
            <a:pPr marL="0" indent="0" algn="just">
              <a:buNone/>
            </a:pPr>
            <a:r>
              <a:rPr lang="ru-RU" sz="2000" dirty="0"/>
              <a:t>Затем определяется действительный валовый доход, который представляет собой объем потенциального валового дохода за минусом потерь от недоиспользования мощностей объекта оценки и добавлением дохода от других видов деятельности.</a:t>
            </a:r>
          </a:p>
        </p:txBody>
      </p:sp>
      <p:pic>
        <p:nvPicPr>
          <p:cNvPr id="5" name="Рисунок 4">
            <a:extLst>
              <a:ext uri="{FF2B5EF4-FFF2-40B4-BE49-F238E27FC236}">
                <a16:creationId xmlns:a16="http://schemas.microsoft.com/office/drawing/2014/main" id="{D1D75C74-F4DA-6C53-3D12-341614D4F416}"/>
              </a:ext>
            </a:extLst>
          </p:cNvPr>
          <p:cNvPicPr>
            <a:picLocks noChangeAspect="1"/>
          </p:cNvPicPr>
          <p:nvPr/>
        </p:nvPicPr>
        <p:blipFill>
          <a:blip r:embed="rId2"/>
          <a:stretch>
            <a:fillRect/>
          </a:stretch>
        </p:blipFill>
        <p:spPr>
          <a:xfrm>
            <a:off x="4285172" y="3524854"/>
            <a:ext cx="3621656" cy="539146"/>
          </a:xfrm>
          <a:prstGeom prst="rect">
            <a:avLst/>
          </a:prstGeom>
        </p:spPr>
      </p:pic>
      <p:sp>
        <p:nvSpPr>
          <p:cNvPr id="7" name="TextBox 6">
            <a:extLst>
              <a:ext uri="{FF2B5EF4-FFF2-40B4-BE49-F238E27FC236}">
                <a16:creationId xmlns:a16="http://schemas.microsoft.com/office/drawing/2014/main" id="{0EF1B7C5-8837-9BB9-83AC-EF09793612D0}"/>
              </a:ext>
            </a:extLst>
          </p:cNvPr>
          <p:cNvSpPr txBox="1"/>
          <p:nvPr/>
        </p:nvSpPr>
        <p:spPr>
          <a:xfrm>
            <a:off x="594360" y="4326096"/>
            <a:ext cx="11181080" cy="1323439"/>
          </a:xfrm>
          <a:prstGeom prst="rect">
            <a:avLst/>
          </a:prstGeom>
          <a:noFill/>
        </p:spPr>
        <p:txBody>
          <a:bodyPr wrap="square">
            <a:spAutoFit/>
          </a:bodyPr>
          <a:lstStyle/>
          <a:p>
            <a:r>
              <a:rPr lang="ru-RU" sz="2000" dirty="0"/>
              <a:t>где: Д </a:t>
            </a:r>
            <a:r>
              <a:rPr lang="ru-RU" sz="2000" dirty="0" err="1"/>
              <a:t>д</a:t>
            </a:r>
            <a:r>
              <a:rPr lang="ru-RU" sz="2000" dirty="0"/>
              <a:t> - действительный валовый доход; </a:t>
            </a:r>
          </a:p>
          <a:p>
            <a:r>
              <a:rPr lang="ru-RU" sz="2000" dirty="0"/>
              <a:t>        Д п - потенциальный валовый доход; </a:t>
            </a:r>
          </a:p>
          <a:p>
            <a:r>
              <a:rPr lang="ru-RU" sz="2000" dirty="0"/>
              <a:t>        П н - потери от недоиспользования мощностей объекта оценки; </a:t>
            </a:r>
          </a:p>
          <a:p>
            <a:r>
              <a:rPr lang="ru-RU" sz="2000" dirty="0"/>
              <a:t>        Д </a:t>
            </a:r>
            <a:r>
              <a:rPr lang="ru-RU" sz="2000" dirty="0" err="1"/>
              <a:t>доп</a:t>
            </a:r>
            <a:r>
              <a:rPr lang="ru-RU" sz="2000" dirty="0"/>
              <a:t> - дополнительный доход от других видов деятельности объекта недвижимости.</a:t>
            </a:r>
          </a:p>
        </p:txBody>
      </p:sp>
    </p:spTree>
    <p:extLst>
      <p:ext uri="{BB962C8B-B14F-4D97-AF65-F5344CB8AC3E}">
        <p14:creationId xmlns:p14="http://schemas.microsoft.com/office/powerpoint/2010/main" val="2811969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DC4C2F1-DC9A-4FE8-315F-0D6F70C6E7C8}"/>
              </a:ext>
            </a:extLst>
          </p:cNvPr>
          <p:cNvSpPr>
            <a:spLocks noGrp="1"/>
          </p:cNvSpPr>
          <p:nvPr>
            <p:ph idx="1"/>
          </p:nvPr>
        </p:nvSpPr>
        <p:spPr>
          <a:xfrm>
            <a:off x="543560" y="200025"/>
            <a:ext cx="11333480" cy="4351338"/>
          </a:xfrm>
        </p:spPr>
        <p:txBody>
          <a:bodyPr>
            <a:normAutofit lnSpcReduction="10000"/>
          </a:bodyPr>
          <a:lstStyle/>
          <a:p>
            <a:pPr marL="0" indent="0" algn="just">
              <a:buNone/>
            </a:pPr>
            <a:r>
              <a:rPr lang="ru-RU" sz="2000" dirty="0"/>
              <a:t>Этап 2. Определение издержек на поддержание воспроизводства дохода от оцениваемого объекта недвижимости (операционных издержек). Вначале анализируются операционные издержки по данным балансового учета, которые отражают затраты, связанные с поддержанием функциональной его пригодности, обеспечивающие получение валового дохода. </a:t>
            </a:r>
          </a:p>
          <a:p>
            <a:pPr marL="0" indent="0" algn="just">
              <a:buNone/>
            </a:pPr>
            <a:r>
              <a:rPr lang="ru-RU" sz="2000" dirty="0"/>
              <a:t>Все операционные издержки подразделяются на: </a:t>
            </a:r>
          </a:p>
          <a:p>
            <a:pPr algn="just">
              <a:buFontTx/>
              <a:buChar char="-"/>
            </a:pPr>
            <a:r>
              <a:rPr lang="ru-RU" sz="2000" dirty="0"/>
              <a:t>условно – постоянные, которые практически не зависят или зависят незначительно от степени эксплуатации объекта недвижимости (страхование, налог на имущество и т. д.); </a:t>
            </a:r>
          </a:p>
          <a:p>
            <a:pPr algn="just">
              <a:buFontTx/>
              <a:buChar char="-"/>
            </a:pPr>
            <a:r>
              <a:rPr lang="ru-RU" sz="2000" dirty="0"/>
              <a:t>условно – переменные, которые необходимы для поддержания функциональной пригодности объекта и изменяются в зависимости от степени его использования или загрузки. Условно – переменные издержки прямо пропорциональны стоимости строительства, технологическим характеристикам объекта недвижимости; </a:t>
            </a:r>
          </a:p>
          <a:p>
            <a:pPr algn="just">
              <a:buFontTx/>
              <a:buChar char="-"/>
            </a:pPr>
            <a:r>
              <a:rPr lang="ru-RU" sz="2000" dirty="0"/>
              <a:t>резервы - это затраты, необходимые для замены отдельных конструктивных элементов объекта недвижимости в течение его экономической жизни, особенно тех, которые подвергаются износу. Величина резервных затрат изменяется с течением времени.</a:t>
            </a:r>
          </a:p>
        </p:txBody>
      </p:sp>
    </p:spTree>
    <p:extLst>
      <p:ext uri="{BB962C8B-B14F-4D97-AF65-F5344CB8AC3E}">
        <p14:creationId xmlns:p14="http://schemas.microsoft.com/office/powerpoint/2010/main" val="2143786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6E65D41-A17C-C9B2-E335-B52AD9EC1394}"/>
              </a:ext>
            </a:extLst>
          </p:cNvPr>
          <p:cNvSpPr>
            <a:spLocks noGrp="1"/>
          </p:cNvSpPr>
          <p:nvPr>
            <p:ph idx="1"/>
          </p:nvPr>
        </p:nvSpPr>
        <p:spPr>
          <a:xfrm>
            <a:off x="462280" y="250824"/>
            <a:ext cx="11272520" cy="5530215"/>
          </a:xfrm>
        </p:spPr>
        <p:txBody>
          <a:bodyPr>
            <a:noAutofit/>
          </a:bodyPr>
          <a:lstStyle/>
          <a:p>
            <a:pPr marL="0" indent="0" algn="just">
              <a:buNone/>
            </a:pPr>
            <a:r>
              <a:rPr lang="ru-RU" sz="2000" dirty="0"/>
              <a:t>Этап 3. Определение величины чистого операционного дохода и его корректировка. Включает проведение расчетов по определению дохода, который способен «генерировать» оцениваемый объект недвижимости и в дальнейшем будет капитализирован в показатель стоимости. </a:t>
            </a:r>
          </a:p>
          <a:p>
            <a:pPr marL="0" indent="0" algn="just">
              <a:buNone/>
            </a:pPr>
            <a:r>
              <a:rPr lang="ru-RU" sz="2000" dirty="0"/>
              <a:t>Чистый операционный доход - есть чистый годовой доход на собственный и заемный капитал, инвестированный в оцениваемый объект недвижимости и представляет собой разницу между чистым валовым доходом и операционными расходами. </a:t>
            </a:r>
          </a:p>
          <a:p>
            <a:pPr marL="0" indent="0" algn="just">
              <a:buNone/>
            </a:pPr>
            <a:r>
              <a:rPr lang="ru-RU" sz="2000" dirty="0"/>
              <a:t>Чистый доход от эксплуатации объекта - есть разница между чистым валовым доходом и величиной налога на прибыль и содержит в себе чистую прибыль и сумму капитальных затрат, необходимых для обеспечения простого воспроизводства объекта недвижимости по истечению срока его полезного использования. </a:t>
            </a:r>
          </a:p>
          <a:p>
            <a:pPr marL="0" indent="0" algn="just">
              <a:buNone/>
            </a:pPr>
            <a:r>
              <a:rPr lang="ru-RU" sz="2000" dirty="0"/>
              <a:t>Доход от продажи объекта (</a:t>
            </a:r>
            <a:r>
              <a:rPr lang="ru-RU" sz="2000" dirty="0" err="1"/>
              <a:t>риверсия</a:t>
            </a:r>
            <a:r>
              <a:rPr lang="ru-RU" sz="2000" dirty="0"/>
              <a:t>) - есть денежный поток, поступающий инвестору вследствие окончания проекта. </a:t>
            </a:r>
          </a:p>
          <a:p>
            <a:pPr marL="0" indent="0" algn="just">
              <a:buNone/>
            </a:pPr>
            <a:r>
              <a:rPr lang="ru-RU" sz="2000" dirty="0"/>
              <a:t>Корректировка операционного дохода производится инвестором (предпринимателем) в целях установления возможного его вознаграждения от эффективной деятельности объекта недвижимости. Если, например, половина стоимости дохода уйдет на оплату производственных расходов или аренды, то инвестор может получить вознаграждение только от второй половины валового дохода. При этом, в чистом операционном доходе не учитывается объем расходов, необходимых для обслуживания кредитных ресурсов и затрат на амортизацию.</a:t>
            </a:r>
          </a:p>
        </p:txBody>
      </p:sp>
    </p:spTree>
    <p:extLst>
      <p:ext uri="{BB962C8B-B14F-4D97-AF65-F5344CB8AC3E}">
        <p14:creationId xmlns:p14="http://schemas.microsoft.com/office/powerpoint/2010/main" val="3570543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CEC5C6-2F69-57F4-78C9-86D486F2C116}"/>
              </a:ext>
            </a:extLst>
          </p:cNvPr>
          <p:cNvSpPr>
            <a:spLocks noGrp="1"/>
          </p:cNvSpPr>
          <p:nvPr>
            <p:ph idx="1"/>
          </p:nvPr>
        </p:nvSpPr>
        <p:spPr>
          <a:xfrm>
            <a:off x="655320" y="311785"/>
            <a:ext cx="11323320" cy="4351338"/>
          </a:xfrm>
        </p:spPr>
        <p:txBody>
          <a:bodyPr>
            <a:normAutofit/>
          </a:bodyPr>
          <a:lstStyle/>
          <a:p>
            <a:pPr marL="0" indent="0" algn="just">
              <a:buNone/>
            </a:pPr>
            <a:r>
              <a:rPr lang="ru-RU" sz="2000" dirty="0"/>
              <a:t>Этап 4. Определение величины дополнительной чистой прибыли, полученной вследствие индивидуальных особенностей ведения бизнеса (метод Гудвилл). При осуществлении сделки купли – продажи, вследствие положительной или отрицательной деловой репутации субъекта, возможно возникновение ситуации, когда покупная рыночная цена объекта недвижимости будет выше или ниже стоимости всех активов и обязательств по бухгалтерскому балансу на дату его приобретения. </a:t>
            </a:r>
          </a:p>
          <a:p>
            <a:pPr marL="0" indent="0" algn="just">
              <a:buNone/>
            </a:pPr>
            <a:r>
              <a:rPr lang="ru-RU" sz="2000" dirty="0"/>
              <a:t>Гудвилл - экономический термин, который рассчитывается как превышение справедливой стоимости возмещения чистых и нематериальных активов над справедливой стоимостью чистых активов. Упрощенным методом Гудвилл можно рассчитать по формуле:</a:t>
            </a:r>
          </a:p>
        </p:txBody>
      </p:sp>
      <p:pic>
        <p:nvPicPr>
          <p:cNvPr id="5" name="Рисунок 4">
            <a:extLst>
              <a:ext uri="{FF2B5EF4-FFF2-40B4-BE49-F238E27FC236}">
                <a16:creationId xmlns:a16="http://schemas.microsoft.com/office/drawing/2014/main" id="{222E8B88-4870-9D1A-32E9-F6E39A441447}"/>
              </a:ext>
            </a:extLst>
          </p:cNvPr>
          <p:cNvPicPr>
            <a:picLocks noChangeAspect="1"/>
          </p:cNvPicPr>
          <p:nvPr/>
        </p:nvPicPr>
        <p:blipFill>
          <a:blip r:embed="rId2"/>
          <a:stretch>
            <a:fillRect/>
          </a:stretch>
        </p:blipFill>
        <p:spPr>
          <a:xfrm>
            <a:off x="4199669" y="2799048"/>
            <a:ext cx="4357166" cy="629952"/>
          </a:xfrm>
          <a:prstGeom prst="rect">
            <a:avLst/>
          </a:prstGeom>
        </p:spPr>
      </p:pic>
      <p:sp>
        <p:nvSpPr>
          <p:cNvPr id="7" name="TextBox 6">
            <a:extLst>
              <a:ext uri="{FF2B5EF4-FFF2-40B4-BE49-F238E27FC236}">
                <a16:creationId xmlns:a16="http://schemas.microsoft.com/office/drawing/2014/main" id="{047B920D-48B9-9872-EE44-11BBABE42D97}"/>
              </a:ext>
            </a:extLst>
          </p:cNvPr>
          <p:cNvSpPr txBox="1"/>
          <p:nvPr/>
        </p:nvSpPr>
        <p:spPr>
          <a:xfrm>
            <a:off x="655320" y="3429000"/>
            <a:ext cx="11181080" cy="2554545"/>
          </a:xfrm>
          <a:prstGeom prst="rect">
            <a:avLst/>
          </a:prstGeom>
          <a:noFill/>
        </p:spPr>
        <p:txBody>
          <a:bodyPr wrap="square">
            <a:spAutoFit/>
          </a:bodyPr>
          <a:lstStyle/>
          <a:p>
            <a:r>
              <a:rPr lang="ru-RU" sz="2000" dirty="0"/>
              <a:t>где: С </a:t>
            </a:r>
            <a:r>
              <a:rPr lang="ru-RU" sz="2000" dirty="0" err="1"/>
              <a:t>инв</a:t>
            </a:r>
            <a:r>
              <a:rPr lang="ru-RU" sz="2000" dirty="0"/>
              <a:t> - сумма чистых и нематериальных активов (инвестиций), вложенных в объект недвижимости; </a:t>
            </a:r>
          </a:p>
          <a:p>
            <a:r>
              <a:rPr lang="ru-RU" sz="2000" dirty="0"/>
              <a:t>        С </a:t>
            </a:r>
            <a:r>
              <a:rPr lang="ru-RU" sz="2000" dirty="0" err="1"/>
              <a:t>акт.ч</a:t>
            </a:r>
            <a:r>
              <a:rPr lang="ru-RU" sz="2000" dirty="0"/>
              <a:t>. - сумма чистых активов, которыми владеет конкретный инвестор; </a:t>
            </a:r>
          </a:p>
          <a:p>
            <a:r>
              <a:rPr lang="ru-RU" sz="2000" dirty="0"/>
              <a:t>        П - процент владения чистыми активами каждым инвестором. </a:t>
            </a:r>
          </a:p>
          <a:p>
            <a:endParaRPr lang="ru-RU" sz="2000" dirty="0"/>
          </a:p>
          <a:p>
            <a:r>
              <a:rPr lang="ru-RU" sz="2000" dirty="0"/>
              <a:t>Гудвилл характеризует объем дополнительной стоимости, полученной в результате оценки деловых качеств деятельности юридического или физического лица и добавленной к стоимости оцениваемого объекта недвижимости.</a:t>
            </a:r>
          </a:p>
        </p:txBody>
      </p:sp>
    </p:spTree>
    <p:extLst>
      <p:ext uri="{BB962C8B-B14F-4D97-AF65-F5344CB8AC3E}">
        <p14:creationId xmlns:p14="http://schemas.microsoft.com/office/powerpoint/2010/main" val="2648962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2CBA15D-D8A2-4EE2-CEC5-92EFFFA0D5EC}"/>
              </a:ext>
            </a:extLst>
          </p:cNvPr>
          <p:cNvSpPr>
            <a:spLocks noGrp="1"/>
          </p:cNvSpPr>
          <p:nvPr>
            <p:ph idx="1"/>
          </p:nvPr>
        </p:nvSpPr>
        <p:spPr>
          <a:xfrm>
            <a:off x="685800" y="301625"/>
            <a:ext cx="11049000" cy="4351338"/>
          </a:xfrm>
        </p:spPr>
        <p:txBody>
          <a:bodyPr>
            <a:normAutofit/>
          </a:bodyPr>
          <a:lstStyle/>
          <a:p>
            <a:pPr marL="0" indent="0">
              <a:buNone/>
            </a:pPr>
            <a:r>
              <a:rPr lang="ru-RU" sz="2000" dirty="0"/>
              <a:t>Этап 5. Определение окончательной стоимости недвижимости посредством преобразования прибыли в текущую стоимость объекта недвижимости с применением следующих методов: </a:t>
            </a:r>
          </a:p>
          <a:p>
            <a:pPr marL="0" indent="0">
              <a:buNone/>
            </a:pPr>
            <a:r>
              <a:rPr lang="ru-RU" sz="2000" dirty="0"/>
              <a:t>- метода капитализации доходов (прямой капитализации)</a:t>
            </a:r>
          </a:p>
          <a:p>
            <a:pPr>
              <a:buFontTx/>
              <a:buChar char="-"/>
            </a:pPr>
            <a:r>
              <a:rPr lang="ru-RU" sz="2000" dirty="0"/>
              <a:t>метода дисконтирования денежных потоков</a:t>
            </a:r>
          </a:p>
          <a:p>
            <a:pPr>
              <a:buFontTx/>
              <a:buChar char="-"/>
            </a:pPr>
            <a:r>
              <a:rPr lang="ru-RU" sz="2000" dirty="0"/>
              <a:t>метода техники остатка</a:t>
            </a:r>
          </a:p>
        </p:txBody>
      </p:sp>
    </p:spTree>
    <p:extLst>
      <p:ext uri="{BB962C8B-B14F-4D97-AF65-F5344CB8AC3E}">
        <p14:creationId xmlns:p14="http://schemas.microsoft.com/office/powerpoint/2010/main" val="2207480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BDA4F90-E153-7A39-25F4-DC552BA01FF7}"/>
              </a:ext>
            </a:extLst>
          </p:cNvPr>
          <p:cNvSpPr>
            <a:spLocks noGrp="1"/>
          </p:cNvSpPr>
          <p:nvPr>
            <p:ph idx="1"/>
          </p:nvPr>
        </p:nvSpPr>
        <p:spPr>
          <a:xfrm>
            <a:off x="502920" y="321945"/>
            <a:ext cx="11211560" cy="4351338"/>
          </a:xfrm>
        </p:spPr>
        <p:txBody>
          <a:bodyPr>
            <a:normAutofit/>
          </a:bodyPr>
          <a:lstStyle/>
          <a:p>
            <a:pPr marL="0" indent="0" algn="just">
              <a:buNone/>
            </a:pPr>
            <a:r>
              <a:rPr lang="ru-RU" sz="2000" b="1" dirty="0"/>
              <a:t>Преимущества доходного подхода: </a:t>
            </a:r>
          </a:p>
          <a:p>
            <a:pPr algn="just">
              <a:buFontTx/>
              <a:buChar char="-"/>
            </a:pPr>
            <a:r>
              <a:rPr lang="ru-RU" sz="2000" dirty="0"/>
              <a:t>направленность метода на получение данных об объекте недвижимости с точки зрения инвестора; </a:t>
            </a:r>
          </a:p>
          <a:p>
            <a:pPr algn="just">
              <a:buFontTx/>
              <a:buChar char="-"/>
            </a:pPr>
            <a:r>
              <a:rPr lang="ru-RU" sz="2000" dirty="0"/>
              <a:t>объект недвижимости рассматривается как источник дохода. </a:t>
            </a:r>
          </a:p>
          <a:p>
            <a:pPr marL="0" indent="0" algn="just">
              <a:buNone/>
            </a:pPr>
            <a:r>
              <a:rPr lang="ru-RU" sz="2000" b="1" dirty="0"/>
              <a:t>Недостатки доходного подхода: </a:t>
            </a:r>
          </a:p>
          <a:p>
            <a:pPr algn="just">
              <a:buFontTx/>
              <a:buChar char="-"/>
            </a:pPr>
            <a:r>
              <a:rPr lang="ru-RU" sz="2000" dirty="0"/>
              <a:t>расчеты проводятся на основе прогнозных данных; </a:t>
            </a:r>
          </a:p>
          <a:p>
            <a:pPr algn="just">
              <a:buFontTx/>
              <a:buChar char="-"/>
            </a:pPr>
            <a:r>
              <a:rPr lang="ru-RU" sz="2000" dirty="0"/>
              <a:t>при расчетах используются предварительные заключения экспертов; </a:t>
            </a:r>
          </a:p>
          <a:p>
            <a:pPr algn="just">
              <a:buFontTx/>
              <a:buChar char="-"/>
            </a:pPr>
            <a:r>
              <a:rPr lang="ru-RU" sz="2000" dirty="0"/>
              <a:t>сложность сбора данных; </a:t>
            </a:r>
          </a:p>
          <a:p>
            <a:pPr algn="just">
              <a:buFontTx/>
              <a:buChar char="-"/>
            </a:pPr>
            <a:r>
              <a:rPr lang="ru-RU" sz="2000" dirty="0"/>
              <a:t>сложность в проведении перерасчетов потоков будущих доходов в текущую стоимость по всем этапам.</a:t>
            </a:r>
          </a:p>
        </p:txBody>
      </p:sp>
    </p:spTree>
    <p:extLst>
      <p:ext uri="{BB962C8B-B14F-4D97-AF65-F5344CB8AC3E}">
        <p14:creationId xmlns:p14="http://schemas.microsoft.com/office/powerpoint/2010/main" val="29002219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2875</Words>
  <Application>Microsoft Office PowerPoint</Application>
  <PresentationFormat>Широкоэкранный</PresentationFormat>
  <Paragraphs>160</Paragraphs>
  <Slides>28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Calibri</vt:lpstr>
      <vt:lpstr>Calibri Light</vt:lpstr>
      <vt:lpstr>Тема Office</vt:lpstr>
      <vt:lpstr>Основные подходы к оценке недвижимости</vt:lpstr>
      <vt:lpstr>Подходы к оценке недвижимости</vt:lpstr>
      <vt:lpstr>Сравнительный подход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Затратный подход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Доходный подход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Наталья Кончакова</dc:creator>
  <cp:lastModifiedBy>Наталья Кончакова</cp:lastModifiedBy>
  <cp:revision>1</cp:revision>
  <dcterms:created xsi:type="dcterms:W3CDTF">2024-08-29T11:09:59Z</dcterms:created>
  <dcterms:modified xsi:type="dcterms:W3CDTF">2024-08-29T12:30:47Z</dcterms:modified>
</cp:coreProperties>
</file>