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AA93E-91BD-DD81-76F0-B762CB768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1EF393-2EFC-FC39-A5D0-EA99EA9EB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512E86-C442-03A1-BBEB-4D659870A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651EF4-2287-B402-60B2-B4A66E147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9908A7-1E90-A04B-C5B6-9ED1B474A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28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C40C6-7A3B-F0BF-9311-B22A1CC5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E168C-A6E9-30D3-4924-1570864A1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FF6E97-7559-461A-08E1-684C3FC2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AFE2B7-D9C6-5116-1364-9810B45D0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629A73-2F6B-0662-F57D-000BDF7C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76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18017-4AD6-D790-CCFB-9ED644159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464711-DA3C-F398-5B62-83EED6011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E0FBF4-472D-7008-40CC-6F7372DFB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B0D835-7567-B0E2-0D42-E3E283A9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678685-6140-9011-2DDA-33A7A56E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86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F372F-95DA-2C6B-1924-78F842CEF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8A8291-5A8E-46BC-651B-6630C232B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0B76DE-D168-7781-CA9B-87B15BFEB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2554ED-46BD-76B1-7A43-07E7E96E4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133D09-8748-FEAA-2334-53B2FF82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509490-45D2-9271-0894-2E798E33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461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ED768-0EC9-AEFA-05ED-1FADE8D7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BD95A8-22C5-3A7A-8D3D-1D74432AC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DFE569-0A50-57D7-5791-3C4A466EF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221294-C7B3-A103-0F21-8D59ACAA0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4016BE-2030-829E-C65D-C239DC673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AD33A5-6757-53CD-E18C-33DAF0AE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4D308E-992E-A6EE-EE01-40F369FA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4A8F85-8121-9995-6903-EA9805BE4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23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C4DF9-E262-6A38-1D18-70088101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D43EC4-84BE-DF32-5BFD-F960F5E2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A51C8C-BA32-5944-7513-7E64B9EED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9A9780-39CB-5E41-6241-7562BE699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3D5FD1-B55D-D810-A12F-A2BA4C53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9390FB-40FD-A616-E78A-FE731E60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D3C076-ABA4-EB2F-5FA6-98E03972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0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5A14C-0A23-3515-C25F-509411D6C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FBB3F-B8D8-9763-2244-8E4E5E6C4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9D35AF-21EC-35FE-E16F-CE1205A49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B0FA4D-906C-0325-040A-A9846223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2A95B4-4E00-EE5A-BC29-AA9C3356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DE5D80-DA09-2B6B-D22E-1B00DD63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6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6AD74-835F-C8C6-F4F3-51EAFF85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B79DC5-5FDA-CCE1-D3A7-4CFA78B98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37F56E-60A2-1294-D66C-373103BBE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D7BBE0-8ED4-4D9B-66C9-F0BA4A3A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29E410-DE8B-A1D2-021B-3CD97DC42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9E34F4-9068-B82C-B82B-4409FD17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3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87B6D-EC58-924A-BF8C-F1934434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868ED4-0694-0FB6-5268-A0C00E9CA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EBC851-0406-462E-747E-F786F4958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CDF562-F064-E58B-3FB4-BDF1549DC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5D46DD-3FB5-89E5-3A91-36B79654A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587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B87DF2-D16A-D930-D154-4DE3093933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55D52A-6072-76E4-B8DD-5BA845E27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55E57E-89AE-3E90-FB1F-1A0CE27D0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0011F5-4E2F-77C2-F86A-E7F47B15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05D6AE-F5C0-9ED3-B67A-862776557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09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901A8-D491-2F50-4B66-61B065352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EB6B1D-449B-7CC5-81CF-C1E516860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9794C5-BC27-A052-2444-9D5816ED4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9AD47-8440-4781-8FB0-A883966099C0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D94ED2-88B4-1556-EB2C-0C541EC48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5DE07-9CCE-56BA-F206-78362BA36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3654D-07CC-4CE6-A12C-DE10D06A9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31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Характеристики и классификации объектов недвижимости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B0663-E1D5-9333-D767-C2683A43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39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классификаций объектов недвижимости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DA40DF-679B-CFAE-4DF7-BFA420BFC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985520"/>
            <a:ext cx="11389360" cy="573024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Естественные (природные) объекты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земельный участок, лес и многолетние насаждения, обособленные водные объекты и участки недр. Их называют еще «недвижимостью по природе».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Искусственные объекты (постройки): </a:t>
            </a:r>
          </a:p>
          <a:p>
            <a:pPr marL="0" indent="0" algn="just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жилые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малоэтажный дом (до 3 этажей),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многоэтажный дом (от 4 до 9 этажей),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дом повышенной этажности (от 10 до 20 этажей),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высотный дом (свыше 20 этажей).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жилой недвижимости могут также быть кондоминиум, секция (подъезд), этаж в подъезде, квартира, комната, дачный дом; </a:t>
            </a:r>
          </a:p>
          <a:p>
            <a:pPr marL="0" indent="0" algn="just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коммерческие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офисы, рестораны, магазины, гостиницы, гаражи для аренды, склады, здания и сооружения, предприятия как имущественный комплекс;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общественные (специальные) здания и сооружения: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лечебно-оздоровительные (больницы, поликлиники, дома престарелых и дома ребенка, санатории, спортивные комплексы и т. д.);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учебно-воспитательные (детские сады и ясли, школы, училища, техникумы, институты, дома детского творчества и т. д.);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культурно-просветительские (музеи, выставочные комплексы, парки культуры и отдыха, дома культуры и театры, цирки, планетарии, зоопарки, ботанические сады и т. д.);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специальные здания и сооружения – административные (милиция, суд, прокуратура, органы власти), памятники, мемориальные сооружения, вокзалы, порты и т. д.; г) инженерные сооружения – мелиоративные сооружения и дренаж и т. д.</a:t>
            </a:r>
          </a:p>
        </p:txBody>
      </p:sp>
    </p:spTree>
    <p:extLst>
      <p:ext uri="{BB962C8B-B14F-4D97-AF65-F5344CB8AC3E}">
        <p14:creationId xmlns:p14="http://schemas.microsoft.com/office/powerpoint/2010/main" val="17908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30A2D-4D8F-02B6-D408-0BD3A46A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AD8E0A-872B-59B3-2465-13E28E06D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3EF211-A54A-49DB-4D64-D944C15B0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" y="66547"/>
            <a:ext cx="11018142" cy="67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25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D5A55-4A6C-0393-070C-2A3FBAF42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70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жилых объектов недвижимости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395B5-62EB-0F43-8688-AD5B5C98A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4080"/>
            <a:ext cx="10515600" cy="52828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зависимости от предпочтений целевых групп потребителей жилья (маркетинговый подход) и уровня их платежеспособности принято выделять: </a:t>
            </a:r>
          </a:p>
          <a:p>
            <a:pPr marL="0" indent="0" algn="just"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Жилье высокой степени комфортности (элитное).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!!! Каждой эпохе и стране присуще свое видение элитности жилья. Например, несколько десятилетий назад в СССР элитными считались «сталинские» высотки,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цэковские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дома. </a:t>
            </a:r>
          </a:p>
        </p:txBody>
      </p:sp>
    </p:spTree>
    <p:extLst>
      <p:ext uri="{BB962C8B-B14F-4D97-AF65-F5344CB8AC3E}">
        <p14:creationId xmlns:p14="http://schemas.microsoft.com/office/powerpoint/2010/main" val="361087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D943FF-8EB4-75F0-5797-78FC1CD97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62560"/>
            <a:ext cx="11521440" cy="63906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/>
              <a:t>Отечественные специалисты рынка недвижимости выделили </a:t>
            </a:r>
            <a:r>
              <a:rPr lang="ru-RU" sz="2200" b="1" dirty="0"/>
              <a:t>восемь критериев элитности</a:t>
            </a:r>
            <a:r>
              <a:rPr lang="ru-RU" sz="2200" dirty="0"/>
              <a:t>, отсутствие хотя бы одного из которых существенно снижает шансы дома называться элитным: </a:t>
            </a:r>
          </a:p>
          <a:p>
            <a:pPr marL="0" indent="0" algn="just">
              <a:buNone/>
            </a:pPr>
            <a:r>
              <a:rPr lang="ru-RU" sz="2200" dirty="0"/>
              <a:t>• Место – светлое, чистое, с хорошей энергетикой; придомовая территория обязательно с зелеными насаждениями, местом для отдыха и детской площадкой, относительно открытая, но огороженная и охраняемая; близость городского сквера и т. д.; хороший вид из окон на воду и/или зеленые насаждения; близость к центру. </a:t>
            </a:r>
          </a:p>
          <a:p>
            <a:pPr marL="0" indent="0" algn="just">
              <a:buNone/>
            </a:pPr>
            <a:r>
              <a:rPr lang="ru-RU" sz="2200" dirty="0"/>
              <a:t>• Дом должен быть построен из надежных экологичных материалов, с применением современных технологий, иметь интересное архитектурное решение, небольшое количество квартир (от 5 до 30). Часто элитность дома определяется именем архитектора. </a:t>
            </a:r>
          </a:p>
          <a:p>
            <a:pPr marL="0" indent="0" algn="just">
              <a:buNone/>
            </a:pPr>
            <a:r>
              <a:rPr lang="ru-RU" sz="2200" dirty="0"/>
              <a:t>• </a:t>
            </a:r>
            <a:r>
              <a:rPr lang="ru-RU" sz="2200" dirty="0" err="1"/>
              <a:t>Клубность</a:t>
            </a:r>
            <a:r>
              <a:rPr lang="ru-RU" sz="2200" dirty="0"/>
              <a:t>. Важно не только, где вы живете, но и то, кто живет рядом с вами: их социальный, культурный, финансовый уровень. В элитном доме, как правило, живут представители наиболее высокодоходной группы жителей города (не представители среднего класса). Социокультурной единицей элитного жилья является именно дом с жильцами (в перспективе – квартал). Число квартир на площадке должно быть не более двух. </a:t>
            </a:r>
          </a:p>
          <a:p>
            <a:pPr marL="0" indent="0" algn="just">
              <a:buNone/>
            </a:pPr>
            <a:r>
              <a:rPr lang="ru-RU" sz="2200" dirty="0"/>
              <a:t>• Инженерные сети, позволяющие комплексное решение энерго- и теплоснабжения, водоснабжения и водоотведения, вентиляции и кондиционирования, электрический ввод должен быть двойным.</a:t>
            </a:r>
          </a:p>
        </p:txBody>
      </p:sp>
    </p:spTree>
    <p:extLst>
      <p:ext uri="{BB962C8B-B14F-4D97-AF65-F5344CB8AC3E}">
        <p14:creationId xmlns:p14="http://schemas.microsoft.com/office/powerpoint/2010/main" val="84664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E96B5D-9BDB-5AA2-30F9-DAD91C484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93040"/>
            <a:ext cx="11236960" cy="5983923"/>
          </a:xfrm>
        </p:spPr>
        <p:txBody>
          <a:bodyPr>
            <a:normAutofit/>
          </a:bodyPr>
          <a:lstStyle/>
          <a:p>
            <a:pPr marL="0" indent="0" algn="just"/>
            <a:r>
              <a:rPr lang="ru-RU" sz="2400" dirty="0"/>
              <a:t>Инфраструктура дома должна включать: подземный паркинг, из которого можно попасть в квартиру или на этаж; внутренний дворик или придомовую зеленую зону, магазины, прачечные; службы консьержей, уборки квартир, быта; бассейны, сауны, спортивные центры, салоны красоты, детскую игровую комнату, причем все это должно быть закрыто для «внешнего мира» и вписано в структуру объекта недвижимости, чтобы жильцы могли получить услуги, не выходя за пределы своего дома. </a:t>
            </a:r>
          </a:p>
          <a:p>
            <a:pPr marL="0" indent="0" algn="just">
              <a:buNone/>
            </a:pPr>
            <a:r>
              <a:rPr lang="ru-RU" sz="2400" dirty="0"/>
              <a:t>• Элитное позиционирование дома. Настоящий элитный дом – это бренд с присущими ему свойствами: название, легенда, уникальность, отличие от аналогов и т. д. Когда жилец такого дома говорит его название, то ему уже ненужно указывать адрес – все и так поймут, о чем идет речь. </a:t>
            </a:r>
          </a:p>
          <a:p>
            <a:pPr marL="0" indent="0" algn="just">
              <a:buNone/>
            </a:pPr>
            <a:r>
              <a:rPr lang="ru-RU" sz="2400" dirty="0"/>
              <a:t>• Управление недвижимостью. Престиж складывается не только из вышеперечисленных критериев, но и из уровня управляющей компании, которая должна обеспечивать повседневный комфорт на таком уровне, чтобы жильцы постоянно ощущали свою избранность. </a:t>
            </a:r>
          </a:p>
          <a:p>
            <a:pPr marL="0" indent="0" algn="just">
              <a:buNone/>
            </a:pPr>
            <a:r>
              <a:rPr lang="ru-RU" sz="2400" dirty="0"/>
              <a:t>• Цена чаще всего является основным признаком элитности жилья.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80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35420E-0FB9-855D-0A72-F382D3F77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87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Типовое жилье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класс жилья еще называют жильем экономкласса, для него характерно: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размещение в любом районе города;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соответствие архитектурно-планировочных параметров современным строительным нормам и правилам;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 конструктивно-технологическим параметрам это панельные и кирпично-монолитные дома. </a:t>
            </a:r>
          </a:p>
        </p:txBody>
      </p:sp>
    </p:spTree>
    <p:extLst>
      <p:ext uri="{BB962C8B-B14F-4D97-AF65-F5344CB8AC3E}">
        <p14:creationId xmlns:p14="http://schemas.microsoft.com/office/powerpoint/2010/main" val="563307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A1259E-43F3-EC15-85BB-1E7CB527F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5600"/>
            <a:ext cx="10515600" cy="582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Жилье низких потребительских качеств (низший эконом-класс)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жилью этого типа весьма невысоки, ибо оно предназначено для населения с низкой платежеспособностью: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размещено в непрестижных районах;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удалено от основных транспортных коммуникаций;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принадлежит к зданиям «старого» фонда, не подвергавшимся капитальными ремонтно-строительным работам, и домам первого поколения индустриального домостроения;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квартиры размещены в первых этажах домов других типов;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заниженные архитектурно-планировочные характеристики и т. д. </a:t>
            </a:r>
          </a:p>
        </p:txBody>
      </p:sp>
    </p:spTree>
    <p:extLst>
      <p:ext uri="{BB962C8B-B14F-4D97-AF65-F5344CB8AC3E}">
        <p14:creationId xmlns:p14="http://schemas.microsoft.com/office/powerpoint/2010/main" val="1754889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E6737F9-0417-B5D4-09FC-038A0D89A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274320"/>
            <a:ext cx="11389360" cy="5902643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 основании градостроительных ориентиров выделяют: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EA12E-87CB-4DAD-6477-FCEB7FD4C765}"/>
              </a:ext>
            </a:extLst>
          </p:cNvPr>
          <p:cNvSpPr txBox="1"/>
          <p:nvPr/>
        </p:nvSpPr>
        <p:spPr>
          <a:xfrm>
            <a:off x="640080" y="1028343"/>
            <a:ext cx="112166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«старого» фонда, построенные в дореволюционный период;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постройки 1917 – конца 1930-х гг., отличающиеся лаконизмом архитектурно-планировочных решений и расположенные в непосредственной близости к местам приложения труда того периода, малопрестижные в настоящее время, но обладающие высокими конструктивно-технологическими характеристиками;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«сталинские» дома, расположенные преимущественно в престижных, удаленных от промышленных зон районах;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первого поколения индустриального домостроения («хрущевки» 1960-х гг.) с заниженными архитектурно-технологическими параметрами;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второго поколения индустриального домостроения, построенные в 1970-1980-х гг., когда в градостроительном проектировании использовались более высокие нормы и стандарты;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жилые дома, отличающиеся большим разнообразием характеристик.</a:t>
            </a:r>
          </a:p>
        </p:txBody>
      </p:sp>
    </p:spTree>
    <p:extLst>
      <p:ext uri="{BB962C8B-B14F-4D97-AF65-F5344CB8AC3E}">
        <p14:creationId xmlns:p14="http://schemas.microsoft.com/office/powerpoint/2010/main" val="382948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A521B65-D58B-23BF-575B-E35202F60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91464"/>
            <a:ext cx="11384280" cy="6078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зависимости от материала наружных стен зданий различают: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с кирпичными стенами;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панельные;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монолитные;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смешанного типа. 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 зависимости от продолжительности и характера использования выделяют жилье: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первичное – место постоянного проживания;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вторичное – загородное жилье, используемое в течение ограниченного периода;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третичное – предназначено для кратковременного проживания (гостиницы, мотели и т. д.). </a:t>
            </a:r>
          </a:p>
        </p:txBody>
      </p:sp>
    </p:spTree>
    <p:extLst>
      <p:ext uri="{BB962C8B-B14F-4D97-AF65-F5344CB8AC3E}">
        <p14:creationId xmlns:p14="http://schemas.microsoft.com/office/powerpoint/2010/main" val="132739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CA510-4773-1265-24DB-A4758102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70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коммерческих объектов недвижимости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1AE266-EBE5-5A92-791B-BDD9C747E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200" y="931471"/>
            <a:ext cx="10685849" cy="411357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51C586-084C-03D3-B6FF-8802B29847AC}"/>
              </a:ext>
            </a:extLst>
          </p:cNvPr>
          <p:cNvSpPr txBox="1"/>
          <p:nvPr/>
        </p:nvSpPr>
        <p:spPr>
          <a:xfrm>
            <a:off x="934720" y="5045050"/>
            <a:ext cx="10322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коммерческих объектов недвижимости на западном рынке (в отечественной практике пока нет единой системы классификации)</a:t>
            </a:r>
          </a:p>
        </p:txBody>
      </p:sp>
    </p:spTree>
    <p:extLst>
      <p:ext uri="{BB962C8B-B14F-4D97-AF65-F5344CB8AC3E}">
        <p14:creationId xmlns:p14="http://schemas.microsoft.com/office/powerpoint/2010/main" val="714406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48987C2-492C-EE17-D99B-0F248C8A2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80" y="291464"/>
            <a:ext cx="11394440" cy="54184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коммерческих объектов недвижимости в России стал формироваться одновременно с началом приватизации предприятий. Сектор коммерческих объектов намного меньше, чем жилых, поэтому и сделок меньше, хотя во всем мире коммерческие объекты считаются наиболее привлекательными.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Преобладающей формой сделок в этом секторе является аренда.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объекты недвижимости подразделяются на приносящие доход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коммерческие и создающие условия для его извлечения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промышленные (индустриальные).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объектам, приносящим доход, относятся: магазины и торговые комплексы; гостиницы и развлекательные центры, офисы, гаражи и др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недвижимости, способствующие извлечению прибыли: складские и логистические комплексы, объекты промышленного назначения, индустриальные парки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951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737E4-B5A3-958E-5B14-0B7FFAF1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384280" cy="6908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Характеристика коммерческих объектов недвижимости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34016-E8C8-3CC4-3DFC-2283FA84C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1020129"/>
            <a:ext cx="11506200" cy="690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На сформировавшемся западном рынке недвижимости принята классификация коммерческих объектов недвижимости (рис.), в отечественной практике пока нет единой системы классификации.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9CE053-B92B-248A-1FA0-EE2BD8841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993" y="1711009"/>
            <a:ext cx="9774014" cy="42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AE3E507-16CE-1237-51BD-FA134FB8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21018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Коммерческие объекты недвижимости подразделяются на:</a:t>
            </a:r>
          </a:p>
          <a:p>
            <a:pPr marL="0" indent="0" algn="just">
              <a:buNone/>
            </a:pPr>
            <a:r>
              <a:rPr lang="ru-RU" sz="1800" dirty="0"/>
              <a:t>- приносящие доход – коммерческие и </a:t>
            </a:r>
          </a:p>
          <a:p>
            <a:pPr marL="0" indent="0" algn="just">
              <a:buNone/>
            </a:pPr>
            <a:r>
              <a:rPr lang="ru-RU" sz="1800" dirty="0"/>
              <a:t>К объектам, приносящим доход, относятся: магазины и торговые комплексы; гостиницы и развлекательные центры, офисы, гаражи и др. 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/>
              <a:t>- создающие </a:t>
            </a:r>
            <a:r>
              <a:rPr lang="ru-RU" sz="1800" dirty="0"/>
              <a:t>условия для его извлечения – промышленные (индустриальные). </a:t>
            </a:r>
          </a:p>
          <a:p>
            <a:pPr marL="0" indent="0" algn="just">
              <a:buNone/>
            </a:pPr>
            <a:r>
              <a:rPr lang="ru-RU" sz="1800" dirty="0"/>
              <a:t>Объекты недвижимости, способствующие извлечению прибыли: складские и логистические комплексы, объекты промышленного назначения, индустриальные парки и др.</a:t>
            </a:r>
          </a:p>
        </p:txBody>
      </p:sp>
    </p:spTree>
    <p:extLst>
      <p:ext uri="{BB962C8B-B14F-4D97-AF65-F5344CB8AC3E}">
        <p14:creationId xmlns:p14="http://schemas.microsoft.com/office/powerpoint/2010/main" val="22184188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1278</Words>
  <Application>Microsoft Office PowerPoint</Application>
  <PresentationFormat>Широкоэкранный</PresentationFormat>
  <Paragraphs>78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Характеристики и классификации объектов недвижимости</vt:lpstr>
      <vt:lpstr>Система классификаций объектов недвижимости </vt:lpstr>
      <vt:lpstr>Презентация PowerPoint</vt:lpstr>
      <vt:lpstr>Классификации жилых объектов недвижимости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коммерческих объектов недвижимости </vt:lpstr>
      <vt:lpstr>Презентация PowerPoint</vt:lpstr>
      <vt:lpstr>Характеристика коммерческих объектов недвижимости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2</cp:revision>
  <dcterms:created xsi:type="dcterms:W3CDTF">2024-07-27T09:34:51Z</dcterms:created>
  <dcterms:modified xsi:type="dcterms:W3CDTF">2024-10-01T02:56:00Z</dcterms:modified>
</cp:coreProperties>
</file>