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2" r:id="rId2"/>
    <p:sldId id="257" r:id="rId3"/>
    <p:sldId id="258" r:id="rId4"/>
    <p:sldId id="259" r:id="rId5"/>
    <p:sldId id="260" r:id="rId6"/>
    <p:sldId id="261" r:id="rId7"/>
    <p:sldId id="262" r:id="rId8"/>
    <p:sldId id="263" r:id="rId9"/>
    <p:sldId id="264" r:id="rId10"/>
    <p:sldId id="265" r:id="rId11"/>
    <p:sldId id="266" r:id="rId12"/>
    <p:sldId id="267" r:id="rId13"/>
    <p:sldId id="268" r:id="rId14"/>
    <p:sldId id="373" r:id="rId15"/>
    <p:sldId id="374" r:id="rId16"/>
    <p:sldId id="375" r:id="rId17"/>
    <p:sldId id="376" r:id="rId18"/>
    <p:sldId id="377"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4D0921-732F-77CB-755A-48440087891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B0280DA-7FDE-B44E-70A9-0C37BE975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79B37BD-E6F1-BF9F-AAD3-8E762B401CD9}"/>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64410CFD-00C7-2415-BB55-D493BA79BE7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D974ED3-6B4E-C5D7-EAAD-6409B6C89003}"/>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93918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51560D-CD97-D569-077B-6D5D2B7D2BE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5BDB55-090F-69E8-FA4D-B2E3F2E774F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CE57905-DAB7-D81B-9F39-B91F9F199107}"/>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16629714-078D-B207-E86D-B93137CAAC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1342132-77AF-FA17-7C98-04BEDDC5F304}"/>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70517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21C52E-182D-5B0E-04D0-1DD2B05D659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38E4A7-1848-73DB-5D6E-B5387983F1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6F59AE7-63DB-98D1-9A63-E1E701E4477A}"/>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19896B4B-8ED6-3183-5F63-93341E0F54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34D529F-8304-7CB2-0C81-AE0ECECC33DE}"/>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48903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6E9E72-E9C6-E2B0-1B5E-023D895A96C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CA1DF63-763F-E00C-8851-02E6D85C368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46AC8C8-562E-9C0C-17AC-2700F6362E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6738D3D-928F-EDC7-0738-20533808ADE7}"/>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6" name="Нижний колонтитул 5">
            <a:extLst>
              <a:ext uri="{FF2B5EF4-FFF2-40B4-BE49-F238E27FC236}">
                <a16:creationId xmlns:a16="http://schemas.microsoft.com/office/drawing/2014/main" id="{9953721D-2C16-4B8C-031B-E13F567DDBD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4004A09-CE5C-7DDA-E1C5-B2522BE2C1B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138258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0812D6-C582-0BE0-0BCF-FB9FCE08AB2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6EF6E3D-AF17-4320-5C96-C3413CE232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FFBB29A-F60B-F993-23CC-C1671FC4677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FAA78AD-229F-2BB5-20B5-527391696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34A7C87-7B46-8979-3545-020D49E0AA9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4AAC01E-3F64-8E8E-0AD9-7666C8200790}"/>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8" name="Нижний колонтитул 7">
            <a:extLst>
              <a:ext uri="{FF2B5EF4-FFF2-40B4-BE49-F238E27FC236}">
                <a16:creationId xmlns:a16="http://schemas.microsoft.com/office/drawing/2014/main" id="{873888C7-460F-5C6F-B166-3F9A798861A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50BF7A1-A4E3-A85D-A263-548D357944B7}"/>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96843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271F8C-BD10-2346-E382-F8E12B54C6A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C461FFC-BC84-C64E-C37A-842696326584}"/>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4" name="Нижний колонтитул 3">
            <a:extLst>
              <a:ext uri="{FF2B5EF4-FFF2-40B4-BE49-F238E27FC236}">
                <a16:creationId xmlns:a16="http://schemas.microsoft.com/office/drawing/2014/main" id="{1CBEB5EF-1D45-743C-F5D5-C332587124B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CAE6F4B-5077-D3DA-C291-726FFEA7808C}"/>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70013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0033955F-C4E7-85C1-36A7-BD92243153A2}"/>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3" name="Нижний колонтитул 2">
            <a:extLst>
              <a:ext uri="{FF2B5EF4-FFF2-40B4-BE49-F238E27FC236}">
                <a16:creationId xmlns:a16="http://schemas.microsoft.com/office/drawing/2014/main" id="{00263021-9E5A-77AA-5104-4AC04B6319E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7031F0D-83B2-6BD2-9635-7E3E5A30E9A7}"/>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85930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36B92-170A-65B9-0434-D369CAC98B6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EE75E0B-1CFE-96A3-43A7-86010A8763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85F0161-88FD-F883-33FA-C61FAFDFBE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B8BE5C1-2AA0-26F0-7AA5-FC3573E1B0D2}"/>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6" name="Нижний колонтитул 5">
            <a:extLst>
              <a:ext uri="{FF2B5EF4-FFF2-40B4-BE49-F238E27FC236}">
                <a16:creationId xmlns:a16="http://schemas.microsoft.com/office/drawing/2014/main" id="{C9D7E471-5474-2942-F08E-E6CA6A09078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88E5977-34E2-878C-E960-0F9DFA1419A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65944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7B19B8-67AF-92EA-B3B9-E57A6E8E133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9071985-C04A-28C9-64D8-960AE217A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2A40C00-E4FA-0FF9-F864-07FB16B46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8B62E0B-1C03-9EFB-7B25-384EE9B659F2}"/>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6" name="Нижний колонтитул 5">
            <a:extLst>
              <a:ext uri="{FF2B5EF4-FFF2-40B4-BE49-F238E27FC236}">
                <a16:creationId xmlns:a16="http://schemas.microsoft.com/office/drawing/2014/main" id="{1FBC7399-9D82-EDA1-18A8-B1945658153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DF159A0-53CB-E5B5-F237-F5DA957CAC8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3351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97E8D3-4BE5-80DD-2030-EF84123DE66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BDD10B33-5AE8-07AC-D75A-03A7965F8EE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FAA7994-2D46-F229-7696-0C189FDC0756}"/>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B3D9C803-2181-2AAC-1F69-D9BEE6374A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56DE2B1-BB62-C0C6-BF2E-AFF3EEE3CFCB}"/>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50696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821B905-2858-40F6-4E45-B66FF02D553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FECEA51-291E-4053-DC52-CAA84629AE2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DBC5565-CE61-D008-0A27-D748B3D2EFEB}"/>
              </a:ext>
            </a:extLst>
          </p:cNvPr>
          <p:cNvSpPr>
            <a:spLocks noGrp="1"/>
          </p:cNvSpPr>
          <p:nvPr>
            <p:ph type="dt" sz="half" idx="10"/>
          </p:nvPr>
        </p:nvSpPr>
        <p:spPr/>
        <p:txBody>
          <a:body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13C10E48-3295-3BA3-71D5-0EE352CFBD6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3A36615-53B4-1293-52DB-36FD0FD1E800}"/>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4101669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5" name="Рисунок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37139" y="1221615"/>
            <a:ext cx="2201862" cy="476119"/>
          </a:xfrm>
          <a:prstGeom prst="rect">
            <a:avLst/>
          </a:prstGeom>
        </p:spPr>
      </p:pic>
      <p:pic>
        <p:nvPicPr>
          <p:cNvPr id="4" name="Рисунок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319827" y="849914"/>
            <a:ext cx="2453071" cy="1226536"/>
          </a:xfrm>
          <a:prstGeom prst="rect">
            <a:avLst/>
          </a:prstGeom>
        </p:spPr>
      </p:pic>
    </p:spTree>
    <p:extLst>
      <p:ext uri="{BB962C8B-B14F-4D97-AF65-F5344CB8AC3E}">
        <p14:creationId xmlns:p14="http://schemas.microsoft.com/office/powerpoint/2010/main" val="273612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FB7C5-61EC-A26E-6414-AD6413D82F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72D1907-0889-5AEE-A5D2-0E0694A54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6DF4DA6-5ABB-EB96-043F-3BF9D742DD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B604C-706F-4FC3-B5E1-D0361682EAB1}" type="datetimeFigureOut">
              <a:rPr lang="ru-RU" smtClean="0"/>
              <a:t>01.10.2024</a:t>
            </a:fld>
            <a:endParaRPr lang="ru-RU"/>
          </a:p>
        </p:txBody>
      </p:sp>
      <p:sp>
        <p:nvSpPr>
          <p:cNvPr id="5" name="Нижний колонтитул 4">
            <a:extLst>
              <a:ext uri="{FF2B5EF4-FFF2-40B4-BE49-F238E27FC236}">
                <a16:creationId xmlns:a16="http://schemas.microsoft.com/office/drawing/2014/main" id="{3B71C394-C5D5-C506-0623-C5E2CE99DE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E255A20-DE9D-9A8A-BB3A-105691A3A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80FEB-9331-412A-B647-F52769E068E9}" type="slidenum">
              <a:rPr lang="ru-RU" smtClean="0"/>
              <a:t>‹#›</a:t>
            </a:fld>
            <a:endParaRPr lang="ru-RU"/>
          </a:p>
        </p:txBody>
      </p:sp>
    </p:spTree>
    <p:extLst>
      <p:ext uri="{BB962C8B-B14F-4D97-AF65-F5344CB8AC3E}">
        <p14:creationId xmlns:p14="http://schemas.microsoft.com/office/powerpoint/2010/main" val="161890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consultant.ru/document/cons_doc_LAW_461106/f6fe316584e24017e857963f7bbf028432485f08/#dst101004" TargetMode="External"/><Relationship Id="rId2" Type="http://schemas.openxmlformats.org/officeDocument/2006/relationships/hyperlink" Target="https://www.consultant.ru/document/cons_doc_LAW_5142/2a54eb7c0c87a49c41aa10efb253f6bdea2bfcf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dom.gosuslugi.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Общие понятия об объекте недвижимости. Сущность и основные признаки. ЖИЗНЕННЫЙ ЦИКЛ ОБЪЕКТА НЕДВИЖИМОСТИ </a:t>
            </a:r>
          </a:p>
        </p:txBody>
      </p:sp>
      <p:sp>
        <p:nvSpPr>
          <p:cNvPr id="3" name="Подзаголовок 2"/>
          <p:cNvSpPr>
            <a:spLocks noGrp="1"/>
          </p:cNvSpPr>
          <p:nvPr>
            <p:ph type="subTitle" idx="1"/>
          </p:nvPr>
        </p:nvSpPr>
        <p:spPr/>
        <p:txBody>
          <a:bodyPr/>
          <a:lstStyle/>
          <a:p>
            <a:r>
              <a:rPr lang="ru-RU" dirty="0"/>
              <a:t>Лекция</a:t>
            </a:r>
          </a:p>
        </p:txBody>
      </p:sp>
      <p:sp>
        <p:nvSpPr>
          <p:cNvPr id="5" name="Текст 4"/>
          <p:cNvSpPr>
            <a:spLocks noGrp="1"/>
          </p:cNvSpPr>
          <p:nvPr>
            <p:ph type="body" sz="quarter" idx="12"/>
          </p:nvPr>
        </p:nvSpPr>
        <p:spPr/>
        <p:txBody>
          <a:bodyPr>
            <a:normAutofit fontScale="92500"/>
          </a:bodyPr>
          <a:lstStyle/>
          <a:p>
            <a:r>
              <a:rPr lang="ru-RU" dirty="0"/>
              <a:t>Кончакова Н.В., к.г.-</a:t>
            </a:r>
            <a:r>
              <a:rPr lang="ru-RU" dirty="0" err="1"/>
              <a:t>м.н</a:t>
            </a:r>
            <a:r>
              <a:rPr lang="ru-RU" dirty="0"/>
              <a:t>., доцент</a:t>
            </a:r>
          </a:p>
        </p:txBody>
      </p:sp>
    </p:spTree>
    <p:extLst>
      <p:ext uri="{BB962C8B-B14F-4D97-AF65-F5344CB8AC3E}">
        <p14:creationId xmlns:p14="http://schemas.microsoft.com/office/powerpoint/2010/main" val="336201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CF2957-B01E-B4FC-EB06-7969FA030868}"/>
              </a:ext>
            </a:extLst>
          </p:cNvPr>
          <p:cNvSpPr>
            <a:spLocks noGrp="1"/>
          </p:cNvSpPr>
          <p:nvPr>
            <p:ph type="title"/>
          </p:nvPr>
        </p:nvSpPr>
        <p:spPr>
          <a:xfrm>
            <a:off x="838200" y="365126"/>
            <a:ext cx="10515600" cy="528954"/>
          </a:xfrm>
        </p:spPr>
        <p:txBody>
          <a:bodyPr>
            <a:normAutofit fontScale="90000"/>
          </a:bodyPr>
          <a:lstStyle/>
          <a:p>
            <a:pPr algn="ctr"/>
            <a:r>
              <a:rPr lang="ru-RU" dirty="0"/>
              <a:t>ГК РФ (статья 130)</a:t>
            </a:r>
          </a:p>
        </p:txBody>
      </p:sp>
      <p:sp>
        <p:nvSpPr>
          <p:cNvPr id="3" name="Объект 2">
            <a:extLst>
              <a:ext uri="{FF2B5EF4-FFF2-40B4-BE49-F238E27FC236}">
                <a16:creationId xmlns:a16="http://schemas.microsoft.com/office/drawing/2014/main" id="{551D67D9-B229-9F5A-0D05-7013B1B600BE}"/>
              </a:ext>
            </a:extLst>
          </p:cNvPr>
          <p:cNvSpPr>
            <a:spLocks noGrp="1"/>
          </p:cNvSpPr>
          <p:nvPr>
            <p:ph idx="1"/>
          </p:nvPr>
        </p:nvSpPr>
        <p:spPr>
          <a:xfrm>
            <a:off x="838200" y="973394"/>
            <a:ext cx="10515600" cy="5203569"/>
          </a:xfrm>
        </p:spPr>
        <p:txBody>
          <a:bodyPr>
            <a:normAutofit lnSpcReduction="10000"/>
          </a:bodyPr>
          <a:lstStyle/>
          <a:p>
            <a:pPr marL="0" indent="0" algn="just">
              <a:buNone/>
            </a:pPr>
            <a:r>
              <a:rPr lang="ru-RU" sz="2000" dirty="0">
                <a:solidFill>
                  <a:srgbClr val="000000"/>
                </a:solidFill>
                <a:highlight>
                  <a:srgbClr val="FFFFFF"/>
                </a:highlight>
                <a:latin typeface="Times New Roman" panose="02020603050405020304" pitchFamily="18" charset="0"/>
              </a:rPr>
              <a:t>1. К недвижимым вещам (недвижимое имущество, недвижимость) относятся земельные участки, участки недр и все, что прочно связано с землей, то есть объекты, перемещение которых без несоразмерного ущерба их назначению невозможно, в том числе здания, сооружения, объекты незавершенного строительства.</a:t>
            </a:r>
          </a:p>
          <a:p>
            <a:pPr marL="355600" indent="0" algn="just">
              <a:buNone/>
            </a:pPr>
            <a:r>
              <a:rPr lang="ru-RU" sz="2000" dirty="0">
                <a:solidFill>
                  <a:srgbClr val="000000"/>
                </a:solidFill>
                <a:highlight>
                  <a:srgbClr val="FFFFFF"/>
                </a:highlight>
                <a:latin typeface="Times New Roman" panose="02020603050405020304" pitchFamily="18" charset="0"/>
              </a:rPr>
              <a:t>К недвижимым вещам относятся также подлежащие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государственной регистрации</a:t>
            </a:r>
            <a:r>
              <a:rPr lang="ru-RU" sz="2000" dirty="0">
                <a:solidFill>
                  <a:srgbClr val="000000"/>
                </a:solidFill>
                <a:highlight>
                  <a:srgbClr val="FFFFFF"/>
                </a:highlight>
                <a:latin typeface="Times New Roman" panose="02020603050405020304" pitchFamily="18" charset="0"/>
              </a:rPr>
              <a:t> воздушные и морские суда, суда внутреннего плавания. Законом к недвижимым вещам может быть отнесено и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иное</a:t>
            </a:r>
            <a:r>
              <a:rPr lang="ru-RU" sz="2000" dirty="0">
                <a:solidFill>
                  <a:srgbClr val="000000"/>
                </a:solidFill>
                <a:highlight>
                  <a:srgbClr val="FFFFFF"/>
                </a:highlight>
                <a:latin typeface="Times New Roman" panose="02020603050405020304" pitchFamily="18" charset="0"/>
              </a:rPr>
              <a:t> имущество.</a:t>
            </a:r>
          </a:p>
          <a:p>
            <a:pPr marL="355600" indent="0" algn="just">
              <a:buNone/>
            </a:pPr>
            <a:r>
              <a:rPr lang="ru-RU" sz="2000" dirty="0">
                <a:solidFill>
                  <a:srgbClr val="000000"/>
                </a:solidFill>
                <a:highlight>
                  <a:srgbClr val="FFFFFF"/>
                </a:highlight>
                <a:latin typeface="Times New Roman" panose="02020603050405020304" pitchFamily="18" charset="0"/>
              </a:rPr>
              <a:t>К недвижимым вещам относятся жилые и нежилые помещения, а также предназначенные для размещения транспортных средств части зданий или сооружений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(машино-места)</a:t>
            </a:r>
            <a:r>
              <a:rPr lang="ru-RU" sz="2000" dirty="0">
                <a:solidFill>
                  <a:srgbClr val="000000"/>
                </a:solidFill>
                <a:highlight>
                  <a:srgbClr val="FFFFFF"/>
                </a:highlight>
                <a:latin typeface="Times New Roman" panose="02020603050405020304" pitchFamily="18" charset="0"/>
              </a:rPr>
              <a:t>, если границы таких помещений, частей зданий или сооружений описаны в установленном законодательством о государственном кадастровом учете </a:t>
            </a:r>
            <a:r>
              <a:rPr lang="ru-RU" sz="2000" dirty="0">
                <a:solidFill>
                  <a:srgbClr val="000000"/>
                </a:solidFill>
                <a:highlight>
                  <a:srgbClr val="FFFFFF"/>
                </a:highlight>
                <a:latin typeface="Times New Roman" panose="02020603050405020304" pitchFamily="18" charset="0"/>
                <a:hlinkClick r:id="rId3">
                  <a:extLst>
                    <a:ext uri="{A12FA001-AC4F-418D-AE19-62706E023703}">
                      <ahyp:hlinkClr xmlns:ahyp="http://schemas.microsoft.com/office/drawing/2018/hyperlinkcolor" val="tx"/>
                    </a:ext>
                  </a:extLst>
                </a:hlinkClick>
              </a:rPr>
              <a:t>порядке</a:t>
            </a:r>
            <a:r>
              <a:rPr lang="ru-RU" sz="2000" dirty="0">
                <a:solidFill>
                  <a:srgbClr val="000000"/>
                </a:solidFill>
                <a:highlight>
                  <a:srgbClr val="FFFFFF"/>
                </a:highlight>
                <a:latin typeface="Times New Roman" panose="02020603050405020304" pitchFamily="18" charset="0"/>
              </a:rPr>
              <a:t>.</a:t>
            </a:r>
          </a:p>
          <a:p>
            <a:pPr marL="0" indent="0" algn="just">
              <a:buNone/>
            </a:pPr>
            <a:r>
              <a:rPr lang="ru-RU" sz="2000" dirty="0">
                <a:solidFill>
                  <a:srgbClr val="000000"/>
                </a:solidFill>
                <a:highlight>
                  <a:srgbClr val="FFFFFF"/>
                </a:highlight>
                <a:latin typeface="Times New Roman" panose="02020603050405020304" pitchFamily="18" charset="0"/>
              </a:rPr>
              <a:t>2. Вещи, не относящиеся к недвижимости, включая деньги и ценные бумаги, признаются движимым имуществом. Регистрация прав на движимые вещи не требуется, кроме случаев, указанных в законе.</a:t>
            </a:r>
          </a:p>
          <a:p>
            <a:pPr marL="0" indent="0" algn="just">
              <a:buNone/>
            </a:pPr>
            <a:endParaRPr lang="ru-RU" sz="2000" dirty="0">
              <a:solidFill>
                <a:srgbClr val="000000"/>
              </a:solidFill>
              <a:highlight>
                <a:srgbClr val="FFFFFF"/>
              </a:highlight>
              <a:latin typeface="Times New Roman" panose="02020603050405020304" pitchFamily="18" charset="0"/>
            </a:endParaRPr>
          </a:p>
          <a:p>
            <a:pPr marL="0" indent="0" algn="just">
              <a:buNone/>
            </a:pPr>
            <a:r>
              <a:rPr lang="ru-RU" sz="2000" dirty="0">
                <a:solidFill>
                  <a:schemeClr val="accent1">
                    <a:lumMod val="75000"/>
                  </a:schemeClr>
                </a:solidFill>
                <a:highlight>
                  <a:srgbClr val="FFFFFF"/>
                </a:highlight>
                <a:latin typeface="Times New Roman" panose="02020603050405020304" pitchFamily="18" charset="0"/>
              </a:rPr>
              <a:t>Таким образом, более корректным будет употребление понятия «объекты недвижимости, а не недвижимое имущество или недвижимость».</a:t>
            </a:r>
          </a:p>
        </p:txBody>
      </p:sp>
    </p:spTree>
    <p:extLst>
      <p:ext uri="{BB962C8B-B14F-4D97-AF65-F5344CB8AC3E}">
        <p14:creationId xmlns:p14="http://schemas.microsoft.com/office/powerpoint/2010/main" val="1279359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34B0F1BA-16BA-A5C1-1167-B07CD2A940F3}"/>
              </a:ext>
            </a:extLst>
          </p:cNvPr>
          <p:cNvSpPr/>
          <p:nvPr/>
        </p:nvSpPr>
        <p:spPr>
          <a:xfrm>
            <a:off x="411480" y="3027680"/>
            <a:ext cx="10942320" cy="16154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99CDE3FF-78F2-7112-BF2F-70F0AF96B9ED}"/>
              </a:ext>
            </a:extLst>
          </p:cNvPr>
          <p:cNvSpPr>
            <a:spLocks noGrp="1"/>
          </p:cNvSpPr>
          <p:nvPr>
            <p:ph type="title"/>
          </p:nvPr>
        </p:nvSpPr>
        <p:spPr>
          <a:xfrm>
            <a:off x="838200" y="365126"/>
            <a:ext cx="10515600" cy="888206"/>
          </a:xfrm>
        </p:spPr>
        <p:txBody>
          <a:bodyPr/>
          <a:lstStyle/>
          <a:p>
            <a:r>
              <a:rPr lang="ru-RU" dirty="0"/>
              <a:t>Объект недвижимости</a:t>
            </a:r>
          </a:p>
        </p:txBody>
      </p:sp>
      <p:sp>
        <p:nvSpPr>
          <p:cNvPr id="3" name="Объект 2">
            <a:extLst>
              <a:ext uri="{FF2B5EF4-FFF2-40B4-BE49-F238E27FC236}">
                <a16:creationId xmlns:a16="http://schemas.microsoft.com/office/drawing/2014/main" id="{8BE5D3DC-1D51-91DD-E443-25E036A1E768}"/>
              </a:ext>
            </a:extLst>
          </p:cNvPr>
          <p:cNvSpPr>
            <a:spLocks noGrp="1"/>
          </p:cNvSpPr>
          <p:nvPr>
            <p:ph idx="1"/>
          </p:nvPr>
        </p:nvSpPr>
        <p:spPr>
          <a:xfrm>
            <a:off x="411480" y="1253330"/>
            <a:ext cx="10942320" cy="4771549"/>
          </a:xfrm>
        </p:spPr>
        <p:txBody>
          <a:bodyPr/>
          <a:lstStyle/>
          <a:p>
            <a:pPr marL="0" indent="0" algn="just">
              <a:buNone/>
            </a:pPr>
            <a:r>
              <a:rPr lang="ru-RU" sz="2000" dirty="0">
                <a:cs typeface="Times New Roman" panose="02020603050405020304" pitchFamily="18" charset="0"/>
              </a:rPr>
              <a:t>С точки зрения экономики объект недвижимости можно рассматривать как благо и как источник дохода. </a:t>
            </a:r>
          </a:p>
          <a:p>
            <a:pPr marL="0" indent="0" algn="just">
              <a:buNone/>
            </a:pPr>
            <a:r>
              <a:rPr lang="ru-RU" sz="2000" dirty="0">
                <a:cs typeface="Times New Roman" panose="02020603050405020304" pitchFamily="18" charset="0"/>
              </a:rPr>
              <a:t>Имея в качестве составной части земельный участок, все искусственные постройки (объекты недвижимости) обладают родовыми признаками, которые позволяют отличить их от несвязанных с землей объектов: </a:t>
            </a:r>
          </a:p>
          <a:p>
            <a:pPr marL="0" indent="0" algn="just">
              <a:buNone/>
            </a:pPr>
            <a:endParaRPr lang="ru-RU" sz="2000" dirty="0">
              <a:cs typeface="Times New Roman" panose="02020603050405020304" pitchFamily="18" charset="0"/>
            </a:endParaRPr>
          </a:p>
          <a:p>
            <a:pPr marL="0" indent="0" algn="just">
              <a:buNone/>
            </a:pPr>
            <a:r>
              <a:rPr lang="ru-RU" sz="2000" dirty="0">
                <a:cs typeface="Times New Roman" panose="02020603050405020304" pitchFamily="18" charset="0"/>
              </a:rPr>
              <a:t>1. Стационарность, неподвижность – признак характеризует прочную физическую связь объекта недвижимости с земной поверхностью и невозможностью его перемещения в пространстве без физического разрушения и нанесения ущерба, что делает его непригодным для дальнейшего использования.</a:t>
            </a:r>
          </a:p>
        </p:txBody>
      </p:sp>
      <p:sp>
        <p:nvSpPr>
          <p:cNvPr id="5" name="Прямоугольник 4">
            <a:extLst>
              <a:ext uri="{FF2B5EF4-FFF2-40B4-BE49-F238E27FC236}">
                <a16:creationId xmlns:a16="http://schemas.microsoft.com/office/drawing/2014/main" id="{EEA1D0C3-118C-1686-8452-1FAD6195398E}"/>
              </a:ext>
            </a:extLst>
          </p:cNvPr>
          <p:cNvSpPr/>
          <p:nvPr/>
        </p:nvSpPr>
        <p:spPr>
          <a:xfrm>
            <a:off x="411480" y="3027680"/>
            <a:ext cx="11318240" cy="17272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a:buNone/>
            </a:pPr>
            <a:r>
              <a:rPr lang="ru-RU" sz="1800" dirty="0">
                <a:solidFill>
                  <a:schemeClr val="tx1"/>
                </a:solidFill>
                <a:cs typeface="Times New Roman" panose="02020603050405020304" pitchFamily="18" charset="0"/>
              </a:rPr>
              <a:t>1. Стационарность, неподвижность – признак характеризует прочную физическую связь объекта недвижимости с земной поверхностью и невозможностью его перемещения в пространстве без физического разрушения и нанесения ущерба, что делает его непригодным для дальнейшего использования.</a:t>
            </a:r>
          </a:p>
        </p:txBody>
      </p:sp>
    </p:spTree>
    <p:extLst>
      <p:ext uri="{BB962C8B-B14F-4D97-AF65-F5344CB8AC3E}">
        <p14:creationId xmlns:p14="http://schemas.microsoft.com/office/powerpoint/2010/main" val="351013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BEBB8ECE-594B-1C73-83C4-945532CBFB97}"/>
              </a:ext>
            </a:extLst>
          </p:cNvPr>
          <p:cNvSpPr/>
          <p:nvPr/>
        </p:nvSpPr>
        <p:spPr>
          <a:xfrm>
            <a:off x="447040" y="3688080"/>
            <a:ext cx="11318240" cy="207264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2F857A58-5538-E204-CB1D-0C8D2B4DEB1A}"/>
              </a:ext>
            </a:extLst>
          </p:cNvPr>
          <p:cNvSpPr/>
          <p:nvPr/>
        </p:nvSpPr>
        <p:spPr>
          <a:xfrm>
            <a:off x="447040" y="285382"/>
            <a:ext cx="11247120" cy="3166427"/>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FE337B24-BAE0-829A-782E-441B70646DC8}"/>
              </a:ext>
            </a:extLst>
          </p:cNvPr>
          <p:cNvSpPr txBox="1"/>
          <p:nvPr/>
        </p:nvSpPr>
        <p:spPr>
          <a:xfrm>
            <a:off x="497840" y="589487"/>
            <a:ext cx="10739120" cy="2862322"/>
          </a:xfrm>
          <a:prstGeom prst="rect">
            <a:avLst/>
          </a:prstGeom>
          <a:noFill/>
        </p:spPr>
        <p:txBody>
          <a:bodyPr wrap="square">
            <a:spAutoFit/>
          </a:bodyPr>
          <a:lstStyle/>
          <a:p>
            <a:pPr algn="just"/>
            <a:r>
              <a:rPr lang="ru-RU" dirty="0"/>
              <a:t>2</a:t>
            </a:r>
            <a:r>
              <a:rPr lang="ru-RU" sz="2000" dirty="0">
                <a:latin typeface="Times New Roman" panose="02020603050405020304" pitchFamily="18" charset="0"/>
                <a:cs typeface="Times New Roman" panose="02020603050405020304" pitchFamily="18" charset="0"/>
              </a:rPr>
              <a:t>. Материальность – объект недвижимости всегда функционирует в натурально-вещественной и стоимостной формах. Физические характеристики объекта недвижимости включают данные о его размерах и форме, неудобствах и опасностях, окружающей среде, подъездных путях, коммунальных услугах, поверхности и подпочвенном слое, ландшафте и т.д. Совокупность этих характеристик определяет полезность физического объекта, которая и составляет основу стоимости объекта недвижимости. Однако сама по себе полезность не определяет стоимость. Любой физический объект имеет стоимость, обладая в той или иной мере такими характеристиками, как пригодность и ограниченный характер предложения. Ограниченность предложения способствует повышению стоимости. </a:t>
            </a:r>
          </a:p>
        </p:txBody>
      </p:sp>
      <p:sp>
        <p:nvSpPr>
          <p:cNvPr id="8" name="TextBox 7">
            <a:extLst>
              <a:ext uri="{FF2B5EF4-FFF2-40B4-BE49-F238E27FC236}">
                <a16:creationId xmlns:a16="http://schemas.microsoft.com/office/drawing/2014/main" id="{73D813CA-A792-F240-8646-8C5A64EB3DE3}"/>
              </a:ext>
            </a:extLst>
          </p:cNvPr>
          <p:cNvSpPr txBox="1"/>
          <p:nvPr/>
        </p:nvSpPr>
        <p:spPr>
          <a:xfrm>
            <a:off x="690880" y="3890278"/>
            <a:ext cx="10861040" cy="1631216"/>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3. Долговечность объектов недвижимости практически выше долговечности всех иных товаров, кроме отдельных видов драгоценных камней и изделий из редких металлов. Например, согласно действующим в России строительным нормам и правилам (СНиП), жилые задания в зависимости от материала основных конструкций (фундамента, стен, перекрытий) подразделяются на 6 групп с нормативными сроками службы от 15 до 150 лет.</a:t>
            </a:r>
          </a:p>
        </p:txBody>
      </p:sp>
    </p:spTree>
    <p:extLst>
      <p:ext uri="{BB962C8B-B14F-4D97-AF65-F5344CB8AC3E}">
        <p14:creationId xmlns:p14="http://schemas.microsoft.com/office/powerpoint/2010/main" val="3082095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B6E24B-52FC-3841-FCBC-77820A4E1D36}"/>
              </a:ext>
            </a:extLst>
          </p:cNvPr>
          <p:cNvSpPr>
            <a:spLocks noGrp="1"/>
          </p:cNvSpPr>
          <p:nvPr>
            <p:ph type="title"/>
          </p:nvPr>
        </p:nvSpPr>
        <p:spPr>
          <a:xfrm>
            <a:off x="838200" y="148215"/>
            <a:ext cx="10515600" cy="732155"/>
          </a:xfrm>
        </p:spPr>
        <p:txBody>
          <a:bodyPr>
            <a:normAutofit/>
          </a:bodyPr>
          <a:lstStyle/>
          <a:p>
            <a:pPr algn="ctr"/>
            <a:r>
              <a:rPr lang="ru-RU" sz="2000" dirty="0">
                <a:latin typeface="+mn-lt"/>
                <a:cs typeface="Times New Roman" panose="02020603050405020304" pitchFamily="18" charset="0"/>
              </a:rPr>
              <a:t> </a:t>
            </a:r>
            <a:r>
              <a:rPr lang="ru-RU" sz="2400" dirty="0">
                <a:latin typeface="+mn-lt"/>
                <a:cs typeface="Times New Roman" panose="02020603050405020304" pitchFamily="18" charset="0"/>
              </a:rPr>
              <a:t>Сущностные характеристики объектов недвижимости</a:t>
            </a:r>
          </a:p>
        </p:txBody>
      </p:sp>
      <p:pic>
        <p:nvPicPr>
          <p:cNvPr id="5" name="Рисунок 4">
            <a:extLst>
              <a:ext uri="{FF2B5EF4-FFF2-40B4-BE49-F238E27FC236}">
                <a16:creationId xmlns:a16="http://schemas.microsoft.com/office/drawing/2014/main" id="{2D83AC63-7140-A612-E308-20EA74D41646}"/>
              </a:ext>
            </a:extLst>
          </p:cNvPr>
          <p:cNvPicPr>
            <a:picLocks noChangeAspect="1"/>
          </p:cNvPicPr>
          <p:nvPr/>
        </p:nvPicPr>
        <p:blipFill>
          <a:blip r:embed="rId2"/>
          <a:stretch>
            <a:fillRect/>
          </a:stretch>
        </p:blipFill>
        <p:spPr>
          <a:xfrm>
            <a:off x="1391920" y="725235"/>
            <a:ext cx="10119360" cy="5816308"/>
          </a:xfrm>
          <a:prstGeom prst="rect">
            <a:avLst/>
          </a:prstGeom>
        </p:spPr>
      </p:pic>
    </p:spTree>
    <p:extLst>
      <p:ext uri="{BB962C8B-B14F-4D97-AF65-F5344CB8AC3E}">
        <p14:creationId xmlns:p14="http://schemas.microsoft.com/office/powerpoint/2010/main" val="147943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0D19A9-C031-C975-7DB5-92482D6431E3}"/>
              </a:ext>
            </a:extLst>
          </p:cNvPr>
          <p:cNvSpPr>
            <a:spLocks noGrp="1"/>
          </p:cNvSpPr>
          <p:nvPr>
            <p:ph type="title"/>
          </p:nvPr>
        </p:nvSpPr>
        <p:spPr>
          <a:xfrm>
            <a:off x="838200" y="365125"/>
            <a:ext cx="10515600" cy="610235"/>
          </a:xfrm>
        </p:spPr>
        <p:txBody>
          <a:bodyPr>
            <a:normAutofit/>
          </a:bodyPr>
          <a:lstStyle/>
          <a:p>
            <a:pPr algn="ctr"/>
            <a:r>
              <a:rPr lang="ru-RU" sz="2400" dirty="0">
                <a:latin typeface="+mn-lt"/>
                <a:cs typeface="Times New Roman" panose="02020603050405020304" pitchFamily="18" charset="0"/>
              </a:rPr>
              <a:t>Признаки объектов недвижимости</a:t>
            </a:r>
          </a:p>
        </p:txBody>
      </p:sp>
      <p:sp>
        <p:nvSpPr>
          <p:cNvPr id="3" name="Объект 2">
            <a:extLst>
              <a:ext uri="{FF2B5EF4-FFF2-40B4-BE49-F238E27FC236}">
                <a16:creationId xmlns:a16="http://schemas.microsoft.com/office/drawing/2014/main" id="{2BA2C7FF-3896-0EAC-9EC4-601DEBE2CE0D}"/>
              </a:ext>
            </a:extLst>
          </p:cNvPr>
          <p:cNvSpPr>
            <a:spLocks noGrp="1"/>
          </p:cNvSpPr>
          <p:nvPr>
            <p:ph idx="1"/>
          </p:nvPr>
        </p:nvSpPr>
        <p:spPr/>
        <p:txBody>
          <a:bodyPr/>
          <a:lstStyle/>
          <a:p>
            <a:endParaRPr lang="ru-RU"/>
          </a:p>
        </p:txBody>
      </p:sp>
      <p:pic>
        <p:nvPicPr>
          <p:cNvPr id="5" name="Рисунок 4">
            <a:extLst>
              <a:ext uri="{FF2B5EF4-FFF2-40B4-BE49-F238E27FC236}">
                <a16:creationId xmlns:a16="http://schemas.microsoft.com/office/drawing/2014/main" id="{BED93E33-D145-AC54-0C16-74BF6B1CC829}"/>
              </a:ext>
            </a:extLst>
          </p:cNvPr>
          <p:cNvPicPr>
            <a:picLocks noChangeAspect="1"/>
          </p:cNvPicPr>
          <p:nvPr/>
        </p:nvPicPr>
        <p:blipFill>
          <a:blip r:embed="rId2"/>
          <a:stretch>
            <a:fillRect/>
          </a:stretch>
        </p:blipFill>
        <p:spPr>
          <a:xfrm>
            <a:off x="912937" y="975361"/>
            <a:ext cx="10169545" cy="5794846"/>
          </a:xfrm>
          <a:prstGeom prst="rect">
            <a:avLst/>
          </a:prstGeom>
        </p:spPr>
      </p:pic>
    </p:spTree>
    <p:extLst>
      <p:ext uri="{BB962C8B-B14F-4D97-AF65-F5344CB8AC3E}">
        <p14:creationId xmlns:p14="http://schemas.microsoft.com/office/powerpoint/2010/main" val="1352422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1448DD-B3C5-F0C3-CFD9-E201BAC2CC5D}"/>
              </a:ext>
            </a:extLst>
          </p:cNvPr>
          <p:cNvSpPr>
            <a:spLocks noGrp="1"/>
          </p:cNvSpPr>
          <p:nvPr>
            <p:ph type="title"/>
          </p:nvPr>
        </p:nvSpPr>
        <p:spPr>
          <a:xfrm>
            <a:off x="838200" y="365125"/>
            <a:ext cx="5787404" cy="1325563"/>
          </a:xfrm>
        </p:spPr>
        <p:txBody>
          <a:bodyPr>
            <a:normAutofit/>
          </a:bodyPr>
          <a:lstStyle/>
          <a:p>
            <a:r>
              <a:rPr lang="ru-RU" sz="2400" dirty="0">
                <a:latin typeface="Times New Roman" panose="02020603050405020304" pitchFamily="18" charset="0"/>
                <a:cs typeface="Times New Roman" panose="02020603050405020304" pitchFamily="18" charset="0"/>
              </a:rPr>
              <a:t>Триединство </a:t>
            </a:r>
            <a:r>
              <a:rPr lang="ru-RU" sz="2400" dirty="0">
                <a:latin typeface="+mn-lt"/>
                <a:cs typeface="Times New Roman" panose="02020603050405020304" pitchFamily="18" charset="0"/>
              </a:rPr>
              <a:t>объектов</a:t>
            </a:r>
            <a:r>
              <a:rPr lang="ru-RU" sz="2400" dirty="0">
                <a:latin typeface="Times New Roman" panose="02020603050405020304" pitchFamily="18" charset="0"/>
                <a:cs typeface="Times New Roman" panose="02020603050405020304" pitchFamily="18" charset="0"/>
              </a:rPr>
              <a:t> недвижимости</a:t>
            </a:r>
          </a:p>
        </p:txBody>
      </p:sp>
      <p:sp>
        <p:nvSpPr>
          <p:cNvPr id="3" name="Объект 2">
            <a:extLst>
              <a:ext uri="{FF2B5EF4-FFF2-40B4-BE49-F238E27FC236}">
                <a16:creationId xmlns:a16="http://schemas.microsoft.com/office/drawing/2014/main" id="{E8773155-E031-26C9-F4E9-CF863EF280CB}"/>
              </a:ext>
            </a:extLst>
          </p:cNvPr>
          <p:cNvSpPr>
            <a:spLocks noGrp="1"/>
          </p:cNvSpPr>
          <p:nvPr>
            <p:ph idx="1"/>
          </p:nvPr>
        </p:nvSpPr>
        <p:spPr>
          <a:xfrm>
            <a:off x="467360" y="1690688"/>
            <a:ext cx="6158244" cy="4351338"/>
          </a:xfrm>
        </p:spPr>
        <p:txBody>
          <a:bodyPr>
            <a:normAutofit/>
          </a:bodyPr>
          <a:lstStyle/>
          <a:p>
            <a:pPr marL="0" indent="0">
              <a:buNone/>
            </a:pPr>
            <a:r>
              <a:rPr lang="ru-RU" sz="2000" dirty="0">
                <a:cs typeface="Times New Roman" panose="02020603050405020304" pitchFamily="18" charset="0"/>
              </a:rPr>
              <a:t>Сущность объектов недвижимости заключается в триединстве категорий: материальная (физическая), правовая и экономическая.</a:t>
            </a:r>
          </a:p>
        </p:txBody>
      </p:sp>
      <p:pic>
        <p:nvPicPr>
          <p:cNvPr id="7" name="Рисунок 6">
            <a:extLst>
              <a:ext uri="{FF2B5EF4-FFF2-40B4-BE49-F238E27FC236}">
                <a16:creationId xmlns:a16="http://schemas.microsoft.com/office/drawing/2014/main" id="{29699448-10D7-C65B-8D2C-7F3719912482}"/>
              </a:ext>
            </a:extLst>
          </p:cNvPr>
          <p:cNvPicPr>
            <a:picLocks noChangeAspect="1"/>
          </p:cNvPicPr>
          <p:nvPr/>
        </p:nvPicPr>
        <p:blipFill rotWithShape="1">
          <a:blip r:embed="rId2">
            <a:extLst>
              <a:ext uri="{28A0092B-C50C-407E-A947-70E740481C1C}">
                <a14:useLocalDpi xmlns:a14="http://schemas.microsoft.com/office/drawing/2010/main" val="0"/>
              </a:ext>
            </a:extLst>
          </a:blip>
          <a:srcRect r="20052"/>
          <a:stretch/>
        </p:blipFill>
        <p:spPr>
          <a:xfrm>
            <a:off x="6577584" y="0"/>
            <a:ext cx="5614416" cy="6858000"/>
          </a:xfrm>
          <a:prstGeom prst="rect">
            <a:avLst/>
          </a:prstGeom>
        </p:spPr>
      </p:pic>
    </p:spTree>
    <p:extLst>
      <p:ext uri="{BB962C8B-B14F-4D97-AF65-F5344CB8AC3E}">
        <p14:creationId xmlns:p14="http://schemas.microsoft.com/office/powerpoint/2010/main" val="1371349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47CBDF-8C89-FFD4-FF10-7F3430681D9E}"/>
              </a:ext>
            </a:extLst>
          </p:cNvPr>
          <p:cNvSpPr>
            <a:spLocks noGrp="1"/>
          </p:cNvSpPr>
          <p:nvPr>
            <p:ph type="title"/>
          </p:nvPr>
        </p:nvSpPr>
        <p:spPr>
          <a:xfrm>
            <a:off x="838200" y="365125"/>
            <a:ext cx="10515600" cy="569595"/>
          </a:xfrm>
        </p:spPr>
        <p:txBody>
          <a:bodyPr>
            <a:normAutofit/>
          </a:bodyPr>
          <a:lstStyle/>
          <a:p>
            <a:pPr algn="ctr"/>
            <a:r>
              <a:rPr lang="ru-RU" sz="2400" dirty="0">
                <a:latin typeface="Calibri" panose="020F0502020204030204" pitchFamily="34" charset="0"/>
                <a:ea typeface="Calibri" panose="020F0502020204030204" pitchFamily="34" charset="0"/>
                <a:cs typeface="Calibri" panose="020F0502020204030204" pitchFamily="34" charset="0"/>
              </a:rPr>
              <a:t>Жизненный цикл объекта недвижимости</a:t>
            </a:r>
          </a:p>
        </p:txBody>
      </p:sp>
      <p:sp>
        <p:nvSpPr>
          <p:cNvPr id="3" name="Объект 2">
            <a:extLst>
              <a:ext uri="{FF2B5EF4-FFF2-40B4-BE49-F238E27FC236}">
                <a16:creationId xmlns:a16="http://schemas.microsoft.com/office/drawing/2014/main" id="{CB4F32D8-D9FE-2972-D763-BA8D8A7B1338}"/>
              </a:ext>
            </a:extLst>
          </p:cNvPr>
          <p:cNvSpPr>
            <a:spLocks noGrp="1"/>
          </p:cNvSpPr>
          <p:nvPr>
            <p:ph idx="1"/>
          </p:nvPr>
        </p:nvSpPr>
        <p:spPr>
          <a:xfrm>
            <a:off x="838200" y="1016000"/>
            <a:ext cx="10515600" cy="5160963"/>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Жизненный цикл объекта недвижимости– это последовательность процессов существования объекта недвижимости от замысла до ликвидации (утилизации). </a:t>
            </a:r>
          </a:p>
          <a:p>
            <a:pPr marL="0" indent="0">
              <a:buNone/>
            </a:pPr>
            <a:r>
              <a:rPr lang="ru-RU" sz="2000" dirty="0">
                <a:latin typeface="Times New Roman" panose="02020603050405020304" pitchFamily="18" charset="0"/>
                <a:cs typeface="Times New Roman" panose="02020603050405020304" pitchFamily="18" charset="0"/>
              </a:rPr>
              <a:t>Жизненный цикл материальных объектов принято делить в следующем порядке: </a:t>
            </a:r>
          </a:p>
          <a:p>
            <a:pPr marL="0" indent="0">
              <a:buNone/>
            </a:pPr>
            <a:r>
              <a:rPr lang="ru-RU" sz="2000" dirty="0">
                <a:latin typeface="Times New Roman" panose="02020603050405020304" pitchFamily="18" charset="0"/>
                <a:cs typeface="Times New Roman" panose="02020603050405020304" pitchFamily="18" charset="0"/>
              </a:rPr>
              <a:t>замысел – рождение – зрелость–старение и смерть. </a:t>
            </a:r>
          </a:p>
          <a:p>
            <a:pPr marL="0" indent="0">
              <a:buNone/>
            </a:pP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Стадии жизненного цикла </a:t>
            </a:r>
            <a:r>
              <a:rPr lang="ru-RU" sz="2000" b="1" dirty="0">
                <a:latin typeface="Times New Roman" panose="02020603050405020304" pitchFamily="18" charset="0"/>
                <a:cs typeface="Times New Roman" panose="02020603050405020304" pitchFamily="18" charset="0"/>
              </a:rPr>
              <a:t>объекта недвижимости </a:t>
            </a:r>
            <a:r>
              <a:rPr lang="ru-RU" sz="2000" dirty="0">
                <a:latin typeface="Times New Roman" panose="02020603050405020304" pitchFamily="18" charset="0"/>
                <a:cs typeface="Times New Roman" panose="02020603050405020304" pitchFamily="18" charset="0"/>
              </a:rPr>
              <a:t>именуются по-другому: </a:t>
            </a:r>
          </a:p>
          <a:p>
            <a:pPr marL="0" indent="0">
              <a:buNone/>
            </a:pPr>
            <a:r>
              <a:rPr lang="ru-RU" sz="2000" dirty="0">
                <a:latin typeface="Times New Roman" panose="02020603050405020304" pitchFamily="18" charset="0"/>
                <a:cs typeface="Times New Roman" panose="02020603050405020304" pitchFamily="18" charset="0"/>
              </a:rPr>
              <a:t>– предпроектная </a:t>
            </a:r>
          </a:p>
          <a:p>
            <a:pPr marL="0" indent="0">
              <a:buNone/>
            </a:pPr>
            <a:r>
              <a:rPr lang="ru-RU" sz="2000" dirty="0">
                <a:latin typeface="Times New Roman" panose="02020603050405020304" pitchFamily="18" charset="0"/>
                <a:cs typeface="Times New Roman" panose="02020603050405020304" pitchFamily="18" charset="0"/>
              </a:rPr>
              <a:t>– проектная </a:t>
            </a:r>
          </a:p>
          <a:p>
            <a:pPr marL="0" indent="0">
              <a:buNone/>
            </a:pPr>
            <a:r>
              <a:rPr lang="ru-RU" sz="2000" dirty="0">
                <a:latin typeface="Times New Roman" panose="02020603050405020304" pitchFamily="18" charset="0"/>
                <a:cs typeface="Times New Roman" panose="02020603050405020304" pitchFamily="18" charset="0"/>
              </a:rPr>
              <a:t>– строительства </a:t>
            </a:r>
          </a:p>
          <a:p>
            <a:pPr marL="0" indent="0">
              <a:buNone/>
            </a:pPr>
            <a:r>
              <a:rPr lang="ru-RU" sz="2000" dirty="0">
                <a:latin typeface="Times New Roman" panose="02020603050405020304" pitchFamily="18" charset="0"/>
                <a:cs typeface="Times New Roman" panose="02020603050405020304" pitchFamily="18" charset="0"/>
              </a:rPr>
              <a:t>– эксплуатации </a:t>
            </a:r>
          </a:p>
          <a:p>
            <a:pPr marL="0" indent="0">
              <a:buNone/>
            </a:pPr>
            <a:r>
              <a:rPr lang="ru-RU" sz="2000" dirty="0">
                <a:latin typeface="Times New Roman" panose="02020603050405020304" pitchFamily="18" charset="0"/>
                <a:cs typeface="Times New Roman" panose="02020603050405020304" pitchFamily="18" charset="0"/>
              </a:rPr>
              <a:t>– закрытия. </a:t>
            </a:r>
          </a:p>
        </p:txBody>
      </p:sp>
    </p:spTree>
    <p:extLst>
      <p:ext uri="{BB962C8B-B14F-4D97-AF65-F5344CB8AC3E}">
        <p14:creationId xmlns:p14="http://schemas.microsoft.com/office/powerpoint/2010/main" val="2757246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0C78CD-7643-23A2-4A3C-82FD2CC0CBCD}"/>
              </a:ext>
            </a:extLst>
          </p:cNvPr>
          <p:cNvSpPr>
            <a:spLocks noGrp="1"/>
          </p:cNvSpPr>
          <p:nvPr>
            <p:ph type="title"/>
          </p:nvPr>
        </p:nvSpPr>
        <p:spPr/>
        <p:txBody>
          <a:bodyPr/>
          <a:lstStyle/>
          <a:p>
            <a:endParaRPr lang="ru-RU"/>
          </a:p>
        </p:txBody>
      </p:sp>
      <p:sp>
        <p:nvSpPr>
          <p:cNvPr id="4" name="Прямоугольник 3">
            <a:extLst>
              <a:ext uri="{FF2B5EF4-FFF2-40B4-BE49-F238E27FC236}">
                <a16:creationId xmlns:a16="http://schemas.microsoft.com/office/drawing/2014/main" id="{D9426D96-7A0B-0AA2-E754-9687BDE4FF19}"/>
              </a:ext>
            </a:extLst>
          </p:cNvPr>
          <p:cNvSpPr/>
          <p:nvPr/>
        </p:nvSpPr>
        <p:spPr>
          <a:xfrm>
            <a:off x="711200" y="365125"/>
            <a:ext cx="10642600" cy="132556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1. Предпроектная (начальная) стадия включает: анализ рынка недвижимости, выбор объекта недвижимости, формирование стратегии проекта, инвестиционный анализ, оформление исходно-разрешительной документации, привлечение кредитных инвестиционных средств.</a:t>
            </a:r>
          </a:p>
        </p:txBody>
      </p:sp>
      <p:sp>
        <p:nvSpPr>
          <p:cNvPr id="5" name="Прямоугольник 4">
            <a:extLst>
              <a:ext uri="{FF2B5EF4-FFF2-40B4-BE49-F238E27FC236}">
                <a16:creationId xmlns:a16="http://schemas.microsoft.com/office/drawing/2014/main" id="{520C22DE-5EE6-607A-A3AE-49B212DC9E30}"/>
              </a:ext>
            </a:extLst>
          </p:cNvPr>
          <p:cNvSpPr/>
          <p:nvPr/>
        </p:nvSpPr>
        <p:spPr>
          <a:xfrm>
            <a:off x="711200" y="1825625"/>
            <a:ext cx="10642600" cy="1029335"/>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2. Стадия проектирования включает: разработку финансовой схемы, организацию финансирования, выбор архитектурно-инженерной группы, руководство проектированием.</a:t>
            </a:r>
          </a:p>
        </p:txBody>
      </p:sp>
      <p:sp>
        <p:nvSpPr>
          <p:cNvPr id="6" name="Прямоугольник 5">
            <a:extLst>
              <a:ext uri="{FF2B5EF4-FFF2-40B4-BE49-F238E27FC236}">
                <a16:creationId xmlns:a16="http://schemas.microsoft.com/office/drawing/2014/main" id="{25CB0926-432D-0C54-C0DF-3333B0BFF162}"/>
              </a:ext>
            </a:extLst>
          </p:cNvPr>
          <p:cNvSpPr/>
          <p:nvPr/>
        </p:nvSpPr>
        <p:spPr>
          <a:xfrm>
            <a:off x="711200" y="3149600"/>
            <a:ext cx="10642600" cy="17983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3. Стадия строительства заключается в выборе подрядчика: координации ведения строительных работ и контроле качества строительства, смет затрат и расходов. На данной стадии появляются реальные свидетельства соответствия строящегося объекта требованиям сегмента рынка недвижимости, обусловленные логикой жизненного цикла. На этой стадии решаются задачи увеличения доли вложений потенциальных потребителей, так как рост объема предложений и прибыли свидетельствует о достаточно широком рыночном признании. </a:t>
            </a:r>
          </a:p>
        </p:txBody>
      </p:sp>
    </p:spTree>
    <p:extLst>
      <p:ext uri="{BB962C8B-B14F-4D97-AF65-F5344CB8AC3E}">
        <p14:creationId xmlns:p14="http://schemas.microsoft.com/office/powerpoint/2010/main" val="2390826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B6819F-6A71-A4F4-17C3-79A2FE759298}"/>
              </a:ext>
            </a:extLst>
          </p:cNvPr>
          <p:cNvSpPr>
            <a:spLocks noGrp="1"/>
          </p:cNvSpPr>
          <p:nvPr>
            <p:ph type="title"/>
          </p:nvPr>
        </p:nvSpPr>
        <p:spPr/>
        <p:txBody>
          <a:bodyPr/>
          <a:lstStyle/>
          <a:p>
            <a:endParaRPr lang="ru-RU"/>
          </a:p>
        </p:txBody>
      </p:sp>
      <p:sp>
        <p:nvSpPr>
          <p:cNvPr id="4" name="Прямоугольник 3">
            <a:extLst>
              <a:ext uri="{FF2B5EF4-FFF2-40B4-BE49-F238E27FC236}">
                <a16:creationId xmlns:a16="http://schemas.microsoft.com/office/drawing/2014/main" id="{24205D8E-C734-1AB7-5B64-0226C69EECF9}"/>
              </a:ext>
            </a:extLst>
          </p:cNvPr>
          <p:cNvSpPr/>
          <p:nvPr/>
        </p:nvSpPr>
        <p:spPr>
          <a:xfrm>
            <a:off x="838200" y="365125"/>
            <a:ext cx="10515600" cy="1961515"/>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4. Стадия эксплуатации объекта недвижимости предполагает эксплуатацию, объектов, их обслуживание и ремонт. Эксплуатация объектов недвижимости, являясь многомерной функцией в системе управления, включает в себя следующие направления: эксплуатацию оборудования помещений; материальный учет; противопожарную охрану и технику безопасности; управление коммуникациями, утилизацию и переработку отходов, перемещение и переезды, изменения и перестройки; устранение аварийных ситуаций, обеспечение эксплуатации и ремонта, установку мебели и охрану объекта.</a:t>
            </a:r>
          </a:p>
        </p:txBody>
      </p:sp>
      <p:sp>
        <p:nvSpPr>
          <p:cNvPr id="5" name="Прямоугольник 4">
            <a:extLst>
              <a:ext uri="{FF2B5EF4-FFF2-40B4-BE49-F238E27FC236}">
                <a16:creationId xmlns:a16="http://schemas.microsoft.com/office/drawing/2014/main" id="{09DBB1C5-F1D0-3819-5C48-38A5B3E8A730}"/>
              </a:ext>
            </a:extLst>
          </p:cNvPr>
          <p:cNvSpPr/>
          <p:nvPr/>
        </p:nvSpPr>
        <p:spPr>
          <a:xfrm>
            <a:off x="838200" y="2569846"/>
            <a:ext cx="10515600" cy="176847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5. Стадия закрытия объекта – полная ликвидация его первоначальных и приобретенных функций, результат чего – либо снос, либо качественно новое развитие. На этой стадии жизненного цикла объекта недвижимости требуются значительные затраты на ликвидацию. Эти затраты являются результатом владения объектом недвижимости. Если объект недвижимости получает новое качественное развитие, то затраты на изменение относятся к затратам владения в расчете на новую функцию</a:t>
            </a:r>
          </a:p>
        </p:txBody>
      </p:sp>
    </p:spTree>
    <p:extLst>
      <p:ext uri="{BB962C8B-B14F-4D97-AF65-F5344CB8AC3E}">
        <p14:creationId xmlns:p14="http://schemas.microsoft.com/office/powerpoint/2010/main" val="385866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E3454E-B12B-32A9-4591-994E61BF600F}"/>
              </a:ext>
            </a:extLst>
          </p:cNvPr>
          <p:cNvSpPr>
            <a:spLocks noGrp="1"/>
          </p:cNvSpPr>
          <p:nvPr>
            <p:ph type="title"/>
          </p:nvPr>
        </p:nvSpPr>
        <p:spPr>
          <a:xfrm>
            <a:off x="838200" y="365126"/>
            <a:ext cx="10515600" cy="874394"/>
          </a:xfrm>
        </p:spPr>
        <p:txBody>
          <a:bodyPr>
            <a:normAutofit/>
          </a:bodyPr>
          <a:lstStyle/>
          <a:p>
            <a:pPr algn="ctr"/>
            <a:r>
              <a:rPr lang="ru-RU" sz="2400" dirty="0">
                <a:latin typeface="Times New Roman" panose="02020603050405020304" pitchFamily="18" charset="0"/>
                <a:cs typeface="Times New Roman" panose="02020603050405020304" pitchFamily="18" charset="0"/>
              </a:rPr>
              <a:t>Закономерности жизненного цикла объекта недвижимости </a:t>
            </a:r>
          </a:p>
        </p:txBody>
      </p:sp>
      <p:pic>
        <p:nvPicPr>
          <p:cNvPr id="5" name="Объект 4">
            <a:extLst>
              <a:ext uri="{FF2B5EF4-FFF2-40B4-BE49-F238E27FC236}">
                <a16:creationId xmlns:a16="http://schemas.microsoft.com/office/drawing/2014/main" id="{2EDAF51C-D756-EFAE-7508-65F99541CA69}"/>
              </a:ext>
            </a:extLst>
          </p:cNvPr>
          <p:cNvPicPr>
            <a:picLocks noGrp="1" noChangeAspect="1"/>
          </p:cNvPicPr>
          <p:nvPr>
            <p:ph idx="1"/>
          </p:nvPr>
        </p:nvPicPr>
        <p:blipFill>
          <a:blip r:embed="rId2"/>
          <a:stretch>
            <a:fillRect/>
          </a:stretch>
        </p:blipFill>
        <p:spPr>
          <a:xfrm>
            <a:off x="2021840" y="1239520"/>
            <a:ext cx="7487920" cy="5033597"/>
          </a:xfrm>
        </p:spPr>
      </p:pic>
    </p:spTree>
    <p:extLst>
      <p:ext uri="{BB962C8B-B14F-4D97-AF65-F5344CB8AC3E}">
        <p14:creationId xmlns:p14="http://schemas.microsoft.com/office/powerpoint/2010/main" val="185391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398A72B-DB4A-16D0-EE7C-85535B19C946}"/>
              </a:ext>
            </a:extLst>
          </p:cNvPr>
          <p:cNvSpPr>
            <a:spLocks noGrp="1"/>
          </p:cNvSpPr>
          <p:nvPr>
            <p:ph idx="1"/>
          </p:nvPr>
        </p:nvSpPr>
        <p:spPr>
          <a:xfrm>
            <a:off x="462280" y="210184"/>
            <a:ext cx="11455400" cy="6017895"/>
          </a:xfrm>
        </p:spPr>
        <p:txBody>
          <a:bodyPr>
            <a:normAutofit fontScale="85000" lnSpcReduction="20000"/>
          </a:bodyPr>
          <a:lstStyle/>
          <a:p>
            <a:pPr marL="0" indent="0">
              <a:buNone/>
            </a:pPr>
            <a:r>
              <a:rPr lang="ru-RU" dirty="0"/>
              <a:t>Жизненный цикл объекта недвижимости подчиняется определенным закономерностям и включает срок экономической и физической жизни:</a:t>
            </a:r>
          </a:p>
          <a:p>
            <a:pPr marL="0" indent="0">
              <a:buNone/>
            </a:pPr>
            <a:r>
              <a:rPr lang="ru-RU" dirty="0"/>
              <a:t>1. Срок экономической жизни, определяющий период времени, в течение которого объект может быть использован как источник прибыли. Срок экономической жизни заканчивается, когда производимые улучшения перестают давать вклад в стоимость объекта. </a:t>
            </a:r>
          </a:p>
          <a:p>
            <a:pPr marL="0" indent="0">
              <a:buNone/>
            </a:pPr>
            <a:r>
              <a:rPr lang="ru-RU" dirty="0"/>
              <a:t>2. Время жизни – отрезок времени, когда объект существует и в нем можно жить или работать. </a:t>
            </a:r>
          </a:p>
          <a:p>
            <a:pPr marL="0" indent="0">
              <a:buNone/>
            </a:pPr>
            <a:r>
              <a:rPr lang="ru-RU" dirty="0"/>
              <a:t>3. Типичный срок физической жизни, определяемый нормативными актами действующего законодательства.</a:t>
            </a:r>
          </a:p>
          <a:p>
            <a:pPr marL="0" indent="0">
              <a:buNone/>
            </a:pPr>
            <a:endParaRPr lang="ru-RU" dirty="0"/>
          </a:p>
          <a:p>
            <a:pPr marL="0" indent="0">
              <a:buNone/>
            </a:pPr>
            <a:r>
              <a:rPr lang="ru-RU" dirty="0"/>
              <a:t>С точки зрения периода жизни объекта недвижимости выделяют такие сроки, как: </a:t>
            </a:r>
          </a:p>
          <a:p>
            <a:pPr marL="514350" indent="-514350">
              <a:buAutoNum type="arabicPeriod"/>
            </a:pPr>
            <a:r>
              <a:rPr lang="ru-RU" dirty="0"/>
              <a:t>Эффективный возраст, отражающий возраст объекта в зависимости от внешнего вида, технического состояния и т. д. </a:t>
            </a:r>
          </a:p>
          <a:p>
            <a:pPr marL="514350" indent="-514350">
              <a:buAutoNum type="arabicPeriod"/>
            </a:pPr>
            <a:r>
              <a:rPr lang="ru-RU" dirty="0"/>
              <a:t>2. Хронологический (фактический) возраст, соответствующий периоду пребывания объекта в эксплуатации с момента его ввода. </a:t>
            </a:r>
          </a:p>
          <a:p>
            <a:pPr marL="514350" indent="-514350">
              <a:buAutoNum type="arabicPeriod"/>
            </a:pPr>
            <a:r>
              <a:rPr lang="ru-RU" dirty="0"/>
              <a:t>3. Оставшийся срок экономической жизни, используемый с целью оценки объекта экспертом-оценщиком и составляющий период от даты оценки до окончания экономической жизни объекта.</a:t>
            </a:r>
          </a:p>
          <a:p>
            <a:endParaRPr lang="ru-RU" dirty="0"/>
          </a:p>
        </p:txBody>
      </p:sp>
    </p:spTree>
    <p:extLst>
      <p:ext uri="{BB962C8B-B14F-4D97-AF65-F5344CB8AC3E}">
        <p14:creationId xmlns:p14="http://schemas.microsoft.com/office/powerpoint/2010/main" val="248411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16F297-E214-F7B2-B83E-4F3C9B9BFFBC}"/>
              </a:ext>
            </a:extLst>
          </p:cNvPr>
          <p:cNvSpPr>
            <a:spLocks noGrp="1"/>
          </p:cNvSpPr>
          <p:nvPr>
            <p:ph type="title"/>
          </p:nvPr>
        </p:nvSpPr>
        <p:spPr>
          <a:xfrm>
            <a:off x="3144520" y="151765"/>
            <a:ext cx="5725160" cy="691515"/>
          </a:xfrm>
        </p:spPr>
        <p:txBody>
          <a:bodyPr>
            <a:normAutofit fontScale="90000"/>
          </a:bodyPr>
          <a:lstStyle/>
          <a:p>
            <a:r>
              <a:rPr lang="ru-RU" sz="2400" dirty="0">
                <a:latin typeface="+mn-lt"/>
                <a:cs typeface="Times New Roman" panose="02020603050405020304" pitchFamily="18" charset="0"/>
              </a:rPr>
              <a:t>Этапы существования объекта недвижимости</a:t>
            </a:r>
          </a:p>
        </p:txBody>
      </p:sp>
      <p:pic>
        <p:nvPicPr>
          <p:cNvPr id="5" name="Рисунок 4">
            <a:extLst>
              <a:ext uri="{FF2B5EF4-FFF2-40B4-BE49-F238E27FC236}">
                <a16:creationId xmlns:a16="http://schemas.microsoft.com/office/drawing/2014/main" id="{1161AD5A-4CE1-405E-2176-5384AFFECD6D}"/>
              </a:ext>
            </a:extLst>
          </p:cNvPr>
          <p:cNvPicPr>
            <a:picLocks noChangeAspect="1"/>
          </p:cNvPicPr>
          <p:nvPr/>
        </p:nvPicPr>
        <p:blipFill rotWithShape="1">
          <a:blip r:embed="rId2"/>
          <a:srcRect t="3945"/>
          <a:stretch/>
        </p:blipFill>
        <p:spPr>
          <a:xfrm>
            <a:off x="3413179" y="690880"/>
            <a:ext cx="5451923" cy="6167120"/>
          </a:xfrm>
          <a:prstGeom prst="rect">
            <a:avLst/>
          </a:prstGeom>
        </p:spPr>
      </p:pic>
    </p:spTree>
    <p:extLst>
      <p:ext uri="{BB962C8B-B14F-4D97-AF65-F5344CB8AC3E}">
        <p14:creationId xmlns:p14="http://schemas.microsoft.com/office/powerpoint/2010/main" val="1904425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B90A04-B502-1D78-A4C7-D47A02159C34}"/>
              </a:ext>
            </a:extLst>
          </p:cNvPr>
          <p:cNvSpPr>
            <a:spLocks noGrp="1"/>
          </p:cNvSpPr>
          <p:nvPr>
            <p:ph type="title"/>
          </p:nvPr>
        </p:nvSpPr>
        <p:spPr/>
        <p:txBody>
          <a:bodyPr/>
          <a:lstStyle/>
          <a:p>
            <a:r>
              <a:rPr lang="ru-RU" sz="3200" dirty="0">
                <a:solidFill>
                  <a:srgbClr val="515356"/>
                </a:solidFill>
                <a:latin typeface="+mn-lt"/>
              </a:rPr>
              <a:t>Стадии износа</a:t>
            </a:r>
            <a:br>
              <a:rPr lang="ru-RU" b="1" dirty="0">
                <a:solidFill>
                  <a:srgbClr val="515356"/>
                </a:solidFill>
                <a:latin typeface="+mn-lt"/>
              </a:rPr>
            </a:br>
            <a:endParaRPr lang="ru-RU" dirty="0">
              <a:latin typeface="+mn-lt"/>
            </a:endParaRPr>
          </a:p>
        </p:txBody>
      </p:sp>
      <p:sp>
        <p:nvSpPr>
          <p:cNvPr id="3" name="Объект 2">
            <a:extLst>
              <a:ext uri="{FF2B5EF4-FFF2-40B4-BE49-F238E27FC236}">
                <a16:creationId xmlns:a16="http://schemas.microsoft.com/office/drawing/2014/main" id="{142EACA5-B295-1AF1-54BF-918D90DAC709}"/>
              </a:ext>
            </a:extLst>
          </p:cNvPr>
          <p:cNvSpPr>
            <a:spLocks noGrp="1"/>
          </p:cNvSpPr>
          <p:nvPr>
            <p:ph idx="1"/>
          </p:nvPr>
        </p:nvSpPr>
        <p:spPr>
          <a:xfrm>
            <a:off x="340360" y="1124585"/>
            <a:ext cx="10515600" cy="4351338"/>
          </a:xfrm>
        </p:spPr>
        <p:txBody>
          <a:bodyPr/>
          <a:lstStyle/>
          <a:p>
            <a:pPr algn="l"/>
            <a:r>
              <a:rPr lang="ru-RU" b="0" i="0" dirty="0">
                <a:solidFill>
                  <a:srgbClr val="515356"/>
                </a:solidFill>
                <a:effectLst/>
                <a:latin typeface="geometria"/>
              </a:rPr>
              <a:t>Выделяют две стадии физического износа зданий и сооружений – устранимая (ухудшаются эксплуатационные и технико-экономические показатели) и неустранимая (дальнейшая эксплуатация в таких условиях невозможна).</a:t>
            </a:r>
          </a:p>
          <a:p>
            <a:pPr algn="l"/>
            <a:r>
              <a:rPr lang="ru-RU" b="0" i="0" dirty="0">
                <a:solidFill>
                  <a:srgbClr val="515356"/>
                </a:solidFill>
                <a:effectLst/>
                <a:latin typeface="geometria"/>
              </a:rPr>
              <a:t>Общий физический износ здания в ходе его эксплуатации также разделяют на фазы. </a:t>
            </a:r>
            <a:endParaRPr lang="ru-RU" dirty="0"/>
          </a:p>
        </p:txBody>
      </p:sp>
    </p:spTree>
    <p:extLst>
      <p:ext uri="{BB962C8B-B14F-4D97-AF65-F5344CB8AC3E}">
        <p14:creationId xmlns:p14="http://schemas.microsoft.com/office/powerpoint/2010/main" val="1715545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BB534A1-DE72-602B-0C05-BDB91C7234DC}"/>
              </a:ext>
            </a:extLst>
          </p:cNvPr>
          <p:cNvGraphicFramePr>
            <a:graphicFrameLocks noGrp="1"/>
          </p:cNvGraphicFramePr>
          <p:nvPr>
            <p:ph idx="1"/>
            <p:extLst>
              <p:ext uri="{D42A27DB-BD31-4B8C-83A1-F6EECF244321}">
                <p14:modId xmlns:p14="http://schemas.microsoft.com/office/powerpoint/2010/main" val="3267920526"/>
              </p:ext>
            </p:extLst>
          </p:nvPr>
        </p:nvGraphicFramePr>
        <p:xfrm>
          <a:off x="1320800" y="797788"/>
          <a:ext cx="9550400" cy="5461044"/>
        </p:xfrm>
        <a:graphic>
          <a:graphicData uri="http://schemas.openxmlformats.org/drawingml/2006/table">
            <a:tbl>
              <a:tblPr/>
              <a:tblGrid>
                <a:gridCol w="2100788">
                  <a:extLst>
                    <a:ext uri="{9D8B030D-6E8A-4147-A177-3AD203B41FA5}">
                      <a16:colId xmlns:a16="http://schemas.microsoft.com/office/drawing/2014/main" val="3454274815"/>
                    </a:ext>
                  </a:extLst>
                </a:gridCol>
                <a:gridCol w="2950046">
                  <a:extLst>
                    <a:ext uri="{9D8B030D-6E8A-4147-A177-3AD203B41FA5}">
                      <a16:colId xmlns:a16="http://schemas.microsoft.com/office/drawing/2014/main" val="2585905184"/>
                    </a:ext>
                  </a:extLst>
                </a:gridCol>
                <a:gridCol w="4499566">
                  <a:extLst>
                    <a:ext uri="{9D8B030D-6E8A-4147-A177-3AD203B41FA5}">
                      <a16:colId xmlns:a16="http://schemas.microsoft.com/office/drawing/2014/main" val="3916755529"/>
                    </a:ext>
                  </a:extLst>
                </a:gridCol>
              </a:tblGrid>
              <a:tr h="405859">
                <a:tc>
                  <a:txBody>
                    <a:bodyPr/>
                    <a:lstStyle/>
                    <a:p>
                      <a:r>
                        <a:rPr lang="ru-RU" sz="2000" b="1">
                          <a:effectLst/>
                        </a:rPr>
                        <a:t>Физический износ, %</a:t>
                      </a:r>
                      <a:endParaRPr lang="ru-RU" sz="2000">
                        <a:effectLst/>
                      </a:endParaRPr>
                    </a:p>
                  </a:txBody>
                  <a:tcPr marL="23287" marR="23287" marT="23287" marB="23287" anchor="ctr">
                    <a:lnL>
                      <a:noFill/>
                    </a:lnL>
                    <a:lnR>
                      <a:noFill/>
                    </a:lnR>
                    <a:lnT>
                      <a:noFill/>
                    </a:lnT>
                    <a:lnB>
                      <a:noFill/>
                    </a:lnB>
                    <a:solidFill>
                      <a:srgbClr val="F9FAFC"/>
                    </a:solidFill>
                  </a:tcPr>
                </a:tc>
                <a:tc>
                  <a:txBody>
                    <a:bodyPr/>
                    <a:lstStyle/>
                    <a:p>
                      <a:r>
                        <a:rPr lang="ru-RU" sz="2000" b="1">
                          <a:effectLst/>
                        </a:rPr>
                        <a:t>Оценка фактического состояния</a:t>
                      </a:r>
                      <a:endParaRPr lang="ru-RU" sz="2000">
                        <a:effectLst/>
                      </a:endParaRPr>
                    </a:p>
                  </a:txBody>
                  <a:tcPr marL="23287" marR="23287" marT="23287" marB="23287" anchor="ctr">
                    <a:lnL>
                      <a:noFill/>
                    </a:lnL>
                    <a:lnR>
                      <a:noFill/>
                    </a:lnR>
                    <a:lnT>
                      <a:noFill/>
                    </a:lnT>
                    <a:lnB>
                      <a:noFill/>
                    </a:lnB>
                    <a:solidFill>
                      <a:srgbClr val="F9FAFC"/>
                    </a:solidFill>
                  </a:tcPr>
                </a:tc>
                <a:tc>
                  <a:txBody>
                    <a:bodyPr/>
                    <a:lstStyle/>
                    <a:p>
                      <a:r>
                        <a:rPr lang="ru-RU" sz="2000" b="1">
                          <a:effectLst/>
                        </a:rPr>
                        <a:t>Характеристики физического износа</a:t>
                      </a:r>
                      <a:endParaRPr lang="ru-RU" sz="2000">
                        <a:effectLst/>
                      </a:endParaRP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2426650734"/>
                  </a:ext>
                </a:extLst>
              </a:tr>
              <a:tr h="1124428">
                <a:tc>
                  <a:txBody>
                    <a:bodyPr/>
                    <a:lstStyle/>
                    <a:p>
                      <a:r>
                        <a:rPr lang="ru-RU" sz="2000">
                          <a:effectLst/>
                        </a:rPr>
                        <a:t>0-20</a:t>
                      </a:r>
                    </a:p>
                  </a:txBody>
                  <a:tcPr marL="23287" marR="23287" marT="23287" marB="23287" anchor="ctr">
                    <a:lnL>
                      <a:noFill/>
                    </a:lnL>
                    <a:lnR>
                      <a:noFill/>
                    </a:lnR>
                    <a:lnT>
                      <a:noFill/>
                    </a:lnT>
                    <a:lnB>
                      <a:noFill/>
                    </a:lnB>
                    <a:solidFill>
                      <a:srgbClr val="F9FAFC"/>
                    </a:solidFill>
                  </a:tcPr>
                </a:tc>
                <a:tc>
                  <a:txBody>
                    <a:bodyPr/>
                    <a:lstStyle/>
                    <a:p>
                      <a:r>
                        <a:rPr lang="ru-RU" sz="2000" dirty="0">
                          <a:effectLst/>
                        </a:rPr>
                        <a:t>Хорошее</a:t>
                      </a:r>
                    </a:p>
                  </a:txBody>
                  <a:tcPr marL="23287" marR="23287" marT="23287" marB="23287" anchor="ctr">
                    <a:lnL>
                      <a:noFill/>
                    </a:lnL>
                    <a:lnR>
                      <a:noFill/>
                    </a:lnR>
                    <a:lnT>
                      <a:noFill/>
                    </a:lnT>
                    <a:lnB>
                      <a:noFill/>
                    </a:lnB>
                    <a:solidFill>
                      <a:srgbClr val="F9FAFC"/>
                    </a:solidFill>
                  </a:tcPr>
                </a:tc>
                <a:tc>
                  <a:txBody>
                    <a:bodyPr/>
                    <a:lstStyle/>
                    <a:p>
                      <a:pPr algn="just"/>
                      <a:r>
                        <a:rPr lang="ru-RU" sz="2000" dirty="0">
                          <a:effectLst/>
                        </a:rPr>
                        <a:t>Имеются отдельные неисправности, которые быстро устраняются проведением ремонта. Существенных деформаций и повреждений нет</a:t>
                      </a: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300271240"/>
                  </a:ext>
                </a:extLst>
              </a:tr>
              <a:tr h="765143">
                <a:tc>
                  <a:txBody>
                    <a:bodyPr/>
                    <a:lstStyle/>
                    <a:p>
                      <a:r>
                        <a:rPr lang="ru-RU" sz="2000">
                          <a:effectLst/>
                        </a:rPr>
                        <a:t>21-40</a:t>
                      </a:r>
                    </a:p>
                  </a:txBody>
                  <a:tcPr marL="23287" marR="23287" marT="23287" marB="23287" anchor="ctr">
                    <a:lnL>
                      <a:noFill/>
                    </a:lnL>
                    <a:lnR>
                      <a:noFill/>
                    </a:lnR>
                    <a:lnT>
                      <a:noFill/>
                    </a:lnT>
                    <a:lnB>
                      <a:noFill/>
                    </a:lnB>
                    <a:solidFill>
                      <a:srgbClr val="F9FAFC"/>
                    </a:solidFill>
                  </a:tcPr>
                </a:tc>
                <a:tc>
                  <a:txBody>
                    <a:bodyPr/>
                    <a:lstStyle/>
                    <a:p>
                      <a:r>
                        <a:rPr lang="ru-RU" sz="2000">
                          <a:effectLst/>
                        </a:rPr>
                        <a:t>Удовлетворительное</a:t>
                      </a:r>
                    </a:p>
                  </a:txBody>
                  <a:tcPr marL="23287" marR="23287" marT="23287" marB="23287" anchor="ctr">
                    <a:lnL>
                      <a:noFill/>
                    </a:lnL>
                    <a:lnR>
                      <a:noFill/>
                    </a:lnR>
                    <a:lnT>
                      <a:noFill/>
                    </a:lnT>
                    <a:lnB>
                      <a:noFill/>
                    </a:lnB>
                    <a:solidFill>
                      <a:srgbClr val="F9FAFC"/>
                    </a:solidFill>
                  </a:tcPr>
                </a:tc>
                <a:tc>
                  <a:txBody>
                    <a:bodyPr/>
                    <a:lstStyle/>
                    <a:p>
                      <a:pPr algn="just"/>
                      <a:r>
                        <a:rPr lang="ru-RU" sz="2000" dirty="0">
                          <a:effectLst/>
                        </a:rPr>
                        <a:t>К эксплуатации конструктивные элементы пригодны, но требуют незначительного ремонта</a:t>
                      </a: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1002418266"/>
                  </a:ext>
                </a:extLst>
              </a:tr>
              <a:tr h="645382">
                <a:tc>
                  <a:txBody>
                    <a:bodyPr/>
                    <a:lstStyle/>
                    <a:p>
                      <a:r>
                        <a:rPr lang="ru-RU" sz="2000">
                          <a:effectLst/>
                        </a:rPr>
                        <a:t>41-60</a:t>
                      </a:r>
                    </a:p>
                  </a:txBody>
                  <a:tcPr marL="23287" marR="23287" marT="23287" marB="23287" anchor="ctr">
                    <a:lnL>
                      <a:noFill/>
                    </a:lnL>
                    <a:lnR>
                      <a:noFill/>
                    </a:lnR>
                    <a:lnT>
                      <a:noFill/>
                    </a:lnT>
                    <a:lnB>
                      <a:noFill/>
                    </a:lnB>
                    <a:solidFill>
                      <a:srgbClr val="F9FAFC"/>
                    </a:solidFill>
                  </a:tcPr>
                </a:tc>
                <a:tc>
                  <a:txBody>
                    <a:bodyPr/>
                    <a:lstStyle/>
                    <a:p>
                      <a:r>
                        <a:rPr lang="ru-RU" sz="2000">
                          <a:effectLst/>
                        </a:rPr>
                        <a:t>Неудовлетворительное</a:t>
                      </a:r>
                    </a:p>
                  </a:txBody>
                  <a:tcPr marL="23287" marR="23287" marT="23287" marB="23287" anchor="ctr">
                    <a:lnL>
                      <a:noFill/>
                    </a:lnL>
                    <a:lnR>
                      <a:noFill/>
                    </a:lnR>
                    <a:lnT>
                      <a:noFill/>
                    </a:lnT>
                    <a:lnB>
                      <a:noFill/>
                    </a:lnB>
                    <a:solidFill>
                      <a:srgbClr val="F9FAFC"/>
                    </a:solidFill>
                  </a:tcPr>
                </a:tc>
                <a:tc>
                  <a:txBody>
                    <a:bodyPr/>
                    <a:lstStyle/>
                    <a:p>
                      <a:pPr algn="just"/>
                      <a:r>
                        <a:rPr lang="ru-RU" sz="2000" dirty="0">
                          <a:effectLst/>
                        </a:rPr>
                        <a:t>Только при выполнении ремонта возможна дальнейшая эксплуатация объекта</a:t>
                      </a: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2918350252"/>
                  </a:ext>
                </a:extLst>
              </a:tr>
              <a:tr h="884905">
                <a:tc>
                  <a:txBody>
                    <a:bodyPr/>
                    <a:lstStyle/>
                    <a:p>
                      <a:r>
                        <a:rPr lang="ru-RU" sz="2000">
                          <a:effectLst/>
                        </a:rPr>
                        <a:t>61-80</a:t>
                      </a:r>
                    </a:p>
                  </a:txBody>
                  <a:tcPr marL="23287" marR="23287" marT="23287" marB="23287" anchor="ctr">
                    <a:lnL>
                      <a:noFill/>
                    </a:lnL>
                    <a:lnR>
                      <a:noFill/>
                    </a:lnR>
                    <a:lnT>
                      <a:noFill/>
                    </a:lnT>
                    <a:lnB>
                      <a:noFill/>
                    </a:lnB>
                    <a:solidFill>
                      <a:srgbClr val="F9FAFC"/>
                    </a:solidFill>
                  </a:tcPr>
                </a:tc>
                <a:tc>
                  <a:txBody>
                    <a:bodyPr/>
                    <a:lstStyle/>
                    <a:p>
                      <a:r>
                        <a:rPr lang="ru-RU" sz="2000">
                          <a:effectLst/>
                        </a:rPr>
                        <a:t>Критическое</a:t>
                      </a:r>
                    </a:p>
                  </a:txBody>
                  <a:tcPr marL="23287" marR="23287" marT="23287" marB="23287" anchor="ctr">
                    <a:lnL>
                      <a:noFill/>
                    </a:lnL>
                    <a:lnR>
                      <a:noFill/>
                    </a:lnR>
                    <a:lnT>
                      <a:noFill/>
                    </a:lnT>
                    <a:lnB>
                      <a:noFill/>
                    </a:lnB>
                    <a:solidFill>
                      <a:srgbClr val="F9FAFC"/>
                    </a:solidFill>
                  </a:tcPr>
                </a:tc>
                <a:tc>
                  <a:txBody>
                    <a:bodyPr/>
                    <a:lstStyle/>
                    <a:p>
                      <a:pPr algn="just"/>
                      <a:r>
                        <a:rPr lang="ru-RU" sz="2000" dirty="0">
                          <a:effectLst/>
                        </a:rPr>
                        <a:t>Несущие конструкции находятся в аварийном состоянии и без их замены здание эксплуатировать нельзя</a:t>
                      </a: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4231613038"/>
                  </a:ext>
                </a:extLst>
              </a:tr>
              <a:tr h="525620">
                <a:tc>
                  <a:txBody>
                    <a:bodyPr/>
                    <a:lstStyle/>
                    <a:p>
                      <a:r>
                        <a:rPr lang="ru-RU" sz="2000" dirty="0">
                          <a:effectLst/>
                        </a:rPr>
                        <a:t>81-100</a:t>
                      </a:r>
                    </a:p>
                  </a:txBody>
                  <a:tcPr marL="23287" marR="23287" marT="23287" marB="23287" anchor="ctr">
                    <a:lnL>
                      <a:noFill/>
                    </a:lnL>
                    <a:lnR>
                      <a:noFill/>
                    </a:lnR>
                    <a:lnT>
                      <a:noFill/>
                    </a:lnT>
                    <a:lnB>
                      <a:noFill/>
                    </a:lnB>
                    <a:solidFill>
                      <a:srgbClr val="F9FAFC"/>
                    </a:solidFill>
                  </a:tcPr>
                </a:tc>
                <a:tc>
                  <a:txBody>
                    <a:bodyPr/>
                    <a:lstStyle/>
                    <a:p>
                      <a:r>
                        <a:rPr lang="ru-RU" sz="2000">
                          <a:effectLst/>
                        </a:rPr>
                        <a:t>Полное разрушение</a:t>
                      </a:r>
                    </a:p>
                  </a:txBody>
                  <a:tcPr marL="23287" marR="23287" marT="23287" marB="23287" anchor="ctr">
                    <a:lnL>
                      <a:noFill/>
                    </a:lnL>
                    <a:lnR>
                      <a:noFill/>
                    </a:lnR>
                    <a:lnT>
                      <a:noFill/>
                    </a:lnT>
                    <a:lnB>
                      <a:noFill/>
                    </a:lnB>
                    <a:solidFill>
                      <a:srgbClr val="F9FAFC"/>
                    </a:solidFill>
                  </a:tcPr>
                </a:tc>
                <a:tc>
                  <a:txBody>
                    <a:bodyPr/>
                    <a:lstStyle/>
                    <a:p>
                      <a:pPr algn="just"/>
                      <a:r>
                        <a:rPr lang="ru-RU" sz="2000" dirty="0">
                          <a:effectLst/>
                        </a:rPr>
                        <a:t>Элементы сооружения сильно разрушены и не подлежат ремонту</a:t>
                      </a:r>
                    </a:p>
                  </a:txBody>
                  <a:tcPr marL="23287" marR="23287" marT="23287" marB="23287" anchor="ctr">
                    <a:lnL>
                      <a:noFill/>
                    </a:lnL>
                    <a:lnR>
                      <a:noFill/>
                    </a:lnR>
                    <a:lnT>
                      <a:noFill/>
                    </a:lnT>
                    <a:lnB>
                      <a:noFill/>
                    </a:lnB>
                    <a:solidFill>
                      <a:srgbClr val="F9FAFC"/>
                    </a:solidFill>
                  </a:tcPr>
                </a:tc>
                <a:extLst>
                  <a:ext uri="{0D108BD9-81ED-4DB2-BD59-A6C34878D82A}">
                    <a16:rowId xmlns:a16="http://schemas.microsoft.com/office/drawing/2014/main" val="98990783"/>
                  </a:ext>
                </a:extLst>
              </a:tr>
            </a:tbl>
          </a:graphicData>
        </a:graphic>
      </p:graphicFrame>
      <p:sp>
        <p:nvSpPr>
          <p:cNvPr id="5" name="TextBox 4">
            <a:extLst>
              <a:ext uri="{FF2B5EF4-FFF2-40B4-BE49-F238E27FC236}">
                <a16:creationId xmlns:a16="http://schemas.microsoft.com/office/drawing/2014/main" id="{25C33D71-CD2B-9D90-5FEF-C308077131AE}"/>
              </a:ext>
            </a:extLst>
          </p:cNvPr>
          <p:cNvSpPr txBox="1"/>
          <p:nvPr/>
        </p:nvSpPr>
        <p:spPr>
          <a:xfrm>
            <a:off x="4602480" y="243840"/>
            <a:ext cx="1920719" cy="461665"/>
          </a:xfrm>
          <a:prstGeom prst="rect">
            <a:avLst/>
          </a:prstGeom>
          <a:noFill/>
        </p:spPr>
        <p:txBody>
          <a:bodyPr wrap="none" rtlCol="0">
            <a:spAutoFit/>
          </a:bodyPr>
          <a:lstStyle/>
          <a:p>
            <a:r>
              <a:rPr lang="ru-RU" sz="2400" dirty="0"/>
              <a:t>Фазы износа </a:t>
            </a:r>
          </a:p>
        </p:txBody>
      </p:sp>
    </p:spTree>
    <p:extLst>
      <p:ext uri="{BB962C8B-B14F-4D97-AF65-F5344CB8AC3E}">
        <p14:creationId xmlns:p14="http://schemas.microsoft.com/office/powerpoint/2010/main" val="3218511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249D1C-16DE-5476-808B-4A23BDCC1D03}"/>
              </a:ext>
            </a:extLst>
          </p:cNvPr>
          <p:cNvSpPr>
            <a:spLocks noGrp="1"/>
          </p:cNvSpPr>
          <p:nvPr>
            <p:ph type="title"/>
          </p:nvPr>
        </p:nvSpPr>
        <p:spPr>
          <a:xfrm>
            <a:off x="838200" y="365125"/>
            <a:ext cx="10515600" cy="579755"/>
          </a:xfrm>
        </p:spPr>
        <p:txBody>
          <a:bodyPr>
            <a:normAutofit fontScale="90000"/>
          </a:bodyPr>
          <a:lstStyle/>
          <a:p>
            <a:r>
              <a:rPr lang="ru-RU" sz="3600" dirty="0">
                <a:solidFill>
                  <a:srgbClr val="515356"/>
                </a:solidFill>
                <a:latin typeface="+mn-lt"/>
              </a:rPr>
              <a:t>Признаки износа</a:t>
            </a:r>
            <a:br>
              <a:rPr lang="ru-RU" b="1" dirty="0">
                <a:solidFill>
                  <a:srgbClr val="515356"/>
                </a:solidFill>
                <a:latin typeface="geometria"/>
              </a:rPr>
            </a:br>
            <a:endParaRPr lang="ru-RU" dirty="0"/>
          </a:p>
        </p:txBody>
      </p:sp>
      <p:sp>
        <p:nvSpPr>
          <p:cNvPr id="3" name="Объект 2">
            <a:extLst>
              <a:ext uri="{FF2B5EF4-FFF2-40B4-BE49-F238E27FC236}">
                <a16:creationId xmlns:a16="http://schemas.microsoft.com/office/drawing/2014/main" id="{AE7FE68E-7898-5F25-52F8-A23427595DC1}"/>
              </a:ext>
            </a:extLst>
          </p:cNvPr>
          <p:cNvSpPr>
            <a:spLocks noGrp="1"/>
          </p:cNvSpPr>
          <p:nvPr>
            <p:ph idx="1"/>
          </p:nvPr>
        </p:nvSpPr>
        <p:spPr>
          <a:xfrm>
            <a:off x="218440" y="570706"/>
            <a:ext cx="11435080" cy="4351338"/>
          </a:xfrm>
        </p:spPr>
        <p:txBody>
          <a:bodyPr>
            <a:noAutofit/>
          </a:bodyPr>
          <a:lstStyle/>
          <a:p>
            <a:pPr marL="0" indent="0" algn="l">
              <a:buNone/>
            </a:pPr>
            <a:r>
              <a:rPr lang="ru-RU" sz="2000" b="0" i="0" dirty="0">
                <a:solidFill>
                  <a:srgbClr val="515356"/>
                </a:solidFill>
                <a:effectLst/>
                <a:latin typeface="geometria"/>
              </a:rPr>
              <a:t>На изменение эксплуатационных свойств строительной конструкции указывают следующие признаки физического износа:</a:t>
            </a:r>
          </a:p>
          <a:p>
            <a:pPr algn="l">
              <a:buFont typeface="Arial" panose="020B0604020202020204" pitchFamily="34" charset="0"/>
              <a:buChar char="•"/>
            </a:pPr>
            <a:r>
              <a:rPr lang="ru-RU" sz="2000" b="0" i="0" dirty="0">
                <a:solidFill>
                  <a:srgbClr val="515356"/>
                </a:solidFill>
                <a:effectLst/>
                <a:latin typeface="geometria"/>
              </a:rPr>
              <a:t>сколы, трещины, выбоины, выпадение отдельных камней из стен, надземной части цоколя и фундаментных столбов;</a:t>
            </a:r>
          </a:p>
          <a:p>
            <a:pPr algn="l">
              <a:buFont typeface="Arial" panose="020B0604020202020204" pitchFamily="34" charset="0"/>
              <a:buChar char="•"/>
            </a:pPr>
            <a:r>
              <a:rPr lang="ru-RU" sz="2000" b="0" i="0" dirty="0">
                <a:solidFill>
                  <a:srgbClr val="515356"/>
                </a:solidFill>
                <a:effectLst/>
                <a:latin typeface="geometria"/>
              </a:rPr>
              <a:t>выпучивание и перекосы цоколя;</a:t>
            </a:r>
          </a:p>
          <a:p>
            <a:pPr algn="l">
              <a:buFont typeface="Arial" panose="020B0604020202020204" pitchFamily="34" charset="0"/>
              <a:buChar char="•"/>
            </a:pPr>
            <a:r>
              <a:rPr lang="ru-RU" sz="2000" b="0" i="0" dirty="0">
                <a:solidFill>
                  <a:srgbClr val="515356"/>
                </a:solidFill>
                <a:effectLst/>
                <a:latin typeface="geometria"/>
              </a:rPr>
              <a:t>перекосы дверных и оконных проемов;</a:t>
            </a:r>
          </a:p>
          <a:p>
            <a:pPr algn="l">
              <a:buFont typeface="Arial" panose="020B0604020202020204" pitchFamily="34" charset="0"/>
              <a:buChar char="•"/>
            </a:pPr>
            <a:r>
              <a:rPr lang="ru-RU" sz="2000" b="0" i="0" dirty="0">
                <a:solidFill>
                  <a:srgbClr val="515356"/>
                </a:solidFill>
                <a:effectLst/>
                <a:latin typeface="geometria"/>
              </a:rPr>
              <a:t>осадка отдельных участков стен, искривление их горизонтальных линий;</a:t>
            </a:r>
          </a:p>
          <a:p>
            <a:pPr algn="l">
              <a:buFont typeface="Arial" panose="020B0604020202020204" pitchFamily="34" charset="0"/>
              <a:buChar char="•"/>
            </a:pPr>
            <a:r>
              <a:rPr lang="ru-RU" sz="2000" b="0" i="0" dirty="0">
                <a:solidFill>
                  <a:srgbClr val="515356"/>
                </a:solidFill>
                <a:effectLst/>
                <a:latin typeface="geometria"/>
              </a:rPr>
              <a:t>нарушение монолитности кладки;</a:t>
            </a:r>
          </a:p>
          <a:p>
            <a:pPr algn="l">
              <a:buFont typeface="Arial" panose="020B0604020202020204" pitchFamily="34" charset="0"/>
              <a:buChar char="•"/>
            </a:pPr>
            <a:r>
              <a:rPr lang="ru-RU" sz="2000" b="0" i="0" dirty="0">
                <a:solidFill>
                  <a:srgbClr val="515356"/>
                </a:solidFill>
                <a:effectLst/>
                <a:latin typeface="geometria"/>
              </a:rPr>
              <a:t>отслоение и отпадение штукатурки, выветривание швов;</a:t>
            </a:r>
          </a:p>
          <a:p>
            <a:pPr algn="l">
              <a:buFont typeface="Arial" panose="020B0604020202020204" pitchFamily="34" charset="0"/>
              <a:buChar char="•"/>
            </a:pPr>
            <a:r>
              <a:rPr lang="ru-RU" sz="2000" b="0" i="0" dirty="0">
                <a:solidFill>
                  <a:srgbClr val="515356"/>
                </a:solidFill>
                <a:effectLst/>
                <a:latin typeface="geometria"/>
              </a:rPr>
              <a:t>трещины в перемычках и карнизах;</a:t>
            </a:r>
          </a:p>
          <a:p>
            <a:pPr algn="l">
              <a:buFont typeface="Arial" panose="020B0604020202020204" pitchFamily="34" charset="0"/>
              <a:buChar char="•"/>
            </a:pPr>
            <a:r>
              <a:rPr lang="ru-RU" sz="2000" b="0" i="0" dirty="0">
                <a:solidFill>
                  <a:srgbClr val="515356"/>
                </a:solidFill>
                <a:effectLst/>
                <a:latin typeface="geometria"/>
              </a:rPr>
              <a:t>увлажнение стеновых поверхностей, появление высолов;</a:t>
            </a:r>
          </a:p>
          <a:p>
            <a:pPr algn="l">
              <a:buFont typeface="Arial" panose="020B0604020202020204" pitchFamily="34" charset="0"/>
              <a:buChar char="•"/>
            </a:pPr>
            <a:r>
              <a:rPr lang="ru-RU" sz="2000" b="0" i="0" dirty="0">
                <a:solidFill>
                  <a:srgbClr val="515356"/>
                </a:solidFill>
                <a:effectLst/>
                <a:latin typeface="geometria"/>
              </a:rPr>
              <a:t>смещение или прогиб плит в отношении одна к другой из-за деформаций;</a:t>
            </a:r>
          </a:p>
          <a:p>
            <a:pPr algn="l">
              <a:buFont typeface="Arial" panose="020B0604020202020204" pitchFamily="34" charset="0"/>
              <a:buChar char="•"/>
            </a:pPr>
            <a:r>
              <a:rPr lang="ru-RU" sz="2000" b="0" i="0" dirty="0">
                <a:solidFill>
                  <a:srgbClr val="515356"/>
                </a:solidFill>
                <a:effectLst/>
                <a:latin typeface="geometria"/>
              </a:rPr>
              <a:t>оголение арматуры;</a:t>
            </a:r>
          </a:p>
          <a:p>
            <a:pPr algn="l">
              <a:buFont typeface="Arial" panose="020B0604020202020204" pitchFamily="34" charset="0"/>
              <a:buChar char="•"/>
            </a:pPr>
            <a:r>
              <a:rPr lang="ru-RU" sz="2000" b="0" i="0" dirty="0">
                <a:solidFill>
                  <a:srgbClr val="515356"/>
                </a:solidFill>
                <a:effectLst/>
                <a:latin typeface="geometria"/>
              </a:rPr>
              <a:t>следы протечек или промерзаний на фасадах.</a:t>
            </a:r>
          </a:p>
          <a:p>
            <a:pPr marL="0" indent="0" algn="l">
              <a:buNone/>
            </a:pPr>
            <a:r>
              <a:rPr lang="ru-RU" sz="2000" b="0" i="0" dirty="0">
                <a:solidFill>
                  <a:srgbClr val="515356"/>
                </a:solidFill>
                <a:effectLst/>
                <a:latin typeface="geometria"/>
              </a:rPr>
              <a:t>Это наиболее распространенные признаки, по которым определяется износ элементов здания. При этом внимание нужно обратить на то, что каждому конструктивному элементу строительного объекта характерны свои идентификационные факторы.</a:t>
            </a:r>
          </a:p>
          <a:p>
            <a:pPr marL="0" indent="0">
              <a:buNone/>
            </a:pPr>
            <a:endParaRPr lang="ru-RU" sz="2000" dirty="0"/>
          </a:p>
        </p:txBody>
      </p:sp>
    </p:spTree>
    <p:extLst>
      <p:ext uri="{BB962C8B-B14F-4D97-AF65-F5344CB8AC3E}">
        <p14:creationId xmlns:p14="http://schemas.microsoft.com/office/powerpoint/2010/main" val="3508987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F5BD395-F87A-B360-52BE-CBB7043666B1}"/>
              </a:ext>
            </a:extLst>
          </p:cNvPr>
          <p:cNvSpPr>
            <a:spLocks noGrp="1"/>
          </p:cNvSpPr>
          <p:nvPr>
            <p:ph idx="1"/>
          </p:nvPr>
        </p:nvSpPr>
        <p:spPr>
          <a:xfrm>
            <a:off x="401320" y="189864"/>
            <a:ext cx="11475720" cy="6383655"/>
          </a:xfrm>
        </p:spPr>
        <p:txBody>
          <a:bodyPr>
            <a:normAutofit fontScale="70000" lnSpcReduction="20000"/>
          </a:bodyPr>
          <a:lstStyle/>
          <a:p>
            <a:pPr marL="0" indent="0" algn="just">
              <a:buNone/>
            </a:pPr>
            <a:r>
              <a:rPr lang="ru-RU" b="0" i="0" dirty="0">
                <a:solidFill>
                  <a:srgbClr val="040C28"/>
                </a:solidFill>
                <a:effectLst/>
              </a:rPr>
              <a:t>Официально оценкой износа жилого фонда занимается Бюро технической инвентаризации (БТИ)</a:t>
            </a:r>
            <a:r>
              <a:rPr lang="ru-RU" b="0" i="0" dirty="0">
                <a:solidFill>
                  <a:srgbClr val="1F1F1F"/>
                </a:solidFill>
                <a:effectLst/>
              </a:rPr>
              <a:t>. Оценка износа МКД заносится в его техническую документацию. Процент износа на начало каждого года считается автоматически с учётом года постройки дома, его этажности и степени капитальности.</a:t>
            </a:r>
          </a:p>
          <a:p>
            <a:pPr marL="0" indent="0" algn="just">
              <a:buNone/>
            </a:pPr>
            <a:r>
              <a:rPr lang="ru-RU" b="0" i="0" dirty="0">
                <a:solidFill>
                  <a:srgbClr val="000000"/>
                </a:solidFill>
                <a:effectLst/>
              </a:rPr>
              <a:t>Процент прироста составляет от 0,2% до 1% в год.</a:t>
            </a:r>
          </a:p>
          <a:p>
            <a:pPr marL="0" indent="0" algn="just">
              <a:buNone/>
            </a:pPr>
            <a:r>
              <a:rPr lang="ru-RU" b="0" i="0" dirty="0">
                <a:solidFill>
                  <a:srgbClr val="000000"/>
                </a:solidFill>
                <a:effectLst/>
              </a:rPr>
              <a:t>Также БТИ проводит комплексные проверки состояния дома и определяет степень износа МКД. </a:t>
            </a:r>
            <a:r>
              <a:rPr lang="ru-RU" b="1" i="0" u="sng" dirty="0">
                <a:solidFill>
                  <a:srgbClr val="000000"/>
                </a:solidFill>
                <a:effectLst/>
              </a:rPr>
              <a:t>Периодичность проверок не установлена</a:t>
            </a:r>
            <a:r>
              <a:rPr lang="ru-RU" b="0" i="0" dirty="0">
                <a:solidFill>
                  <a:srgbClr val="000000"/>
                </a:solidFill>
                <a:effectLst/>
              </a:rPr>
              <a:t>. Такие проверки проводятся по методикам, изложенным в Правилах № 446, и являются экспертным методом определения степени износа МКД.</a:t>
            </a:r>
          </a:p>
          <a:p>
            <a:pPr marL="0" indent="0" algn="just">
              <a:buNone/>
            </a:pPr>
            <a:r>
              <a:rPr lang="ru-RU" b="0" i="0" dirty="0">
                <a:solidFill>
                  <a:srgbClr val="000000"/>
                </a:solidFill>
                <a:effectLst/>
              </a:rPr>
              <a:t>Согласно Правилам № 446, физический износ здания оценивается при сравнении признаков износа, выявленных при осмотре, со значениями, которые приведены в таблицах данного документа.</a:t>
            </a:r>
          </a:p>
          <a:p>
            <a:pPr marL="0" indent="0" algn="just">
              <a:buNone/>
            </a:pPr>
            <a:r>
              <a:rPr lang="ru-RU" b="0" i="0" dirty="0">
                <a:solidFill>
                  <a:srgbClr val="000000"/>
                </a:solidFill>
                <a:effectLst/>
              </a:rPr>
              <a:t>В таблицах Правил № 446 приведены признаки изношенности отдельных конструкций и элементов, которые влияют на степень их изношенности. Таблицы позволяют определить процент изношенности дома с точностью до 5%. Они делятся по видам материалов, из которых сделан тот или иной элемент дома.</a:t>
            </a:r>
          </a:p>
          <a:p>
            <a:pPr marL="0" indent="0" algn="just">
              <a:buNone/>
            </a:pPr>
            <a:r>
              <a:rPr lang="ru-RU" b="0" i="0" dirty="0">
                <a:solidFill>
                  <a:srgbClr val="000000"/>
                </a:solidFill>
                <a:effectLst/>
              </a:rPr>
              <a:t>В Правилах № 446 приведены методики расчётов износа для конструктивных элементов, отделки, обшивки и облицовки, а также для внутренних инженерных систем. Износ газового оборудования и лифтов Правилами № 446 не регламентируется.</a:t>
            </a:r>
          </a:p>
          <a:p>
            <a:pPr marL="0" indent="0" algn="just">
              <a:buNone/>
            </a:pPr>
            <a:r>
              <a:rPr lang="ru-RU" b="0" i="0" dirty="0">
                <a:solidFill>
                  <a:srgbClr val="000000"/>
                </a:solidFill>
                <a:effectLst/>
              </a:rPr>
              <a:t>Для получения точного результата необходимо обследовать несколько участков с разной степенью повреждений. Итоговый процент износа МКД – это сумма величин износа, полученных при оценке отдельных элементов. При этом учитывается удельный вес таких элементов в доме: как отношение размера повреждённого участка к общему размеру оцениваемой конструкции или размера всей конструкции к общему объёму элементов в доме.</a:t>
            </a:r>
          </a:p>
          <a:p>
            <a:pPr marL="0" indent="0" algn="just">
              <a:buNone/>
            </a:pPr>
            <a:r>
              <a:rPr lang="ru-RU" b="0" i="0" dirty="0">
                <a:solidFill>
                  <a:srgbClr val="000000"/>
                </a:solidFill>
                <a:effectLst/>
              </a:rPr>
              <a:t>Также нужно знать, что сведения об износе дома заносятся в технический паспорт МКД. Обязанность об актуализации этой информации в техдокументации лежит на собственниках помещений в МКД. Поэтому проведение экспертизы для определения актуального износа дома и внесение информации в техпаспорт МКД должно быть утверждено на общем собрании собственников.</a:t>
            </a:r>
          </a:p>
          <a:p>
            <a:pPr marL="0" indent="0" algn="just">
              <a:buNone/>
            </a:pPr>
            <a:endParaRPr lang="ru-RU" dirty="0"/>
          </a:p>
        </p:txBody>
      </p:sp>
    </p:spTree>
    <p:extLst>
      <p:ext uri="{BB962C8B-B14F-4D97-AF65-F5344CB8AC3E}">
        <p14:creationId xmlns:p14="http://schemas.microsoft.com/office/powerpoint/2010/main" val="649252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961BA3-106D-8AAD-DF63-16773CF87A67}"/>
              </a:ext>
            </a:extLst>
          </p:cNvPr>
          <p:cNvSpPr>
            <a:spLocks noGrp="1"/>
          </p:cNvSpPr>
          <p:nvPr>
            <p:ph type="title"/>
          </p:nvPr>
        </p:nvSpPr>
        <p:spPr>
          <a:xfrm>
            <a:off x="838200" y="365125"/>
            <a:ext cx="10515600" cy="610235"/>
          </a:xfrm>
        </p:spPr>
        <p:txBody>
          <a:bodyPr>
            <a:normAutofit/>
          </a:bodyPr>
          <a:lstStyle/>
          <a:p>
            <a:r>
              <a:rPr lang="ru-RU" sz="3200" dirty="0">
                <a:solidFill>
                  <a:srgbClr val="282828"/>
                </a:solidFill>
                <a:latin typeface="+mn-lt"/>
              </a:rPr>
              <a:t>К</a:t>
            </a:r>
            <a:r>
              <a:rPr lang="ru-RU" sz="3200" i="0" dirty="0">
                <a:solidFill>
                  <a:srgbClr val="282828"/>
                </a:solidFill>
                <a:effectLst/>
                <a:latin typeface="+mn-lt"/>
              </a:rPr>
              <a:t>ак узнать степень износа дома</a:t>
            </a:r>
            <a:endParaRPr lang="ru-RU" sz="3200" dirty="0">
              <a:latin typeface="+mn-lt"/>
            </a:endParaRPr>
          </a:p>
        </p:txBody>
      </p:sp>
      <p:sp>
        <p:nvSpPr>
          <p:cNvPr id="3" name="Объект 2">
            <a:extLst>
              <a:ext uri="{FF2B5EF4-FFF2-40B4-BE49-F238E27FC236}">
                <a16:creationId xmlns:a16="http://schemas.microsoft.com/office/drawing/2014/main" id="{AC974E7A-29C4-92CD-3251-CF74D8AF8833}"/>
              </a:ext>
            </a:extLst>
          </p:cNvPr>
          <p:cNvSpPr>
            <a:spLocks noGrp="1"/>
          </p:cNvSpPr>
          <p:nvPr>
            <p:ph idx="1"/>
          </p:nvPr>
        </p:nvSpPr>
        <p:spPr/>
        <p:txBody>
          <a:bodyPr/>
          <a:lstStyle/>
          <a:p>
            <a:pPr algn="just"/>
            <a:r>
              <a:rPr lang="ru-RU" b="0" i="0" dirty="0">
                <a:solidFill>
                  <a:srgbClr val="282828"/>
                </a:solidFill>
                <a:effectLst/>
                <a:latin typeface="Roboto" panose="02000000000000000000" pitchFamily="2" charset="0"/>
              </a:rPr>
              <a:t>запросить информацию в Бюро технической инвентаризации (может только собственник);</a:t>
            </a:r>
          </a:p>
          <a:p>
            <a:pPr algn="just"/>
            <a:r>
              <a:rPr lang="ru-RU" b="0" i="0" dirty="0">
                <a:solidFill>
                  <a:srgbClr val="282828"/>
                </a:solidFill>
                <a:effectLst/>
                <a:latin typeface="Roboto" panose="02000000000000000000" pitchFamily="2" charset="0"/>
              </a:rPr>
              <a:t>заказать инженерно-техническую экспертизу (оценку износа в компаниях, предлагающих услуги по оценке и экспертизе недвижимости;</a:t>
            </a:r>
          </a:p>
          <a:p>
            <a:pPr algn="just"/>
            <a:r>
              <a:rPr lang="ru-RU" b="0" i="0" dirty="0">
                <a:solidFill>
                  <a:srgbClr val="282828"/>
                </a:solidFill>
                <a:effectLst/>
                <a:latin typeface="Roboto" panose="02000000000000000000" pitchFamily="2" charset="0"/>
              </a:rPr>
              <a:t>узнать об износе дома можно в ГИС ЖКХ. Зайдя на сайт </a:t>
            </a:r>
            <a:r>
              <a:rPr lang="ru-RU" b="0" i="0" u="sng" dirty="0">
                <a:effectLst/>
                <a:latin typeface="Roboto" panose="02000000000000000000" pitchFamily="2" charset="0"/>
                <a:hlinkClick r:id="rId2"/>
              </a:rPr>
              <a:t>dom.gosuslugi.ru</a:t>
            </a:r>
            <a:r>
              <a:rPr lang="ru-RU" b="0" i="0" dirty="0">
                <a:solidFill>
                  <a:srgbClr val="282828"/>
                </a:solidFill>
                <a:effectLst/>
                <a:latin typeface="Roboto" panose="02000000000000000000" pitchFamily="2" charset="0"/>
              </a:rPr>
              <a:t>, найдите свой дом и посмотрите сведения о нем. Информация имеется, к сожалению, не по всем домам, но база постепенно пополняется.</a:t>
            </a:r>
          </a:p>
          <a:p>
            <a:pPr marL="0" indent="0">
              <a:buNone/>
            </a:pPr>
            <a:endParaRPr lang="ru-RU" dirty="0"/>
          </a:p>
        </p:txBody>
      </p:sp>
    </p:spTree>
    <p:extLst>
      <p:ext uri="{BB962C8B-B14F-4D97-AF65-F5344CB8AC3E}">
        <p14:creationId xmlns:p14="http://schemas.microsoft.com/office/powerpoint/2010/main" val="406956132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1659</Words>
  <Application>Microsoft Office PowerPoint</Application>
  <PresentationFormat>Широкоэкранный</PresentationFormat>
  <Paragraphs>97</Paragraphs>
  <Slides>18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18</vt:i4>
      </vt:variant>
    </vt:vector>
  </HeadingPairs>
  <TitlesOfParts>
    <vt:vector size="25" baseType="lpstr">
      <vt:lpstr>Arial</vt:lpstr>
      <vt:lpstr>Calibri</vt:lpstr>
      <vt:lpstr>Calibri Light</vt:lpstr>
      <vt:lpstr>geometria</vt:lpstr>
      <vt:lpstr>Roboto</vt:lpstr>
      <vt:lpstr>Times New Roman</vt:lpstr>
      <vt:lpstr>Тема Office</vt:lpstr>
      <vt:lpstr>Общие понятия об объекте недвижимости. Сущность и основные признаки. ЖИЗНЕННЫЙ ЦИКЛ ОБЪЕКТА НЕДВИЖИМОСТИ </vt:lpstr>
      <vt:lpstr>ГК РФ (статья 130)</vt:lpstr>
      <vt:lpstr>Объект недвижимости</vt:lpstr>
      <vt:lpstr>Презентация PowerPoint</vt:lpstr>
      <vt:lpstr> Сущностные характеристики объектов недвижимости</vt:lpstr>
      <vt:lpstr>Признаки объектов недвижимости</vt:lpstr>
      <vt:lpstr>Триединство объектов недвижимости</vt:lpstr>
      <vt:lpstr>Жизненный цикл объекта недвижимости</vt:lpstr>
      <vt:lpstr>Презентация PowerPoint</vt:lpstr>
      <vt:lpstr>Презентация PowerPoint</vt:lpstr>
      <vt:lpstr>Закономерности жизненного цикла объекта недвижимости </vt:lpstr>
      <vt:lpstr>Презентация PowerPoint</vt:lpstr>
      <vt:lpstr>Этапы существования объекта недвижимости</vt:lpstr>
      <vt:lpstr>Стадии износа </vt:lpstr>
      <vt:lpstr>Презентация PowerPoint</vt:lpstr>
      <vt:lpstr>Признаки износа </vt:lpstr>
      <vt:lpstr>Презентация PowerPoint</vt:lpstr>
      <vt:lpstr>Как узнать степень износа дома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Кончакова</dc:creator>
  <cp:lastModifiedBy>Наталья Кончакова</cp:lastModifiedBy>
  <cp:revision>2</cp:revision>
  <dcterms:created xsi:type="dcterms:W3CDTF">2024-07-27T07:06:07Z</dcterms:created>
  <dcterms:modified xsi:type="dcterms:W3CDTF">2024-10-01T03:21:44Z</dcterms:modified>
</cp:coreProperties>
</file>