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874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83357" y="466471"/>
            <a:ext cx="5768340" cy="1123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333333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333333"/>
                </a:solidFill>
                <a:latin typeface="Microsoft Sans Serif"/>
                <a:cs typeface="Microsoft Sans Serif"/>
              </a:defRPr>
            </a:lvl1pPr>
          </a:lstStyle>
          <a:p>
            <a:pPr marL="39370">
              <a:lnSpc>
                <a:spcPts val="142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333333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333333"/>
                </a:solidFill>
                <a:latin typeface="Microsoft Sans Serif"/>
                <a:cs typeface="Microsoft Sans Serif"/>
              </a:defRPr>
            </a:lvl1pPr>
          </a:lstStyle>
          <a:p>
            <a:pPr marL="39370">
              <a:lnSpc>
                <a:spcPts val="142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333333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333333"/>
                </a:solidFill>
                <a:latin typeface="Microsoft Sans Serif"/>
                <a:cs typeface="Microsoft Sans Serif"/>
              </a:defRPr>
            </a:lvl1pPr>
          </a:lstStyle>
          <a:p>
            <a:pPr marL="39370">
              <a:lnSpc>
                <a:spcPts val="142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333333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333333"/>
                </a:solidFill>
                <a:latin typeface="Microsoft Sans Serif"/>
                <a:cs typeface="Microsoft Sans Serif"/>
              </a:defRPr>
            </a:lvl1pPr>
          </a:lstStyle>
          <a:p>
            <a:pPr marL="39370">
              <a:lnSpc>
                <a:spcPts val="142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333333"/>
                </a:solidFill>
                <a:latin typeface="Microsoft Sans Serif"/>
                <a:cs typeface="Microsoft Sans Serif"/>
              </a:defRPr>
            </a:lvl1pPr>
          </a:lstStyle>
          <a:p>
            <a:pPr marL="39370">
              <a:lnSpc>
                <a:spcPts val="142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0895" y="26619"/>
            <a:ext cx="8673465" cy="1242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333333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02535" y="1655775"/>
            <a:ext cx="7438390" cy="1597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019800" y="6450336"/>
            <a:ext cx="263525" cy="219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333333"/>
                </a:solidFill>
                <a:latin typeface="Microsoft Sans Serif"/>
                <a:cs typeface="Microsoft Sans Serif"/>
              </a:defRPr>
            </a:lvl1pPr>
          </a:lstStyle>
          <a:p>
            <a:pPr marL="39370">
              <a:lnSpc>
                <a:spcPts val="142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norgeskart.no/" TargetMode="Externa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30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58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hyperlink" Target="https://kart.ssb.no/" TargetMode="Externa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-12700" y="-15747"/>
            <a:ext cx="895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Microsoft Sans Serif"/>
                <a:cs typeface="Microsoft Sans Serif"/>
              </a:rPr>
              <a:t>1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24200" y="2971800"/>
            <a:ext cx="820166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2700">
              <a:lnSpc>
                <a:spcPct val="100000"/>
              </a:lnSpc>
              <a:spcBef>
                <a:spcPts val="95"/>
              </a:spcBef>
            </a:pPr>
            <a:r>
              <a:rPr lang="ru-RU" sz="4000" b="1" spc="-25" dirty="0">
                <a:latin typeface="Arial"/>
                <a:cs typeface="Arial"/>
              </a:rPr>
              <a:t>Примеры применения ГИС</a:t>
            </a:r>
            <a:endParaRPr sz="4000" b="1" spc="-25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27212" y="2057400"/>
            <a:ext cx="8537575" cy="833562"/>
          </a:xfrm>
          <a:prstGeom prst="rect">
            <a:avLst/>
          </a:prstGeom>
        </p:spPr>
        <p:txBody>
          <a:bodyPr vert="horz" wrap="square" lIns="0" tIns="215900" rIns="0" bIns="0" rtlCol="0">
            <a:spAutoFit/>
          </a:bodyPr>
          <a:lstStyle/>
          <a:p>
            <a:pPr marL="633095" algn="ctr">
              <a:lnSpc>
                <a:spcPct val="100000"/>
              </a:lnSpc>
              <a:spcBef>
                <a:spcPts val="1700"/>
              </a:spcBef>
            </a:pPr>
            <a:r>
              <a:rPr lang="ru-RU" sz="4000" b="1" spc="-25" dirty="0">
                <a:solidFill>
                  <a:srgbClr val="333333"/>
                </a:solidFill>
                <a:latin typeface="Arial"/>
                <a:cs typeface="Arial"/>
              </a:rPr>
              <a:t>Организация данных в ГИС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11707" y="405511"/>
            <a:ext cx="9388475" cy="128397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2698115" marR="5080" indent="-2686050">
              <a:lnSpc>
                <a:spcPts val="4620"/>
              </a:lnSpc>
              <a:spcBef>
                <a:spcPts val="805"/>
              </a:spcBef>
              <a:tabLst>
                <a:tab pos="4612005" algn="l"/>
              </a:tabLst>
            </a:pPr>
            <a:r>
              <a:rPr sz="4400" b="1" spc="-10" dirty="0">
                <a:solidFill>
                  <a:srgbClr val="000000"/>
                </a:solidFill>
                <a:latin typeface="Arial"/>
                <a:cs typeface="Arial"/>
              </a:rPr>
              <a:t>Г</a:t>
            </a:r>
            <a:r>
              <a:rPr sz="4400" spc="-10" dirty="0">
                <a:solidFill>
                  <a:srgbClr val="000000"/>
                </a:solidFill>
              </a:rPr>
              <a:t>еографические</a:t>
            </a:r>
            <a:r>
              <a:rPr sz="4400" dirty="0">
                <a:solidFill>
                  <a:srgbClr val="000000"/>
                </a:solidFill>
              </a:rPr>
              <a:t>	</a:t>
            </a:r>
            <a:r>
              <a:rPr sz="4400" b="1" spc="-20" dirty="0">
                <a:solidFill>
                  <a:srgbClr val="000000"/>
                </a:solidFill>
                <a:latin typeface="Arial"/>
                <a:cs typeface="Arial"/>
              </a:rPr>
              <a:t>И</a:t>
            </a:r>
            <a:r>
              <a:rPr sz="4400" spc="-20" dirty="0">
                <a:solidFill>
                  <a:srgbClr val="000000"/>
                </a:solidFill>
              </a:rPr>
              <a:t>нформационные </a:t>
            </a:r>
            <a:r>
              <a:rPr sz="4400" b="1" dirty="0">
                <a:solidFill>
                  <a:srgbClr val="000000"/>
                </a:solidFill>
                <a:latin typeface="Arial"/>
                <a:cs typeface="Arial"/>
              </a:rPr>
              <a:t>С</a:t>
            </a:r>
            <a:r>
              <a:rPr sz="4400" dirty="0">
                <a:solidFill>
                  <a:srgbClr val="000000"/>
                </a:solidFill>
              </a:rPr>
              <a:t>истемы</a:t>
            </a:r>
            <a:r>
              <a:rPr sz="4400" spc="-195" dirty="0">
                <a:solidFill>
                  <a:srgbClr val="000000"/>
                </a:solidFill>
              </a:rPr>
              <a:t> </a:t>
            </a:r>
            <a:r>
              <a:rPr sz="4400" spc="-10" dirty="0">
                <a:solidFill>
                  <a:srgbClr val="000000"/>
                </a:solidFill>
              </a:rPr>
              <a:t>(</a:t>
            </a:r>
            <a:r>
              <a:rPr sz="4400" b="1" spc="-10" dirty="0">
                <a:solidFill>
                  <a:srgbClr val="000000"/>
                </a:solidFill>
                <a:latin typeface="Arial"/>
                <a:cs typeface="Arial"/>
              </a:rPr>
              <a:t>ГИС</a:t>
            </a:r>
            <a:r>
              <a:rPr sz="4400" spc="-10" dirty="0">
                <a:solidFill>
                  <a:srgbClr val="000000"/>
                </a:solidFill>
              </a:rPr>
              <a:t>)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11809" y="2473634"/>
            <a:ext cx="10610215" cy="256222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69875" indent="-257175">
              <a:lnSpc>
                <a:spcPct val="100000"/>
              </a:lnSpc>
              <a:spcBef>
                <a:spcPts val="415"/>
              </a:spcBef>
              <a:buChar char="•"/>
              <a:tabLst>
                <a:tab pos="269875" algn="l"/>
              </a:tabLst>
            </a:pPr>
            <a:r>
              <a:rPr sz="24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Предметная</a:t>
            </a:r>
            <a:r>
              <a:rPr sz="2400" spc="-8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0000"/>
                </a:solidFill>
                <a:latin typeface="Microsoft Sans Serif"/>
                <a:cs typeface="Microsoft Sans Serif"/>
              </a:rPr>
              <a:t>область</a:t>
            </a:r>
            <a:r>
              <a:rPr sz="2400" spc="-8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и</a:t>
            </a:r>
            <a:r>
              <a:rPr sz="2400" spc="-9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инструменты</a:t>
            </a:r>
            <a:r>
              <a:rPr sz="2400" spc="-7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для:</a:t>
            </a:r>
            <a:endParaRPr sz="2400">
              <a:latin typeface="Microsoft Sans Serif"/>
              <a:cs typeface="Microsoft Sans Serif"/>
            </a:endParaRPr>
          </a:p>
          <a:p>
            <a:pPr marL="469900" marR="863600">
              <a:lnSpc>
                <a:spcPts val="2160"/>
              </a:lnSpc>
              <a:spcBef>
                <a:spcPts val="545"/>
              </a:spcBef>
            </a:pPr>
            <a:r>
              <a:rPr sz="2000" dirty="0">
                <a:latin typeface="Microsoft Sans Serif"/>
                <a:cs typeface="Microsoft Sans Serif"/>
              </a:rPr>
              <a:t>-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AFEF"/>
                </a:solidFill>
                <a:latin typeface="Microsoft Sans Serif"/>
                <a:cs typeface="Microsoft Sans Serif"/>
              </a:rPr>
              <a:t>захвата,</a:t>
            </a:r>
            <a:r>
              <a:rPr sz="2000" spc="-60" dirty="0">
                <a:solidFill>
                  <a:srgbClr val="00AFE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AFEF"/>
                </a:solidFill>
                <a:latin typeface="Microsoft Sans Serif"/>
                <a:cs typeface="Microsoft Sans Serif"/>
              </a:rPr>
              <a:t>хранения,</a:t>
            </a:r>
            <a:r>
              <a:rPr sz="2000" spc="-50" dirty="0">
                <a:solidFill>
                  <a:srgbClr val="00AFE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6FC0"/>
                </a:solidFill>
                <a:latin typeface="Microsoft Sans Serif"/>
                <a:cs typeface="Microsoft Sans Serif"/>
              </a:rPr>
              <a:t>манипулирования,</a:t>
            </a:r>
            <a:r>
              <a:rPr sz="2000" spc="-55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6FC0"/>
                </a:solidFill>
                <a:latin typeface="Microsoft Sans Serif"/>
                <a:cs typeface="Microsoft Sans Serif"/>
              </a:rPr>
              <a:t>анализа,</a:t>
            </a:r>
            <a:r>
              <a:rPr sz="2000" spc="-70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6FC0"/>
                </a:solidFill>
                <a:latin typeface="Microsoft Sans Serif"/>
                <a:cs typeface="Microsoft Sans Serif"/>
              </a:rPr>
              <a:t>управления</a:t>
            </a:r>
            <a:r>
              <a:rPr sz="2000" spc="-50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и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6FC0"/>
                </a:solidFill>
                <a:latin typeface="Microsoft Sans Serif"/>
                <a:cs typeface="Microsoft Sans Serif"/>
              </a:rPr>
              <a:t>представления </a:t>
            </a:r>
            <a:r>
              <a:rPr sz="2000" spc="-10" dirty="0">
                <a:latin typeface="Microsoft Sans Serif"/>
                <a:cs typeface="Microsoft Sans Serif"/>
              </a:rPr>
              <a:t>геолокационных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данных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(Геоданных).</a:t>
            </a:r>
            <a:endParaRPr sz="2000">
              <a:latin typeface="Microsoft Sans Serif"/>
              <a:cs typeface="Microsoft Sans Serif"/>
            </a:endParaRPr>
          </a:p>
          <a:p>
            <a:pPr marL="1696720">
              <a:lnSpc>
                <a:spcPct val="100000"/>
              </a:lnSpc>
              <a:spcBef>
                <a:spcPts val="1270"/>
              </a:spcBef>
            </a:pPr>
            <a:r>
              <a:rPr sz="1800" u="sng" spc="-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Геоданные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=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50" dirty="0">
                <a:latin typeface="Microsoft Sans Serif"/>
                <a:cs typeface="Microsoft Sans Serif"/>
              </a:rPr>
              <a:t>Точки, </a:t>
            </a:r>
            <a:r>
              <a:rPr sz="1800" dirty="0">
                <a:latin typeface="Microsoft Sans Serif"/>
                <a:cs typeface="Microsoft Sans Serif"/>
              </a:rPr>
              <a:t>линии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и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полигоны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или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Растры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координатами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реального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мира.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98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269875" marR="135890" indent="-257810">
              <a:lnSpc>
                <a:spcPts val="2260"/>
              </a:lnSpc>
              <a:buChar char="•"/>
              <a:tabLst>
                <a:tab pos="269875" algn="l"/>
                <a:tab pos="353695" algn="l"/>
              </a:tabLst>
            </a:pP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000" dirty="0">
                <a:latin typeface="Microsoft Sans Serif"/>
                <a:cs typeface="Microsoft Sans Serif"/>
              </a:rPr>
              <a:t>ГИС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может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связывать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“несвязанную”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информацию,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используя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геолокацию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качестве </a:t>
            </a:r>
            <a:r>
              <a:rPr sz="2000" spc="-20" dirty="0">
                <a:latin typeface="Microsoft Sans Serif"/>
                <a:cs typeface="Microsoft Sans Serif"/>
              </a:rPr>
              <a:t>ключевой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переменной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индекса.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146281" y="6464985"/>
            <a:ext cx="1663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2</a:t>
            </a:fld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7227" y="93929"/>
            <a:ext cx="8526145" cy="117030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2447925" marR="5080" indent="-2435860">
              <a:lnSpc>
                <a:spcPts val="4210"/>
              </a:lnSpc>
              <a:spcBef>
                <a:spcPts val="730"/>
              </a:spcBef>
              <a:tabLst>
                <a:tab pos="4191635" algn="l"/>
              </a:tabLst>
            </a:pPr>
            <a:r>
              <a:rPr sz="4000" b="1" spc="-10" dirty="0">
                <a:solidFill>
                  <a:srgbClr val="000000"/>
                </a:solidFill>
                <a:latin typeface="Arial"/>
                <a:cs typeface="Arial"/>
              </a:rPr>
              <a:t>Г</a:t>
            </a:r>
            <a:r>
              <a:rPr sz="4000" spc="-10" dirty="0">
                <a:solidFill>
                  <a:srgbClr val="000000"/>
                </a:solidFill>
              </a:rPr>
              <a:t>еографические</a:t>
            </a:r>
            <a:r>
              <a:rPr sz="4000" dirty="0">
                <a:solidFill>
                  <a:srgbClr val="000000"/>
                </a:solidFill>
              </a:rPr>
              <a:t>	</a:t>
            </a:r>
            <a:r>
              <a:rPr sz="4000" b="1" spc="-25" dirty="0">
                <a:solidFill>
                  <a:srgbClr val="000000"/>
                </a:solidFill>
                <a:latin typeface="Arial"/>
                <a:cs typeface="Arial"/>
              </a:rPr>
              <a:t>И</a:t>
            </a:r>
            <a:r>
              <a:rPr sz="4000" spc="-25" dirty="0">
                <a:solidFill>
                  <a:srgbClr val="000000"/>
                </a:solidFill>
              </a:rPr>
              <a:t>нформационные </a:t>
            </a:r>
            <a:r>
              <a:rPr sz="4000" b="1" dirty="0">
                <a:solidFill>
                  <a:srgbClr val="000000"/>
                </a:solidFill>
                <a:latin typeface="Arial"/>
                <a:cs typeface="Arial"/>
              </a:rPr>
              <a:t>С</a:t>
            </a:r>
            <a:r>
              <a:rPr sz="4000" dirty="0">
                <a:solidFill>
                  <a:srgbClr val="000000"/>
                </a:solidFill>
              </a:rPr>
              <a:t>истемы</a:t>
            </a:r>
            <a:r>
              <a:rPr sz="4000" spc="-235" dirty="0">
                <a:solidFill>
                  <a:srgbClr val="000000"/>
                </a:solidFill>
              </a:rPr>
              <a:t> </a:t>
            </a:r>
            <a:r>
              <a:rPr sz="4000" spc="-10" dirty="0">
                <a:solidFill>
                  <a:srgbClr val="000000"/>
                </a:solidFill>
              </a:rPr>
              <a:t>(</a:t>
            </a:r>
            <a:r>
              <a:rPr sz="4000" b="1" spc="-10" dirty="0">
                <a:solidFill>
                  <a:srgbClr val="000000"/>
                </a:solidFill>
                <a:latin typeface="Arial"/>
                <a:cs typeface="Arial"/>
              </a:rPr>
              <a:t>ГИС</a:t>
            </a:r>
            <a:r>
              <a:rPr sz="4000" spc="-10" dirty="0">
                <a:solidFill>
                  <a:srgbClr val="000000"/>
                </a:solidFill>
              </a:rPr>
              <a:t>)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46200" y="1167617"/>
            <a:ext cx="10610215" cy="256159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69875" indent="-257175">
              <a:lnSpc>
                <a:spcPct val="100000"/>
              </a:lnSpc>
              <a:spcBef>
                <a:spcPts val="415"/>
              </a:spcBef>
              <a:buChar char="•"/>
              <a:tabLst>
                <a:tab pos="269875" algn="l"/>
              </a:tabLst>
            </a:pPr>
            <a:r>
              <a:rPr sz="24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Предметная</a:t>
            </a:r>
            <a:r>
              <a:rPr sz="2400" spc="-8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0000"/>
                </a:solidFill>
                <a:latin typeface="Microsoft Sans Serif"/>
                <a:cs typeface="Microsoft Sans Serif"/>
              </a:rPr>
              <a:t>область</a:t>
            </a:r>
            <a:r>
              <a:rPr sz="2400" spc="-7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и</a:t>
            </a:r>
            <a:r>
              <a:rPr sz="2400" spc="-9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инструменты</a:t>
            </a:r>
            <a:r>
              <a:rPr sz="2400" spc="-7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для:</a:t>
            </a:r>
            <a:endParaRPr sz="2400">
              <a:latin typeface="Microsoft Sans Serif"/>
              <a:cs typeface="Microsoft Sans Serif"/>
            </a:endParaRPr>
          </a:p>
          <a:p>
            <a:pPr marL="469265">
              <a:lnSpc>
                <a:spcPts val="2280"/>
              </a:lnSpc>
              <a:spcBef>
                <a:spcPts val="270"/>
              </a:spcBef>
            </a:pPr>
            <a:r>
              <a:rPr sz="2000" dirty="0">
                <a:latin typeface="Microsoft Sans Serif"/>
                <a:cs typeface="Microsoft Sans Serif"/>
              </a:rPr>
              <a:t>-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AFEF"/>
                </a:solidFill>
                <a:latin typeface="Microsoft Sans Serif"/>
                <a:cs typeface="Microsoft Sans Serif"/>
              </a:rPr>
              <a:t>захвата,</a:t>
            </a:r>
            <a:r>
              <a:rPr sz="2000" spc="-60" dirty="0">
                <a:solidFill>
                  <a:srgbClr val="00AFE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AFEF"/>
                </a:solidFill>
                <a:latin typeface="Microsoft Sans Serif"/>
                <a:cs typeface="Microsoft Sans Serif"/>
              </a:rPr>
              <a:t>хранения,</a:t>
            </a:r>
            <a:r>
              <a:rPr sz="2000" spc="-50" dirty="0">
                <a:solidFill>
                  <a:srgbClr val="00AFE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6FC0"/>
                </a:solidFill>
                <a:latin typeface="Microsoft Sans Serif"/>
                <a:cs typeface="Microsoft Sans Serif"/>
              </a:rPr>
              <a:t>манипулирования,</a:t>
            </a:r>
            <a:r>
              <a:rPr sz="2000" spc="-55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6FC0"/>
                </a:solidFill>
                <a:latin typeface="Microsoft Sans Serif"/>
                <a:cs typeface="Microsoft Sans Serif"/>
              </a:rPr>
              <a:t>анализа,</a:t>
            </a:r>
            <a:r>
              <a:rPr sz="2000" spc="-70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6FC0"/>
                </a:solidFill>
                <a:latin typeface="Microsoft Sans Serif"/>
                <a:cs typeface="Microsoft Sans Serif"/>
              </a:rPr>
              <a:t>управления</a:t>
            </a:r>
            <a:r>
              <a:rPr sz="2000" spc="-50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и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6FC0"/>
                </a:solidFill>
                <a:latin typeface="Microsoft Sans Serif"/>
                <a:cs typeface="Microsoft Sans Serif"/>
              </a:rPr>
              <a:t>представления</a:t>
            </a:r>
            <a:endParaRPr sz="2000">
              <a:latin typeface="Microsoft Sans Serif"/>
              <a:cs typeface="Microsoft Sans Serif"/>
            </a:endParaRPr>
          </a:p>
          <a:p>
            <a:pPr marL="469265">
              <a:lnSpc>
                <a:spcPts val="2280"/>
              </a:lnSpc>
            </a:pPr>
            <a:r>
              <a:rPr sz="2000" spc="-10" dirty="0">
                <a:latin typeface="Microsoft Sans Serif"/>
                <a:cs typeface="Microsoft Sans Serif"/>
              </a:rPr>
              <a:t>геолокационных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данных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(Геоданных).</a:t>
            </a:r>
            <a:endParaRPr sz="2000">
              <a:latin typeface="Microsoft Sans Serif"/>
              <a:cs typeface="Microsoft Sans Serif"/>
            </a:endParaRPr>
          </a:p>
          <a:p>
            <a:pPr marL="1696720">
              <a:lnSpc>
                <a:spcPct val="100000"/>
              </a:lnSpc>
              <a:spcBef>
                <a:spcPts val="1305"/>
              </a:spcBef>
            </a:pPr>
            <a:r>
              <a:rPr sz="1800" u="sng" spc="-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Геоданные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=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50" dirty="0">
                <a:latin typeface="Microsoft Sans Serif"/>
                <a:cs typeface="Microsoft Sans Serif"/>
              </a:rPr>
              <a:t>Точки, </a:t>
            </a:r>
            <a:r>
              <a:rPr sz="1800" dirty="0">
                <a:latin typeface="Microsoft Sans Serif"/>
                <a:cs typeface="Microsoft Sans Serif"/>
              </a:rPr>
              <a:t>линии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и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полигоны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или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Растры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координатами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реального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мира.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78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353695" indent="-340995">
              <a:lnSpc>
                <a:spcPts val="2330"/>
              </a:lnSpc>
              <a:buSzPct val="120000"/>
              <a:buChar char="•"/>
              <a:tabLst>
                <a:tab pos="353695" algn="l"/>
              </a:tabLst>
            </a:pPr>
            <a:r>
              <a:rPr sz="2000" dirty="0">
                <a:latin typeface="Microsoft Sans Serif"/>
                <a:cs typeface="Microsoft Sans Serif"/>
              </a:rPr>
              <a:t>ГИС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может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связывать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“несвязанную”</a:t>
            </a:r>
            <a:r>
              <a:rPr sz="2000" spc="-10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информацию,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используя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геолокацию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качестве</a:t>
            </a:r>
            <a:endParaRPr sz="2000">
              <a:latin typeface="Microsoft Sans Serif"/>
              <a:cs typeface="Microsoft Sans Serif"/>
            </a:endParaRPr>
          </a:p>
          <a:p>
            <a:pPr marL="269875">
              <a:lnSpc>
                <a:spcPts val="2330"/>
              </a:lnSpc>
            </a:pPr>
            <a:r>
              <a:rPr sz="2000" spc="-20" dirty="0">
                <a:latin typeface="Microsoft Sans Serif"/>
                <a:cs typeface="Microsoft Sans Serif"/>
              </a:rPr>
              <a:t>ключевой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переменной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индекса.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78458" y="3759784"/>
            <a:ext cx="1711325" cy="1003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4945" indent="-182245" algn="just">
              <a:lnSpc>
                <a:spcPct val="100000"/>
              </a:lnSpc>
              <a:spcBef>
                <a:spcPts val="95"/>
              </a:spcBef>
              <a:buFont typeface="Verdana"/>
              <a:buChar char="•"/>
              <a:tabLst>
                <a:tab pos="194945" algn="l"/>
              </a:tabLst>
            </a:pPr>
            <a:r>
              <a:rPr sz="1600" b="1" spc="-10" dirty="0">
                <a:latin typeface="Arial"/>
                <a:cs typeface="Arial"/>
              </a:rPr>
              <a:t>Точки</a:t>
            </a:r>
            <a:r>
              <a:rPr sz="1600" spc="-10" dirty="0">
                <a:latin typeface="Verdana"/>
                <a:cs typeface="Verdana"/>
              </a:rPr>
              <a:t>:</a:t>
            </a:r>
            <a:r>
              <a:rPr sz="1600" spc="-12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одна</a:t>
            </a:r>
            <a:endParaRPr sz="1600"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  <a:spcBef>
                <a:spcPts val="30"/>
              </a:spcBef>
            </a:pPr>
            <a:r>
              <a:rPr sz="1600" dirty="0">
                <a:latin typeface="Verdana"/>
                <a:cs typeface="Verdana"/>
              </a:rPr>
              <a:t>координата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x,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y </a:t>
            </a:r>
            <a:r>
              <a:rPr sz="1600" dirty="0">
                <a:solidFill>
                  <a:srgbClr val="0E5394"/>
                </a:solidFill>
                <a:latin typeface="Verdana"/>
                <a:cs typeface="Verdana"/>
              </a:rPr>
              <a:t>например,</a:t>
            </a:r>
            <a:r>
              <a:rPr sz="1600" spc="-75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0E5394"/>
                </a:solidFill>
                <a:latin typeface="Verdana"/>
                <a:cs typeface="Verdana"/>
              </a:rPr>
              <a:t>одно </a:t>
            </a: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здание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0410" y="5059322"/>
            <a:ext cx="6366803" cy="139251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819525" y="3763721"/>
            <a:ext cx="1700530" cy="100393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82245">
              <a:lnSpc>
                <a:spcPct val="100499"/>
              </a:lnSpc>
              <a:spcBef>
                <a:spcPts val="85"/>
              </a:spcBef>
              <a:buFont typeface="Verdana"/>
              <a:buChar char="•"/>
              <a:tabLst>
                <a:tab pos="194945" algn="l"/>
              </a:tabLst>
            </a:pPr>
            <a:r>
              <a:rPr sz="1600" b="1" dirty="0">
                <a:latin typeface="Arial"/>
                <a:cs typeface="Arial"/>
              </a:rPr>
              <a:t>Линии</a:t>
            </a:r>
            <a:r>
              <a:rPr sz="1600" dirty="0">
                <a:latin typeface="Verdana"/>
                <a:cs typeface="Verdana"/>
              </a:rPr>
              <a:t>: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набор </a:t>
            </a:r>
            <a:r>
              <a:rPr sz="1600" dirty="0">
                <a:latin typeface="Verdana"/>
                <a:cs typeface="Verdana"/>
              </a:rPr>
              <a:t>координат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x,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spc="-60" dirty="0">
                <a:latin typeface="Verdana"/>
                <a:cs typeface="Verdana"/>
              </a:rPr>
              <a:t>y </a:t>
            </a:r>
            <a:r>
              <a:rPr sz="1600" dirty="0">
                <a:solidFill>
                  <a:srgbClr val="0E5394"/>
                </a:solidFill>
                <a:latin typeface="Verdana"/>
                <a:cs typeface="Verdana"/>
              </a:rPr>
              <a:t>например,</a:t>
            </a:r>
            <a:r>
              <a:rPr sz="1600" spc="-75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0E5394"/>
                </a:solidFill>
                <a:latin typeface="Verdana"/>
                <a:cs typeface="Verdana"/>
              </a:rPr>
              <a:t>одна </a:t>
            </a: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дорога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60616" y="3689350"/>
            <a:ext cx="2122805" cy="124460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110489" indent="182245">
              <a:lnSpc>
                <a:spcPct val="101400"/>
              </a:lnSpc>
              <a:spcBef>
                <a:spcPts val="70"/>
              </a:spcBef>
              <a:buFont typeface="Verdana"/>
              <a:buChar char="•"/>
              <a:tabLst>
                <a:tab pos="194945" algn="l"/>
              </a:tabLst>
            </a:pPr>
            <a:r>
              <a:rPr sz="1600" b="1" dirty="0">
                <a:latin typeface="Arial"/>
                <a:cs typeface="Arial"/>
              </a:rPr>
              <a:t>Полигоны</a:t>
            </a:r>
            <a:r>
              <a:rPr sz="1600" dirty="0">
                <a:latin typeface="Verdana"/>
                <a:cs typeface="Verdana"/>
              </a:rPr>
              <a:t>:</a:t>
            </a:r>
            <a:r>
              <a:rPr sz="1600" spc="-13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набор </a:t>
            </a:r>
            <a:r>
              <a:rPr sz="1600" dirty="0">
                <a:latin typeface="Verdana"/>
                <a:cs typeface="Verdana"/>
              </a:rPr>
              <a:t>координат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x,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spc="-60" dirty="0">
                <a:latin typeface="Verdana"/>
                <a:cs typeface="Verdana"/>
              </a:rPr>
              <a:t>y</a:t>
            </a:r>
            <a:endParaRPr sz="1600">
              <a:latin typeface="Verdana"/>
              <a:cs typeface="Verdana"/>
            </a:endParaRPr>
          </a:p>
          <a:p>
            <a:pPr marL="12700" marR="5080">
              <a:lnSpc>
                <a:spcPct val="99400"/>
              </a:lnSpc>
              <a:spcBef>
                <a:spcPts val="10"/>
              </a:spcBef>
            </a:pPr>
            <a:r>
              <a:rPr sz="1600" dirty="0">
                <a:latin typeface="Verdana"/>
                <a:cs typeface="Verdana"/>
              </a:rPr>
              <a:t>полностью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закрыты </a:t>
            </a:r>
            <a:r>
              <a:rPr sz="1600" dirty="0">
                <a:solidFill>
                  <a:srgbClr val="0E5394"/>
                </a:solidFill>
                <a:latin typeface="Verdana"/>
                <a:cs typeface="Verdana"/>
              </a:rPr>
              <a:t>например,</a:t>
            </a:r>
            <a:r>
              <a:rPr sz="1600" spc="-75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0E5394"/>
                </a:solidFill>
                <a:latin typeface="Verdana"/>
                <a:cs typeface="Verdana"/>
              </a:rPr>
              <a:t>одна </a:t>
            </a: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провинция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37395" y="3670172"/>
            <a:ext cx="273939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82245">
              <a:lnSpc>
                <a:spcPct val="100000"/>
              </a:lnSpc>
              <a:spcBef>
                <a:spcPts val="95"/>
              </a:spcBef>
              <a:buFont typeface="Verdana"/>
              <a:buChar char="•"/>
              <a:tabLst>
                <a:tab pos="194945" algn="l"/>
              </a:tabLst>
            </a:pPr>
            <a:r>
              <a:rPr sz="1600" b="1" dirty="0">
                <a:latin typeface="Arial"/>
                <a:cs typeface="Arial"/>
              </a:rPr>
              <a:t>Растр</a:t>
            </a:r>
            <a:r>
              <a:rPr sz="1600" dirty="0">
                <a:latin typeface="Verdana"/>
                <a:cs typeface="Verdana"/>
              </a:rPr>
              <a:t>: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каждой</a:t>
            </a:r>
            <a:r>
              <a:rPr sz="1600" spc="-6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ячейке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в </a:t>
            </a:r>
            <a:r>
              <a:rPr sz="1600" dirty="0">
                <a:latin typeface="Verdana"/>
                <a:cs typeface="Verdana"/>
              </a:rPr>
              <a:t>сетке</a:t>
            </a:r>
            <a:r>
              <a:rPr sz="1600" spc="-4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задано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какое-</a:t>
            </a:r>
            <a:r>
              <a:rPr sz="1600" spc="-20" dirty="0">
                <a:latin typeface="Verdana"/>
                <a:cs typeface="Verdana"/>
              </a:rPr>
              <a:t>либо </a:t>
            </a:r>
            <a:r>
              <a:rPr sz="1600" dirty="0">
                <a:latin typeface="Verdana"/>
                <a:cs typeface="Verdana"/>
              </a:rPr>
              <a:t>значение,</a:t>
            </a:r>
            <a:r>
              <a:rPr sz="1600" spc="-60" dirty="0"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например, землепользование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977883" y="3639311"/>
            <a:ext cx="0" cy="3219450"/>
          </a:xfrm>
          <a:custGeom>
            <a:avLst/>
            <a:gdLst/>
            <a:ahLst/>
            <a:cxnLst/>
            <a:rect l="l" t="t" r="r" b="b"/>
            <a:pathLst>
              <a:path h="3219450">
                <a:moveTo>
                  <a:pt x="0" y="0"/>
                </a:moveTo>
                <a:lnTo>
                  <a:pt x="0" y="3219449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65479" y="4968187"/>
            <a:ext cx="1607961" cy="176641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146281" y="6464985"/>
            <a:ext cx="1663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3</a:t>
            </a:fld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7383" rIns="0" bIns="0" rtlCol="0">
            <a:spAutoFit/>
          </a:bodyPr>
          <a:lstStyle/>
          <a:p>
            <a:pPr marL="2521585">
              <a:lnSpc>
                <a:spcPct val="100000"/>
              </a:lnSpc>
              <a:spcBef>
                <a:spcPts val="100"/>
              </a:spcBef>
            </a:pPr>
            <a:r>
              <a:rPr sz="4500" dirty="0">
                <a:solidFill>
                  <a:srgbClr val="000000"/>
                </a:solidFill>
              </a:rPr>
              <a:t>С</a:t>
            </a:r>
            <a:r>
              <a:rPr sz="4500" spc="-90" dirty="0">
                <a:solidFill>
                  <a:srgbClr val="000000"/>
                </a:solidFill>
              </a:rPr>
              <a:t> </a:t>
            </a:r>
            <a:r>
              <a:rPr sz="4500" dirty="0">
                <a:solidFill>
                  <a:srgbClr val="000000"/>
                </a:solidFill>
              </a:rPr>
              <a:t>чего</a:t>
            </a:r>
            <a:r>
              <a:rPr sz="4500" spc="-90" dirty="0">
                <a:solidFill>
                  <a:srgbClr val="000000"/>
                </a:solidFill>
              </a:rPr>
              <a:t> </a:t>
            </a:r>
            <a:r>
              <a:rPr sz="4500" dirty="0">
                <a:solidFill>
                  <a:srgbClr val="000000"/>
                </a:solidFill>
              </a:rPr>
              <a:t>началась</a:t>
            </a:r>
            <a:r>
              <a:rPr sz="4500" spc="-90" dirty="0">
                <a:solidFill>
                  <a:srgbClr val="000000"/>
                </a:solidFill>
              </a:rPr>
              <a:t> </a:t>
            </a:r>
            <a:r>
              <a:rPr sz="4500" spc="-20" dirty="0">
                <a:solidFill>
                  <a:srgbClr val="000000"/>
                </a:solidFill>
              </a:rPr>
              <a:t>ГИС?</a:t>
            </a:r>
            <a:endParaRPr sz="4500"/>
          </a:p>
        </p:txBody>
      </p:sp>
      <p:sp>
        <p:nvSpPr>
          <p:cNvPr id="3" name="object 3"/>
          <p:cNvSpPr txBox="1"/>
          <p:nvPr/>
        </p:nvSpPr>
        <p:spPr>
          <a:xfrm>
            <a:off x="6943470" y="5241797"/>
            <a:ext cx="494373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solidFill>
                  <a:srgbClr val="A6A6A6"/>
                </a:solidFill>
                <a:latin typeface="Microsoft Sans Serif"/>
                <a:cs typeface="Microsoft Sans Serif"/>
              </a:rPr>
              <a:t>Источник:</a:t>
            </a:r>
            <a:r>
              <a:rPr sz="700" spc="90" dirty="0">
                <a:solidFill>
                  <a:srgbClr val="A6A6A6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A6A6A6"/>
                </a:solidFill>
                <a:latin typeface="Microsoft Sans Serif"/>
                <a:cs typeface="Microsoft Sans Serif"/>
              </a:rPr>
              <a:t>Исследование</a:t>
            </a:r>
            <a:r>
              <a:rPr sz="700" spc="114" dirty="0">
                <a:solidFill>
                  <a:srgbClr val="A6A6A6"/>
                </a:solidFill>
                <a:latin typeface="Microsoft Sans Serif"/>
                <a:cs typeface="Microsoft Sans Serif"/>
              </a:rPr>
              <a:t> </a:t>
            </a:r>
            <a:r>
              <a:rPr sz="700" spc="-20" dirty="0">
                <a:solidFill>
                  <a:srgbClr val="A6A6A6"/>
                </a:solidFill>
                <a:latin typeface="Microsoft Sans Serif"/>
                <a:cs typeface="Microsoft Sans Serif"/>
              </a:rPr>
              <a:t>нор</a:t>
            </a:r>
            <a:r>
              <a:rPr sz="700" spc="-10" dirty="0">
                <a:solidFill>
                  <a:srgbClr val="A6A6A6"/>
                </a:solidFill>
                <a:latin typeface="Microsoft Sans Serif"/>
                <a:cs typeface="Microsoft Sans Serif"/>
              </a:rPr>
              <a:t>мат</a:t>
            </a:r>
            <a:r>
              <a:rPr sz="700" spc="-15" dirty="0">
                <a:solidFill>
                  <a:srgbClr val="A6A6A6"/>
                </a:solidFill>
                <a:latin typeface="Microsoft Sans Serif"/>
                <a:cs typeface="Microsoft Sans Serif"/>
              </a:rPr>
              <a:t>и</a:t>
            </a:r>
            <a:r>
              <a:rPr sz="700" spc="-160" dirty="0">
                <a:solidFill>
                  <a:srgbClr val="A6A6A6"/>
                </a:solidFill>
                <a:latin typeface="Microsoft Sans Serif"/>
                <a:cs typeface="Microsoft Sans Serif"/>
              </a:rPr>
              <a:t>в</a:t>
            </a:r>
            <a:r>
              <a:rPr sz="700" spc="-370" dirty="0">
                <a:solidFill>
                  <a:srgbClr val="808080"/>
                </a:solidFill>
                <a:latin typeface="Microsoft Sans Serif"/>
                <a:cs typeface="Microsoft Sans Serif"/>
              </a:rPr>
              <a:t>И</a:t>
            </a:r>
            <a:r>
              <a:rPr sz="700" spc="-40" dirty="0">
                <a:solidFill>
                  <a:srgbClr val="A6A6A6"/>
                </a:solidFill>
                <a:latin typeface="Microsoft Sans Serif"/>
                <a:cs typeface="Microsoft Sans Serif"/>
              </a:rPr>
              <a:t>н</a:t>
            </a:r>
            <a:r>
              <a:rPr sz="700" spc="-345" dirty="0">
                <a:solidFill>
                  <a:srgbClr val="808080"/>
                </a:solidFill>
                <a:latin typeface="Microsoft Sans Serif"/>
                <a:cs typeface="Microsoft Sans Serif"/>
              </a:rPr>
              <a:t>с</a:t>
            </a:r>
            <a:r>
              <a:rPr sz="700" spc="-185" dirty="0">
                <a:solidFill>
                  <a:srgbClr val="A6A6A6"/>
                </a:solidFill>
                <a:latin typeface="Microsoft Sans Serif"/>
                <a:cs typeface="Microsoft Sans Serif"/>
              </a:rPr>
              <a:t>ы</a:t>
            </a:r>
            <a:r>
              <a:rPr sz="700" spc="-160" dirty="0">
                <a:solidFill>
                  <a:srgbClr val="808080"/>
                </a:solidFill>
                <a:latin typeface="Microsoft Sans Serif"/>
                <a:cs typeface="Microsoft Sans Serif"/>
              </a:rPr>
              <a:t>т</a:t>
            </a:r>
            <a:r>
              <a:rPr sz="700" spc="-220" dirty="0">
                <a:solidFill>
                  <a:srgbClr val="A6A6A6"/>
                </a:solidFill>
                <a:latin typeface="Microsoft Sans Serif"/>
                <a:cs typeface="Microsoft Sans Serif"/>
              </a:rPr>
              <a:t>х</a:t>
            </a:r>
            <a:r>
              <a:rPr sz="700" spc="-20" dirty="0">
                <a:solidFill>
                  <a:srgbClr val="808080"/>
                </a:solidFill>
                <a:latin typeface="Microsoft Sans Serif"/>
                <a:cs typeface="Microsoft Sans Serif"/>
              </a:rPr>
              <a:t>о</a:t>
            </a:r>
            <a:r>
              <a:rPr sz="700" spc="-345" dirty="0">
                <a:solidFill>
                  <a:srgbClr val="808080"/>
                </a:solidFill>
                <a:latin typeface="Microsoft Sans Serif"/>
                <a:cs typeface="Microsoft Sans Serif"/>
              </a:rPr>
              <a:t>ч</a:t>
            </a:r>
            <a:r>
              <a:rPr sz="700" spc="-110" dirty="0">
                <a:solidFill>
                  <a:srgbClr val="A6A6A6"/>
                </a:solidFill>
                <a:latin typeface="Microsoft Sans Serif"/>
                <a:cs typeface="Microsoft Sans Serif"/>
              </a:rPr>
              <a:t>д</a:t>
            </a:r>
            <a:r>
              <a:rPr sz="700" spc="-310" dirty="0">
                <a:solidFill>
                  <a:srgbClr val="808080"/>
                </a:solidFill>
                <a:latin typeface="Microsoft Sans Serif"/>
                <a:cs typeface="Microsoft Sans Serif"/>
              </a:rPr>
              <a:t>н</a:t>
            </a:r>
            <a:r>
              <a:rPr sz="700" spc="-114" dirty="0">
                <a:solidFill>
                  <a:srgbClr val="A6A6A6"/>
                </a:solidFill>
                <a:latin typeface="Microsoft Sans Serif"/>
                <a:cs typeface="Microsoft Sans Serif"/>
              </a:rPr>
              <a:t>о</a:t>
            </a:r>
            <a:r>
              <a:rPr sz="700" spc="-310" dirty="0">
                <a:solidFill>
                  <a:srgbClr val="808080"/>
                </a:solidFill>
                <a:latin typeface="Microsoft Sans Serif"/>
                <a:cs typeface="Microsoft Sans Serif"/>
              </a:rPr>
              <a:t>и</a:t>
            </a:r>
            <a:r>
              <a:rPr sz="700" spc="-30" dirty="0">
                <a:solidFill>
                  <a:srgbClr val="A6A6A6"/>
                </a:solidFill>
                <a:latin typeface="Microsoft Sans Serif"/>
                <a:cs typeface="Microsoft Sans Serif"/>
              </a:rPr>
              <a:t>к</a:t>
            </a:r>
            <a:r>
              <a:rPr sz="700" spc="-355" dirty="0">
                <a:solidFill>
                  <a:srgbClr val="808080"/>
                </a:solidFill>
                <a:latin typeface="Microsoft Sans Serif"/>
                <a:cs typeface="Microsoft Sans Serif"/>
              </a:rPr>
              <a:t>к</a:t>
            </a:r>
            <a:r>
              <a:rPr sz="700" spc="-75" dirty="0">
                <a:solidFill>
                  <a:srgbClr val="A6A6A6"/>
                </a:solidFill>
                <a:latin typeface="Microsoft Sans Serif"/>
                <a:cs typeface="Microsoft Sans Serif"/>
              </a:rPr>
              <a:t>у</a:t>
            </a:r>
            <a:r>
              <a:rPr sz="700" spc="-180" dirty="0">
                <a:solidFill>
                  <a:srgbClr val="808080"/>
                </a:solidFill>
                <a:latin typeface="Microsoft Sans Serif"/>
                <a:cs typeface="Microsoft Sans Serif"/>
              </a:rPr>
              <a:t>:</a:t>
            </a:r>
            <a:r>
              <a:rPr sz="700" spc="-110" dirty="0">
                <a:solidFill>
                  <a:srgbClr val="A6A6A6"/>
                </a:solidFill>
                <a:latin typeface="Microsoft Sans Serif"/>
                <a:cs typeface="Microsoft Sans Serif"/>
              </a:rPr>
              <a:t>м</a:t>
            </a:r>
            <a:r>
              <a:rPr sz="700" spc="-509" dirty="0">
                <a:solidFill>
                  <a:srgbClr val="808080"/>
                </a:solidFill>
                <a:latin typeface="Microsoft Sans Serif"/>
                <a:cs typeface="Microsoft Sans Serif"/>
              </a:rPr>
              <a:t>М</a:t>
            </a:r>
            <a:r>
              <a:rPr sz="700" spc="-10" dirty="0">
                <a:solidFill>
                  <a:srgbClr val="A6A6A6"/>
                </a:solidFill>
                <a:latin typeface="Microsoft Sans Serif"/>
                <a:cs typeface="Microsoft Sans Serif"/>
              </a:rPr>
              <a:t>е</a:t>
            </a:r>
            <a:r>
              <a:rPr sz="700" spc="-320" dirty="0">
                <a:solidFill>
                  <a:srgbClr val="A6A6A6"/>
                </a:solidFill>
                <a:latin typeface="Microsoft Sans Serif"/>
                <a:cs typeface="Microsoft Sans Serif"/>
              </a:rPr>
              <a:t>н</a:t>
            </a:r>
            <a:r>
              <a:rPr sz="700" spc="-105" dirty="0">
                <a:solidFill>
                  <a:srgbClr val="808080"/>
                </a:solidFill>
                <a:latin typeface="Microsoft Sans Serif"/>
                <a:cs typeface="Microsoft Sans Serif"/>
              </a:rPr>
              <a:t>а</a:t>
            </a:r>
            <a:r>
              <a:rPr sz="700" spc="-254" dirty="0">
                <a:solidFill>
                  <a:srgbClr val="A6A6A6"/>
                </a:solidFill>
                <a:latin typeface="Microsoft Sans Serif"/>
                <a:cs typeface="Microsoft Sans Serif"/>
              </a:rPr>
              <a:t>т</a:t>
            </a:r>
            <a:r>
              <a:rPr sz="700" spc="-95" dirty="0">
                <a:solidFill>
                  <a:srgbClr val="808080"/>
                </a:solidFill>
                <a:latin typeface="Microsoft Sans Serif"/>
                <a:cs typeface="Microsoft Sans Serif"/>
              </a:rPr>
              <a:t>к</a:t>
            </a:r>
            <a:r>
              <a:rPr sz="700" spc="-340" dirty="0">
                <a:solidFill>
                  <a:srgbClr val="A6A6A6"/>
                </a:solidFill>
                <a:latin typeface="Microsoft Sans Serif"/>
                <a:cs typeface="Microsoft Sans Serif"/>
              </a:rPr>
              <a:t>о</a:t>
            </a:r>
            <a:r>
              <a:rPr sz="700" spc="-70" dirty="0">
                <a:solidFill>
                  <a:srgbClr val="808080"/>
                </a:solidFill>
                <a:latin typeface="Microsoft Sans Serif"/>
                <a:cs typeface="Microsoft Sans Serif"/>
              </a:rPr>
              <a:t>а</a:t>
            </a:r>
            <a:r>
              <a:rPr sz="700" spc="-340" dirty="0">
                <a:solidFill>
                  <a:srgbClr val="A6A6A6"/>
                </a:solidFill>
                <a:latin typeface="Microsoft Sans Serif"/>
                <a:cs typeface="Microsoft Sans Serif"/>
              </a:rPr>
              <a:t>в</a:t>
            </a:r>
            <a:r>
              <a:rPr sz="700" spc="-20" dirty="0">
                <a:solidFill>
                  <a:srgbClr val="808080"/>
                </a:solidFill>
                <a:latin typeface="Microsoft Sans Serif"/>
                <a:cs typeface="Microsoft Sans Serif"/>
              </a:rPr>
              <a:t>ре</a:t>
            </a:r>
            <a:r>
              <a:rPr sz="700" dirty="0">
                <a:solidFill>
                  <a:srgbClr val="808080"/>
                </a:solidFill>
                <a:latin typeface="Microsoft Sans Serif"/>
                <a:cs typeface="Microsoft Sans Serif"/>
              </a:rPr>
              <a:t>н</a:t>
            </a:r>
            <a:r>
              <a:rPr sz="700" spc="-20" dirty="0">
                <a:solidFill>
                  <a:srgbClr val="808080"/>
                </a:solidFill>
                <a:latin typeface="Microsoft Sans Serif"/>
                <a:cs typeface="Microsoft Sans Serif"/>
              </a:rPr>
              <a:t>к</a:t>
            </a:r>
            <a:r>
              <a:rPr sz="700" dirty="0">
                <a:solidFill>
                  <a:srgbClr val="808080"/>
                </a:solidFill>
                <a:latin typeface="Microsoft Sans Serif"/>
                <a:cs typeface="Microsoft Sans Serif"/>
              </a:rPr>
              <a:t>о</a:t>
            </a:r>
            <a:r>
              <a:rPr sz="700" spc="-20" dirty="0">
                <a:solidFill>
                  <a:srgbClr val="808080"/>
                </a:solidFill>
                <a:latin typeface="Microsoft Sans Serif"/>
                <a:cs typeface="Microsoft Sans Serif"/>
              </a:rPr>
              <a:t>-</a:t>
            </a:r>
            <a:r>
              <a:rPr sz="700" spc="-10" dirty="0">
                <a:solidFill>
                  <a:srgbClr val="808080"/>
                </a:solidFill>
                <a:latin typeface="Microsoft Sans Serif"/>
                <a:cs typeface="Microsoft Sans Serif"/>
              </a:rPr>
              <a:t>Пиирсалу</a:t>
            </a:r>
            <a:r>
              <a:rPr sz="700" spc="500" dirty="0">
                <a:solidFill>
                  <a:srgbClr val="808080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A6A6A6"/>
                </a:solidFill>
                <a:latin typeface="Microsoft Sans Serif"/>
                <a:cs typeface="Microsoft Sans Serif"/>
              </a:rPr>
              <a:t>Великобритании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2581" y="1320800"/>
            <a:ext cx="5474335" cy="3441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8445" indent="-245745">
              <a:lnSpc>
                <a:spcPct val="100000"/>
              </a:lnSpc>
              <a:spcBef>
                <a:spcPts val="105"/>
              </a:spcBef>
              <a:buClr>
                <a:srgbClr val="003399"/>
              </a:buClr>
              <a:buSzPct val="130000"/>
              <a:buChar char="•"/>
              <a:tabLst>
                <a:tab pos="258445" algn="l"/>
                <a:tab pos="3422650" algn="l"/>
              </a:tabLst>
            </a:pPr>
            <a:r>
              <a:rPr sz="2000" dirty="0">
                <a:latin typeface="Microsoft Sans Serif"/>
                <a:cs typeface="Microsoft Sans Serif"/>
              </a:rPr>
              <a:t>1845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520" dirty="0">
                <a:latin typeface="Microsoft Sans Serif"/>
                <a:cs typeface="Microsoft Sans Serif"/>
              </a:rPr>
              <a:t>–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Доктор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70" dirty="0">
                <a:latin typeface="Microsoft Sans Serif"/>
                <a:cs typeface="Microsoft Sans Serif"/>
              </a:rPr>
              <a:t>Джон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Сноу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10" dirty="0">
                <a:latin typeface="Microsoft Sans Serif"/>
                <a:cs typeface="Microsoft Sans Serif"/>
              </a:rPr>
              <a:t>Вспышка</a:t>
            </a:r>
            <a:r>
              <a:rPr sz="2000" spc="-1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холеры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75"/>
              </a:spcBef>
              <a:buClr>
                <a:srgbClr val="003399"/>
              </a:buClr>
              <a:buFont typeface="Microsoft Sans Serif"/>
              <a:buChar char="•"/>
            </a:pPr>
            <a:endParaRPr sz="2000">
              <a:latin typeface="Microsoft Sans Serif"/>
              <a:cs typeface="Microsoft Sans Serif"/>
            </a:endParaRPr>
          </a:p>
          <a:p>
            <a:pPr marL="257810" marR="5080" indent="-245745">
              <a:lnSpc>
                <a:spcPct val="100000"/>
              </a:lnSpc>
              <a:buClr>
                <a:srgbClr val="003399"/>
              </a:buClr>
              <a:buSzPct val="130000"/>
              <a:buChar char="•"/>
              <a:tabLst>
                <a:tab pos="259079" algn="l"/>
              </a:tabLst>
            </a:pPr>
            <a:r>
              <a:rPr sz="2000" spc="-50" dirty="0">
                <a:latin typeface="Microsoft Sans Serif"/>
                <a:cs typeface="Microsoft Sans Serif"/>
              </a:rPr>
              <a:t>Доктор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65" dirty="0">
                <a:latin typeface="Microsoft Sans Serif"/>
                <a:cs typeface="Microsoft Sans Serif"/>
              </a:rPr>
              <a:t>Джон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Сноу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использовал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карту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для 	</a:t>
            </a:r>
            <a:r>
              <a:rPr sz="2000" dirty="0">
                <a:latin typeface="Microsoft Sans Serif"/>
                <a:cs typeface="Microsoft Sans Serif"/>
              </a:rPr>
              <a:t>сравнения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географического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распределения 	</a:t>
            </a:r>
            <a:r>
              <a:rPr sz="2000" dirty="0">
                <a:latin typeface="Microsoft Sans Serif"/>
                <a:cs typeface="Microsoft Sans Serif"/>
              </a:rPr>
              <a:t>жертв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холеры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и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расположения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пунктов 	водоснабжения.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80"/>
              </a:spcBef>
              <a:buClr>
                <a:srgbClr val="003399"/>
              </a:buClr>
              <a:buFont typeface="Microsoft Sans Serif"/>
              <a:buChar char="•"/>
            </a:pPr>
            <a:endParaRPr sz="2000">
              <a:latin typeface="Microsoft Sans Serif"/>
              <a:cs typeface="Microsoft Sans Serif"/>
            </a:endParaRPr>
          </a:p>
          <a:p>
            <a:pPr marL="257810" marR="122555" indent="-245745">
              <a:lnSpc>
                <a:spcPct val="100000"/>
              </a:lnSpc>
              <a:buClr>
                <a:srgbClr val="003399"/>
              </a:buClr>
              <a:buSzPct val="130000"/>
              <a:buChar char="•"/>
              <a:tabLst>
                <a:tab pos="259079" algn="l"/>
              </a:tabLst>
            </a:pPr>
            <a:r>
              <a:rPr sz="2000" dirty="0">
                <a:latin typeface="Microsoft Sans Serif"/>
                <a:cs typeface="Microsoft Sans Serif"/>
              </a:rPr>
              <a:t>Он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пришел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к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выводу,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что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крупная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вспышка 	</a:t>
            </a:r>
            <a:r>
              <a:rPr sz="2000" dirty="0">
                <a:latin typeface="Microsoft Sans Serif"/>
                <a:cs typeface="Microsoft Sans Serif"/>
              </a:rPr>
              <a:t>холеры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Сохо в 1845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году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была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вызвана 	</a:t>
            </a:r>
            <a:r>
              <a:rPr sz="2000" spc="-25" dirty="0">
                <a:latin typeface="Microsoft Sans Serif"/>
                <a:cs typeface="Microsoft Sans Serif"/>
              </a:rPr>
              <a:t>загрязненной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водой.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2581" y="5223128"/>
            <a:ext cx="5597525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9079" marR="5080" indent="-247015">
              <a:lnSpc>
                <a:spcPct val="100000"/>
              </a:lnSpc>
              <a:spcBef>
                <a:spcPts val="100"/>
              </a:spcBef>
              <a:buClr>
                <a:srgbClr val="003399"/>
              </a:buClr>
              <a:buSzPct val="130000"/>
              <a:buChar char="•"/>
              <a:tabLst>
                <a:tab pos="259079" algn="l"/>
              </a:tabLst>
            </a:pPr>
            <a:r>
              <a:rPr sz="2000" dirty="0">
                <a:latin typeface="Microsoft Sans Serif"/>
                <a:cs typeface="Microsoft Sans Serif"/>
              </a:rPr>
              <a:t>Он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смог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изолировать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единственный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водяной </a:t>
            </a:r>
            <a:r>
              <a:rPr sz="2000" dirty="0">
                <a:latin typeface="Microsoft Sans Serif"/>
                <a:cs typeface="Microsoft Sans Serif"/>
              </a:rPr>
              <a:t>насос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на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Брод-</a:t>
            </a:r>
            <a:r>
              <a:rPr sz="2000" dirty="0">
                <a:latin typeface="Microsoft Sans Serif"/>
                <a:cs typeface="Microsoft Sans Serif"/>
              </a:rPr>
              <a:t>стрит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как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источник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холерной инфекции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и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тем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самым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спасти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множество жизней.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64095" y="1275588"/>
            <a:ext cx="5215128" cy="385572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146281" y="6464985"/>
            <a:ext cx="1663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4</a:t>
            </a:fld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00064" y="6412788"/>
            <a:ext cx="895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Microsoft Sans Serif"/>
                <a:cs typeface="Microsoft Sans Serif"/>
              </a:rPr>
              <a:t>6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64838" y="2438400"/>
            <a:ext cx="1700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Реальный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мир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30372" y="219202"/>
            <a:ext cx="645604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972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00"/>
                </a:solidFill>
                <a:latin typeface="Arial"/>
                <a:cs typeface="Arial"/>
              </a:rPr>
              <a:t>Модель</a:t>
            </a:r>
            <a:r>
              <a:rPr sz="1800" b="1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00"/>
                </a:solidFill>
                <a:latin typeface="Arial"/>
                <a:cs typeface="Arial"/>
              </a:rPr>
              <a:t>«реального</a:t>
            </a:r>
            <a:r>
              <a:rPr sz="1800" b="1" spc="-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00"/>
                </a:solidFill>
                <a:latin typeface="Arial"/>
                <a:cs typeface="Arial"/>
              </a:rPr>
              <a:t>мира»</a:t>
            </a:r>
            <a:r>
              <a:rPr sz="1800" b="1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marL="871855" marR="5080" indent="-859790">
              <a:lnSpc>
                <a:spcPct val="100000"/>
              </a:lnSpc>
            </a:pPr>
            <a:r>
              <a:rPr sz="1800" spc="-10" dirty="0">
                <a:solidFill>
                  <a:srgbClr val="000000"/>
                </a:solidFill>
              </a:rPr>
              <a:t>Пространственно</a:t>
            </a:r>
            <a:r>
              <a:rPr sz="1800" spc="-30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расположенная</a:t>
            </a:r>
            <a:r>
              <a:rPr sz="1800" spc="-35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информация,</a:t>
            </a:r>
            <a:r>
              <a:rPr sz="1800" spc="-50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хранящаяся </a:t>
            </a:r>
            <a:r>
              <a:rPr sz="1800" dirty="0">
                <a:solidFill>
                  <a:srgbClr val="000000"/>
                </a:solidFill>
              </a:rPr>
              <a:t>в</a:t>
            </a:r>
            <a:r>
              <a:rPr sz="1800" spc="-3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виде</a:t>
            </a:r>
            <a:r>
              <a:rPr sz="1800" spc="-55" dirty="0">
                <a:solidFill>
                  <a:srgbClr val="000000"/>
                </a:solidFill>
              </a:rPr>
              <a:t> </a:t>
            </a:r>
            <a:r>
              <a:rPr sz="1800" spc="-30" dirty="0">
                <a:solidFill>
                  <a:srgbClr val="000000"/>
                </a:solidFill>
              </a:rPr>
              <a:t>точек,</a:t>
            </a:r>
            <a:r>
              <a:rPr sz="1800" spc="-4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линий,</a:t>
            </a:r>
            <a:r>
              <a:rPr sz="1800" spc="-50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полигонов</a:t>
            </a:r>
            <a:r>
              <a:rPr sz="1800" spc="-3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ИЛИ</a:t>
            </a:r>
            <a:r>
              <a:rPr sz="1800" spc="-25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растра</a:t>
            </a:r>
            <a:endParaRPr sz="1800"/>
          </a:p>
        </p:txBody>
      </p:sp>
      <p:sp>
        <p:nvSpPr>
          <p:cNvPr id="5" name="object 5"/>
          <p:cNvSpPr txBox="1"/>
          <p:nvPr/>
        </p:nvSpPr>
        <p:spPr>
          <a:xfrm>
            <a:off x="5004942" y="1113536"/>
            <a:ext cx="3386454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6FC0"/>
                </a:solidFill>
                <a:latin typeface="Microsoft Sans Serif"/>
                <a:cs typeface="Microsoft Sans Serif"/>
              </a:rPr>
              <a:t>Информация,</a:t>
            </a:r>
            <a:r>
              <a:rPr sz="1400" spc="-35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006FC0"/>
                </a:solidFill>
                <a:latin typeface="Microsoft Sans Serif"/>
                <a:cs typeface="Microsoft Sans Serif"/>
              </a:rPr>
              <a:t>хранящаяся</a:t>
            </a:r>
            <a:r>
              <a:rPr sz="1400" spc="-15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006FC0"/>
                </a:solidFill>
                <a:latin typeface="Microsoft Sans Serif"/>
                <a:cs typeface="Microsoft Sans Serif"/>
              </a:rPr>
              <a:t>в</a:t>
            </a:r>
            <a:r>
              <a:rPr sz="1400" spc="-20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006FC0"/>
                </a:solidFill>
                <a:latin typeface="Microsoft Sans Serif"/>
                <a:cs typeface="Microsoft Sans Serif"/>
              </a:rPr>
              <a:t>виде</a:t>
            </a:r>
            <a:r>
              <a:rPr sz="1400" spc="-20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1400" b="1" spc="-20" dirty="0">
                <a:solidFill>
                  <a:srgbClr val="006FC0"/>
                </a:solidFill>
                <a:latin typeface="Arial"/>
                <a:cs typeface="Arial"/>
              </a:rPr>
              <a:t>слоев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85800" y="1602663"/>
            <a:ext cx="10027285" cy="4825365"/>
            <a:chOff x="0" y="1556003"/>
            <a:chExt cx="10027285" cy="482536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21540" y="1556003"/>
              <a:ext cx="6305481" cy="482498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142487"/>
              <a:ext cx="3678936" cy="13837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0993" y="2404998"/>
            <a:ext cx="1700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Реальный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мир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1491996"/>
            <a:ext cx="9885045" cy="4977765"/>
            <a:chOff x="0" y="1491996"/>
            <a:chExt cx="9885045" cy="4977765"/>
          </a:xfrm>
        </p:grpSpPr>
        <p:sp>
          <p:nvSpPr>
            <p:cNvPr id="4" name="object 4"/>
            <p:cNvSpPr/>
            <p:nvPr/>
          </p:nvSpPr>
          <p:spPr>
            <a:xfrm>
              <a:off x="9326879" y="1499616"/>
              <a:ext cx="550545" cy="4399915"/>
            </a:xfrm>
            <a:custGeom>
              <a:avLst/>
              <a:gdLst/>
              <a:ahLst/>
              <a:cxnLst/>
              <a:rect l="l" t="t" r="r" b="b"/>
              <a:pathLst>
                <a:path w="550545" h="4399915">
                  <a:moveTo>
                    <a:pt x="0" y="0"/>
                  </a:moveTo>
                  <a:lnTo>
                    <a:pt x="73116" y="1641"/>
                  </a:lnTo>
                  <a:lnTo>
                    <a:pt x="138825" y="6270"/>
                  </a:lnTo>
                  <a:lnTo>
                    <a:pt x="194500" y="13446"/>
                  </a:lnTo>
                  <a:lnTo>
                    <a:pt x="237518" y="22728"/>
                  </a:lnTo>
                  <a:lnTo>
                    <a:pt x="275081" y="45847"/>
                  </a:lnTo>
                  <a:lnTo>
                    <a:pt x="275081" y="2133981"/>
                  </a:lnTo>
                  <a:lnTo>
                    <a:pt x="284910" y="2146152"/>
                  </a:lnTo>
                  <a:lnTo>
                    <a:pt x="355663" y="2166381"/>
                  </a:lnTo>
                  <a:lnTo>
                    <a:pt x="411338" y="2173557"/>
                  </a:lnTo>
                  <a:lnTo>
                    <a:pt x="477047" y="2178186"/>
                  </a:lnTo>
                  <a:lnTo>
                    <a:pt x="550164" y="2179828"/>
                  </a:lnTo>
                  <a:lnTo>
                    <a:pt x="477047" y="2181460"/>
                  </a:lnTo>
                  <a:lnTo>
                    <a:pt x="411338" y="2186069"/>
                  </a:lnTo>
                  <a:lnTo>
                    <a:pt x="355663" y="2193226"/>
                  </a:lnTo>
                  <a:lnTo>
                    <a:pt x="312645" y="2202499"/>
                  </a:lnTo>
                  <a:lnTo>
                    <a:pt x="275081" y="2225675"/>
                  </a:lnTo>
                  <a:lnTo>
                    <a:pt x="275081" y="4353941"/>
                  </a:lnTo>
                  <a:lnTo>
                    <a:pt x="265253" y="4366130"/>
                  </a:lnTo>
                  <a:lnTo>
                    <a:pt x="237518" y="4377082"/>
                  </a:lnTo>
                  <a:lnTo>
                    <a:pt x="194500" y="4386360"/>
                  </a:lnTo>
                  <a:lnTo>
                    <a:pt x="138825" y="4393529"/>
                  </a:lnTo>
                  <a:lnTo>
                    <a:pt x="73116" y="4398150"/>
                  </a:lnTo>
                  <a:lnTo>
                    <a:pt x="0" y="4399788"/>
                  </a:lnTo>
                </a:path>
              </a:pathLst>
            </a:custGeom>
            <a:ln w="1524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83251" y="2956560"/>
              <a:ext cx="603250" cy="111125"/>
            </a:xfrm>
            <a:custGeom>
              <a:avLst/>
              <a:gdLst/>
              <a:ahLst/>
              <a:cxnLst/>
              <a:rect l="l" t="t" r="r" b="b"/>
              <a:pathLst>
                <a:path w="603250" h="111125">
                  <a:moveTo>
                    <a:pt x="0" y="0"/>
                  </a:moveTo>
                  <a:lnTo>
                    <a:pt x="602869" y="110998"/>
                  </a:lnTo>
                </a:path>
              </a:pathLst>
            </a:custGeom>
            <a:ln w="6096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33344" y="1642872"/>
              <a:ext cx="6743700" cy="48265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168396"/>
              <a:ext cx="3296411" cy="1383791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0052684" y="2885312"/>
            <a:ext cx="42354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i="1" spc="-10" dirty="0">
                <a:latin typeface="Arial"/>
                <a:cs typeface="Arial"/>
              </a:rPr>
              <a:t>..это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052684" y="3632453"/>
            <a:ext cx="1603375" cy="817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300" b="1" spc="-10" dirty="0">
                <a:latin typeface="Arial"/>
                <a:cs typeface="Arial"/>
              </a:rPr>
              <a:t>Инфраструктура Пространственных </a:t>
            </a:r>
            <a:r>
              <a:rPr sz="1300" b="1" dirty="0">
                <a:latin typeface="Arial"/>
                <a:cs typeface="Arial"/>
              </a:rPr>
              <a:t>данных</a:t>
            </a:r>
            <a:r>
              <a:rPr sz="1300" b="1" spc="-35" dirty="0">
                <a:latin typeface="Arial"/>
                <a:cs typeface="Arial"/>
              </a:rPr>
              <a:t> </a:t>
            </a:r>
            <a:r>
              <a:rPr sz="1300" b="1" spc="-20" dirty="0">
                <a:latin typeface="Arial"/>
                <a:cs typeface="Arial"/>
              </a:rPr>
              <a:t>(SDI) </a:t>
            </a:r>
            <a:r>
              <a:rPr sz="1300" b="1" spc="-10" dirty="0">
                <a:latin typeface="Arial"/>
                <a:cs typeface="Arial"/>
              </a:rPr>
              <a:t>страны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06721" y="1249121"/>
            <a:ext cx="33870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6FC0"/>
                </a:solidFill>
                <a:latin typeface="Microsoft Sans Serif"/>
                <a:cs typeface="Microsoft Sans Serif"/>
              </a:rPr>
              <a:t>Информация,</a:t>
            </a:r>
            <a:r>
              <a:rPr sz="1400" spc="-30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006FC0"/>
                </a:solidFill>
                <a:latin typeface="Microsoft Sans Serif"/>
                <a:cs typeface="Microsoft Sans Serif"/>
              </a:rPr>
              <a:t>хранящаяся</a:t>
            </a:r>
            <a:r>
              <a:rPr sz="1400" spc="-20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006FC0"/>
                </a:solidFill>
                <a:latin typeface="Microsoft Sans Serif"/>
                <a:cs typeface="Microsoft Sans Serif"/>
              </a:rPr>
              <a:t>в</a:t>
            </a:r>
            <a:r>
              <a:rPr sz="1400" spc="-20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006FC0"/>
                </a:solidFill>
                <a:latin typeface="Microsoft Sans Serif"/>
                <a:cs typeface="Microsoft Sans Serif"/>
              </a:rPr>
              <a:t>виде</a:t>
            </a:r>
            <a:r>
              <a:rPr sz="1400" spc="-35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Arial"/>
                <a:cs typeface="Arial"/>
              </a:rPr>
              <a:t>слоев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064255" y="219202"/>
            <a:ext cx="66433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307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00"/>
                </a:solidFill>
                <a:latin typeface="Arial"/>
                <a:cs typeface="Arial"/>
              </a:rPr>
              <a:t>Модель</a:t>
            </a:r>
            <a:r>
              <a:rPr sz="1800" b="1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00"/>
                </a:solidFill>
                <a:latin typeface="Arial"/>
                <a:cs typeface="Arial"/>
              </a:rPr>
              <a:t>«реального</a:t>
            </a:r>
            <a:r>
              <a:rPr sz="1800" b="1" spc="-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00"/>
                </a:solidFill>
                <a:latin typeface="Arial"/>
                <a:cs typeface="Arial"/>
              </a:rPr>
              <a:t>мира»</a:t>
            </a:r>
            <a:r>
              <a:rPr sz="1800" b="1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marL="1059815" marR="5080" indent="-1047750">
              <a:lnSpc>
                <a:spcPct val="100000"/>
              </a:lnSpc>
            </a:pPr>
            <a:r>
              <a:rPr sz="1800" spc="-10" dirty="0">
                <a:solidFill>
                  <a:srgbClr val="000000"/>
                </a:solidFill>
              </a:rPr>
              <a:t>Пространственно</a:t>
            </a:r>
            <a:r>
              <a:rPr sz="1800" spc="-35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расположенная</a:t>
            </a:r>
            <a:r>
              <a:rPr sz="1800" spc="-45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информация,</a:t>
            </a:r>
            <a:r>
              <a:rPr sz="1800" spc="-6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хранящаяся</a:t>
            </a:r>
            <a:r>
              <a:rPr sz="1800" spc="-45" dirty="0">
                <a:solidFill>
                  <a:srgbClr val="000000"/>
                </a:solidFill>
              </a:rPr>
              <a:t> </a:t>
            </a:r>
            <a:r>
              <a:rPr sz="1800" spc="-50" dirty="0">
                <a:solidFill>
                  <a:srgbClr val="000000"/>
                </a:solidFill>
              </a:rPr>
              <a:t>в </a:t>
            </a:r>
            <a:r>
              <a:rPr sz="1800" dirty="0">
                <a:solidFill>
                  <a:srgbClr val="000000"/>
                </a:solidFill>
              </a:rPr>
              <a:t>виде</a:t>
            </a:r>
            <a:r>
              <a:rPr sz="1800" spc="-70" dirty="0">
                <a:solidFill>
                  <a:srgbClr val="000000"/>
                </a:solidFill>
              </a:rPr>
              <a:t> </a:t>
            </a:r>
            <a:r>
              <a:rPr sz="1800" spc="-25" dirty="0">
                <a:solidFill>
                  <a:srgbClr val="000000"/>
                </a:solidFill>
              </a:rPr>
              <a:t>точек,</a:t>
            </a:r>
            <a:r>
              <a:rPr sz="1800" spc="-5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линий,</a:t>
            </a:r>
            <a:r>
              <a:rPr sz="1800" spc="-80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полигонов</a:t>
            </a:r>
            <a:r>
              <a:rPr sz="1800" spc="-5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ИЛИ</a:t>
            </a:r>
            <a:r>
              <a:rPr sz="1800" spc="-40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растра</a:t>
            </a: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9172" y="2128215"/>
            <a:ext cx="2510155" cy="760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95"/>
              </a:spcBef>
              <a:buFont typeface="Verdana"/>
              <a:buChar char="•"/>
              <a:tabLst>
                <a:tab pos="194945" algn="l"/>
              </a:tabLst>
            </a:pPr>
            <a:r>
              <a:rPr sz="1600" b="1" spc="-10" dirty="0">
                <a:latin typeface="Arial"/>
                <a:cs typeface="Arial"/>
              </a:rPr>
              <a:t>Точки</a:t>
            </a:r>
            <a:r>
              <a:rPr sz="1600" spc="-10" dirty="0">
                <a:latin typeface="Verdana"/>
                <a:cs typeface="Verdana"/>
              </a:rPr>
              <a:t>:</a:t>
            </a:r>
            <a:r>
              <a:rPr sz="1600" spc="-12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одна</a:t>
            </a:r>
            <a:endParaRPr sz="16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30"/>
              </a:spcBef>
            </a:pPr>
            <a:r>
              <a:rPr sz="1600" dirty="0">
                <a:latin typeface="Verdana"/>
                <a:cs typeface="Verdana"/>
              </a:rPr>
              <a:t>координата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x,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y </a:t>
            </a:r>
            <a:r>
              <a:rPr sz="1600" dirty="0">
                <a:solidFill>
                  <a:srgbClr val="0E5394"/>
                </a:solidFill>
                <a:latin typeface="Verdana"/>
                <a:cs typeface="Verdana"/>
              </a:rPr>
              <a:t>например,</a:t>
            </a:r>
            <a:r>
              <a:rPr sz="1600" spc="-40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0E5394"/>
                </a:solidFill>
                <a:latin typeface="Verdana"/>
                <a:cs typeface="Verdana"/>
              </a:rPr>
              <a:t>одно</a:t>
            </a:r>
            <a:r>
              <a:rPr sz="1600" spc="-55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здание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4149" y="3282243"/>
            <a:ext cx="7525561" cy="246916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18864" y="2094433"/>
            <a:ext cx="2491105" cy="760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95"/>
              </a:spcBef>
              <a:buFont typeface="Verdana"/>
              <a:buChar char="•"/>
              <a:tabLst>
                <a:tab pos="194945" algn="l"/>
              </a:tabLst>
            </a:pPr>
            <a:r>
              <a:rPr sz="1600" b="1" dirty="0">
                <a:latin typeface="Arial"/>
                <a:cs typeface="Arial"/>
              </a:rPr>
              <a:t>Линии</a:t>
            </a:r>
            <a:r>
              <a:rPr sz="1600" dirty="0">
                <a:latin typeface="Verdana"/>
                <a:cs typeface="Verdana"/>
              </a:rPr>
              <a:t>: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набор</a:t>
            </a:r>
            <a:endParaRPr sz="16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30"/>
              </a:spcBef>
            </a:pPr>
            <a:r>
              <a:rPr sz="1600" dirty="0">
                <a:latin typeface="Verdana"/>
                <a:cs typeface="Verdana"/>
              </a:rPr>
              <a:t>координат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x,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spc="-60" dirty="0">
                <a:latin typeface="Verdana"/>
                <a:cs typeface="Verdana"/>
              </a:rPr>
              <a:t>y </a:t>
            </a:r>
            <a:r>
              <a:rPr sz="1600" dirty="0">
                <a:solidFill>
                  <a:srgbClr val="0E5394"/>
                </a:solidFill>
                <a:latin typeface="Verdana"/>
                <a:cs typeface="Verdana"/>
              </a:rPr>
              <a:t>например,</a:t>
            </a:r>
            <a:r>
              <a:rPr sz="1600" spc="-40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0E5394"/>
                </a:solidFill>
                <a:latin typeface="Verdana"/>
                <a:cs typeface="Verdana"/>
              </a:rPr>
              <a:t>одна</a:t>
            </a:r>
            <a:r>
              <a:rPr sz="1600" spc="-55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дорога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59956" y="2076068"/>
            <a:ext cx="2122805" cy="124460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111125" indent="182245">
              <a:lnSpc>
                <a:spcPct val="101299"/>
              </a:lnSpc>
              <a:spcBef>
                <a:spcPts val="70"/>
              </a:spcBef>
              <a:buFont typeface="Verdana"/>
              <a:buChar char="•"/>
              <a:tabLst>
                <a:tab pos="194945" algn="l"/>
              </a:tabLst>
            </a:pPr>
            <a:r>
              <a:rPr sz="1600" b="1" dirty="0">
                <a:latin typeface="Arial"/>
                <a:cs typeface="Arial"/>
              </a:rPr>
              <a:t>Полигоны</a:t>
            </a:r>
            <a:r>
              <a:rPr sz="1600" dirty="0">
                <a:latin typeface="Verdana"/>
                <a:cs typeface="Verdana"/>
              </a:rPr>
              <a:t>:</a:t>
            </a:r>
            <a:r>
              <a:rPr sz="1600" spc="-12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набор </a:t>
            </a:r>
            <a:r>
              <a:rPr sz="1600" dirty="0">
                <a:latin typeface="Verdana"/>
                <a:cs typeface="Verdana"/>
              </a:rPr>
              <a:t>координат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x,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spc="-60" dirty="0">
                <a:latin typeface="Verdana"/>
                <a:cs typeface="Verdana"/>
              </a:rPr>
              <a:t>y</a:t>
            </a:r>
            <a:endParaRPr sz="1600">
              <a:latin typeface="Verdana"/>
              <a:cs typeface="Verdana"/>
            </a:endParaRPr>
          </a:p>
          <a:p>
            <a:pPr marL="12700" marR="5080">
              <a:lnSpc>
                <a:spcPct val="99400"/>
              </a:lnSpc>
              <a:spcBef>
                <a:spcPts val="15"/>
              </a:spcBef>
            </a:pPr>
            <a:r>
              <a:rPr sz="1600" dirty="0">
                <a:latin typeface="Verdana"/>
                <a:cs typeface="Verdana"/>
              </a:rPr>
              <a:t>полностью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закрыты </a:t>
            </a:r>
            <a:r>
              <a:rPr sz="1600" dirty="0">
                <a:solidFill>
                  <a:srgbClr val="0E5394"/>
                </a:solidFill>
                <a:latin typeface="Verdana"/>
                <a:cs typeface="Verdana"/>
              </a:rPr>
              <a:t>например,</a:t>
            </a:r>
            <a:r>
              <a:rPr sz="1600" spc="-75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0E5394"/>
                </a:solidFill>
                <a:latin typeface="Verdana"/>
                <a:cs typeface="Verdana"/>
              </a:rPr>
              <a:t>одна </a:t>
            </a: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провинция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27402" y="148844"/>
            <a:ext cx="8410575" cy="1461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098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00AFEF"/>
                </a:solidFill>
              </a:rPr>
              <a:t>Захват</a:t>
            </a:r>
            <a:r>
              <a:rPr spc="-105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и</a:t>
            </a:r>
            <a:r>
              <a:rPr spc="-95" dirty="0">
                <a:solidFill>
                  <a:srgbClr val="00AFEF"/>
                </a:solidFill>
              </a:rPr>
              <a:t> </a:t>
            </a:r>
            <a:r>
              <a:rPr spc="-10" dirty="0">
                <a:solidFill>
                  <a:srgbClr val="00AFEF"/>
                </a:solidFill>
              </a:rPr>
              <a:t>хранение </a:t>
            </a:r>
            <a:r>
              <a:rPr spc="-10" dirty="0">
                <a:solidFill>
                  <a:srgbClr val="000000"/>
                </a:solidFill>
              </a:rPr>
              <a:t>пространственных</a:t>
            </a:r>
            <a:r>
              <a:rPr spc="-12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данных</a:t>
            </a:r>
            <a:r>
              <a:rPr spc="-120" dirty="0">
                <a:solidFill>
                  <a:srgbClr val="000000"/>
                </a:solidFill>
              </a:rPr>
              <a:t> </a:t>
            </a:r>
            <a:r>
              <a:rPr spc="-20" dirty="0">
                <a:solidFill>
                  <a:srgbClr val="000000"/>
                </a:solidFill>
              </a:rPr>
              <a:t>(Геоданных)</a:t>
            </a:r>
          </a:p>
          <a:p>
            <a:pPr marL="1957705">
              <a:lnSpc>
                <a:spcPct val="100000"/>
              </a:lnSpc>
              <a:spcBef>
                <a:spcPts val="500"/>
              </a:spcBef>
            </a:pP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Модели</a:t>
            </a:r>
            <a:r>
              <a:rPr sz="18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пространственных</a:t>
            </a:r>
            <a:r>
              <a:rPr sz="18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данных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=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Векторные</a:t>
            </a:r>
            <a:r>
              <a:rPr sz="1800" b="1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ИЛИ</a:t>
            </a:r>
            <a:r>
              <a:rPr sz="18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растровые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01047" y="2085593"/>
            <a:ext cx="2739390" cy="124460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82245">
              <a:lnSpc>
                <a:spcPct val="100600"/>
              </a:lnSpc>
              <a:spcBef>
                <a:spcPts val="85"/>
              </a:spcBef>
              <a:buFont typeface="Verdana"/>
              <a:buChar char="•"/>
              <a:tabLst>
                <a:tab pos="194945" algn="l"/>
              </a:tabLst>
            </a:pPr>
            <a:r>
              <a:rPr sz="1600" b="1" dirty="0">
                <a:latin typeface="Arial"/>
                <a:cs typeface="Arial"/>
              </a:rPr>
              <a:t>Растр</a:t>
            </a:r>
            <a:r>
              <a:rPr sz="1600" dirty="0">
                <a:latin typeface="Verdana"/>
                <a:cs typeface="Verdana"/>
              </a:rPr>
              <a:t>: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каждой</a:t>
            </a:r>
            <a:r>
              <a:rPr sz="1600" spc="-6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ячейке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в </a:t>
            </a:r>
            <a:r>
              <a:rPr sz="1600" dirty="0">
                <a:latin typeface="Verdana"/>
                <a:cs typeface="Verdana"/>
              </a:rPr>
              <a:t>сетке</a:t>
            </a:r>
            <a:r>
              <a:rPr sz="1600" spc="-4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задано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какое-</a:t>
            </a:r>
            <a:r>
              <a:rPr sz="1600" spc="-20" dirty="0">
                <a:latin typeface="Verdana"/>
                <a:cs typeface="Verdana"/>
              </a:rPr>
              <a:t>либо </a:t>
            </a:r>
            <a:r>
              <a:rPr sz="1600" spc="-10" dirty="0">
                <a:latin typeface="Verdana"/>
                <a:cs typeface="Verdana"/>
              </a:rPr>
              <a:t>значение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ts val="1910"/>
              </a:lnSpc>
            </a:pP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например,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ts val="1910"/>
              </a:lnSpc>
            </a:pP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землепользование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320783" y="1815083"/>
            <a:ext cx="0" cy="4243705"/>
          </a:xfrm>
          <a:custGeom>
            <a:avLst/>
            <a:gdLst/>
            <a:ahLst/>
            <a:cxnLst/>
            <a:rect l="l" t="t" r="r" b="b"/>
            <a:pathLst>
              <a:path h="4243705">
                <a:moveTo>
                  <a:pt x="0" y="0"/>
                </a:moveTo>
                <a:lnTo>
                  <a:pt x="0" y="424312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699" y="167562"/>
            <a:ext cx="1607961" cy="176641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32535" y="3649928"/>
            <a:ext cx="1607961" cy="1766419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171681" y="6464985"/>
            <a:ext cx="1028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1333" y="2145537"/>
            <a:ext cx="1711325" cy="1003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95"/>
              </a:spcBef>
              <a:buFont typeface="Verdana"/>
              <a:buChar char="•"/>
              <a:tabLst>
                <a:tab pos="195580" algn="l"/>
              </a:tabLst>
            </a:pPr>
            <a:r>
              <a:rPr sz="1600" b="1" spc="-20" dirty="0">
                <a:latin typeface="Arial"/>
                <a:cs typeface="Arial"/>
              </a:rPr>
              <a:t>Точки</a:t>
            </a:r>
            <a:r>
              <a:rPr sz="1600" spc="-20" dirty="0">
                <a:latin typeface="Verdana"/>
                <a:cs typeface="Verdana"/>
              </a:rPr>
              <a:t>: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одна</a:t>
            </a:r>
            <a:endParaRPr sz="16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sz="1600" dirty="0">
                <a:latin typeface="Verdana"/>
                <a:cs typeface="Verdana"/>
              </a:rPr>
              <a:t>координата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x,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y </a:t>
            </a: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например,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0E5394"/>
                </a:solidFill>
                <a:latin typeface="Verdana"/>
                <a:cs typeface="Verdana"/>
              </a:rPr>
              <a:t>одно</a:t>
            </a:r>
            <a:r>
              <a:rPr sz="1600" spc="-20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здание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4149" y="3338646"/>
            <a:ext cx="7525561" cy="24706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18864" y="2094433"/>
            <a:ext cx="2491105" cy="760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95"/>
              </a:spcBef>
              <a:buFont typeface="Verdana"/>
              <a:buChar char="•"/>
              <a:tabLst>
                <a:tab pos="194945" algn="l"/>
              </a:tabLst>
            </a:pPr>
            <a:r>
              <a:rPr sz="1600" b="1" dirty="0">
                <a:latin typeface="Arial"/>
                <a:cs typeface="Arial"/>
              </a:rPr>
              <a:t>Линии</a:t>
            </a:r>
            <a:r>
              <a:rPr sz="1600" dirty="0">
                <a:latin typeface="Verdana"/>
                <a:cs typeface="Verdana"/>
              </a:rPr>
              <a:t>: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набор</a:t>
            </a:r>
            <a:endParaRPr sz="16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30"/>
              </a:spcBef>
            </a:pPr>
            <a:r>
              <a:rPr sz="1600" dirty="0">
                <a:latin typeface="Verdana"/>
                <a:cs typeface="Verdana"/>
              </a:rPr>
              <a:t>координат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x,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spc="-60" dirty="0">
                <a:latin typeface="Verdana"/>
                <a:cs typeface="Verdana"/>
              </a:rPr>
              <a:t>y </a:t>
            </a:r>
            <a:r>
              <a:rPr sz="1600" dirty="0">
                <a:solidFill>
                  <a:srgbClr val="0E5394"/>
                </a:solidFill>
                <a:latin typeface="Verdana"/>
                <a:cs typeface="Verdana"/>
              </a:rPr>
              <a:t>например,</a:t>
            </a:r>
            <a:r>
              <a:rPr sz="1600" spc="-40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0E5394"/>
                </a:solidFill>
                <a:latin typeface="Verdana"/>
                <a:cs typeface="Verdana"/>
              </a:rPr>
              <a:t>одна</a:t>
            </a:r>
            <a:r>
              <a:rPr sz="1600" spc="-55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дорога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88302" y="2087625"/>
            <a:ext cx="2122805" cy="124460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111125" indent="182245">
              <a:lnSpc>
                <a:spcPct val="101299"/>
              </a:lnSpc>
              <a:spcBef>
                <a:spcPts val="70"/>
              </a:spcBef>
              <a:buFont typeface="Verdana"/>
              <a:buChar char="•"/>
              <a:tabLst>
                <a:tab pos="194945" algn="l"/>
              </a:tabLst>
            </a:pPr>
            <a:r>
              <a:rPr sz="1600" b="1" dirty="0">
                <a:latin typeface="Arial"/>
                <a:cs typeface="Arial"/>
              </a:rPr>
              <a:t>Полигоны</a:t>
            </a:r>
            <a:r>
              <a:rPr sz="1600" dirty="0">
                <a:latin typeface="Verdana"/>
                <a:cs typeface="Verdana"/>
              </a:rPr>
              <a:t>:</a:t>
            </a:r>
            <a:r>
              <a:rPr sz="1600" spc="-12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набор </a:t>
            </a:r>
            <a:r>
              <a:rPr sz="1600" dirty="0">
                <a:latin typeface="Verdana"/>
                <a:cs typeface="Verdana"/>
              </a:rPr>
              <a:t>координат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x,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spc="-60" dirty="0">
                <a:latin typeface="Verdana"/>
                <a:cs typeface="Verdana"/>
              </a:rPr>
              <a:t>y</a:t>
            </a:r>
            <a:endParaRPr sz="1600">
              <a:latin typeface="Verdana"/>
              <a:cs typeface="Verdana"/>
            </a:endParaRPr>
          </a:p>
          <a:p>
            <a:pPr marL="12700" marR="5080">
              <a:lnSpc>
                <a:spcPct val="99500"/>
              </a:lnSpc>
              <a:spcBef>
                <a:spcPts val="10"/>
              </a:spcBef>
            </a:pPr>
            <a:r>
              <a:rPr sz="1600" dirty="0">
                <a:latin typeface="Verdana"/>
                <a:cs typeface="Verdana"/>
              </a:rPr>
              <a:t>полностью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закрыты </a:t>
            </a:r>
            <a:r>
              <a:rPr sz="1600" dirty="0">
                <a:solidFill>
                  <a:srgbClr val="0E5394"/>
                </a:solidFill>
                <a:latin typeface="Verdana"/>
                <a:cs typeface="Verdana"/>
              </a:rPr>
              <a:t>например,</a:t>
            </a:r>
            <a:r>
              <a:rPr sz="1600" spc="-65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0E5394"/>
                </a:solidFill>
                <a:latin typeface="Verdana"/>
                <a:cs typeface="Verdana"/>
              </a:rPr>
              <a:t>одна </a:t>
            </a: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провинция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48789" y="198501"/>
            <a:ext cx="83527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7932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00AFEF"/>
                </a:solidFill>
              </a:rPr>
              <a:t>Захват</a:t>
            </a:r>
            <a:r>
              <a:rPr spc="-105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и</a:t>
            </a:r>
            <a:r>
              <a:rPr spc="-95" dirty="0">
                <a:solidFill>
                  <a:srgbClr val="00AFEF"/>
                </a:solidFill>
              </a:rPr>
              <a:t> </a:t>
            </a:r>
            <a:r>
              <a:rPr spc="-10" dirty="0">
                <a:solidFill>
                  <a:srgbClr val="00AFEF"/>
                </a:solidFill>
              </a:rPr>
              <a:t>хранение </a:t>
            </a:r>
            <a:r>
              <a:rPr spc="-10" dirty="0">
                <a:solidFill>
                  <a:srgbClr val="000000"/>
                </a:solidFill>
              </a:rPr>
              <a:t>пространственных</a:t>
            </a:r>
            <a:r>
              <a:rPr spc="-12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данных</a:t>
            </a:r>
            <a:r>
              <a:rPr spc="-9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(геоданных)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854322" y="1309878"/>
            <a:ext cx="353885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5615" marR="5080" indent="-46355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Модели</a:t>
            </a:r>
            <a:r>
              <a:rPr sz="18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пространственных</a:t>
            </a:r>
            <a:r>
              <a:rPr sz="1800" b="1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данных </a:t>
            </a:r>
            <a:r>
              <a:rPr sz="1800" b="1" dirty="0">
                <a:latin typeface="Calibri"/>
                <a:cs typeface="Calibri"/>
              </a:rPr>
              <a:t>Векторные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ИЛИ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растровые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80550" y="2055367"/>
            <a:ext cx="2546350" cy="14884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182245">
              <a:lnSpc>
                <a:spcPct val="101400"/>
              </a:lnSpc>
              <a:spcBef>
                <a:spcPts val="70"/>
              </a:spcBef>
              <a:buFont typeface="Verdana"/>
              <a:buChar char="•"/>
              <a:tabLst>
                <a:tab pos="194945" algn="l"/>
              </a:tabLst>
            </a:pPr>
            <a:r>
              <a:rPr sz="1600" b="1" dirty="0">
                <a:latin typeface="Arial"/>
                <a:cs typeface="Arial"/>
              </a:rPr>
              <a:t>Растр</a:t>
            </a:r>
            <a:r>
              <a:rPr sz="1600" dirty="0">
                <a:latin typeface="Verdana"/>
                <a:cs typeface="Verdana"/>
              </a:rPr>
              <a:t>: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каждой</a:t>
            </a:r>
            <a:r>
              <a:rPr sz="1600" spc="-6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ячейке </a:t>
            </a:r>
            <a:r>
              <a:rPr sz="1600" spc="-50" dirty="0">
                <a:latin typeface="Verdana"/>
                <a:cs typeface="Verdana"/>
              </a:rPr>
              <a:t>в</a:t>
            </a:r>
            <a:endParaRPr sz="1600">
              <a:latin typeface="Verdana"/>
              <a:cs typeface="Verdana"/>
            </a:endParaRPr>
          </a:p>
          <a:p>
            <a:pPr marL="12700" marR="380365">
              <a:lnSpc>
                <a:spcPct val="100000"/>
              </a:lnSpc>
            </a:pPr>
            <a:r>
              <a:rPr sz="1600" dirty="0">
                <a:latin typeface="Verdana"/>
                <a:cs typeface="Verdana"/>
              </a:rPr>
              <a:t>сетке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задано</a:t>
            </a:r>
            <a:r>
              <a:rPr sz="1600" spc="-3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какое- </a:t>
            </a:r>
            <a:r>
              <a:rPr sz="1600" dirty="0">
                <a:latin typeface="Verdana"/>
                <a:cs typeface="Verdana"/>
              </a:rPr>
              <a:t>либо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значение </a:t>
            </a: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например,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ts val="1895"/>
              </a:lnSpc>
            </a:pP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землепользование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320783" y="1815083"/>
            <a:ext cx="0" cy="4243705"/>
          </a:xfrm>
          <a:custGeom>
            <a:avLst/>
            <a:gdLst/>
            <a:ahLst/>
            <a:cxnLst/>
            <a:rect l="l" t="t" r="r" b="b"/>
            <a:pathLst>
              <a:path h="4243705">
                <a:moveTo>
                  <a:pt x="0" y="0"/>
                </a:moveTo>
                <a:lnTo>
                  <a:pt x="0" y="424312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412026" y="5864568"/>
          <a:ext cx="6490334" cy="916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8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0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53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6245">
                <a:tc>
                  <a:txBody>
                    <a:bodyPr/>
                    <a:lstStyle/>
                    <a:p>
                      <a:pPr marL="22097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Номер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205740">
                        <a:lnSpc>
                          <a:spcPts val="1650"/>
                        </a:lnSpc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здания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400" b="1" spc="-20" dirty="0">
                          <a:latin typeface="Calibri"/>
                          <a:cs typeface="Calibri"/>
                        </a:rPr>
                        <a:t>Тип</a:t>
                      </a:r>
                      <a:r>
                        <a:rPr sz="14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здания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73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Муниципалит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65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ет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2017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Население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73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Адрес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73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ОБЪЕКТ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73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810">
                <a:tc>
                  <a:txBody>
                    <a:bodyPr/>
                    <a:lstStyle/>
                    <a:p>
                      <a:pPr marR="1905" algn="r">
                        <a:lnSpc>
                          <a:spcPts val="1645"/>
                        </a:lnSpc>
                        <a:spcBef>
                          <a:spcPts val="28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A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645"/>
                        </a:lnSpc>
                        <a:spcBef>
                          <a:spcPts val="28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111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45"/>
                        </a:lnSpc>
                        <a:spcBef>
                          <a:spcPts val="28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0402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645"/>
                        </a:lnSpc>
                        <a:spcBef>
                          <a:spcPts val="28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ts val="1645"/>
                        </a:lnSpc>
                        <a:spcBef>
                          <a:spcPts val="28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Черч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стрит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45"/>
                        </a:lnSpc>
                        <a:spcBef>
                          <a:spcPts val="280"/>
                        </a:spcBef>
                      </a:pPr>
                      <a:r>
                        <a:rPr sz="140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ТОЧКА</a:t>
                      </a:r>
                      <a:r>
                        <a:rPr sz="1400" spc="-7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marR="1905" algn="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B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112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0402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20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Хай-стрит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ТОЧКА</a:t>
                      </a:r>
                      <a:r>
                        <a:rPr sz="1400" spc="-7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7223125" y="6046012"/>
          <a:ext cx="3863339" cy="7251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6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77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9870">
                <a:tc>
                  <a:txBody>
                    <a:bodyPr/>
                    <a:lstStyle/>
                    <a:p>
                      <a:pPr marL="10160">
                        <a:lnSpc>
                          <a:spcPts val="1650"/>
                        </a:lnSpc>
                        <a:spcBef>
                          <a:spcPts val="6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ОБЪЕКТ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1650"/>
                        </a:lnSpc>
                        <a:spcBef>
                          <a:spcPts val="6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координата 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х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0795">
                        <a:lnSpc>
                          <a:spcPts val="1650"/>
                        </a:lnSpc>
                        <a:spcBef>
                          <a:spcPts val="6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координата 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810">
                <a:tc>
                  <a:txBody>
                    <a:bodyPr/>
                    <a:lstStyle/>
                    <a:p>
                      <a:pPr marR="325120" algn="r">
                        <a:lnSpc>
                          <a:spcPts val="1650"/>
                        </a:lnSpc>
                        <a:spcBef>
                          <a:spcPts val="280"/>
                        </a:spcBef>
                      </a:pPr>
                      <a:r>
                        <a:rPr sz="140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ТОЧКА</a:t>
                      </a:r>
                      <a:r>
                        <a:rPr sz="1400" spc="-7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50"/>
                        </a:lnSpc>
                        <a:spcBef>
                          <a:spcPts val="28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28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R="325755" algn="r">
                        <a:lnSpc>
                          <a:spcPts val="1645"/>
                        </a:lnSpc>
                        <a:spcBef>
                          <a:spcPts val="125"/>
                        </a:spcBef>
                      </a:pPr>
                      <a:r>
                        <a:rPr sz="140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ТОЧКА</a:t>
                      </a:r>
                      <a:r>
                        <a:rPr sz="1400" spc="-7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45"/>
                        </a:lnSpc>
                        <a:spcBef>
                          <a:spcPts val="12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45"/>
                        </a:lnSpc>
                        <a:spcBef>
                          <a:spcPts val="12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2" name="object 12"/>
          <p:cNvGrpSpPr/>
          <p:nvPr/>
        </p:nvGrpSpPr>
        <p:grpSpPr>
          <a:xfrm>
            <a:off x="158495" y="149352"/>
            <a:ext cx="3400425" cy="3282950"/>
            <a:chOff x="158495" y="149352"/>
            <a:chExt cx="3400425" cy="3282950"/>
          </a:xfrm>
        </p:grpSpPr>
        <p:sp>
          <p:nvSpPr>
            <p:cNvPr id="13" name="object 13"/>
            <p:cNvSpPr/>
            <p:nvPr/>
          </p:nvSpPr>
          <p:spPr>
            <a:xfrm>
              <a:off x="1119378" y="1922525"/>
              <a:ext cx="2426335" cy="1496695"/>
            </a:xfrm>
            <a:custGeom>
              <a:avLst/>
              <a:gdLst/>
              <a:ahLst/>
              <a:cxnLst/>
              <a:rect l="l" t="t" r="r" b="b"/>
              <a:pathLst>
                <a:path w="2426335" h="1496695">
                  <a:moveTo>
                    <a:pt x="0" y="748284"/>
                  </a:moveTo>
                  <a:lnTo>
                    <a:pt x="5553" y="676220"/>
                  </a:lnTo>
                  <a:lnTo>
                    <a:pt x="21876" y="606094"/>
                  </a:lnTo>
                  <a:lnTo>
                    <a:pt x="48458" y="538220"/>
                  </a:lnTo>
                  <a:lnTo>
                    <a:pt x="84791" y="472911"/>
                  </a:lnTo>
                  <a:lnTo>
                    <a:pt x="106456" y="441316"/>
                  </a:lnTo>
                  <a:lnTo>
                    <a:pt x="130368" y="410480"/>
                  </a:lnTo>
                  <a:lnTo>
                    <a:pt x="156463" y="380442"/>
                  </a:lnTo>
                  <a:lnTo>
                    <a:pt x="184678" y="351242"/>
                  </a:lnTo>
                  <a:lnTo>
                    <a:pt x="214950" y="322918"/>
                  </a:lnTo>
                  <a:lnTo>
                    <a:pt x="247215" y="295509"/>
                  </a:lnTo>
                  <a:lnTo>
                    <a:pt x="281408" y="269056"/>
                  </a:lnTo>
                  <a:lnTo>
                    <a:pt x="317468" y="243596"/>
                  </a:lnTo>
                  <a:lnTo>
                    <a:pt x="355330" y="219170"/>
                  </a:lnTo>
                  <a:lnTo>
                    <a:pt x="394930" y="195816"/>
                  </a:lnTo>
                  <a:lnTo>
                    <a:pt x="436205" y="173574"/>
                  </a:lnTo>
                  <a:lnTo>
                    <a:pt x="479092" y="152483"/>
                  </a:lnTo>
                  <a:lnTo>
                    <a:pt x="523526" y="132581"/>
                  </a:lnTo>
                  <a:lnTo>
                    <a:pt x="569445" y="113910"/>
                  </a:lnTo>
                  <a:lnTo>
                    <a:pt x="616784" y="96506"/>
                  </a:lnTo>
                  <a:lnTo>
                    <a:pt x="665481" y="80410"/>
                  </a:lnTo>
                  <a:lnTo>
                    <a:pt x="715471" y="65662"/>
                  </a:lnTo>
                  <a:lnTo>
                    <a:pt x="766691" y="52299"/>
                  </a:lnTo>
                  <a:lnTo>
                    <a:pt x="819078" y="40361"/>
                  </a:lnTo>
                  <a:lnTo>
                    <a:pt x="872567" y="29888"/>
                  </a:lnTo>
                  <a:lnTo>
                    <a:pt x="927096" y="20919"/>
                  </a:lnTo>
                  <a:lnTo>
                    <a:pt x="982600" y="13492"/>
                  </a:lnTo>
                  <a:lnTo>
                    <a:pt x="1039017" y="7648"/>
                  </a:lnTo>
                  <a:lnTo>
                    <a:pt x="1096282" y="3425"/>
                  </a:lnTo>
                  <a:lnTo>
                    <a:pt x="1154332" y="862"/>
                  </a:lnTo>
                  <a:lnTo>
                    <a:pt x="1213104" y="0"/>
                  </a:lnTo>
                  <a:lnTo>
                    <a:pt x="1271875" y="862"/>
                  </a:lnTo>
                  <a:lnTo>
                    <a:pt x="1329925" y="3425"/>
                  </a:lnTo>
                  <a:lnTo>
                    <a:pt x="1387190" y="7648"/>
                  </a:lnTo>
                  <a:lnTo>
                    <a:pt x="1443607" y="13492"/>
                  </a:lnTo>
                  <a:lnTo>
                    <a:pt x="1499111" y="20919"/>
                  </a:lnTo>
                  <a:lnTo>
                    <a:pt x="1553640" y="29888"/>
                  </a:lnTo>
                  <a:lnTo>
                    <a:pt x="1607129" y="40361"/>
                  </a:lnTo>
                  <a:lnTo>
                    <a:pt x="1659516" y="52299"/>
                  </a:lnTo>
                  <a:lnTo>
                    <a:pt x="1710736" y="65662"/>
                  </a:lnTo>
                  <a:lnTo>
                    <a:pt x="1760726" y="80410"/>
                  </a:lnTo>
                  <a:lnTo>
                    <a:pt x="1809423" y="96506"/>
                  </a:lnTo>
                  <a:lnTo>
                    <a:pt x="1856762" y="113910"/>
                  </a:lnTo>
                  <a:lnTo>
                    <a:pt x="1902681" y="132581"/>
                  </a:lnTo>
                  <a:lnTo>
                    <a:pt x="1947115" y="152483"/>
                  </a:lnTo>
                  <a:lnTo>
                    <a:pt x="1990002" y="173574"/>
                  </a:lnTo>
                  <a:lnTo>
                    <a:pt x="2031277" y="195816"/>
                  </a:lnTo>
                  <a:lnTo>
                    <a:pt x="2070877" y="219170"/>
                  </a:lnTo>
                  <a:lnTo>
                    <a:pt x="2108739" y="243596"/>
                  </a:lnTo>
                  <a:lnTo>
                    <a:pt x="2144799" y="269056"/>
                  </a:lnTo>
                  <a:lnTo>
                    <a:pt x="2178992" y="295509"/>
                  </a:lnTo>
                  <a:lnTo>
                    <a:pt x="2211257" y="322918"/>
                  </a:lnTo>
                  <a:lnTo>
                    <a:pt x="2241529" y="351242"/>
                  </a:lnTo>
                  <a:lnTo>
                    <a:pt x="2269744" y="380442"/>
                  </a:lnTo>
                  <a:lnTo>
                    <a:pt x="2295839" y="410480"/>
                  </a:lnTo>
                  <a:lnTo>
                    <a:pt x="2319751" y="441316"/>
                  </a:lnTo>
                  <a:lnTo>
                    <a:pt x="2341416" y="472911"/>
                  </a:lnTo>
                  <a:lnTo>
                    <a:pt x="2377749" y="538220"/>
                  </a:lnTo>
                  <a:lnTo>
                    <a:pt x="2404331" y="606094"/>
                  </a:lnTo>
                  <a:lnTo>
                    <a:pt x="2420654" y="676220"/>
                  </a:lnTo>
                  <a:lnTo>
                    <a:pt x="2426208" y="748284"/>
                  </a:lnTo>
                  <a:lnTo>
                    <a:pt x="2424808" y="784538"/>
                  </a:lnTo>
                  <a:lnTo>
                    <a:pt x="2413807" y="855672"/>
                  </a:lnTo>
                  <a:lnTo>
                    <a:pt x="2392291" y="924711"/>
                  </a:lnTo>
                  <a:lnTo>
                    <a:pt x="2360770" y="991342"/>
                  </a:lnTo>
                  <a:lnTo>
                    <a:pt x="2319751" y="1055251"/>
                  </a:lnTo>
                  <a:lnTo>
                    <a:pt x="2295839" y="1086087"/>
                  </a:lnTo>
                  <a:lnTo>
                    <a:pt x="2269744" y="1116125"/>
                  </a:lnTo>
                  <a:lnTo>
                    <a:pt x="2241529" y="1145325"/>
                  </a:lnTo>
                  <a:lnTo>
                    <a:pt x="2211257" y="1173649"/>
                  </a:lnTo>
                  <a:lnTo>
                    <a:pt x="2178992" y="1201058"/>
                  </a:lnTo>
                  <a:lnTo>
                    <a:pt x="2144799" y="1227511"/>
                  </a:lnTo>
                  <a:lnTo>
                    <a:pt x="2108739" y="1252971"/>
                  </a:lnTo>
                  <a:lnTo>
                    <a:pt x="2070877" y="1277397"/>
                  </a:lnTo>
                  <a:lnTo>
                    <a:pt x="2031277" y="1300751"/>
                  </a:lnTo>
                  <a:lnTo>
                    <a:pt x="1990002" y="1322993"/>
                  </a:lnTo>
                  <a:lnTo>
                    <a:pt x="1947115" y="1344084"/>
                  </a:lnTo>
                  <a:lnTo>
                    <a:pt x="1902681" y="1363986"/>
                  </a:lnTo>
                  <a:lnTo>
                    <a:pt x="1856762" y="1382657"/>
                  </a:lnTo>
                  <a:lnTo>
                    <a:pt x="1809423" y="1400061"/>
                  </a:lnTo>
                  <a:lnTo>
                    <a:pt x="1760726" y="1416157"/>
                  </a:lnTo>
                  <a:lnTo>
                    <a:pt x="1710736" y="1430905"/>
                  </a:lnTo>
                  <a:lnTo>
                    <a:pt x="1659516" y="1444268"/>
                  </a:lnTo>
                  <a:lnTo>
                    <a:pt x="1607129" y="1456206"/>
                  </a:lnTo>
                  <a:lnTo>
                    <a:pt x="1553640" y="1466679"/>
                  </a:lnTo>
                  <a:lnTo>
                    <a:pt x="1499111" y="1475648"/>
                  </a:lnTo>
                  <a:lnTo>
                    <a:pt x="1443607" y="1483075"/>
                  </a:lnTo>
                  <a:lnTo>
                    <a:pt x="1387190" y="1488919"/>
                  </a:lnTo>
                  <a:lnTo>
                    <a:pt x="1329925" y="1493142"/>
                  </a:lnTo>
                  <a:lnTo>
                    <a:pt x="1271875" y="1495705"/>
                  </a:lnTo>
                  <a:lnTo>
                    <a:pt x="1213104" y="1496568"/>
                  </a:lnTo>
                  <a:lnTo>
                    <a:pt x="1154332" y="1495705"/>
                  </a:lnTo>
                  <a:lnTo>
                    <a:pt x="1096282" y="1493142"/>
                  </a:lnTo>
                  <a:lnTo>
                    <a:pt x="1039017" y="1488919"/>
                  </a:lnTo>
                  <a:lnTo>
                    <a:pt x="982600" y="1483075"/>
                  </a:lnTo>
                  <a:lnTo>
                    <a:pt x="927096" y="1475648"/>
                  </a:lnTo>
                  <a:lnTo>
                    <a:pt x="872567" y="1466679"/>
                  </a:lnTo>
                  <a:lnTo>
                    <a:pt x="819078" y="1456206"/>
                  </a:lnTo>
                  <a:lnTo>
                    <a:pt x="766691" y="1444268"/>
                  </a:lnTo>
                  <a:lnTo>
                    <a:pt x="715471" y="1430905"/>
                  </a:lnTo>
                  <a:lnTo>
                    <a:pt x="665481" y="1416157"/>
                  </a:lnTo>
                  <a:lnTo>
                    <a:pt x="616784" y="1400061"/>
                  </a:lnTo>
                  <a:lnTo>
                    <a:pt x="569445" y="1382657"/>
                  </a:lnTo>
                  <a:lnTo>
                    <a:pt x="523526" y="1363986"/>
                  </a:lnTo>
                  <a:lnTo>
                    <a:pt x="479092" y="1344084"/>
                  </a:lnTo>
                  <a:lnTo>
                    <a:pt x="436205" y="1322993"/>
                  </a:lnTo>
                  <a:lnTo>
                    <a:pt x="394930" y="1300751"/>
                  </a:lnTo>
                  <a:lnTo>
                    <a:pt x="355330" y="1277397"/>
                  </a:lnTo>
                  <a:lnTo>
                    <a:pt x="317468" y="1252971"/>
                  </a:lnTo>
                  <a:lnTo>
                    <a:pt x="281408" y="1227511"/>
                  </a:lnTo>
                  <a:lnTo>
                    <a:pt x="247215" y="1201058"/>
                  </a:lnTo>
                  <a:lnTo>
                    <a:pt x="214950" y="1173649"/>
                  </a:lnTo>
                  <a:lnTo>
                    <a:pt x="184678" y="1145325"/>
                  </a:lnTo>
                  <a:lnTo>
                    <a:pt x="156463" y="1116125"/>
                  </a:lnTo>
                  <a:lnTo>
                    <a:pt x="130368" y="1086087"/>
                  </a:lnTo>
                  <a:lnTo>
                    <a:pt x="106456" y="1055251"/>
                  </a:lnTo>
                  <a:lnTo>
                    <a:pt x="84791" y="1023656"/>
                  </a:lnTo>
                  <a:lnTo>
                    <a:pt x="48458" y="958347"/>
                  </a:lnTo>
                  <a:lnTo>
                    <a:pt x="21876" y="890473"/>
                  </a:lnTo>
                  <a:lnTo>
                    <a:pt x="5553" y="820347"/>
                  </a:lnTo>
                  <a:lnTo>
                    <a:pt x="0" y="748284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8495" y="149352"/>
              <a:ext cx="1638300" cy="1790700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32535" y="3649928"/>
            <a:ext cx="1607961" cy="1766419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1171681" y="6464985"/>
            <a:ext cx="1028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48964" y="909827"/>
            <a:ext cx="4078974" cy="411248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171955" y="1148632"/>
            <a:ext cx="4016375" cy="4027170"/>
            <a:chOff x="1171955" y="1148632"/>
            <a:chExt cx="4016375" cy="402717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1955" y="1148632"/>
              <a:ext cx="4016203" cy="402693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126991" y="1391412"/>
              <a:ext cx="45720" cy="56515"/>
            </a:xfrm>
            <a:custGeom>
              <a:avLst/>
              <a:gdLst/>
              <a:ahLst/>
              <a:cxnLst/>
              <a:rect l="l" t="t" r="r" b="b"/>
              <a:pathLst>
                <a:path w="45720" h="56515">
                  <a:moveTo>
                    <a:pt x="22860" y="0"/>
                  </a:moveTo>
                  <a:lnTo>
                    <a:pt x="13983" y="2208"/>
                  </a:lnTo>
                  <a:lnTo>
                    <a:pt x="6715" y="8239"/>
                  </a:lnTo>
                  <a:lnTo>
                    <a:pt x="1803" y="17198"/>
                  </a:lnTo>
                  <a:lnTo>
                    <a:pt x="0" y="28193"/>
                  </a:lnTo>
                  <a:lnTo>
                    <a:pt x="1803" y="39189"/>
                  </a:lnTo>
                  <a:lnTo>
                    <a:pt x="6715" y="48148"/>
                  </a:lnTo>
                  <a:lnTo>
                    <a:pt x="13983" y="54179"/>
                  </a:lnTo>
                  <a:lnTo>
                    <a:pt x="22860" y="56387"/>
                  </a:lnTo>
                  <a:lnTo>
                    <a:pt x="31736" y="54179"/>
                  </a:lnTo>
                  <a:lnTo>
                    <a:pt x="39004" y="48148"/>
                  </a:lnTo>
                  <a:lnTo>
                    <a:pt x="43916" y="39189"/>
                  </a:lnTo>
                  <a:lnTo>
                    <a:pt x="45720" y="28193"/>
                  </a:lnTo>
                  <a:lnTo>
                    <a:pt x="43916" y="17198"/>
                  </a:lnTo>
                  <a:lnTo>
                    <a:pt x="39004" y="8239"/>
                  </a:lnTo>
                  <a:lnTo>
                    <a:pt x="31736" y="2208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556629" y="274065"/>
            <a:ext cx="33496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Системы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координат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проекции</a:t>
            </a:r>
            <a:endParaRPr sz="1800">
              <a:latin typeface="Microsoft Sans Serif"/>
              <a:cs typeface="Microsoft Sans Serif"/>
            </a:endParaRPr>
          </a:p>
          <a:p>
            <a:pPr marL="169545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-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единицы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измерения: </a:t>
            </a:r>
            <a:r>
              <a:rPr sz="1800" b="1" spc="-20" dirty="0">
                <a:latin typeface="Arial"/>
                <a:cs typeface="Arial"/>
              </a:rPr>
              <a:t>Метры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07732" y="1371727"/>
            <a:ext cx="2603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Arial"/>
                <a:cs typeface="Arial"/>
              </a:rPr>
              <a:t>ETRS89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/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зона</a:t>
            </a:r>
            <a:r>
              <a:rPr sz="1800" i="1" spc="-4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UTM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spc="-25" dirty="0">
                <a:latin typeface="Arial"/>
                <a:cs typeface="Arial"/>
              </a:rPr>
              <a:t>33N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4481" y="201548"/>
            <a:ext cx="51422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Microsoft Sans Serif"/>
                <a:cs typeface="Microsoft Sans Serif"/>
              </a:rPr>
              <a:t>Географическая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система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координат</a:t>
            </a:r>
            <a:endParaRPr sz="18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-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единицы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измерения:</a:t>
            </a:r>
            <a:endParaRPr sz="18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800" b="1" spc="-10" dirty="0">
                <a:latin typeface="Arial"/>
                <a:cs typeface="Arial"/>
              </a:rPr>
              <a:t>Широта/долгота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(градусы,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минуты,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секунды)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15639" y="5324855"/>
            <a:ext cx="2493264" cy="964692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8965692" y="1362455"/>
            <a:ext cx="45720" cy="56515"/>
          </a:xfrm>
          <a:custGeom>
            <a:avLst/>
            <a:gdLst/>
            <a:ahLst/>
            <a:cxnLst/>
            <a:rect l="l" t="t" r="r" b="b"/>
            <a:pathLst>
              <a:path w="45720" h="56515">
                <a:moveTo>
                  <a:pt x="22859" y="0"/>
                </a:moveTo>
                <a:lnTo>
                  <a:pt x="13983" y="2208"/>
                </a:lnTo>
                <a:lnTo>
                  <a:pt x="6715" y="8239"/>
                </a:lnTo>
                <a:lnTo>
                  <a:pt x="1803" y="17198"/>
                </a:lnTo>
                <a:lnTo>
                  <a:pt x="0" y="28194"/>
                </a:lnTo>
                <a:lnTo>
                  <a:pt x="1803" y="39189"/>
                </a:lnTo>
                <a:lnTo>
                  <a:pt x="6715" y="48148"/>
                </a:lnTo>
                <a:lnTo>
                  <a:pt x="13983" y="54179"/>
                </a:lnTo>
                <a:lnTo>
                  <a:pt x="22859" y="56388"/>
                </a:lnTo>
                <a:lnTo>
                  <a:pt x="31736" y="54179"/>
                </a:lnTo>
                <a:lnTo>
                  <a:pt x="39004" y="48148"/>
                </a:lnTo>
                <a:lnTo>
                  <a:pt x="43916" y="39189"/>
                </a:lnTo>
                <a:lnTo>
                  <a:pt x="45719" y="28194"/>
                </a:lnTo>
                <a:lnTo>
                  <a:pt x="43916" y="17198"/>
                </a:lnTo>
                <a:lnTo>
                  <a:pt x="39004" y="8239"/>
                </a:lnTo>
                <a:lnTo>
                  <a:pt x="31736" y="2208"/>
                </a:lnTo>
                <a:lnTo>
                  <a:pt x="2285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5814059" y="5074920"/>
            <a:ext cx="1824355" cy="1732914"/>
            <a:chOff x="5814059" y="5074920"/>
            <a:chExt cx="1824355" cy="1732914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23203" y="5084062"/>
              <a:ext cx="1805940" cy="171449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818631" y="5079492"/>
              <a:ext cx="1815464" cy="1724025"/>
            </a:xfrm>
            <a:custGeom>
              <a:avLst/>
              <a:gdLst/>
              <a:ahLst/>
              <a:cxnLst/>
              <a:rect l="l" t="t" r="r" b="b"/>
              <a:pathLst>
                <a:path w="1815465" h="1724025">
                  <a:moveTo>
                    <a:pt x="0" y="1723643"/>
                  </a:moveTo>
                  <a:lnTo>
                    <a:pt x="1815084" y="1723643"/>
                  </a:lnTo>
                  <a:lnTo>
                    <a:pt x="1815084" y="0"/>
                  </a:lnTo>
                  <a:lnTo>
                    <a:pt x="0" y="0"/>
                  </a:lnTo>
                  <a:lnTo>
                    <a:pt x="0" y="1723643"/>
                  </a:lnTo>
                  <a:close/>
                </a:path>
              </a:pathLst>
            </a:custGeom>
            <a:ln w="9144">
              <a:solidFill>
                <a:srgbClr val="2B6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224276" y="6403048"/>
            <a:ext cx="217043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u="sng" spc="-10" dirty="0">
                <a:solidFill>
                  <a:srgbClr val="003892"/>
                </a:solidFill>
                <a:uFill>
                  <a:solidFill>
                    <a:srgbClr val="003892"/>
                  </a:solidFill>
                </a:uFill>
                <a:latin typeface="Microsoft Sans Serif"/>
                <a:cs typeface="Microsoft Sans Serif"/>
                <a:hlinkClick r:id="rId6"/>
              </a:rPr>
              <a:t>https://norgeskart.no/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58915" y="6450336"/>
            <a:ext cx="170815" cy="219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200" spc="-25" dirty="0">
                <a:solidFill>
                  <a:srgbClr val="333333"/>
                </a:solidFill>
                <a:latin typeface="Microsoft JhengHei UI Light"/>
                <a:cs typeface="Microsoft JhengHei UI Light"/>
              </a:rPr>
              <a:t>10</a:t>
            </a:r>
            <a:endParaRPr sz="1200">
              <a:latin typeface="Microsoft JhengHei UI Light"/>
              <a:cs typeface="Microsoft JhengHei UI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72632" y="6452717"/>
            <a:ext cx="1447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333333"/>
                </a:solidFill>
                <a:latin typeface="Microsoft JhengHei UI Light"/>
                <a:cs typeface="Microsoft JhengHei UI Light"/>
              </a:rPr>
              <a:t>11</a:t>
            </a:r>
            <a:endParaRPr sz="1200">
              <a:latin typeface="Microsoft JhengHei UI Light"/>
              <a:cs typeface="Microsoft JhengHei U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48964" y="909827"/>
            <a:ext cx="4078974" cy="411248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402080" y="956608"/>
            <a:ext cx="4016375" cy="4027170"/>
            <a:chOff x="1402080" y="956608"/>
            <a:chExt cx="4016375" cy="402717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02080" y="956608"/>
              <a:ext cx="4016203" cy="402693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126991" y="1391412"/>
              <a:ext cx="45720" cy="56515"/>
            </a:xfrm>
            <a:custGeom>
              <a:avLst/>
              <a:gdLst/>
              <a:ahLst/>
              <a:cxnLst/>
              <a:rect l="l" t="t" r="r" b="b"/>
              <a:pathLst>
                <a:path w="45720" h="56515">
                  <a:moveTo>
                    <a:pt x="22860" y="0"/>
                  </a:moveTo>
                  <a:lnTo>
                    <a:pt x="13983" y="2208"/>
                  </a:lnTo>
                  <a:lnTo>
                    <a:pt x="6715" y="8239"/>
                  </a:lnTo>
                  <a:lnTo>
                    <a:pt x="1803" y="17198"/>
                  </a:lnTo>
                  <a:lnTo>
                    <a:pt x="0" y="28193"/>
                  </a:lnTo>
                  <a:lnTo>
                    <a:pt x="1803" y="39189"/>
                  </a:lnTo>
                  <a:lnTo>
                    <a:pt x="6715" y="48148"/>
                  </a:lnTo>
                  <a:lnTo>
                    <a:pt x="13983" y="54179"/>
                  </a:lnTo>
                  <a:lnTo>
                    <a:pt x="22860" y="56387"/>
                  </a:lnTo>
                  <a:lnTo>
                    <a:pt x="31736" y="54179"/>
                  </a:lnTo>
                  <a:lnTo>
                    <a:pt x="39004" y="48148"/>
                  </a:lnTo>
                  <a:lnTo>
                    <a:pt x="43916" y="39189"/>
                  </a:lnTo>
                  <a:lnTo>
                    <a:pt x="45720" y="28193"/>
                  </a:lnTo>
                  <a:lnTo>
                    <a:pt x="43916" y="17198"/>
                  </a:lnTo>
                  <a:lnTo>
                    <a:pt x="39004" y="8239"/>
                  </a:lnTo>
                  <a:lnTo>
                    <a:pt x="31736" y="2208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533515" y="153746"/>
            <a:ext cx="31940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Системы</a:t>
            </a:r>
            <a:r>
              <a:rPr sz="1800" spc="-8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координат</a:t>
            </a:r>
            <a:r>
              <a:rPr sz="1800" spc="-8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проекции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Microsoft Sans Serif"/>
                <a:cs typeface="Microsoft Sans Serif"/>
              </a:rPr>
              <a:t>-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единицы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измерения: </a:t>
            </a:r>
            <a:r>
              <a:rPr sz="1800" b="1" spc="-20" dirty="0">
                <a:latin typeface="Arial"/>
                <a:cs typeface="Arial"/>
              </a:rPr>
              <a:t>Метры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33515" y="1251584"/>
            <a:ext cx="2603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Arial"/>
                <a:cs typeface="Arial"/>
              </a:rPr>
              <a:t>ETRS89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/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зона</a:t>
            </a:r>
            <a:r>
              <a:rPr sz="1800" i="1" spc="-4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UTM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spc="-25" dirty="0">
                <a:latin typeface="Arial"/>
                <a:cs typeface="Arial"/>
              </a:rPr>
              <a:t>33N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645666" y="30860"/>
            <a:ext cx="384682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000000"/>
                </a:solidFill>
              </a:rPr>
              <a:t>Географическая</a:t>
            </a:r>
            <a:r>
              <a:rPr sz="1800" spc="-6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система</a:t>
            </a:r>
            <a:r>
              <a:rPr sz="1800" spc="-70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координат</a:t>
            </a:r>
            <a:endParaRPr sz="1800"/>
          </a:p>
        </p:txBody>
      </p:sp>
      <p:sp>
        <p:nvSpPr>
          <p:cNvPr id="10" name="object 10"/>
          <p:cNvSpPr txBox="1"/>
          <p:nvPr/>
        </p:nvSpPr>
        <p:spPr>
          <a:xfrm>
            <a:off x="601776" y="305180"/>
            <a:ext cx="51435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6339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-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единицы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измерения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50" dirty="0">
                <a:latin typeface="Microsoft Sans Serif"/>
                <a:cs typeface="Microsoft Sans Serif"/>
              </a:rPr>
              <a:t>: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b="1" spc="-20" dirty="0">
                <a:latin typeface="Arial"/>
                <a:cs typeface="Arial"/>
              </a:rPr>
              <a:t>Широта/долгота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(градусы,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минуты,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секунды)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378840" y="5486400"/>
          <a:ext cx="6018529" cy="8724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94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2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6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32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29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8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6245"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Номер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71450">
                        <a:lnSpc>
                          <a:spcPts val="1650"/>
                        </a:lnSpc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здания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400" b="1" spc="-20" dirty="0">
                          <a:latin typeface="Calibri"/>
                          <a:cs typeface="Calibri"/>
                        </a:rPr>
                        <a:t>Тип</a:t>
                      </a:r>
                      <a:r>
                        <a:rPr sz="14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здания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73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Муниципали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65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тет</a:t>
                      </a:r>
                      <a:r>
                        <a:rPr sz="14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2017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Населен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650"/>
                        </a:lnSpc>
                      </a:pPr>
                      <a:r>
                        <a:rPr sz="1400" b="1" spc="-25" dirty="0">
                          <a:latin typeface="Calibri"/>
                          <a:cs typeface="Calibri"/>
                        </a:rPr>
                        <a:t>ие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Адрес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73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ОБЪЕКТ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73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245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11695019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9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531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9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909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2019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73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73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 marR="86995" indent="211454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Плато Нордкапп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40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ТОЧКА</a:t>
                      </a:r>
                      <a:r>
                        <a:rPr sz="1400" spc="-7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73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7835518" y="5700725"/>
          <a:ext cx="3862705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19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8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9870">
                <a:tc>
                  <a:txBody>
                    <a:bodyPr/>
                    <a:lstStyle/>
                    <a:p>
                      <a:pPr marL="10160">
                        <a:lnSpc>
                          <a:spcPts val="1650"/>
                        </a:lnSpc>
                        <a:spcBef>
                          <a:spcPts val="6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ОБЪЕКТ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1650"/>
                        </a:lnSpc>
                        <a:spcBef>
                          <a:spcPts val="6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координата 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х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1650"/>
                        </a:lnSpc>
                        <a:spcBef>
                          <a:spcPts val="6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координата 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810">
                <a:tc>
                  <a:txBody>
                    <a:bodyPr/>
                    <a:lstStyle/>
                    <a:p>
                      <a:pPr marL="246379">
                        <a:lnSpc>
                          <a:spcPts val="1650"/>
                        </a:lnSpc>
                        <a:spcBef>
                          <a:spcPts val="280"/>
                        </a:spcBef>
                      </a:pPr>
                      <a:r>
                        <a:rPr sz="140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ТОЧКА</a:t>
                      </a:r>
                      <a:r>
                        <a:rPr sz="1400" spc="-7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1614"/>
                        </a:lnSpc>
                        <a:spcBef>
                          <a:spcPts val="315"/>
                        </a:spcBef>
                      </a:pPr>
                      <a:r>
                        <a:rPr sz="2100" baseline="1984" dirty="0">
                          <a:latin typeface="Calibri"/>
                          <a:cs typeface="Calibri"/>
                        </a:rPr>
                        <a:t>25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°</a:t>
                      </a:r>
                      <a:r>
                        <a:rPr sz="1400" spc="-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100" baseline="1984" dirty="0">
                          <a:latin typeface="Calibri"/>
                          <a:cs typeface="Calibri"/>
                        </a:rPr>
                        <a:t>46’</a:t>
                      </a:r>
                      <a:r>
                        <a:rPr sz="2100" spc="-30" baseline="198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aseline="1984" dirty="0">
                          <a:latin typeface="Calibri"/>
                          <a:cs typeface="Calibri"/>
                        </a:rPr>
                        <a:t>59.39“</a:t>
                      </a:r>
                      <a:r>
                        <a:rPr sz="2100" spc="-30" baseline="198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spc="-75" baseline="1984" dirty="0">
                          <a:latin typeface="Calibri"/>
                          <a:cs typeface="Calibri"/>
                        </a:rPr>
                        <a:t>E</a:t>
                      </a:r>
                      <a:endParaRPr sz="2100" baseline="1984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ts val="1614"/>
                        </a:lnSpc>
                        <a:spcBef>
                          <a:spcPts val="315"/>
                        </a:spcBef>
                      </a:pPr>
                      <a:r>
                        <a:rPr sz="2100" baseline="1984" dirty="0">
                          <a:latin typeface="Calibri"/>
                          <a:cs typeface="Calibri"/>
                        </a:rPr>
                        <a:t>71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°</a:t>
                      </a:r>
                      <a:r>
                        <a:rPr sz="1400" spc="-9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100" baseline="1984" dirty="0">
                          <a:latin typeface="Calibri"/>
                          <a:cs typeface="Calibri"/>
                        </a:rPr>
                        <a:t>10'</a:t>
                      </a:r>
                      <a:r>
                        <a:rPr sz="2100" spc="-67" baseline="198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aseline="1984" dirty="0">
                          <a:latin typeface="Calibri"/>
                          <a:cs typeface="Calibri"/>
                        </a:rPr>
                        <a:t>10,175"</a:t>
                      </a:r>
                      <a:r>
                        <a:rPr sz="2100" spc="-44" baseline="198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spc="-75" baseline="1984" dirty="0">
                          <a:latin typeface="Calibri"/>
                          <a:cs typeface="Calibri"/>
                        </a:rPr>
                        <a:t>N</a:t>
                      </a:r>
                      <a:endParaRPr sz="2100" baseline="1984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7835518" y="6295567"/>
          <a:ext cx="3862705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19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8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9870">
                <a:tc>
                  <a:txBody>
                    <a:bodyPr/>
                    <a:lstStyle/>
                    <a:p>
                      <a:pPr marL="10160">
                        <a:lnSpc>
                          <a:spcPts val="1650"/>
                        </a:lnSpc>
                        <a:spcBef>
                          <a:spcPts val="6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ОБЪЕКТ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1650"/>
                        </a:lnSpc>
                        <a:spcBef>
                          <a:spcPts val="6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координата 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х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1650"/>
                        </a:lnSpc>
                        <a:spcBef>
                          <a:spcPts val="6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координата 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810">
                <a:tc>
                  <a:txBody>
                    <a:bodyPr/>
                    <a:lstStyle/>
                    <a:p>
                      <a:pPr marL="246379">
                        <a:lnSpc>
                          <a:spcPts val="1650"/>
                        </a:lnSpc>
                        <a:spcBef>
                          <a:spcPts val="280"/>
                        </a:spcBef>
                      </a:pPr>
                      <a:r>
                        <a:rPr sz="140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ТОЧКА</a:t>
                      </a:r>
                      <a:r>
                        <a:rPr sz="1400" spc="-7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341630">
                        <a:lnSpc>
                          <a:spcPts val="1365"/>
                        </a:lnSpc>
                        <a:spcBef>
                          <a:spcPts val="565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886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5" dirty="0">
                          <a:latin typeface="Microsoft Sans Serif"/>
                          <a:cs typeface="Microsoft Sans Serif"/>
                        </a:rPr>
                        <a:t>632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17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416559">
                        <a:lnSpc>
                          <a:spcPts val="1365"/>
                        </a:lnSpc>
                        <a:spcBef>
                          <a:spcPts val="565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930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5" dirty="0">
                          <a:latin typeface="Microsoft Sans Serif"/>
                          <a:cs typeface="Microsoft Sans Serif"/>
                        </a:rPr>
                        <a:t>891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17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object 14"/>
          <p:cNvSpPr txBox="1"/>
          <p:nvPr/>
        </p:nvSpPr>
        <p:spPr>
          <a:xfrm>
            <a:off x="6983983" y="6391452"/>
            <a:ext cx="775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10" dirty="0">
                <a:latin typeface="Arial"/>
                <a:cs typeface="Arial"/>
              </a:rPr>
              <a:t>UTM33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98360" y="5245989"/>
            <a:ext cx="1919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10" dirty="0">
                <a:latin typeface="Arial"/>
                <a:cs typeface="Arial"/>
              </a:rPr>
              <a:t>Широта/долгота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965692" y="1362455"/>
            <a:ext cx="45720" cy="56515"/>
          </a:xfrm>
          <a:custGeom>
            <a:avLst/>
            <a:gdLst/>
            <a:ahLst/>
            <a:cxnLst/>
            <a:rect l="l" t="t" r="r" b="b"/>
            <a:pathLst>
              <a:path w="45720" h="56515">
                <a:moveTo>
                  <a:pt x="22859" y="0"/>
                </a:moveTo>
                <a:lnTo>
                  <a:pt x="13983" y="2208"/>
                </a:lnTo>
                <a:lnTo>
                  <a:pt x="6715" y="8239"/>
                </a:lnTo>
                <a:lnTo>
                  <a:pt x="1803" y="17198"/>
                </a:lnTo>
                <a:lnTo>
                  <a:pt x="0" y="28194"/>
                </a:lnTo>
                <a:lnTo>
                  <a:pt x="1803" y="39189"/>
                </a:lnTo>
                <a:lnTo>
                  <a:pt x="6715" y="48148"/>
                </a:lnTo>
                <a:lnTo>
                  <a:pt x="13983" y="54179"/>
                </a:lnTo>
                <a:lnTo>
                  <a:pt x="22859" y="56388"/>
                </a:lnTo>
                <a:lnTo>
                  <a:pt x="31736" y="54179"/>
                </a:lnTo>
                <a:lnTo>
                  <a:pt x="39004" y="48148"/>
                </a:lnTo>
                <a:lnTo>
                  <a:pt x="43916" y="39189"/>
                </a:lnTo>
                <a:lnTo>
                  <a:pt x="45719" y="28194"/>
                </a:lnTo>
                <a:lnTo>
                  <a:pt x="43916" y="17198"/>
                </a:lnTo>
                <a:lnTo>
                  <a:pt x="39004" y="8239"/>
                </a:lnTo>
                <a:lnTo>
                  <a:pt x="31736" y="2208"/>
                </a:lnTo>
                <a:lnTo>
                  <a:pt x="2285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1333" y="2145537"/>
            <a:ext cx="2510155" cy="760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95"/>
              </a:spcBef>
              <a:buFont typeface="Verdana"/>
              <a:buChar char="•"/>
              <a:tabLst>
                <a:tab pos="195580" algn="l"/>
              </a:tabLst>
            </a:pPr>
            <a:r>
              <a:rPr sz="1600" b="1" spc="-20" dirty="0">
                <a:latin typeface="Arial"/>
                <a:cs typeface="Arial"/>
              </a:rPr>
              <a:t>Точки</a:t>
            </a:r>
            <a:r>
              <a:rPr sz="1600" spc="-20" dirty="0">
                <a:latin typeface="Verdana"/>
                <a:cs typeface="Verdana"/>
              </a:rPr>
              <a:t>: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одна</a:t>
            </a:r>
            <a:endParaRPr sz="16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sz="1600" dirty="0">
                <a:latin typeface="Verdana"/>
                <a:cs typeface="Verdana"/>
              </a:rPr>
              <a:t>координата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x,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y </a:t>
            </a:r>
            <a:r>
              <a:rPr sz="1600" dirty="0">
                <a:solidFill>
                  <a:srgbClr val="0E5394"/>
                </a:solidFill>
                <a:latin typeface="Verdana"/>
                <a:cs typeface="Verdana"/>
              </a:rPr>
              <a:t>например,</a:t>
            </a:r>
            <a:r>
              <a:rPr sz="1600" spc="-40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0E5394"/>
                </a:solidFill>
                <a:latin typeface="Verdana"/>
                <a:cs typeface="Verdana"/>
              </a:rPr>
              <a:t>одно</a:t>
            </a:r>
            <a:r>
              <a:rPr sz="1600" spc="-55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здание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4149" y="3282243"/>
            <a:ext cx="7525561" cy="246916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88255" y="2094433"/>
            <a:ext cx="1638935" cy="1003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2245" indent="-182245" algn="ctr">
              <a:lnSpc>
                <a:spcPct val="100000"/>
              </a:lnSpc>
              <a:spcBef>
                <a:spcPts val="95"/>
              </a:spcBef>
              <a:buFont typeface="Verdana"/>
              <a:buChar char="•"/>
              <a:tabLst>
                <a:tab pos="182245" algn="l"/>
              </a:tabLst>
            </a:pPr>
            <a:r>
              <a:rPr sz="1600" b="1" dirty="0">
                <a:latin typeface="Arial"/>
                <a:cs typeface="Arial"/>
              </a:rPr>
              <a:t>Линии</a:t>
            </a:r>
            <a:r>
              <a:rPr sz="1600" dirty="0">
                <a:latin typeface="Verdana"/>
                <a:cs typeface="Verdana"/>
              </a:rPr>
              <a:t>: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набор</a:t>
            </a:r>
            <a:endParaRPr sz="1600">
              <a:latin typeface="Verdana"/>
              <a:cs typeface="Verdana"/>
            </a:endParaRPr>
          </a:p>
          <a:p>
            <a:pPr marL="36830" marR="30480" algn="ctr">
              <a:lnSpc>
                <a:spcPct val="100000"/>
              </a:lnSpc>
              <a:spcBef>
                <a:spcPts val="30"/>
              </a:spcBef>
            </a:pPr>
            <a:r>
              <a:rPr sz="1600" dirty="0">
                <a:latin typeface="Verdana"/>
                <a:cs typeface="Verdana"/>
              </a:rPr>
              <a:t>координат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x,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spc="-60" dirty="0">
                <a:latin typeface="Verdana"/>
                <a:cs typeface="Verdana"/>
              </a:rPr>
              <a:t>y </a:t>
            </a: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например,</a:t>
            </a:r>
            <a:endParaRPr sz="16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600" dirty="0">
                <a:solidFill>
                  <a:srgbClr val="0E5394"/>
                </a:solidFill>
                <a:latin typeface="Verdana"/>
                <a:cs typeface="Verdana"/>
              </a:rPr>
              <a:t>одна</a:t>
            </a:r>
            <a:r>
              <a:rPr sz="1600" spc="-20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дорога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73951" y="2030348"/>
            <a:ext cx="2122805" cy="124460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111125" indent="182245">
              <a:lnSpc>
                <a:spcPct val="101299"/>
              </a:lnSpc>
              <a:spcBef>
                <a:spcPts val="70"/>
              </a:spcBef>
              <a:buFont typeface="Verdana"/>
              <a:buChar char="•"/>
              <a:tabLst>
                <a:tab pos="194945" algn="l"/>
              </a:tabLst>
            </a:pPr>
            <a:r>
              <a:rPr sz="1600" b="1" dirty="0">
                <a:latin typeface="Arial"/>
                <a:cs typeface="Arial"/>
              </a:rPr>
              <a:t>Полигоны</a:t>
            </a:r>
            <a:r>
              <a:rPr sz="1600" dirty="0">
                <a:latin typeface="Verdana"/>
                <a:cs typeface="Verdana"/>
              </a:rPr>
              <a:t>:</a:t>
            </a:r>
            <a:r>
              <a:rPr sz="1600" spc="-12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набор </a:t>
            </a:r>
            <a:r>
              <a:rPr sz="1600" dirty="0">
                <a:latin typeface="Verdana"/>
                <a:cs typeface="Verdana"/>
              </a:rPr>
              <a:t>координат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x,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spc="-60" dirty="0">
                <a:latin typeface="Verdana"/>
                <a:cs typeface="Verdana"/>
              </a:rPr>
              <a:t>y</a:t>
            </a:r>
            <a:endParaRPr sz="1600">
              <a:latin typeface="Verdana"/>
              <a:cs typeface="Verdana"/>
            </a:endParaRPr>
          </a:p>
          <a:p>
            <a:pPr marL="12700" marR="5080">
              <a:lnSpc>
                <a:spcPct val="99500"/>
              </a:lnSpc>
              <a:spcBef>
                <a:spcPts val="10"/>
              </a:spcBef>
            </a:pPr>
            <a:r>
              <a:rPr sz="1600" dirty="0">
                <a:latin typeface="Verdana"/>
                <a:cs typeface="Verdana"/>
              </a:rPr>
              <a:t>полностью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закрыты </a:t>
            </a:r>
            <a:r>
              <a:rPr sz="1600" dirty="0">
                <a:solidFill>
                  <a:srgbClr val="0E5394"/>
                </a:solidFill>
                <a:latin typeface="Verdana"/>
                <a:cs typeface="Verdana"/>
              </a:rPr>
              <a:t>например,</a:t>
            </a:r>
            <a:r>
              <a:rPr sz="1600" spc="-65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0E5394"/>
                </a:solidFill>
                <a:latin typeface="Verdana"/>
                <a:cs typeface="Verdana"/>
              </a:rPr>
              <a:t>одна </a:t>
            </a: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провинция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93957" y="6426809"/>
            <a:ext cx="18097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17980" y="157048"/>
            <a:ext cx="8613775" cy="1452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8279" indent="22098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00AFEF"/>
                </a:solidFill>
              </a:rPr>
              <a:t>Захват</a:t>
            </a:r>
            <a:r>
              <a:rPr spc="-110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и</a:t>
            </a:r>
            <a:r>
              <a:rPr spc="-105" dirty="0">
                <a:solidFill>
                  <a:srgbClr val="00AFEF"/>
                </a:solidFill>
              </a:rPr>
              <a:t> </a:t>
            </a:r>
            <a:r>
              <a:rPr spc="-10" dirty="0">
                <a:solidFill>
                  <a:srgbClr val="00AFEF"/>
                </a:solidFill>
              </a:rPr>
              <a:t>хранение </a:t>
            </a:r>
            <a:r>
              <a:rPr spc="-10" dirty="0">
                <a:solidFill>
                  <a:srgbClr val="000000"/>
                </a:solidFill>
              </a:rPr>
              <a:t>пространственных</a:t>
            </a:r>
            <a:r>
              <a:rPr spc="-12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данных</a:t>
            </a:r>
            <a:r>
              <a:rPr spc="-120" dirty="0">
                <a:solidFill>
                  <a:srgbClr val="000000"/>
                </a:solidFill>
              </a:rPr>
              <a:t> </a:t>
            </a:r>
            <a:r>
              <a:rPr spc="-20" dirty="0">
                <a:solidFill>
                  <a:srgbClr val="000000"/>
                </a:solidFill>
              </a:rPr>
              <a:t>(Геоданных)</a:t>
            </a:r>
          </a:p>
          <a:p>
            <a:pPr marL="2167255">
              <a:lnSpc>
                <a:spcPct val="100000"/>
              </a:lnSpc>
              <a:spcBef>
                <a:spcPts val="434"/>
              </a:spcBef>
            </a:pP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Модели</a:t>
            </a:r>
            <a:r>
              <a:rPr sz="18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пространственных</a:t>
            </a:r>
            <a:r>
              <a:rPr sz="18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данных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=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Векторные</a:t>
            </a:r>
            <a:r>
              <a:rPr sz="1800" b="1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ИЛИ</a:t>
            </a:r>
            <a:r>
              <a:rPr sz="18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растровые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80550" y="2055367"/>
            <a:ext cx="2546350" cy="14884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182245">
              <a:lnSpc>
                <a:spcPct val="101400"/>
              </a:lnSpc>
              <a:spcBef>
                <a:spcPts val="70"/>
              </a:spcBef>
              <a:buFont typeface="Verdana"/>
              <a:buChar char="•"/>
              <a:tabLst>
                <a:tab pos="194945" algn="l"/>
              </a:tabLst>
            </a:pPr>
            <a:r>
              <a:rPr sz="1600" b="1" dirty="0">
                <a:latin typeface="Arial"/>
                <a:cs typeface="Arial"/>
              </a:rPr>
              <a:t>Растр</a:t>
            </a:r>
            <a:r>
              <a:rPr sz="1600" dirty="0">
                <a:latin typeface="Verdana"/>
                <a:cs typeface="Verdana"/>
              </a:rPr>
              <a:t>: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каждой</a:t>
            </a:r>
            <a:r>
              <a:rPr sz="1600" spc="-6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ячейке </a:t>
            </a:r>
            <a:r>
              <a:rPr sz="1600" spc="-50" dirty="0">
                <a:latin typeface="Verdana"/>
                <a:cs typeface="Verdana"/>
              </a:rPr>
              <a:t>в</a:t>
            </a:r>
            <a:endParaRPr sz="1600">
              <a:latin typeface="Verdana"/>
              <a:cs typeface="Verdana"/>
            </a:endParaRPr>
          </a:p>
          <a:p>
            <a:pPr marL="12700" marR="380365">
              <a:lnSpc>
                <a:spcPct val="100000"/>
              </a:lnSpc>
            </a:pPr>
            <a:r>
              <a:rPr sz="1600" dirty="0">
                <a:latin typeface="Verdana"/>
                <a:cs typeface="Verdana"/>
              </a:rPr>
              <a:t>сетке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задано</a:t>
            </a:r>
            <a:r>
              <a:rPr sz="1600" spc="-3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какое- </a:t>
            </a:r>
            <a:r>
              <a:rPr sz="1600" dirty="0">
                <a:latin typeface="Verdana"/>
                <a:cs typeface="Verdana"/>
              </a:rPr>
              <a:t>либо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значение </a:t>
            </a: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например,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ts val="1895"/>
              </a:lnSpc>
            </a:pP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землепользование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320783" y="1815083"/>
            <a:ext cx="0" cy="4144010"/>
          </a:xfrm>
          <a:custGeom>
            <a:avLst/>
            <a:gdLst/>
            <a:ahLst/>
            <a:cxnLst/>
            <a:rect l="l" t="t" r="r" b="b"/>
            <a:pathLst>
              <a:path h="4144010">
                <a:moveTo>
                  <a:pt x="0" y="0"/>
                </a:moveTo>
                <a:lnTo>
                  <a:pt x="0" y="4143705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60299" y="5894692"/>
          <a:ext cx="6940548" cy="8928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6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7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1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694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1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400" b="1" spc="-20" dirty="0">
                          <a:latin typeface="Calibri"/>
                          <a:cs typeface="Calibri"/>
                        </a:rPr>
                        <a:t>Река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03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Протяженность,</a:t>
                      </a:r>
                      <a:r>
                        <a:rPr sz="14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м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03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73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Страна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03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Категория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03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Охват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03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ОБЪЕКТ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A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650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Швеция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Шоссе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Асфальт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ЛИНИЯ</a:t>
                      </a:r>
                      <a:r>
                        <a:rPr sz="1400" spc="-4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B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433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Швеция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Ферма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Гравий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ЛИНИЯ</a:t>
                      </a:r>
                      <a:r>
                        <a:rPr sz="1400" spc="-4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7389876" y="5955614"/>
          <a:ext cx="3371850" cy="725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4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9870">
                <a:tc>
                  <a:txBody>
                    <a:bodyPr/>
                    <a:lstStyle/>
                    <a:p>
                      <a:pPr marL="635" algn="ctr">
                        <a:lnSpc>
                          <a:spcPts val="1675"/>
                        </a:lnSpc>
                        <a:spcBef>
                          <a:spcPts val="3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ОБЪЕКТ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75"/>
                        </a:lnSpc>
                        <a:spcBef>
                          <a:spcPts val="3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Координаты</a:t>
                      </a:r>
                      <a:r>
                        <a:rPr sz="14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х,</a:t>
                      </a:r>
                      <a:r>
                        <a:rPr sz="14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у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810">
                <a:tc>
                  <a:txBody>
                    <a:bodyPr/>
                    <a:lstStyle/>
                    <a:p>
                      <a:pPr marL="1905" algn="ctr">
                        <a:lnSpc>
                          <a:spcPts val="1645"/>
                        </a:lnSpc>
                        <a:spcBef>
                          <a:spcPts val="280"/>
                        </a:spcBef>
                      </a:pPr>
                      <a:r>
                        <a:rPr sz="140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ЛИНИЯ</a:t>
                      </a:r>
                      <a:r>
                        <a:rPr sz="1400" spc="-4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645"/>
                        </a:lnSpc>
                        <a:spcBef>
                          <a:spcPts val="28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(1,3)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(3,5)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(6,4)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1905" algn="ctr">
                        <a:lnSpc>
                          <a:spcPts val="1650"/>
                        </a:lnSpc>
                        <a:spcBef>
                          <a:spcPts val="125"/>
                        </a:spcBef>
                      </a:pPr>
                      <a:r>
                        <a:rPr sz="140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ЛИНИЯ</a:t>
                      </a:r>
                      <a:r>
                        <a:rPr sz="1400" spc="-4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650"/>
                        </a:lnSpc>
                        <a:spcBef>
                          <a:spcPts val="12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(2,6)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(4,7)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(7,7)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4158234" y="1832610"/>
            <a:ext cx="2428240" cy="1496695"/>
          </a:xfrm>
          <a:custGeom>
            <a:avLst/>
            <a:gdLst/>
            <a:ahLst/>
            <a:cxnLst/>
            <a:rect l="l" t="t" r="r" b="b"/>
            <a:pathLst>
              <a:path w="2428240" h="1496695">
                <a:moveTo>
                  <a:pt x="0" y="748284"/>
                </a:moveTo>
                <a:lnTo>
                  <a:pt x="5556" y="676220"/>
                </a:lnTo>
                <a:lnTo>
                  <a:pt x="21886" y="606094"/>
                </a:lnTo>
                <a:lnTo>
                  <a:pt x="48481" y="538220"/>
                </a:lnTo>
                <a:lnTo>
                  <a:pt x="84834" y="472911"/>
                </a:lnTo>
                <a:lnTo>
                  <a:pt x="106509" y="441316"/>
                </a:lnTo>
                <a:lnTo>
                  <a:pt x="130434" y="410480"/>
                </a:lnTo>
                <a:lnTo>
                  <a:pt x="156543" y="380442"/>
                </a:lnTo>
                <a:lnTo>
                  <a:pt x="184773" y="351242"/>
                </a:lnTo>
                <a:lnTo>
                  <a:pt x="215061" y="322918"/>
                </a:lnTo>
                <a:lnTo>
                  <a:pt x="247344" y="295509"/>
                </a:lnTo>
                <a:lnTo>
                  <a:pt x="281557" y="269056"/>
                </a:lnTo>
                <a:lnTo>
                  <a:pt x="317637" y="243596"/>
                </a:lnTo>
                <a:lnTo>
                  <a:pt x="355520" y="219170"/>
                </a:lnTo>
                <a:lnTo>
                  <a:pt x="395143" y="195816"/>
                </a:lnTo>
                <a:lnTo>
                  <a:pt x="436443" y="173574"/>
                </a:lnTo>
                <a:lnTo>
                  <a:pt x="479355" y="152483"/>
                </a:lnTo>
                <a:lnTo>
                  <a:pt x="523817" y="132581"/>
                </a:lnTo>
                <a:lnTo>
                  <a:pt x="569764" y="113910"/>
                </a:lnTo>
                <a:lnTo>
                  <a:pt x="617133" y="96506"/>
                </a:lnTo>
                <a:lnTo>
                  <a:pt x="665861" y="80410"/>
                </a:lnTo>
                <a:lnTo>
                  <a:pt x="715883" y="65662"/>
                </a:lnTo>
                <a:lnTo>
                  <a:pt x="767137" y="52299"/>
                </a:lnTo>
                <a:lnTo>
                  <a:pt x="819558" y="40361"/>
                </a:lnTo>
                <a:lnTo>
                  <a:pt x="873084" y="29888"/>
                </a:lnTo>
                <a:lnTo>
                  <a:pt x="927650" y="20919"/>
                </a:lnTo>
                <a:lnTo>
                  <a:pt x="983194" y="13492"/>
                </a:lnTo>
                <a:lnTo>
                  <a:pt x="1039650" y="7648"/>
                </a:lnTo>
                <a:lnTo>
                  <a:pt x="1096957" y="3425"/>
                </a:lnTo>
                <a:lnTo>
                  <a:pt x="1155050" y="862"/>
                </a:lnTo>
                <a:lnTo>
                  <a:pt x="1213865" y="0"/>
                </a:lnTo>
                <a:lnTo>
                  <a:pt x="1272681" y="862"/>
                </a:lnTo>
                <a:lnTo>
                  <a:pt x="1330774" y="3425"/>
                </a:lnTo>
                <a:lnTo>
                  <a:pt x="1388081" y="7648"/>
                </a:lnTo>
                <a:lnTo>
                  <a:pt x="1444537" y="13492"/>
                </a:lnTo>
                <a:lnTo>
                  <a:pt x="1500081" y="20919"/>
                </a:lnTo>
                <a:lnTo>
                  <a:pt x="1554647" y="29888"/>
                </a:lnTo>
                <a:lnTo>
                  <a:pt x="1608173" y="40361"/>
                </a:lnTo>
                <a:lnTo>
                  <a:pt x="1660594" y="52299"/>
                </a:lnTo>
                <a:lnTo>
                  <a:pt x="1711848" y="65662"/>
                </a:lnTo>
                <a:lnTo>
                  <a:pt x="1761870" y="80410"/>
                </a:lnTo>
                <a:lnTo>
                  <a:pt x="1810598" y="96506"/>
                </a:lnTo>
                <a:lnTo>
                  <a:pt x="1857967" y="113910"/>
                </a:lnTo>
                <a:lnTo>
                  <a:pt x="1903914" y="132581"/>
                </a:lnTo>
                <a:lnTo>
                  <a:pt x="1948376" y="152483"/>
                </a:lnTo>
                <a:lnTo>
                  <a:pt x="1991288" y="173574"/>
                </a:lnTo>
                <a:lnTo>
                  <a:pt x="2032588" y="195816"/>
                </a:lnTo>
                <a:lnTo>
                  <a:pt x="2072211" y="219170"/>
                </a:lnTo>
                <a:lnTo>
                  <a:pt x="2110094" y="243596"/>
                </a:lnTo>
                <a:lnTo>
                  <a:pt x="2146174" y="269056"/>
                </a:lnTo>
                <a:lnTo>
                  <a:pt x="2180387" y="295509"/>
                </a:lnTo>
                <a:lnTo>
                  <a:pt x="2212670" y="322918"/>
                </a:lnTo>
                <a:lnTo>
                  <a:pt x="2242958" y="351242"/>
                </a:lnTo>
                <a:lnTo>
                  <a:pt x="2271188" y="380442"/>
                </a:lnTo>
                <a:lnTo>
                  <a:pt x="2297297" y="410480"/>
                </a:lnTo>
                <a:lnTo>
                  <a:pt x="2321222" y="441316"/>
                </a:lnTo>
                <a:lnTo>
                  <a:pt x="2342897" y="472911"/>
                </a:lnTo>
                <a:lnTo>
                  <a:pt x="2379250" y="538220"/>
                </a:lnTo>
                <a:lnTo>
                  <a:pt x="2405845" y="606094"/>
                </a:lnTo>
                <a:lnTo>
                  <a:pt x="2422175" y="676220"/>
                </a:lnTo>
                <a:lnTo>
                  <a:pt x="2427732" y="748284"/>
                </a:lnTo>
                <a:lnTo>
                  <a:pt x="2426332" y="784538"/>
                </a:lnTo>
                <a:lnTo>
                  <a:pt x="2415325" y="855672"/>
                </a:lnTo>
                <a:lnTo>
                  <a:pt x="2393799" y="924711"/>
                </a:lnTo>
                <a:lnTo>
                  <a:pt x="2362261" y="991342"/>
                </a:lnTo>
                <a:lnTo>
                  <a:pt x="2321222" y="1055251"/>
                </a:lnTo>
                <a:lnTo>
                  <a:pt x="2297297" y="1086087"/>
                </a:lnTo>
                <a:lnTo>
                  <a:pt x="2271188" y="1116125"/>
                </a:lnTo>
                <a:lnTo>
                  <a:pt x="2242958" y="1145325"/>
                </a:lnTo>
                <a:lnTo>
                  <a:pt x="2212670" y="1173649"/>
                </a:lnTo>
                <a:lnTo>
                  <a:pt x="2180387" y="1201058"/>
                </a:lnTo>
                <a:lnTo>
                  <a:pt x="2146174" y="1227511"/>
                </a:lnTo>
                <a:lnTo>
                  <a:pt x="2110094" y="1252971"/>
                </a:lnTo>
                <a:lnTo>
                  <a:pt x="2072211" y="1277397"/>
                </a:lnTo>
                <a:lnTo>
                  <a:pt x="2032588" y="1300751"/>
                </a:lnTo>
                <a:lnTo>
                  <a:pt x="1991288" y="1322993"/>
                </a:lnTo>
                <a:lnTo>
                  <a:pt x="1948376" y="1344084"/>
                </a:lnTo>
                <a:lnTo>
                  <a:pt x="1903914" y="1363986"/>
                </a:lnTo>
                <a:lnTo>
                  <a:pt x="1857967" y="1382657"/>
                </a:lnTo>
                <a:lnTo>
                  <a:pt x="1810598" y="1400061"/>
                </a:lnTo>
                <a:lnTo>
                  <a:pt x="1761870" y="1416157"/>
                </a:lnTo>
                <a:lnTo>
                  <a:pt x="1711848" y="1430905"/>
                </a:lnTo>
                <a:lnTo>
                  <a:pt x="1660594" y="1444268"/>
                </a:lnTo>
                <a:lnTo>
                  <a:pt x="1608173" y="1456206"/>
                </a:lnTo>
                <a:lnTo>
                  <a:pt x="1554647" y="1466679"/>
                </a:lnTo>
                <a:lnTo>
                  <a:pt x="1500081" y="1475648"/>
                </a:lnTo>
                <a:lnTo>
                  <a:pt x="1444537" y="1483075"/>
                </a:lnTo>
                <a:lnTo>
                  <a:pt x="1388081" y="1488919"/>
                </a:lnTo>
                <a:lnTo>
                  <a:pt x="1330774" y="1493142"/>
                </a:lnTo>
                <a:lnTo>
                  <a:pt x="1272681" y="1495705"/>
                </a:lnTo>
                <a:lnTo>
                  <a:pt x="1213865" y="1496567"/>
                </a:lnTo>
                <a:lnTo>
                  <a:pt x="1155050" y="1495705"/>
                </a:lnTo>
                <a:lnTo>
                  <a:pt x="1096957" y="1493142"/>
                </a:lnTo>
                <a:lnTo>
                  <a:pt x="1039650" y="1488919"/>
                </a:lnTo>
                <a:lnTo>
                  <a:pt x="983194" y="1483075"/>
                </a:lnTo>
                <a:lnTo>
                  <a:pt x="927650" y="1475648"/>
                </a:lnTo>
                <a:lnTo>
                  <a:pt x="873084" y="1466679"/>
                </a:lnTo>
                <a:lnTo>
                  <a:pt x="819558" y="1456206"/>
                </a:lnTo>
                <a:lnTo>
                  <a:pt x="767137" y="1444268"/>
                </a:lnTo>
                <a:lnTo>
                  <a:pt x="715883" y="1430905"/>
                </a:lnTo>
                <a:lnTo>
                  <a:pt x="665861" y="1416157"/>
                </a:lnTo>
                <a:lnTo>
                  <a:pt x="617133" y="1400061"/>
                </a:lnTo>
                <a:lnTo>
                  <a:pt x="569764" y="1382657"/>
                </a:lnTo>
                <a:lnTo>
                  <a:pt x="523817" y="1363986"/>
                </a:lnTo>
                <a:lnTo>
                  <a:pt x="479355" y="1344084"/>
                </a:lnTo>
                <a:lnTo>
                  <a:pt x="436443" y="1322993"/>
                </a:lnTo>
                <a:lnTo>
                  <a:pt x="395143" y="1300751"/>
                </a:lnTo>
                <a:lnTo>
                  <a:pt x="355520" y="1277397"/>
                </a:lnTo>
                <a:lnTo>
                  <a:pt x="317637" y="1252971"/>
                </a:lnTo>
                <a:lnTo>
                  <a:pt x="281557" y="1227511"/>
                </a:lnTo>
                <a:lnTo>
                  <a:pt x="247344" y="1201058"/>
                </a:lnTo>
                <a:lnTo>
                  <a:pt x="215061" y="1173649"/>
                </a:lnTo>
                <a:lnTo>
                  <a:pt x="184773" y="1145325"/>
                </a:lnTo>
                <a:lnTo>
                  <a:pt x="156543" y="1116125"/>
                </a:lnTo>
                <a:lnTo>
                  <a:pt x="130434" y="1086087"/>
                </a:lnTo>
                <a:lnTo>
                  <a:pt x="106509" y="1055251"/>
                </a:lnTo>
                <a:lnTo>
                  <a:pt x="84834" y="1023656"/>
                </a:lnTo>
                <a:lnTo>
                  <a:pt x="48481" y="958347"/>
                </a:lnTo>
                <a:lnTo>
                  <a:pt x="21886" y="890473"/>
                </a:lnTo>
                <a:lnTo>
                  <a:pt x="5556" y="820347"/>
                </a:lnTo>
                <a:lnTo>
                  <a:pt x="0" y="748284"/>
                </a:lnTo>
                <a:close/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8495" y="149352"/>
            <a:ext cx="1638300" cy="17907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32535" y="3649928"/>
            <a:ext cx="1607961" cy="176641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1333" y="2145537"/>
            <a:ext cx="14471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95"/>
              </a:spcBef>
              <a:buFont typeface="Verdana"/>
              <a:buChar char="•"/>
              <a:tabLst>
                <a:tab pos="195580" algn="l"/>
              </a:tabLst>
            </a:pPr>
            <a:r>
              <a:rPr sz="1600" b="1" spc="-20" dirty="0">
                <a:latin typeface="Arial"/>
                <a:cs typeface="Arial"/>
              </a:rPr>
              <a:t>Точки</a:t>
            </a:r>
            <a:r>
              <a:rPr sz="1600" spc="-20" dirty="0">
                <a:latin typeface="Verdana"/>
                <a:cs typeface="Verdana"/>
              </a:rPr>
              <a:t>: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одна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21333" y="2392425"/>
            <a:ext cx="17113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Verdana"/>
                <a:cs typeface="Verdana"/>
              </a:rPr>
              <a:t>координата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x,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y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4149" y="3282243"/>
            <a:ext cx="7525561" cy="246916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18864" y="2094433"/>
            <a:ext cx="1638935" cy="5162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95"/>
              </a:spcBef>
              <a:buFont typeface="Verdana"/>
              <a:buChar char="•"/>
              <a:tabLst>
                <a:tab pos="194945" algn="l"/>
              </a:tabLst>
            </a:pPr>
            <a:r>
              <a:rPr sz="1600" b="1" dirty="0">
                <a:latin typeface="Arial"/>
                <a:cs typeface="Arial"/>
              </a:rPr>
              <a:t>Линии</a:t>
            </a:r>
            <a:r>
              <a:rPr sz="1600" dirty="0">
                <a:latin typeface="Verdana"/>
                <a:cs typeface="Verdana"/>
              </a:rPr>
              <a:t>: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набор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dirty="0">
                <a:latin typeface="Verdana"/>
                <a:cs typeface="Verdana"/>
              </a:rPr>
              <a:t>координат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x,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spc="-60" dirty="0">
                <a:latin typeface="Verdana"/>
                <a:cs typeface="Verdana"/>
              </a:rPr>
              <a:t>y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95933" y="2585719"/>
            <a:ext cx="51396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400" baseline="-13888" dirty="0">
                <a:solidFill>
                  <a:srgbClr val="0E5394"/>
                </a:solidFill>
                <a:latin typeface="Verdana"/>
                <a:cs typeface="Verdana"/>
              </a:rPr>
              <a:t>например,</a:t>
            </a:r>
            <a:r>
              <a:rPr sz="2400" spc="-44" baseline="-13888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2400" baseline="-13888" dirty="0">
                <a:solidFill>
                  <a:srgbClr val="0E5394"/>
                </a:solidFill>
                <a:latin typeface="Verdana"/>
                <a:cs typeface="Verdana"/>
              </a:rPr>
              <a:t>одно</a:t>
            </a:r>
            <a:r>
              <a:rPr sz="2400" spc="-67" baseline="-13888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2400" baseline="-13888" dirty="0">
                <a:solidFill>
                  <a:srgbClr val="0E5394"/>
                </a:solidFill>
                <a:latin typeface="Verdana"/>
                <a:cs typeface="Verdana"/>
              </a:rPr>
              <a:t>здание</a:t>
            </a:r>
            <a:r>
              <a:rPr sz="2400" spc="352" baseline="-13888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0E5394"/>
                </a:solidFill>
                <a:latin typeface="Verdana"/>
                <a:cs typeface="Verdana"/>
              </a:rPr>
              <a:t>например,</a:t>
            </a:r>
            <a:r>
              <a:rPr sz="1600" spc="-30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0E5394"/>
                </a:solidFill>
                <a:latin typeface="Verdana"/>
                <a:cs typeface="Verdana"/>
              </a:rPr>
              <a:t>одна</a:t>
            </a:r>
            <a:r>
              <a:rPr sz="1600" spc="-45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дорога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88505" y="1961133"/>
            <a:ext cx="2122805" cy="124460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110489" indent="182245">
              <a:lnSpc>
                <a:spcPct val="101299"/>
              </a:lnSpc>
              <a:spcBef>
                <a:spcPts val="70"/>
              </a:spcBef>
              <a:buFont typeface="Verdana"/>
              <a:buChar char="•"/>
              <a:tabLst>
                <a:tab pos="194945" algn="l"/>
              </a:tabLst>
            </a:pPr>
            <a:r>
              <a:rPr sz="1600" b="1" dirty="0">
                <a:latin typeface="Arial"/>
                <a:cs typeface="Arial"/>
              </a:rPr>
              <a:t>Полигоны</a:t>
            </a:r>
            <a:r>
              <a:rPr sz="1600" dirty="0">
                <a:latin typeface="Verdana"/>
                <a:cs typeface="Verdana"/>
              </a:rPr>
              <a:t>:</a:t>
            </a:r>
            <a:r>
              <a:rPr sz="1600" spc="-13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набор </a:t>
            </a:r>
            <a:r>
              <a:rPr sz="1600" dirty="0">
                <a:latin typeface="Verdana"/>
                <a:cs typeface="Verdana"/>
              </a:rPr>
              <a:t>координат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x,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spc="-60" dirty="0">
                <a:latin typeface="Verdana"/>
                <a:cs typeface="Verdana"/>
              </a:rPr>
              <a:t>y</a:t>
            </a:r>
            <a:endParaRPr sz="16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600" dirty="0">
                <a:latin typeface="Verdana"/>
                <a:cs typeface="Verdana"/>
              </a:rPr>
              <a:t>полностью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закрыты </a:t>
            </a:r>
            <a:r>
              <a:rPr sz="1600" dirty="0">
                <a:solidFill>
                  <a:srgbClr val="0E5394"/>
                </a:solidFill>
                <a:latin typeface="Verdana"/>
                <a:cs typeface="Verdana"/>
              </a:rPr>
              <a:t>например,</a:t>
            </a:r>
            <a:r>
              <a:rPr sz="1600" spc="-75" dirty="0">
                <a:solidFill>
                  <a:srgbClr val="0E5394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0E5394"/>
                </a:solidFill>
                <a:latin typeface="Verdana"/>
                <a:cs typeface="Verdana"/>
              </a:rPr>
              <a:t>одна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ts val="1895"/>
              </a:lnSpc>
            </a:pP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провинция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06657" y="6477685"/>
            <a:ext cx="155575" cy="153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617980" y="129032"/>
            <a:ext cx="8613775" cy="148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5740" indent="22098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00AFEF"/>
                </a:solidFill>
              </a:rPr>
              <a:t>Захват</a:t>
            </a:r>
            <a:r>
              <a:rPr spc="-105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и</a:t>
            </a:r>
            <a:r>
              <a:rPr spc="-95" dirty="0">
                <a:solidFill>
                  <a:srgbClr val="00AFEF"/>
                </a:solidFill>
              </a:rPr>
              <a:t> </a:t>
            </a:r>
            <a:r>
              <a:rPr spc="-10" dirty="0">
                <a:solidFill>
                  <a:srgbClr val="00AFEF"/>
                </a:solidFill>
              </a:rPr>
              <a:t>хранение </a:t>
            </a:r>
            <a:r>
              <a:rPr spc="-10" dirty="0">
                <a:solidFill>
                  <a:srgbClr val="000000"/>
                </a:solidFill>
              </a:rPr>
              <a:t>пространственных</a:t>
            </a:r>
            <a:r>
              <a:rPr spc="-7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данных</a:t>
            </a:r>
            <a:r>
              <a:rPr spc="-95" dirty="0">
                <a:solidFill>
                  <a:srgbClr val="000000"/>
                </a:solidFill>
              </a:rPr>
              <a:t> </a:t>
            </a:r>
            <a:r>
              <a:rPr spc="-25" dirty="0">
                <a:solidFill>
                  <a:srgbClr val="000000"/>
                </a:solidFill>
              </a:rPr>
              <a:t>(Геоданных)</a:t>
            </a:r>
          </a:p>
          <a:p>
            <a:pPr marL="2167255">
              <a:lnSpc>
                <a:spcPct val="100000"/>
              </a:lnSpc>
              <a:spcBef>
                <a:spcPts val="655"/>
              </a:spcBef>
            </a:pP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Модели</a:t>
            </a:r>
            <a:r>
              <a:rPr sz="18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пространственных</a:t>
            </a:r>
            <a:r>
              <a:rPr sz="18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данных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=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Векторные</a:t>
            </a:r>
            <a:r>
              <a:rPr sz="1800" b="1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ИЛИ</a:t>
            </a:r>
            <a:r>
              <a:rPr sz="18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растровые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648570" y="1941017"/>
            <a:ext cx="2545715" cy="1489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95"/>
              </a:spcBef>
              <a:buFont typeface="Verdana"/>
              <a:buChar char="•"/>
              <a:tabLst>
                <a:tab pos="194945" algn="l"/>
              </a:tabLst>
            </a:pPr>
            <a:r>
              <a:rPr sz="1600" b="1" dirty="0">
                <a:latin typeface="Arial"/>
                <a:cs typeface="Arial"/>
              </a:rPr>
              <a:t>Растр</a:t>
            </a:r>
            <a:r>
              <a:rPr sz="1600" dirty="0">
                <a:latin typeface="Verdana"/>
                <a:cs typeface="Verdana"/>
              </a:rPr>
              <a:t>: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каждой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ячейке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spc="-50" dirty="0">
                <a:latin typeface="Verdana"/>
                <a:cs typeface="Verdana"/>
              </a:rPr>
              <a:t>в</a:t>
            </a:r>
            <a:endParaRPr sz="1600">
              <a:latin typeface="Verdana"/>
              <a:cs typeface="Verdana"/>
            </a:endParaRPr>
          </a:p>
          <a:p>
            <a:pPr marL="12700" marR="379095">
              <a:lnSpc>
                <a:spcPct val="100000"/>
              </a:lnSpc>
            </a:pPr>
            <a:r>
              <a:rPr sz="1600" dirty="0">
                <a:latin typeface="Verdana"/>
                <a:cs typeface="Verdana"/>
              </a:rPr>
              <a:t>сетке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задано</a:t>
            </a:r>
            <a:r>
              <a:rPr sz="1600" spc="-3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какое- </a:t>
            </a:r>
            <a:r>
              <a:rPr sz="1600" dirty="0">
                <a:latin typeface="Verdana"/>
                <a:cs typeface="Verdana"/>
              </a:rPr>
              <a:t>либо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значение </a:t>
            </a: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например,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ts val="1895"/>
              </a:lnSpc>
            </a:pPr>
            <a:r>
              <a:rPr sz="1600" spc="-10" dirty="0">
                <a:solidFill>
                  <a:srgbClr val="0E5394"/>
                </a:solidFill>
                <a:latin typeface="Verdana"/>
                <a:cs typeface="Verdana"/>
              </a:rPr>
              <a:t>землепользование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320783" y="1815083"/>
            <a:ext cx="0" cy="4192270"/>
          </a:xfrm>
          <a:custGeom>
            <a:avLst/>
            <a:gdLst/>
            <a:ahLst/>
            <a:cxnLst/>
            <a:rect l="l" t="t" r="r" b="b"/>
            <a:pathLst>
              <a:path h="4192270">
                <a:moveTo>
                  <a:pt x="0" y="0"/>
                </a:moveTo>
                <a:lnTo>
                  <a:pt x="0" y="4191762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240156" y="5922098"/>
          <a:ext cx="6530973" cy="8667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0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0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9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02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54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Провинция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Название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735" algn="ct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Страна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Население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b="1" spc="-20" dirty="0">
                          <a:latin typeface="Calibri"/>
                          <a:cs typeface="Calibri"/>
                        </a:rPr>
                        <a:t>Язык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ОБЪЕКТ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640">
                <a:tc>
                  <a:txBody>
                    <a:bodyPr/>
                    <a:lstStyle/>
                    <a:p>
                      <a:pPr algn="ctr">
                        <a:lnSpc>
                          <a:spcPts val="1645"/>
                        </a:lnSpc>
                        <a:spcBef>
                          <a:spcPts val="15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A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993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45"/>
                        </a:lnSpc>
                        <a:spcBef>
                          <a:spcPts val="157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Квебек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993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45"/>
                        </a:lnSpc>
                        <a:spcBef>
                          <a:spcPts val="157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Канада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993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45"/>
                        </a:lnSpc>
                        <a:spcBef>
                          <a:spcPts val="157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650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000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993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45"/>
                        </a:lnSpc>
                        <a:spcBef>
                          <a:spcPts val="157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Французский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993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45"/>
                        </a:lnSpc>
                        <a:spcBef>
                          <a:spcPts val="1570"/>
                        </a:spcBef>
                      </a:pPr>
                      <a:r>
                        <a:rPr sz="1400" spc="-1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ПОЛИГОН</a:t>
                      </a:r>
                      <a:r>
                        <a:rPr sz="1400" spc="-6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993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B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Онтарио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Канада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350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320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Английский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45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ПОЛИГОН</a:t>
                      </a:r>
                      <a:r>
                        <a:rPr sz="1400" spc="-6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7385050" y="6003683"/>
          <a:ext cx="4133215" cy="725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1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1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9870">
                <a:tc>
                  <a:txBody>
                    <a:bodyPr/>
                    <a:lstStyle/>
                    <a:p>
                      <a:pPr marL="10160">
                        <a:lnSpc>
                          <a:spcPts val="1650"/>
                        </a:lnSpc>
                        <a:spcBef>
                          <a:spcPts val="6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ОБЪЕКТ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1650"/>
                        </a:lnSpc>
                        <a:spcBef>
                          <a:spcPts val="6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Координаты</a:t>
                      </a:r>
                      <a:r>
                        <a:rPr sz="14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х,</a:t>
                      </a:r>
                      <a:r>
                        <a:rPr sz="14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у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810">
                <a:tc>
                  <a:txBody>
                    <a:bodyPr/>
                    <a:lstStyle/>
                    <a:p>
                      <a:pPr marR="283845" algn="r">
                        <a:lnSpc>
                          <a:spcPts val="1650"/>
                        </a:lnSpc>
                        <a:spcBef>
                          <a:spcPts val="280"/>
                        </a:spcBef>
                      </a:pPr>
                      <a:r>
                        <a:rPr sz="1400" spc="-1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ПОЛИГОН</a:t>
                      </a:r>
                      <a:r>
                        <a:rPr sz="1400" spc="-6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239395">
                        <a:lnSpc>
                          <a:spcPts val="1650"/>
                        </a:lnSpc>
                        <a:spcBef>
                          <a:spcPts val="28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(1,3)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(3,1)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(4,3)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(4,5)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(2,5)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(1,3)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R="283845" algn="r">
                        <a:lnSpc>
                          <a:spcPts val="1645"/>
                        </a:lnSpc>
                        <a:spcBef>
                          <a:spcPts val="125"/>
                        </a:spcBef>
                      </a:pPr>
                      <a:r>
                        <a:rPr sz="1400" spc="-1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ПОЛИГОН</a:t>
                      </a:r>
                      <a:r>
                        <a:rPr sz="1400" spc="-6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424815">
                        <a:lnSpc>
                          <a:spcPts val="1645"/>
                        </a:lnSpc>
                        <a:spcBef>
                          <a:spcPts val="12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(2,5)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(4,5)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(5,6)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(1,6)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(2,5)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8495" y="149352"/>
            <a:ext cx="1638300" cy="1790700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6557771" y="1738883"/>
            <a:ext cx="4582795" cy="3677920"/>
            <a:chOff x="6557771" y="1738883"/>
            <a:chExt cx="4582795" cy="3677920"/>
          </a:xfrm>
        </p:grpSpPr>
        <p:sp>
          <p:nvSpPr>
            <p:cNvPr id="17" name="object 17"/>
            <p:cNvSpPr/>
            <p:nvPr/>
          </p:nvSpPr>
          <p:spPr>
            <a:xfrm>
              <a:off x="6570725" y="1751837"/>
              <a:ext cx="2984500" cy="1559560"/>
            </a:xfrm>
            <a:custGeom>
              <a:avLst/>
              <a:gdLst/>
              <a:ahLst/>
              <a:cxnLst/>
              <a:rect l="l" t="t" r="r" b="b"/>
              <a:pathLst>
                <a:path w="2984500" h="1559560">
                  <a:moveTo>
                    <a:pt x="0" y="779526"/>
                  </a:moveTo>
                  <a:lnTo>
                    <a:pt x="4946" y="715591"/>
                  </a:lnTo>
                  <a:lnTo>
                    <a:pt x="19528" y="653080"/>
                  </a:lnTo>
                  <a:lnTo>
                    <a:pt x="43363" y="592193"/>
                  </a:lnTo>
                  <a:lnTo>
                    <a:pt x="76065" y="533131"/>
                  </a:lnTo>
                  <a:lnTo>
                    <a:pt x="117252" y="476095"/>
                  </a:lnTo>
                  <a:lnTo>
                    <a:pt x="166539" y="421284"/>
                  </a:lnTo>
                  <a:lnTo>
                    <a:pt x="194100" y="394776"/>
                  </a:lnTo>
                  <a:lnTo>
                    <a:pt x="223542" y="368900"/>
                  </a:lnTo>
                  <a:lnTo>
                    <a:pt x="254817" y="343681"/>
                  </a:lnTo>
                  <a:lnTo>
                    <a:pt x="287877" y="319143"/>
                  </a:lnTo>
                  <a:lnTo>
                    <a:pt x="322674" y="295313"/>
                  </a:lnTo>
                  <a:lnTo>
                    <a:pt x="359160" y="272214"/>
                  </a:lnTo>
                  <a:lnTo>
                    <a:pt x="397287" y="249873"/>
                  </a:lnTo>
                  <a:lnTo>
                    <a:pt x="437006" y="228314"/>
                  </a:lnTo>
                  <a:lnTo>
                    <a:pt x="478271" y="207562"/>
                  </a:lnTo>
                  <a:lnTo>
                    <a:pt x="521033" y="187642"/>
                  </a:lnTo>
                  <a:lnTo>
                    <a:pt x="565244" y="168580"/>
                  </a:lnTo>
                  <a:lnTo>
                    <a:pt x="610855" y="150400"/>
                  </a:lnTo>
                  <a:lnTo>
                    <a:pt x="657820" y="133128"/>
                  </a:lnTo>
                  <a:lnTo>
                    <a:pt x="706089" y="116788"/>
                  </a:lnTo>
                  <a:lnTo>
                    <a:pt x="755616" y="101406"/>
                  </a:lnTo>
                  <a:lnTo>
                    <a:pt x="806351" y="87007"/>
                  </a:lnTo>
                  <a:lnTo>
                    <a:pt x="858247" y="73616"/>
                  </a:lnTo>
                  <a:lnTo>
                    <a:pt x="911256" y="61257"/>
                  </a:lnTo>
                  <a:lnTo>
                    <a:pt x="965330" y="49957"/>
                  </a:lnTo>
                  <a:lnTo>
                    <a:pt x="1020421" y="39739"/>
                  </a:lnTo>
                  <a:lnTo>
                    <a:pt x="1076481" y="30630"/>
                  </a:lnTo>
                  <a:lnTo>
                    <a:pt x="1133462" y="22654"/>
                  </a:lnTo>
                  <a:lnTo>
                    <a:pt x="1191315" y="15836"/>
                  </a:lnTo>
                  <a:lnTo>
                    <a:pt x="1249993" y="10202"/>
                  </a:lnTo>
                  <a:lnTo>
                    <a:pt x="1309449" y="5776"/>
                  </a:lnTo>
                  <a:lnTo>
                    <a:pt x="1369633" y="2584"/>
                  </a:lnTo>
                  <a:lnTo>
                    <a:pt x="1430498" y="650"/>
                  </a:lnTo>
                  <a:lnTo>
                    <a:pt x="1491996" y="0"/>
                  </a:lnTo>
                  <a:lnTo>
                    <a:pt x="1553493" y="650"/>
                  </a:lnTo>
                  <a:lnTo>
                    <a:pt x="1614358" y="2584"/>
                  </a:lnTo>
                  <a:lnTo>
                    <a:pt x="1674542" y="5776"/>
                  </a:lnTo>
                  <a:lnTo>
                    <a:pt x="1733998" y="10202"/>
                  </a:lnTo>
                  <a:lnTo>
                    <a:pt x="1792676" y="15836"/>
                  </a:lnTo>
                  <a:lnTo>
                    <a:pt x="1850529" y="22654"/>
                  </a:lnTo>
                  <a:lnTo>
                    <a:pt x="1907510" y="30630"/>
                  </a:lnTo>
                  <a:lnTo>
                    <a:pt x="1963570" y="39739"/>
                  </a:lnTo>
                  <a:lnTo>
                    <a:pt x="2018661" y="49957"/>
                  </a:lnTo>
                  <a:lnTo>
                    <a:pt x="2072735" y="61257"/>
                  </a:lnTo>
                  <a:lnTo>
                    <a:pt x="2125744" y="73616"/>
                  </a:lnTo>
                  <a:lnTo>
                    <a:pt x="2177640" y="87007"/>
                  </a:lnTo>
                  <a:lnTo>
                    <a:pt x="2228375" y="101406"/>
                  </a:lnTo>
                  <a:lnTo>
                    <a:pt x="2277902" y="116788"/>
                  </a:lnTo>
                  <a:lnTo>
                    <a:pt x="2326171" y="133128"/>
                  </a:lnTo>
                  <a:lnTo>
                    <a:pt x="2373136" y="150400"/>
                  </a:lnTo>
                  <a:lnTo>
                    <a:pt x="2418747" y="168580"/>
                  </a:lnTo>
                  <a:lnTo>
                    <a:pt x="2462958" y="187642"/>
                  </a:lnTo>
                  <a:lnTo>
                    <a:pt x="2505720" y="207562"/>
                  </a:lnTo>
                  <a:lnTo>
                    <a:pt x="2546985" y="228314"/>
                  </a:lnTo>
                  <a:lnTo>
                    <a:pt x="2586704" y="249873"/>
                  </a:lnTo>
                  <a:lnTo>
                    <a:pt x="2624831" y="272214"/>
                  </a:lnTo>
                  <a:lnTo>
                    <a:pt x="2661317" y="295313"/>
                  </a:lnTo>
                  <a:lnTo>
                    <a:pt x="2696114" y="319143"/>
                  </a:lnTo>
                  <a:lnTo>
                    <a:pt x="2729174" y="343681"/>
                  </a:lnTo>
                  <a:lnTo>
                    <a:pt x="2760449" y="368900"/>
                  </a:lnTo>
                  <a:lnTo>
                    <a:pt x="2789891" y="394776"/>
                  </a:lnTo>
                  <a:lnTo>
                    <a:pt x="2817452" y="421284"/>
                  </a:lnTo>
                  <a:lnTo>
                    <a:pt x="2866739" y="476095"/>
                  </a:lnTo>
                  <a:lnTo>
                    <a:pt x="2907926" y="533131"/>
                  </a:lnTo>
                  <a:lnTo>
                    <a:pt x="2940628" y="592193"/>
                  </a:lnTo>
                  <a:lnTo>
                    <a:pt x="2964463" y="653080"/>
                  </a:lnTo>
                  <a:lnTo>
                    <a:pt x="2979045" y="715591"/>
                  </a:lnTo>
                  <a:lnTo>
                    <a:pt x="2983992" y="779526"/>
                  </a:lnTo>
                  <a:lnTo>
                    <a:pt x="2982747" y="811658"/>
                  </a:lnTo>
                  <a:lnTo>
                    <a:pt x="2972935" y="874906"/>
                  </a:lnTo>
                  <a:lnTo>
                    <a:pt x="2953678" y="936630"/>
                  </a:lnTo>
                  <a:lnTo>
                    <a:pt x="2925362" y="996629"/>
                  </a:lnTo>
                  <a:lnTo>
                    <a:pt x="2888369" y="1054704"/>
                  </a:lnTo>
                  <a:lnTo>
                    <a:pt x="2843084" y="1110652"/>
                  </a:lnTo>
                  <a:lnTo>
                    <a:pt x="2789891" y="1164275"/>
                  </a:lnTo>
                  <a:lnTo>
                    <a:pt x="2760449" y="1190151"/>
                  </a:lnTo>
                  <a:lnTo>
                    <a:pt x="2729174" y="1215370"/>
                  </a:lnTo>
                  <a:lnTo>
                    <a:pt x="2696114" y="1239908"/>
                  </a:lnTo>
                  <a:lnTo>
                    <a:pt x="2661317" y="1263738"/>
                  </a:lnTo>
                  <a:lnTo>
                    <a:pt x="2624831" y="1286837"/>
                  </a:lnTo>
                  <a:lnTo>
                    <a:pt x="2586704" y="1309178"/>
                  </a:lnTo>
                  <a:lnTo>
                    <a:pt x="2546985" y="1330737"/>
                  </a:lnTo>
                  <a:lnTo>
                    <a:pt x="2505720" y="1351489"/>
                  </a:lnTo>
                  <a:lnTo>
                    <a:pt x="2462958" y="1371409"/>
                  </a:lnTo>
                  <a:lnTo>
                    <a:pt x="2418747" y="1390471"/>
                  </a:lnTo>
                  <a:lnTo>
                    <a:pt x="2373136" y="1408651"/>
                  </a:lnTo>
                  <a:lnTo>
                    <a:pt x="2326171" y="1425923"/>
                  </a:lnTo>
                  <a:lnTo>
                    <a:pt x="2277902" y="1442263"/>
                  </a:lnTo>
                  <a:lnTo>
                    <a:pt x="2228375" y="1457645"/>
                  </a:lnTo>
                  <a:lnTo>
                    <a:pt x="2177640" y="1472044"/>
                  </a:lnTo>
                  <a:lnTo>
                    <a:pt x="2125744" y="1485435"/>
                  </a:lnTo>
                  <a:lnTo>
                    <a:pt x="2072735" y="1497794"/>
                  </a:lnTo>
                  <a:lnTo>
                    <a:pt x="2018661" y="1509094"/>
                  </a:lnTo>
                  <a:lnTo>
                    <a:pt x="1963570" y="1519312"/>
                  </a:lnTo>
                  <a:lnTo>
                    <a:pt x="1907510" y="1528421"/>
                  </a:lnTo>
                  <a:lnTo>
                    <a:pt x="1850529" y="1536397"/>
                  </a:lnTo>
                  <a:lnTo>
                    <a:pt x="1792676" y="1543215"/>
                  </a:lnTo>
                  <a:lnTo>
                    <a:pt x="1733998" y="1548849"/>
                  </a:lnTo>
                  <a:lnTo>
                    <a:pt x="1674542" y="1553275"/>
                  </a:lnTo>
                  <a:lnTo>
                    <a:pt x="1614358" y="1556467"/>
                  </a:lnTo>
                  <a:lnTo>
                    <a:pt x="1553493" y="1558401"/>
                  </a:lnTo>
                  <a:lnTo>
                    <a:pt x="1491996" y="1559052"/>
                  </a:lnTo>
                  <a:lnTo>
                    <a:pt x="1430498" y="1558401"/>
                  </a:lnTo>
                  <a:lnTo>
                    <a:pt x="1369633" y="1556467"/>
                  </a:lnTo>
                  <a:lnTo>
                    <a:pt x="1309449" y="1553275"/>
                  </a:lnTo>
                  <a:lnTo>
                    <a:pt x="1249993" y="1548849"/>
                  </a:lnTo>
                  <a:lnTo>
                    <a:pt x="1191315" y="1543215"/>
                  </a:lnTo>
                  <a:lnTo>
                    <a:pt x="1133462" y="1536397"/>
                  </a:lnTo>
                  <a:lnTo>
                    <a:pt x="1076481" y="1528421"/>
                  </a:lnTo>
                  <a:lnTo>
                    <a:pt x="1020421" y="1519312"/>
                  </a:lnTo>
                  <a:lnTo>
                    <a:pt x="965330" y="1509094"/>
                  </a:lnTo>
                  <a:lnTo>
                    <a:pt x="911256" y="1497794"/>
                  </a:lnTo>
                  <a:lnTo>
                    <a:pt x="858247" y="1485435"/>
                  </a:lnTo>
                  <a:lnTo>
                    <a:pt x="806351" y="1472044"/>
                  </a:lnTo>
                  <a:lnTo>
                    <a:pt x="755616" y="1457645"/>
                  </a:lnTo>
                  <a:lnTo>
                    <a:pt x="706089" y="1442263"/>
                  </a:lnTo>
                  <a:lnTo>
                    <a:pt x="657820" y="1425923"/>
                  </a:lnTo>
                  <a:lnTo>
                    <a:pt x="610855" y="1408651"/>
                  </a:lnTo>
                  <a:lnTo>
                    <a:pt x="565244" y="1390471"/>
                  </a:lnTo>
                  <a:lnTo>
                    <a:pt x="521033" y="1371409"/>
                  </a:lnTo>
                  <a:lnTo>
                    <a:pt x="478271" y="1351489"/>
                  </a:lnTo>
                  <a:lnTo>
                    <a:pt x="437006" y="1330737"/>
                  </a:lnTo>
                  <a:lnTo>
                    <a:pt x="397287" y="1309178"/>
                  </a:lnTo>
                  <a:lnTo>
                    <a:pt x="359160" y="1286837"/>
                  </a:lnTo>
                  <a:lnTo>
                    <a:pt x="322674" y="1263738"/>
                  </a:lnTo>
                  <a:lnTo>
                    <a:pt x="287877" y="1239908"/>
                  </a:lnTo>
                  <a:lnTo>
                    <a:pt x="254817" y="1215370"/>
                  </a:lnTo>
                  <a:lnTo>
                    <a:pt x="223542" y="1190151"/>
                  </a:lnTo>
                  <a:lnTo>
                    <a:pt x="194100" y="1164275"/>
                  </a:lnTo>
                  <a:lnTo>
                    <a:pt x="166539" y="1137767"/>
                  </a:lnTo>
                  <a:lnTo>
                    <a:pt x="117252" y="1082956"/>
                  </a:lnTo>
                  <a:lnTo>
                    <a:pt x="76065" y="1025920"/>
                  </a:lnTo>
                  <a:lnTo>
                    <a:pt x="43363" y="966858"/>
                  </a:lnTo>
                  <a:lnTo>
                    <a:pt x="19528" y="905971"/>
                  </a:lnTo>
                  <a:lnTo>
                    <a:pt x="4946" y="843460"/>
                  </a:lnTo>
                  <a:lnTo>
                    <a:pt x="0" y="779526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32535" y="3649928"/>
              <a:ext cx="1607961" cy="176641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93957" y="6426809"/>
            <a:ext cx="18097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23261" y="20523"/>
            <a:ext cx="84105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098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00AFEF"/>
                </a:solidFill>
              </a:rPr>
              <a:t>Захват</a:t>
            </a:r>
            <a:r>
              <a:rPr spc="-110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и</a:t>
            </a:r>
            <a:r>
              <a:rPr spc="-105" dirty="0">
                <a:solidFill>
                  <a:srgbClr val="00AFEF"/>
                </a:solidFill>
              </a:rPr>
              <a:t> </a:t>
            </a:r>
            <a:r>
              <a:rPr spc="-10" dirty="0">
                <a:solidFill>
                  <a:srgbClr val="00AFEF"/>
                </a:solidFill>
              </a:rPr>
              <a:t>хранение </a:t>
            </a:r>
            <a:r>
              <a:rPr spc="-10" dirty="0">
                <a:solidFill>
                  <a:srgbClr val="000000"/>
                </a:solidFill>
              </a:rPr>
              <a:t>пространственных</a:t>
            </a:r>
            <a:r>
              <a:rPr spc="-12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данных</a:t>
            </a:r>
            <a:r>
              <a:rPr spc="-120" dirty="0">
                <a:solidFill>
                  <a:srgbClr val="000000"/>
                </a:solidFill>
              </a:rPr>
              <a:t> </a:t>
            </a:r>
            <a:r>
              <a:rPr spc="-20" dirty="0">
                <a:solidFill>
                  <a:srgbClr val="000000"/>
                </a:solidFill>
              </a:rPr>
              <a:t>(Геоданных)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031998" y="1309878"/>
            <a:ext cx="7049134" cy="1139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Растровые</a:t>
            </a:r>
            <a:r>
              <a:rPr sz="18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геоданные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=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ячейки</a:t>
            </a:r>
            <a:r>
              <a:rPr sz="18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сетки,</a:t>
            </a:r>
            <a:r>
              <a:rPr sz="18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каждой</a:t>
            </a:r>
            <a:r>
              <a:rPr sz="18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ячейке</a:t>
            </a:r>
            <a:r>
              <a:rPr sz="18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одно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значение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endParaRPr sz="1800">
              <a:latin typeface="Calibri"/>
              <a:cs typeface="Calibri"/>
            </a:endParaRPr>
          </a:p>
          <a:p>
            <a:pPr marL="1969770" indent="-182245">
              <a:lnSpc>
                <a:spcPct val="100000"/>
              </a:lnSpc>
              <a:buFont typeface="Verdana"/>
              <a:buChar char="•"/>
              <a:tabLst>
                <a:tab pos="1969770" algn="l"/>
              </a:tabLst>
            </a:pPr>
            <a:r>
              <a:rPr sz="1600" b="1" dirty="0">
                <a:latin typeface="Arial"/>
                <a:cs typeface="Arial"/>
              </a:rPr>
              <a:t>Растр</a:t>
            </a:r>
            <a:r>
              <a:rPr sz="1600" dirty="0">
                <a:latin typeface="Verdana"/>
                <a:cs typeface="Verdana"/>
              </a:rPr>
              <a:t>: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каждой</a:t>
            </a:r>
            <a:r>
              <a:rPr sz="1600" spc="-6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ячейке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в</a:t>
            </a:r>
            <a:endParaRPr sz="1600">
              <a:latin typeface="Verdana"/>
              <a:cs typeface="Verdana"/>
            </a:endParaRPr>
          </a:p>
          <a:p>
            <a:pPr marL="1787525">
              <a:lnSpc>
                <a:spcPct val="100000"/>
              </a:lnSpc>
              <a:spcBef>
                <a:spcPts val="25"/>
              </a:spcBef>
            </a:pPr>
            <a:r>
              <a:rPr sz="1600" dirty="0">
                <a:latin typeface="Verdana"/>
                <a:cs typeface="Verdana"/>
              </a:rPr>
              <a:t>сетке</a:t>
            </a:r>
            <a:r>
              <a:rPr sz="1600" spc="-3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задано</a:t>
            </a:r>
            <a:r>
              <a:rPr sz="1600" spc="-2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какое-</a:t>
            </a:r>
            <a:r>
              <a:rPr sz="1600" dirty="0">
                <a:latin typeface="Verdana"/>
                <a:cs typeface="Verdana"/>
              </a:rPr>
              <a:t>либо</a:t>
            </a:r>
            <a:r>
              <a:rPr sz="1600" spc="-2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значение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80132" y="2746248"/>
            <a:ext cx="6743700" cy="27066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1479" y="335228"/>
            <a:ext cx="1607961" cy="176641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0895" y="26619"/>
            <a:ext cx="8673465" cy="124269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 marR="5080">
              <a:lnSpc>
                <a:spcPts val="4540"/>
              </a:lnSpc>
              <a:spcBef>
                <a:spcPts val="670"/>
              </a:spcBef>
            </a:pPr>
            <a:r>
              <a:rPr sz="4200" spc="-55" dirty="0">
                <a:solidFill>
                  <a:srgbClr val="274246"/>
                </a:solidFill>
              </a:rPr>
              <a:t>Географические</a:t>
            </a:r>
            <a:r>
              <a:rPr sz="4200" spc="-145" dirty="0">
                <a:solidFill>
                  <a:srgbClr val="274246"/>
                </a:solidFill>
              </a:rPr>
              <a:t> </a:t>
            </a:r>
            <a:r>
              <a:rPr sz="4200" spc="-10" dirty="0">
                <a:solidFill>
                  <a:srgbClr val="274246"/>
                </a:solidFill>
              </a:rPr>
              <a:t>информационные </a:t>
            </a:r>
            <a:r>
              <a:rPr sz="4200" dirty="0">
                <a:solidFill>
                  <a:srgbClr val="274246"/>
                </a:solidFill>
              </a:rPr>
              <a:t>системы</a:t>
            </a:r>
            <a:r>
              <a:rPr sz="4200" spc="-100" dirty="0">
                <a:solidFill>
                  <a:srgbClr val="274246"/>
                </a:solidFill>
              </a:rPr>
              <a:t> </a:t>
            </a:r>
            <a:r>
              <a:rPr sz="4200" dirty="0">
                <a:solidFill>
                  <a:srgbClr val="274246"/>
                </a:solidFill>
              </a:rPr>
              <a:t>-</a:t>
            </a:r>
            <a:r>
              <a:rPr sz="4200" spc="-120" dirty="0">
                <a:solidFill>
                  <a:srgbClr val="274246"/>
                </a:solidFill>
              </a:rPr>
              <a:t> </a:t>
            </a:r>
            <a:r>
              <a:rPr sz="4200" spc="-25" dirty="0">
                <a:solidFill>
                  <a:srgbClr val="274246"/>
                </a:solidFill>
              </a:rPr>
              <a:t>ГИС</a:t>
            </a:r>
            <a:endParaRPr sz="4200" dirty="0"/>
          </a:p>
        </p:txBody>
      </p:sp>
      <p:sp>
        <p:nvSpPr>
          <p:cNvPr id="3" name="object 3"/>
          <p:cNvSpPr txBox="1"/>
          <p:nvPr/>
        </p:nvSpPr>
        <p:spPr>
          <a:xfrm>
            <a:off x="682244" y="1164463"/>
            <a:ext cx="112102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2000" b="1" u="sng" dirty="0">
                <a:solidFill>
                  <a:srgbClr val="274246"/>
                </a:solidFill>
                <a:uFill>
                  <a:solidFill>
                    <a:srgbClr val="274246"/>
                  </a:solidFill>
                </a:uFill>
                <a:latin typeface="Arial"/>
                <a:cs typeface="Arial"/>
              </a:rPr>
              <a:t>Инструменты</a:t>
            </a:r>
            <a:r>
              <a:rPr sz="2000" b="1" u="sng" spc="-15" dirty="0">
                <a:solidFill>
                  <a:srgbClr val="274246"/>
                </a:solidFill>
                <a:uFill>
                  <a:solidFill>
                    <a:srgbClr val="274246"/>
                  </a:solidFill>
                </a:u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74246"/>
                </a:solidFill>
                <a:latin typeface="Microsoft Sans Serif"/>
                <a:cs typeface="Microsoft Sans Serif"/>
              </a:rPr>
              <a:t>для</a:t>
            </a:r>
            <a:r>
              <a:rPr sz="2000" spc="-6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6FC0"/>
                </a:solidFill>
                <a:latin typeface="Microsoft Sans Serif"/>
                <a:cs typeface="Microsoft Sans Serif"/>
              </a:rPr>
              <a:t>обработки,</a:t>
            </a:r>
            <a:r>
              <a:rPr sz="2000" spc="-75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6FC0"/>
                </a:solidFill>
                <a:latin typeface="Microsoft Sans Serif"/>
                <a:cs typeface="Microsoft Sans Serif"/>
              </a:rPr>
              <a:t>анализа,</a:t>
            </a:r>
            <a:r>
              <a:rPr sz="2000" spc="-85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6FC0"/>
                </a:solidFill>
                <a:latin typeface="Microsoft Sans Serif"/>
                <a:cs typeface="Microsoft Sans Serif"/>
              </a:rPr>
              <a:t>расчета</a:t>
            </a:r>
            <a:r>
              <a:rPr sz="2000" spc="-70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6FC0"/>
                </a:solidFill>
                <a:latin typeface="Microsoft Sans Serif"/>
                <a:cs typeface="Microsoft Sans Serif"/>
              </a:rPr>
              <a:t>и</a:t>
            </a:r>
            <a:r>
              <a:rPr sz="2000" spc="-50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6FC0"/>
                </a:solidFill>
                <a:latin typeface="Microsoft Sans Serif"/>
                <a:cs typeface="Microsoft Sans Serif"/>
              </a:rPr>
              <a:t>представления</a:t>
            </a:r>
            <a:r>
              <a:rPr sz="2000" spc="-75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пространственных</a:t>
            </a:r>
            <a:r>
              <a:rPr sz="2000" spc="-9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данных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4676" y="1493519"/>
            <a:ext cx="4076700" cy="50673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370">
              <a:lnSpc>
                <a:spcPts val="1425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0056" y="2685267"/>
            <a:ext cx="4758720" cy="360201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503919" y="3442715"/>
            <a:ext cx="603250" cy="111125"/>
          </a:xfrm>
          <a:custGeom>
            <a:avLst/>
            <a:gdLst/>
            <a:ahLst/>
            <a:cxnLst/>
            <a:rect l="l" t="t" r="r" b="b"/>
            <a:pathLst>
              <a:path w="603250" h="111125">
                <a:moveTo>
                  <a:pt x="0" y="0"/>
                </a:moveTo>
                <a:lnTo>
                  <a:pt x="602869" y="110998"/>
                </a:lnTo>
              </a:path>
            </a:pathLst>
          </a:custGeom>
          <a:ln w="9144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283952" y="3450335"/>
            <a:ext cx="394970" cy="208279"/>
          </a:xfrm>
          <a:custGeom>
            <a:avLst/>
            <a:gdLst/>
            <a:ahLst/>
            <a:cxnLst/>
            <a:rect l="l" t="t" r="r" b="b"/>
            <a:pathLst>
              <a:path w="394970" h="208279">
                <a:moveTo>
                  <a:pt x="0" y="207899"/>
                </a:moveTo>
                <a:lnTo>
                  <a:pt x="394970" y="0"/>
                </a:lnTo>
              </a:path>
            </a:pathLst>
          </a:custGeom>
          <a:ln w="9144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77709" y="260928"/>
            <a:ext cx="10947705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200" spc="-55" dirty="0">
                <a:solidFill>
                  <a:srgbClr val="274246"/>
                </a:solidFill>
              </a:rPr>
              <a:t>Географические</a:t>
            </a:r>
            <a:r>
              <a:rPr lang="ru-RU" sz="4200" spc="-145" dirty="0">
                <a:solidFill>
                  <a:srgbClr val="274246"/>
                </a:solidFill>
              </a:rPr>
              <a:t> </a:t>
            </a:r>
            <a:r>
              <a:rPr lang="ru-RU" sz="4200" spc="-10" dirty="0">
                <a:solidFill>
                  <a:srgbClr val="274246"/>
                </a:solidFill>
              </a:rPr>
              <a:t>информационные </a:t>
            </a:r>
            <a:r>
              <a:rPr lang="ru-RU" sz="4200" dirty="0">
                <a:solidFill>
                  <a:srgbClr val="274246"/>
                </a:solidFill>
              </a:rPr>
              <a:t>системы</a:t>
            </a:r>
            <a:endParaRPr sz="4200" dirty="0"/>
          </a:p>
        </p:txBody>
      </p:sp>
      <p:sp>
        <p:nvSpPr>
          <p:cNvPr id="7" name="object 7"/>
          <p:cNvSpPr txBox="1"/>
          <p:nvPr/>
        </p:nvSpPr>
        <p:spPr>
          <a:xfrm>
            <a:off x="344679" y="848829"/>
            <a:ext cx="11261090" cy="152146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550035" marR="30480" indent="-1512570">
              <a:lnSpc>
                <a:spcPts val="4780"/>
              </a:lnSpc>
              <a:spcBef>
                <a:spcPts val="475"/>
              </a:spcBef>
            </a:pPr>
            <a:r>
              <a:rPr lang="ru-RU" sz="2000" spc="-185" dirty="0">
                <a:solidFill>
                  <a:srgbClr val="274246"/>
                </a:solidFill>
                <a:latin typeface="Microsoft Sans Serif"/>
                <a:cs typeface="Microsoft Sans Serif"/>
              </a:rPr>
              <a:t>Инструменты для </a:t>
            </a:r>
            <a:r>
              <a:rPr sz="2000" spc="-10" dirty="0" err="1">
                <a:solidFill>
                  <a:srgbClr val="006FC0"/>
                </a:solidFill>
                <a:latin typeface="Microsoft Sans Serif"/>
                <a:cs typeface="Microsoft Sans Serif"/>
              </a:rPr>
              <a:t>обработки</a:t>
            </a:r>
            <a:r>
              <a:rPr sz="2000" spc="-10" dirty="0">
                <a:solidFill>
                  <a:srgbClr val="006FC0"/>
                </a:solidFill>
                <a:latin typeface="Microsoft Sans Serif"/>
                <a:cs typeface="Microsoft Sans Serif"/>
              </a:rPr>
              <a:t>,</a:t>
            </a:r>
            <a:r>
              <a:rPr sz="2000" spc="-55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6FC0"/>
                </a:solidFill>
                <a:latin typeface="Microsoft Sans Serif"/>
                <a:cs typeface="Microsoft Sans Serif"/>
              </a:rPr>
              <a:t>анализа,</a:t>
            </a:r>
            <a:r>
              <a:rPr sz="2000" spc="-40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6FC0"/>
                </a:solidFill>
                <a:latin typeface="Microsoft Sans Serif"/>
                <a:cs typeface="Microsoft Sans Serif"/>
              </a:rPr>
              <a:t>расчета</a:t>
            </a:r>
            <a:r>
              <a:rPr sz="2000" spc="-25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6FC0"/>
                </a:solidFill>
                <a:latin typeface="Microsoft Sans Serif"/>
                <a:cs typeface="Microsoft Sans Serif"/>
              </a:rPr>
              <a:t>и </a:t>
            </a:r>
            <a:r>
              <a:rPr sz="2000" spc="-10" dirty="0">
                <a:solidFill>
                  <a:srgbClr val="006FC0"/>
                </a:solidFill>
                <a:latin typeface="Microsoft Sans Serif"/>
                <a:cs typeface="Microsoft Sans Serif"/>
              </a:rPr>
              <a:t>представления</a:t>
            </a:r>
            <a:r>
              <a:rPr sz="2000" spc="-30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пространственных</a:t>
            </a:r>
            <a:r>
              <a:rPr sz="2000" spc="-5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данных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Пример</a:t>
            </a:r>
            <a:r>
              <a:rPr sz="2000" spc="-1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функции</a:t>
            </a:r>
            <a:r>
              <a:rPr sz="2000" spc="-9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ГИС:</a:t>
            </a:r>
            <a:endParaRPr sz="2000" dirty="0">
              <a:latin typeface="Microsoft Sans Serif"/>
              <a:cs typeface="Microsoft Sans Serif"/>
            </a:endParaRPr>
          </a:p>
          <a:p>
            <a:pPr marL="1550035">
              <a:lnSpc>
                <a:spcPts val="1839"/>
              </a:lnSpc>
            </a:pPr>
            <a:r>
              <a:rPr sz="20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Добавление</a:t>
            </a:r>
            <a:r>
              <a:rPr sz="2000" b="1" u="sng" spc="-8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информации</a:t>
            </a:r>
            <a:r>
              <a:rPr sz="2000" b="1" u="sng" spc="-7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из</a:t>
            </a:r>
            <a:r>
              <a:rPr sz="2000" b="1" u="sng" spc="-6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другого</a:t>
            </a:r>
            <a:r>
              <a:rPr sz="2000" b="1" u="sng" spc="-2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слоя</a:t>
            </a:r>
            <a:r>
              <a:rPr sz="2000" b="1" u="sng" spc="-5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карты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19059" y="1650492"/>
            <a:ext cx="4076700" cy="506730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370">
              <a:lnSpc>
                <a:spcPts val="1425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03165" y="6277717"/>
            <a:ext cx="2224405" cy="42862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algn="r">
              <a:lnSpc>
                <a:spcPts val="1270"/>
              </a:lnSpc>
              <a:spcBef>
                <a:spcPts val="15"/>
              </a:spcBef>
            </a:pPr>
            <a:r>
              <a:rPr sz="1200" spc="-25" dirty="0">
                <a:solidFill>
                  <a:srgbClr val="333333"/>
                </a:solidFill>
                <a:latin typeface="Microsoft JhengHei UI Light"/>
                <a:cs typeface="Microsoft JhengHei UI Light"/>
              </a:rPr>
              <a:t>17</a:t>
            </a:r>
            <a:endParaRPr sz="1200">
              <a:latin typeface="Microsoft JhengHei UI Light"/>
              <a:cs typeface="Microsoft JhengHei UI Light"/>
            </a:endParaRPr>
          </a:p>
          <a:p>
            <a:pPr>
              <a:lnSpc>
                <a:spcPts val="1989"/>
              </a:lnSpc>
            </a:pPr>
            <a:r>
              <a:rPr sz="1800" spc="-25" dirty="0">
                <a:latin typeface="Microsoft JhengHei UI Light"/>
                <a:cs typeface="Microsoft JhengHei UI Light"/>
              </a:rPr>
              <a:t>17</a:t>
            </a:r>
            <a:endParaRPr sz="1800">
              <a:latin typeface="Microsoft JhengHei UI Light"/>
              <a:cs typeface="Microsoft JhengHei U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3955" y="748282"/>
            <a:ext cx="9144000" cy="60929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15055" y="1363980"/>
            <a:ext cx="228600" cy="22707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10611" y="4244340"/>
            <a:ext cx="228600" cy="22707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11668" y="1723644"/>
            <a:ext cx="228600" cy="2286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27919" y="5396484"/>
            <a:ext cx="228600" cy="22707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76088" y="2083307"/>
            <a:ext cx="227075" cy="2286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71488" y="5827776"/>
            <a:ext cx="228600" cy="2286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67728" y="4223003"/>
            <a:ext cx="228600" cy="228599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596009" y="398779"/>
            <a:ext cx="6275070" cy="1781175"/>
          </a:xfrm>
          <a:custGeom>
            <a:avLst/>
            <a:gdLst/>
            <a:ahLst/>
            <a:cxnLst/>
            <a:rect l="l" t="t" r="r" b="b"/>
            <a:pathLst>
              <a:path w="6275070" h="1781175">
                <a:moveTo>
                  <a:pt x="1184008" y="1392974"/>
                </a:moveTo>
                <a:lnTo>
                  <a:pt x="0" y="1392974"/>
                </a:lnTo>
                <a:lnTo>
                  <a:pt x="0" y="1584274"/>
                </a:lnTo>
                <a:lnTo>
                  <a:pt x="0" y="1781175"/>
                </a:lnTo>
                <a:lnTo>
                  <a:pt x="1184008" y="1781175"/>
                </a:lnTo>
                <a:lnTo>
                  <a:pt x="1184008" y="1584325"/>
                </a:lnTo>
                <a:lnTo>
                  <a:pt x="1184008" y="1392974"/>
                </a:lnTo>
                <a:close/>
              </a:path>
              <a:path w="6275070" h="1781175">
                <a:moveTo>
                  <a:pt x="1184008" y="1010323"/>
                </a:moveTo>
                <a:lnTo>
                  <a:pt x="0" y="1010323"/>
                </a:lnTo>
                <a:lnTo>
                  <a:pt x="0" y="1201585"/>
                </a:lnTo>
                <a:lnTo>
                  <a:pt x="0" y="1392936"/>
                </a:lnTo>
                <a:lnTo>
                  <a:pt x="1184008" y="1392936"/>
                </a:lnTo>
                <a:lnTo>
                  <a:pt x="1184008" y="1201674"/>
                </a:lnTo>
                <a:lnTo>
                  <a:pt x="1184008" y="1010323"/>
                </a:lnTo>
                <a:close/>
              </a:path>
              <a:path w="6275070" h="1781175">
                <a:moveTo>
                  <a:pt x="1184008" y="818934"/>
                </a:moveTo>
                <a:lnTo>
                  <a:pt x="0" y="818934"/>
                </a:lnTo>
                <a:lnTo>
                  <a:pt x="0" y="1010285"/>
                </a:lnTo>
                <a:lnTo>
                  <a:pt x="1184008" y="1010285"/>
                </a:lnTo>
                <a:lnTo>
                  <a:pt x="1184008" y="818934"/>
                </a:lnTo>
                <a:close/>
              </a:path>
              <a:path w="6275070" h="1781175">
                <a:moveTo>
                  <a:pt x="1184008" y="627545"/>
                </a:moveTo>
                <a:lnTo>
                  <a:pt x="0" y="627545"/>
                </a:lnTo>
                <a:lnTo>
                  <a:pt x="0" y="818896"/>
                </a:lnTo>
                <a:lnTo>
                  <a:pt x="1184008" y="818896"/>
                </a:lnTo>
                <a:lnTo>
                  <a:pt x="1184008" y="627545"/>
                </a:lnTo>
                <a:close/>
              </a:path>
              <a:path w="6275070" h="1781175">
                <a:moveTo>
                  <a:pt x="1184008" y="0"/>
                </a:moveTo>
                <a:lnTo>
                  <a:pt x="0" y="0"/>
                </a:lnTo>
                <a:lnTo>
                  <a:pt x="0" y="436156"/>
                </a:lnTo>
                <a:lnTo>
                  <a:pt x="0" y="627507"/>
                </a:lnTo>
                <a:lnTo>
                  <a:pt x="1184008" y="627507"/>
                </a:lnTo>
                <a:lnTo>
                  <a:pt x="1184008" y="436245"/>
                </a:lnTo>
                <a:lnTo>
                  <a:pt x="1184008" y="0"/>
                </a:lnTo>
                <a:close/>
              </a:path>
              <a:path w="6275070" h="1781175">
                <a:moveTo>
                  <a:pt x="3756139" y="1392974"/>
                </a:moveTo>
                <a:lnTo>
                  <a:pt x="2438946" y="1392974"/>
                </a:lnTo>
                <a:lnTo>
                  <a:pt x="1184021" y="1392974"/>
                </a:lnTo>
                <a:lnTo>
                  <a:pt x="1184021" y="1584274"/>
                </a:lnTo>
                <a:lnTo>
                  <a:pt x="1184021" y="1781175"/>
                </a:lnTo>
                <a:lnTo>
                  <a:pt x="2438908" y="1781175"/>
                </a:lnTo>
                <a:lnTo>
                  <a:pt x="3756139" y="1781175"/>
                </a:lnTo>
                <a:lnTo>
                  <a:pt x="3756139" y="1584325"/>
                </a:lnTo>
                <a:lnTo>
                  <a:pt x="3756139" y="1392974"/>
                </a:lnTo>
                <a:close/>
              </a:path>
              <a:path w="6275070" h="1781175">
                <a:moveTo>
                  <a:pt x="3756139" y="1010323"/>
                </a:moveTo>
                <a:lnTo>
                  <a:pt x="2438946" y="1010323"/>
                </a:lnTo>
                <a:lnTo>
                  <a:pt x="1184021" y="1010323"/>
                </a:lnTo>
                <a:lnTo>
                  <a:pt x="1184021" y="1201585"/>
                </a:lnTo>
                <a:lnTo>
                  <a:pt x="1184021" y="1392936"/>
                </a:lnTo>
                <a:lnTo>
                  <a:pt x="2438908" y="1392936"/>
                </a:lnTo>
                <a:lnTo>
                  <a:pt x="3756139" y="1392936"/>
                </a:lnTo>
                <a:lnTo>
                  <a:pt x="3756139" y="1201674"/>
                </a:lnTo>
                <a:lnTo>
                  <a:pt x="3756139" y="1010323"/>
                </a:lnTo>
                <a:close/>
              </a:path>
              <a:path w="6275070" h="1781175">
                <a:moveTo>
                  <a:pt x="3756139" y="818934"/>
                </a:moveTo>
                <a:lnTo>
                  <a:pt x="2438946" y="818934"/>
                </a:lnTo>
                <a:lnTo>
                  <a:pt x="1184021" y="818934"/>
                </a:lnTo>
                <a:lnTo>
                  <a:pt x="1184021" y="1010285"/>
                </a:lnTo>
                <a:lnTo>
                  <a:pt x="2438908" y="1010285"/>
                </a:lnTo>
                <a:lnTo>
                  <a:pt x="3756139" y="1010285"/>
                </a:lnTo>
                <a:lnTo>
                  <a:pt x="3756139" y="818934"/>
                </a:lnTo>
                <a:close/>
              </a:path>
              <a:path w="6275070" h="1781175">
                <a:moveTo>
                  <a:pt x="3756139" y="627545"/>
                </a:moveTo>
                <a:lnTo>
                  <a:pt x="2438946" y="627545"/>
                </a:lnTo>
                <a:lnTo>
                  <a:pt x="1184021" y="627545"/>
                </a:lnTo>
                <a:lnTo>
                  <a:pt x="1184021" y="818896"/>
                </a:lnTo>
                <a:lnTo>
                  <a:pt x="2438908" y="818896"/>
                </a:lnTo>
                <a:lnTo>
                  <a:pt x="3756139" y="818896"/>
                </a:lnTo>
                <a:lnTo>
                  <a:pt x="3756139" y="627545"/>
                </a:lnTo>
                <a:close/>
              </a:path>
              <a:path w="6275070" h="1781175">
                <a:moveTo>
                  <a:pt x="3756139" y="0"/>
                </a:moveTo>
                <a:lnTo>
                  <a:pt x="2438946" y="0"/>
                </a:lnTo>
                <a:lnTo>
                  <a:pt x="1184021" y="0"/>
                </a:lnTo>
                <a:lnTo>
                  <a:pt x="1184021" y="436156"/>
                </a:lnTo>
                <a:lnTo>
                  <a:pt x="1184021" y="627507"/>
                </a:lnTo>
                <a:lnTo>
                  <a:pt x="2438908" y="627507"/>
                </a:lnTo>
                <a:lnTo>
                  <a:pt x="3756139" y="627507"/>
                </a:lnTo>
                <a:lnTo>
                  <a:pt x="3756139" y="436245"/>
                </a:lnTo>
                <a:lnTo>
                  <a:pt x="3756139" y="0"/>
                </a:lnTo>
                <a:close/>
              </a:path>
              <a:path w="6275070" h="1781175">
                <a:moveTo>
                  <a:pt x="6274689" y="1392974"/>
                </a:moveTo>
                <a:lnTo>
                  <a:pt x="4855756" y="1392974"/>
                </a:lnTo>
                <a:lnTo>
                  <a:pt x="3756152" y="1392974"/>
                </a:lnTo>
                <a:lnTo>
                  <a:pt x="3756152" y="1584274"/>
                </a:lnTo>
                <a:lnTo>
                  <a:pt x="3756152" y="1781175"/>
                </a:lnTo>
                <a:lnTo>
                  <a:pt x="4855718" y="1781175"/>
                </a:lnTo>
                <a:lnTo>
                  <a:pt x="6274689" y="1781175"/>
                </a:lnTo>
                <a:lnTo>
                  <a:pt x="6274689" y="1584325"/>
                </a:lnTo>
                <a:lnTo>
                  <a:pt x="6274689" y="1392974"/>
                </a:lnTo>
                <a:close/>
              </a:path>
              <a:path w="6275070" h="1781175">
                <a:moveTo>
                  <a:pt x="6274689" y="1010323"/>
                </a:moveTo>
                <a:lnTo>
                  <a:pt x="4855756" y="1010323"/>
                </a:lnTo>
                <a:lnTo>
                  <a:pt x="3756152" y="1010323"/>
                </a:lnTo>
                <a:lnTo>
                  <a:pt x="3756152" y="1201585"/>
                </a:lnTo>
                <a:lnTo>
                  <a:pt x="3756152" y="1392936"/>
                </a:lnTo>
                <a:lnTo>
                  <a:pt x="4855718" y="1392936"/>
                </a:lnTo>
                <a:lnTo>
                  <a:pt x="6274689" y="1392936"/>
                </a:lnTo>
                <a:lnTo>
                  <a:pt x="6274689" y="1201674"/>
                </a:lnTo>
                <a:lnTo>
                  <a:pt x="6274689" y="1010323"/>
                </a:lnTo>
                <a:close/>
              </a:path>
              <a:path w="6275070" h="1781175">
                <a:moveTo>
                  <a:pt x="6274689" y="818934"/>
                </a:moveTo>
                <a:lnTo>
                  <a:pt x="4855756" y="818934"/>
                </a:lnTo>
                <a:lnTo>
                  <a:pt x="3756152" y="818934"/>
                </a:lnTo>
                <a:lnTo>
                  <a:pt x="3756152" y="1010285"/>
                </a:lnTo>
                <a:lnTo>
                  <a:pt x="4855718" y="1010285"/>
                </a:lnTo>
                <a:lnTo>
                  <a:pt x="6274689" y="1010285"/>
                </a:lnTo>
                <a:lnTo>
                  <a:pt x="6274689" y="818934"/>
                </a:lnTo>
                <a:close/>
              </a:path>
              <a:path w="6275070" h="1781175">
                <a:moveTo>
                  <a:pt x="6274689" y="627545"/>
                </a:moveTo>
                <a:lnTo>
                  <a:pt x="4855756" y="627545"/>
                </a:lnTo>
                <a:lnTo>
                  <a:pt x="3756152" y="627545"/>
                </a:lnTo>
                <a:lnTo>
                  <a:pt x="3756152" y="818896"/>
                </a:lnTo>
                <a:lnTo>
                  <a:pt x="4855718" y="818896"/>
                </a:lnTo>
                <a:lnTo>
                  <a:pt x="6274689" y="818896"/>
                </a:lnTo>
                <a:lnTo>
                  <a:pt x="6274689" y="627545"/>
                </a:lnTo>
                <a:close/>
              </a:path>
              <a:path w="6275070" h="1781175">
                <a:moveTo>
                  <a:pt x="6274689" y="0"/>
                </a:moveTo>
                <a:lnTo>
                  <a:pt x="4855756" y="0"/>
                </a:lnTo>
                <a:lnTo>
                  <a:pt x="3756152" y="0"/>
                </a:lnTo>
                <a:lnTo>
                  <a:pt x="3756152" y="436156"/>
                </a:lnTo>
                <a:lnTo>
                  <a:pt x="3756152" y="627507"/>
                </a:lnTo>
                <a:lnTo>
                  <a:pt x="4855718" y="627507"/>
                </a:lnTo>
                <a:lnTo>
                  <a:pt x="6274689" y="627507"/>
                </a:lnTo>
                <a:lnTo>
                  <a:pt x="6274689" y="436245"/>
                </a:lnTo>
                <a:lnTo>
                  <a:pt x="62746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2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772326"/>
              </p:ext>
            </p:extLst>
          </p:nvPr>
        </p:nvGraphicFramePr>
        <p:xfrm>
          <a:off x="1589658" y="12826"/>
          <a:ext cx="6276340" cy="21621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53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7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98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2270">
                <a:tc gridSpan="5">
                  <a:txBody>
                    <a:bodyPr/>
                    <a:lstStyle/>
                    <a:p>
                      <a:pPr marL="8255">
                        <a:lnSpc>
                          <a:spcPts val="1435"/>
                        </a:lnSpc>
                      </a:pP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245"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Номер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здания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60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400" b="1" spc="-20" dirty="0">
                          <a:latin typeface="Calibri"/>
                          <a:cs typeface="Calibri"/>
                        </a:rPr>
                        <a:t>Тип</a:t>
                      </a:r>
                      <a:r>
                        <a:rPr sz="14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здания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60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78155" marR="29845" indent="-439420">
                        <a:lnSpc>
                          <a:spcPts val="1680"/>
                        </a:lnSpc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Муниципалитет 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2017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6670" algn="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координата 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х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60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координата 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60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135">
                <a:tc>
                  <a:txBody>
                    <a:bodyPr/>
                    <a:lstStyle/>
                    <a:p>
                      <a:pPr algn="r">
                        <a:lnSpc>
                          <a:spcPts val="140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12500343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405"/>
                        </a:lnSpc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111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0402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40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3592599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40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128040004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135">
                <a:tc>
                  <a:txBody>
                    <a:bodyPr/>
                    <a:lstStyle/>
                    <a:p>
                      <a:pPr algn="r">
                        <a:lnSpc>
                          <a:spcPts val="140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12500874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405"/>
                        </a:lnSpc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112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0402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40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3465717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40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128040250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1135">
                <a:tc>
                  <a:txBody>
                    <a:bodyPr/>
                    <a:lstStyle/>
                    <a:p>
                      <a:pPr algn="r">
                        <a:lnSpc>
                          <a:spcPts val="140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12500222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405"/>
                        </a:lnSpc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112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0402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40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3452555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40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128040336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1135">
                <a:tc>
                  <a:txBody>
                    <a:bodyPr/>
                    <a:lstStyle/>
                    <a:p>
                      <a:pPr algn="r">
                        <a:lnSpc>
                          <a:spcPts val="140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12500964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405"/>
                        </a:lnSpc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131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40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3424424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40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128042122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1135">
                <a:tc>
                  <a:txBody>
                    <a:bodyPr/>
                    <a:lstStyle/>
                    <a:p>
                      <a:pPr algn="r">
                        <a:lnSpc>
                          <a:spcPts val="140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12436351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405"/>
                        </a:lnSpc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111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0402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40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3426531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40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128044424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1135">
                <a:tc>
                  <a:txBody>
                    <a:bodyPr/>
                    <a:lstStyle/>
                    <a:p>
                      <a:pPr algn="r">
                        <a:lnSpc>
                          <a:spcPts val="140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19500351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405"/>
                        </a:lnSpc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113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0402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40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3426466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40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128044344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algn="r">
                        <a:lnSpc>
                          <a:spcPts val="1405"/>
                        </a:lnSpc>
                        <a:spcBef>
                          <a:spcPts val="4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10003221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405"/>
                        </a:lnSpc>
                        <a:spcBef>
                          <a:spcPts val="4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112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4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0419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405"/>
                        </a:lnSpc>
                        <a:spcBef>
                          <a:spcPts val="4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3453953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405"/>
                        </a:lnSpc>
                        <a:spcBef>
                          <a:spcPts val="4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128044536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68059" y="6412788"/>
            <a:ext cx="1536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latin typeface="Microsoft Sans Serif"/>
                <a:cs typeface="Microsoft Sans Serif"/>
              </a:rPr>
              <a:t>18</a:t>
            </a:r>
            <a:endParaRPr sz="90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28572" y="490727"/>
            <a:ext cx="4987925" cy="2531110"/>
            <a:chOff x="1528572" y="490727"/>
            <a:chExt cx="4987925" cy="25311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1868" y="490727"/>
              <a:ext cx="4495800" cy="239115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28572" y="491489"/>
              <a:ext cx="4987925" cy="2529840"/>
            </a:xfrm>
            <a:custGeom>
              <a:avLst/>
              <a:gdLst/>
              <a:ahLst/>
              <a:cxnLst/>
              <a:rect l="l" t="t" r="r" b="b"/>
              <a:pathLst>
                <a:path w="4987925" h="2529840">
                  <a:moveTo>
                    <a:pt x="3086062" y="238125"/>
                  </a:moveTo>
                  <a:lnTo>
                    <a:pt x="1995195" y="238125"/>
                  </a:lnTo>
                  <a:lnTo>
                    <a:pt x="1995170" y="0"/>
                  </a:lnTo>
                  <a:lnTo>
                    <a:pt x="0" y="0"/>
                  </a:lnTo>
                  <a:lnTo>
                    <a:pt x="0" y="238125"/>
                  </a:lnTo>
                  <a:lnTo>
                    <a:pt x="0" y="476250"/>
                  </a:lnTo>
                  <a:lnTo>
                    <a:pt x="0" y="2529840"/>
                  </a:lnTo>
                  <a:lnTo>
                    <a:pt x="941184" y="2529840"/>
                  </a:lnTo>
                  <a:lnTo>
                    <a:pt x="941184" y="238125"/>
                  </a:lnTo>
                  <a:lnTo>
                    <a:pt x="941197" y="238125"/>
                  </a:lnTo>
                  <a:lnTo>
                    <a:pt x="941197" y="2529840"/>
                  </a:lnTo>
                  <a:lnTo>
                    <a:pt x="1995170" y="2529840"/>
                  </a:lnTo>
                  <a:lnTo>
                    <a:pt x="3086062" y="2529840"/>
                  </a:lnTo>
                  <a:lnTo>
                    <a:pt x="3086062" y="2291715"/>
                  </a:lnTo>
                  <a:lnTo>
                    <a:pt x="3086062" y="476250"/>
                  </a:lnTo>
                  <a:lnTo>
                    <a:pt x="3086062" y="238125"/>
                  </a:lnTo>
                  <a:close/>
                </a:path>
                <a:path w="4987925" h="2529840">
                  <a:moveTo>
                    <a:pt x="4987912" y="238125"/>
                  </a:moveTo>
                  <a:lnTo>
                    <a:pt x="3859911" y="238125"/>
                  </a:lnTo>
                  <a:lnTo>
                    <a:pt x="3086100" y="238125"/>
                  </a:lnTo>
                  <a:lnTo>
                    <a:pt x="3086100" y="476250"/>
                  </a:lnTo>
                  <a:lnTo>
                    <a:pt x="3859911" y="476250"/>
                  </a:lnTo>
                  <a:lnTo>
                    <a:pt x="4987912" y="476250"/>
                  </a:lnTo>
                  <a:lnTo>
                    <a:pt x="4987912" y="2381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93242" y="3941826"/>
            <a:ext cx="2589530" cy="1830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006FC0"/>
                </a:solidFill>
                <a:latin typeface="Arial"/>
                <a:cs typeface="Arial"/>
              </a:rPr>
              <a:t>Слой</a:t>
            </a:r>
            <a:r>
              <a:rPr sz="1400" b="1" spc="-6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6FC0"/>
                </a:solidFill>
                <a:latin typeface="Arial"/>
                <a:cs typeface="Arial"/>
              </a:rPr>
              <a:t>цифровой</a:t>
            </a:r>
            <a:r>
              <a:rPr sz="1400" b="1" spc="-5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006FC0"/>
                </a:solidFill>
                <a:latin typeface="Arial"/>
                <a:cs typeface="Arial"/>
              </a:rPr>
              <a:t>карты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solidFill>
                  <a:srgbClr val="006FC0"/>
                </a:solidFill>
                <a:latin typeface="Arial"/>
                <a:cs typeface="Arial"/>
              </a:rPr>
              <a:t>по</a:t>
            </a:r>
            <a:r>
              <a:rPr sz="1400" b="1" spc="-10" dirty="0">
                <a:solidFill>
                  <a:srgbClr val="006FC0"/>
                </a:solidFill>
                <a:latin typeface="Arial"/>
                <a:cs typeface="Arial"/>
              </a:rPr>
              <a:t> выбору:</a:t>
            </a:r>
            <a:endParaRPr sz="1400">
              <a:latin typeface="Arial"/>
              <a:cs typeface="Arial"/>
            </a:endParaRPr>
          </a:p>
          <a:p>
            <a:pPr marL="962660" indent="-195580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962660" algn="l"/>
              </a:tabLst>
            </a:pPr>
            <a:r>
              <a:rPr sz="1400" b="1" spc="-10" dirty="0">
                <a:latin typeface="Arial"/>
                <a:cs typeface="Arial"/>
              </a:rPr>
              <a:t>Муниципальные</a:t>
            </a:r>
            <a:endParaRPr sz="1400">
              <a:latin typeface="Arial"/>
              <a:cs typeface="Arial"/>
            </a:endParaRPr>
          </a:p>
          <a:p>
            <a:pPr marL="767080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предприятия</a:t>
            </a:r>
            <a:r>
              <a:rPr sz="1400" b="1" spc="32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2017</a:t>
            </a:r>
            <a:endParaRPr sz="1400">
              <a:latin typeface="Arial"/>
              <a:cs typeface="Arial"/>
            </a:endParaRPr>
          </a:p>
          <a:p>
            <a:pPr marL="962660" indent="-195580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962660" algn="l"/>
              </a:tabLst>
            </a:pPr>
            <a:r>
              <a:rPr sz="1400" b="1" spc="-10" dirty="0">
                <a:latin typeface="Arial"/>
                <a:cs typeface="Arial"/>
              </a:rPr>
              <a:t>Муниципальные</a:t>
            </a:r>
            <a:endParaRPr sz="1400">
              <a:latin typeface="Arial"/>
              <a:cs typeface="Arial"/>
            </a:endParaRPr>
          </a:p>
          <a:p>
            <a:pPr marL="767080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предприятия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2020</a:t>
            </a:r>
            <a:endParaRPr sz="1400">
              <a:latin typeface="Arial"/>
              <a:cs typeface="Arial"/>
            </a:endParaRPr>
          </a:p>
          <a:p>
            <a:pPr marL="962660" indent="-195580">
              <a:lnSpc>
                <a:spcPct val="100000"/>
              </a:lnSpc>
              <a:buAutoNum type="arabicPeriod" startAt="3"/>
              <a:tabLst>
                <a:tab pos="962660" algn="l"/>
              </a:tabLst>
            </a:pPr>
            <a:r>
              <a:rPr sz="1400" b="1" spc="-10" dirty="0">
                <a:latin typeface="Arial"/>
                <a:cs typeface="Arial"/>
              </a:rPr>
              <a:t>Базовые</a:t>
            </a:r>
            <a:endParaRPr sz="1400">
              <a:latin typeface="Arial"/>
              <a:cs typeface="Arial"/>
            </a:endParaRPr>
          </a:p>
          <a:p>
            <a:pPr marL="767080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подразделения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2019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522222" y="485140"/>
          <a:ext cx="9029696" cy="3014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41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09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83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436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11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963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76250">
                <a:tc gridSpan="5"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Excel</a:t>
                      </a:r>
                      <a:r>
                        <a:rPr sz="1400" b="1" spc="-3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sz="1400" b="1" spc="-3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Sas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Из</a:t>
                      </a:r>
                      <a:r>
                        <a:rPr sz="14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ГИС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23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09550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Номер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здания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Calibri"/>
                          <a:cs typeface="Calibri"/>
                        </a:rPr>
                        <a:t>Тип</a:t>
                      </a:r>
                      <a:r>
                        <a:rPr sz="14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здания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149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27305" indent="635" algn="ctr">
                        <a:lnSpc>
                          <a:spcPts val="1680"/>
                        </a:lnSpc>
                        <a:spcBef>
                          <a:spcPts val="5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Муниципаль 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ные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предприятия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600"/>
                        </a:lnSpc>
                      </a:pPr>
                      <a:r>
                        <a:rPr sz="1400" b="1" spc="-20" dirty="0">
                          <a:latin typeface="Calibri"/>
                          <a:cs typeface="Calibri"/>
                        </a:rPr>
                        <a:t>2017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координа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та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х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координата 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149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Муниципалитет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Calibri"/>
                          <a:cs typeface="Calibri"/>
                        </a:rPr>
                        <a:t>2017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Муниципалитет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Calibri"/>
                          <a:cs typeface="Calibri"/>
                        </a:rPr>
                        <a:t>2020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 marR="85725" indent="269240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Базовые подразделения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18159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Calibri"/>
                          <a:cs typeface="Calibri"/>
                        </a:rPr>
                        <a:t>2019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60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R="3175" algn="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12500343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111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0402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3592599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128040004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0402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3401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04020101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R="3175" algn="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12500874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112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0402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3465717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128040250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0402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3401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04020101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R="3175" algn="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12500222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112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0402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3452555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128040336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0402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3401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04020102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R="3175" algn="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12500964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131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3424424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128042122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0402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3401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  <a:spcBef>
                          <a:spcPts val="114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04020102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R="3175" algn="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12436351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111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0402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3426531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128044424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0402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3401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04020103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R="3175" algn="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19500351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113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0402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3426466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128044344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0402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3401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  <a:spcBef>
                          <a:spcPts val="12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04020104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R="3175" algn="r">
                        <a:lnSpc>
                          <a:spcPts val="1655"/>
                        </a:lnSpc>
                        <a:spcBef>
                          <a:spcPts val="19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10003221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655"/>
                        </a:lnSpc>
                        <a:spcBef>
                          <a:spcPts val="195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112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  <a:spcBef>
                          <a:spcPts val="195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0419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1655"/>
                        </a:lnSpc>
                        <a:spcBef>
                          <a:spcPts val="19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3453953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655"/>
                        </a:lnSpc>
                        <a:spcBef>
                          <a:spcPts val="19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128044536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  <a:spcBef>
                          <a:spcPts val="195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0402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5"/>
                        </a:lnSpc>
                        <a:spcBef>
                          <a:spcPts val="195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3401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  <a:spcBef>
                          <a:spcPts val="19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04020103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3504438" y="4769358"/>
            <a:ext cx="504190" cy="76200"/>
          </a:xfrm>
          <a:custGeom>
            <a:avLst/>
            <a:gdLst/>
            <a:ahLst/>
            <a:cxnLst/>
            <a:rect l="l" t="t" r="r" b="b"/>
            <a:pathLst>
              <a:path w="504189" h="76200">
                <a:moveTo>
                  <a:pt x="427863" y="0"/>
                </a:moveTo>
                <a:lnTo>
                  <a:pt x="427863" y="76200"/>
                </a:lnTo>
                <a:lnTo>
                  <a:pt x="481202" y="49530"/>
                </a:lnTo>
                <a:lnTo>
                  <a:pt x="440563" y="49530"/>
                </a:lnTo>
                <a:lnTo>
                  <a:pt x="440563" y="26670"/>
                </a:lnTo>
                <a:lnTo>
                  <a:pt x="481202" y="26670"/>
                </a:lnTo>
                <a:lnTo>
                  <a:pt x="427863" y="0"/>
                </a:lnTo>
                <a:close/>
              </a:path>
              <a:path w="504189" h="76200">
                <a:moveTo>
                  <a:pt x="427863" y="26670"/>
                </a:moveTo>
                <a:lnTo>
                  <a:pt x="0" y="26670"/>
                </a:lnTo>
                <a:lnTo>
                  <a:pt x="0" y="49530"/>
                </a:lnTo>
                <a:lnTo>
                  <a:pt x="427863" y="49530"/>
                </a:lnTo>
                <a:lnTo>
                  <a:pt x="427863" y="26670"/>
                </a:lnTo>
                <a:close/>
              </a:path>
              <a:path w="504189" h="76200">
                <a:moveTo>
                  <a:pt x="481202" y="26670"/>
                </a:moveTo>
                <a:lnTo>
                  <a:pt x="440563" y="26670"/>
                </a:lnTo>
                <a:lnTo>
                  <a:pt x="440563" y="49530"/>
                </a:lnTo>
                <a:lnTo>
                  <a:pt x="481202" y="49530"/>
                </a:lnTo>
                <a:lnTo>
                  <a:pt x="504063" y="38100"/>
                </a:lnTo>
                <a:lnTo>
                  <a:pt x="481202" y="26670"/>
                </a:lnTo>
                <a:close/>
              </a:path>
            </a:pathLst>
          </a:custGeom>
          <a:solidFill>
            <a:srgbClr val="3395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552180" y="34544"/>
            <a:ext cx="11595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6FC0"/>
                </a:solidFill>
                <a:latin typeface="Arial"/>
                <a:cs typeface="Arial"/>
              </a:rPr>
              <a:t>Новая информация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521445" y="524637"/>
            <a:ext cx="297815" cy="419734"/>
          </a:xfrm>
          <a:custGeom>
            <a:avLst/>
            <a:gdLst/>
            <a:ahLst/>
            <a:cxnLst/>
            <a:rect l="l" t="t" r="r" b="b"/>
            <a:pathLst>
              <a:path w="297815" h="419734">
                <a:moveTo>
                  <a:pt x="12319" y="335152"/>
                </a:moveTo>
                <a:lnTo>
                  <a:pt x="0" y="419353"/>
                </a:lnTo>
                <a:lnTo>
                  <a:pt x="74802" y="378713"/>
                </a:lnTo>
                <a:lnTo>
                  <a:pt x="67880" y="373888"/>
                </a:lnTo>
                <a:lnTo>
                  <a:pt x="45720" y="373888"/>
                </a:lnTo>
                <a:lnTo>
                  <a:pt x="26924" y="360807"/>
                </a:lnTo>
                <a:lnTo>
                  <a:pt x="34185" y="350397"/>
                </a:lnTo>
                <a:lnTo>
                  <a:pt x="12319" y="335152"/>
                </a:lnTo>
                <a:close/>
              </a:path>
              <a:path w="297815" h="419734">
                <a:moveTo>
                  <a:pt x="34185" y="350397"/>
                </a:moveTo>
                <a:lnTo>
                  <a:pt x="26924" y="360807"/>
                </a:lnTo>
                <a:lnTo>
                  <a:pt x="45720" y="373888"/>
                </a:lnTo>
                <a:lnTo>
                  <a:pt x="52969" y="363492"/>
                </a:lnTo>
                <a:lnTo>
                  <a:pt x="34185" y="350397"/>
                </a:lnTo>
                <a:close/>
              </a:path>
              <a:path w="297815" h="419734">
                <a:moveTo>
                  <a:pt x="52969" y="363492"/>
                </a:moveTo>
                <a:lnTo>
                  <a:pt x="45720" y="373888"/>
                </a:lnTo>
                <a:lnTo>
                  <a:pt x="67880" y="373888"/>
                </a:lnTo>
                <a:lnTo>
                  <a:pt x="52969" y="363492"/>
                </a:lnTo>
                <a:close/>
              </a:path>
              <a:path w="297815" h="419734">
                <a:moveTo>
                  <a:pt x="278637" y="0"/>
                </a:moveTo>
                <a:lnTo>
                  <a:pt x="34185" y="350397"/>
                </a:lnTo>
                <a:lnTo>
                  <a:pt x="52969" y="363492"/>
                </a:lnTo>
                <a:lnTo>
                  <a:pt x="297433" y="12953"/>
                </a:lnTo>
                <a:lnTo>
                  <a:pt x="278637" y="0"/>
                </a:lnTo>
                <a:close/>
              </a:path>
            </a:pathLst>
          </a:custGeom>
          <a:solidFill>
            <a:srgbClr val="3395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33967" y="524383"/>
            <a:ext cx="297815" cy="403860"/>
          </a:xfrm>
          <a:custGeom>
            <a:avLst/>
            <a:gdLst/>
            <a:ahLst/>
            <a:cxnLst/>
            <a:rect l="l" t="t" r="r" b="b"/>
            <a:pathLst>
              <a:path w="297815" h="403859">
                <a:moveTo>
                  <a:pt x="243281" y="348559"/>
                </a:moveTo>
                <a:lnTo>
                  <a:pt x="221741" y="364236"/>
                </a:lnTo>
                <a:lnTo>
                  <a:pt x="297306" y="403478"/>
                </a:lnTo>
                <a:lnTo>
                  <a:pt x="289878" y="358775"/>
                </a:lnTo>
                <a:lnTo>
                  <a:pt x="250698" y="358775"/>
                </a:lnTo>
                <a:lnTo>
                  <a:pt x="243281" y="348559"/>
                </a:lnTo>
                <a:close/>
              </a:path>
              <a:path w="297815" h="403859">
                <a:moveTo>
                  <a:pt x="261748" y="335117"/>
                </a:moveTo>
                <a:lnTo>
                  <a:pt x="243281" y="348559"/>
                </a:lnTo>
                <a:lnTo>
                  <a:pt x="250698" y="358775"/>
                </a:lnTo>
                <a:lnTo>
                  <a:pt x="269239" y="345439"/>
                </a:lnTo>
                <a:lnTo>
                  <a:pt x="261748" y="335117"/>
                </a:lnTo>
                <a:close/>
              </a:path>
              <a:path w="297815" h="403859">
                <a:moveTo>
                  <a:pt x="283336" y="319404"/>
                </a:moveTo>
                <a:lnTo>
                  <a:pt x="261748" y="335117"/>
                </a:lnTo>
                <a:lnTo>
                  <a:pt x="269239" y="345439"/>
                </a:lnTo>
                <a:lnTo>
                  <a:pt x="250698" y="358775"/>
                </a:lnTo>
                <a:lnTo>
                  <a:pt x="289878" y="358775"/>
                </a:lnTo>
                <a:lnTo>
                  <a:pt x="283336" y="319404"/>
                </a:lnTo>
                <a:close/>
              </a:path>
              <a:path w="297815" h="403859">
                <a:moveTo>
                  <a:pt x="18541" y="0"/>
                </a:moveTo>
                <a:lnTo>
                  <a:pt x="0" y="13462"/>
                </a:lnTo>
                <a:lnTo>
                  <a:pt x="243281" y="348559"/>
                </a:lnTo>
                <a:lnTo>
                  <a:pt x="261748" y="335117"/>
                </a:lnTo>
                <a:lnTo>
                  <a:pt x="18541" y="0"/>
                </a:lnTo>
                <a:close/>
              </a:path>
            </a:pathLst>
          </a:custGeom>
          <a:solidFill>
            <a:srgbClr val="3395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093457" y="405256"/>
            <a:ext cx="298450" cy="538480"/>
          </a:xfrm>
          <a:custGeom>
            <a:avLst/>
            <a:gdLst/>
            <a:ahLst/>
            <a:cxnLst/>
            <a:rect l="l" t="t" r="r" b="b"/>
            <a:pathLst>
              <a:path w="298450" h="538480">
                <a:moveTo>
                  <a:pt x="2667" y="453389"/>
                </a:moveTo>
                <a:lnTo>
                  <a:pt x="0" y="538479"/>
                </a:lnTo>
                <a:lnTo>
                  <a:pt x="69723" y="489584"/>
                </a:lnTo>
                <a:lnTo>
                  <a:pt x="66899" y="488060"/>
                </a:lnTo>
                <a:lnTo>
                  <a:pt x="40259" y="488060"/>
                </a:lnTo>
                <a:lnTo>
                  <a:pt x="20193" y="477265"/>
                </a:lnTo>
                <a:lnTo>
                  <a:pt x="26222" y="466104"/>
                </a:lnTo>
                <a:lnTo>
                  <a:pt x="2667" y="453389"/>
                </a:lnTo>
                <a:close/>
              </a:path>
              <a:path w="298450" h="538480">
                <a:moveTo>
                  <a:pt x="26222" y="466104"/>
                </a:moveTo>
                <a:lnTo>
                  <a:pt x="20193" y="477265"/>
                </a:lnTo>
                <a:lnTo>
                  <a:pt x="40259" y="488060"/>
                </a:lnTo>
                <a:lnTo>
                  <a:pt x="46274" y="476928"/>
                </a:lnTo>
                <a:lnTo>
                  <a:pt x="26222" y="466104"/>
                </a:lnTo>
                <a:close/>
              </a:path>
              <a:path w="298450" h="538480">
                <a:moveTo>
                  <a:pt x="46274" y="476928"/>
                </a:moveTo>
                <a:lnTo>
                  <a:pt x="40259" y="488060"/>
                </a:lnTo>
                <a:lnTo>
                  <a:pt x="66899" y="488060"/>
                </a:lnTo>
                <a:lnTo>
                  <a:pt x="46274" y="476928"/>
                </a:lnTo>
                <a:close/>
              </a:path>
              <a:path w="298450" h="538480">
                <a:moveTo>
                  <a:pt x="278002" y="0"/>
                </a:moveTo>
                <a:lnTo>
                  <a:pt x="26222" y="466104"/>
                </a:lnTo>
                <a:lnTo>
                  <a:pt x="46274" y="476928"/>
                </a:lnTo>
                <a:lnTo>
                  <a:pt x="298069" y="10921"/>
                </a:lnTo>
                <a:lnTo>
                  <a:pt x="278002" y="0"/>
                </a:lnTo>
                <a:close/>
              </a:path>
            </a:pathLst>
          </a:custGeom>
          <a:solidFill>
            <a:srgbClr val="3395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664579" y="-10287"/>
            <a:ext cx="87058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6FC0"/>
                </a:solidFill>
                <a:latin typeface="Arial"/>
                <a:cs typeface="Arial"/>
              </a:rPr>
              <a:t>Контроль качества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96155" y="3602734"/>
            <a:ext cx="4369308" cy="323849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46723" y="64542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333333"/>
                </a:solidFill>
                <a:latin typeface="Microsoft Sans Serif"/>
                <a:cs typeface="Microsoft Sans Serif"/>
              </a:rPr>
              <a:t>19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872983" y="3604514"/>
            <a:ext cx="4086225" cy="3253740"/>
            <a:chOff x="7872983" y="3604514"/>
            <a:chExt cx="4086225" cy="3253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51138" y="3604514"/>
              <a:ext cx="2828925" cy="164261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72983" y="5047488"/>
              <a:ext cx="3951731" cy="181050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707623" y="4076700"/>
              <a:ext cx="1251585" cy="230504"/>
            </a:xfrm>
            <a:custGeom>
              <a:avLst/>
              <a:gdLst/>
              <a:ahLst/>
              <a:cxnLst/>
              <a:rect l="l" t="t" r="r" b="b"/>
              <a:pathLst>
                <a:path w="1251584" h="230504">
                  <a:moveTo>
                    <a:pt x="1251203" y="0"/>
                  </a:moveTo>
                  <a:lnTo>
                    <a:pt x="0" y="0"/>
                  </a:lnTo>
                  <a:lnTo>
                    <a:pt x="0" y="230124"/>
                  </a:lnTo>
                  <a:lnTo>
                    <a:pt x="1251203" y="230124"/>
                  </a:lnTo>
                  <a:lnTo>
                    <a:pt x="12512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788142" y="4107002"/>
            <a:ext cx="70548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i="1" dirty="0">
                <a:latin typeface="Arial"/>
                <a:cs typeface="Arial"/>
              </a:rPr>
              <a:t>Точки</a:t>
            </a:r>
            <a:r>
              <a:rPr sz="800" b="1" i="1" spc="-20" dirty="0">
                <a:latin typeface="Arial"/>
                <a:cs typeface="Arial"/>
              </a:rPr>
              <a:t> </a:t>
            </a:r>
            <a:r>
              <a:rPr sz="800" b="1" i="1" spc="-10" dirty="0">
                <a:latin typeface="Arial"/>
                <a:cs typeface="Arial"/>
              </a:rPr>
              <a:t>зданий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707623" y="4529328"/>
            <a:ext cx="1251585" cy="222885"/>
          </a:xfrm>
          <a:custGeom>
            <a:avLst/>
            <a:gdLst/>
            <a:ahLst/>
            <a:cxnLst/>
            <a:rect l="l" t="t" r="r" b="b"/>
            <a:pathLst>
              <a:path w="1251584" h="222885">
                <a:moveTo>
                  <a:pt x="1251203" y="0"/>
                </a:moveTo>
                <a:lnTo>
                  <a:pt x="0" y="0"/>
                </a:lnTo>
                <a:lnTo>
                  <a:pt x="0" y="222504"/>
                </a:lnTo>
                <a:lnTo>
                  <a:pt x="1251203" y="222504"/>
                </a:lnTo>
                <a:lnTo>
                  <a:pt x="12512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788142" y="4560570"/>
            <a:ext cx="83121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i="1" dirty="0">
                <a:latin typeface="Arial"/>
                <a:cs typeface="Arial"/>
              </a:rPr>
              <a:t>Дорожная</a:t>
            </a:r>
            <a:r>
              <a:rPr sz="800" b="1" i="1" spc="-35" dirty="0">
                <a:latin typeface="Arial"/>
                <a:cs typeface="Arial"/>
              </a:rPr>
              <a:t> </a:t>
            </a:r>
            <a:r>
              <a:rPr sz="800" b="1" i="1" spc="-20" dirty="0">
                <a:latin typeface="Arial"/>
                <a:cs typeface="Arial"/>
              </a:rPr>
              <a:t>сеть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779506" y="5095514"/>
            <a:ext cx="841375" cy="236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b="1" i="1" spc="-10" dirty="0">
                <a:latin typeface="Arial"/>
                <a:cs typeface="Arial"/>
              </a:rPr>
              <a:t>Границы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800" b="1" i="1" spc="-10" dirty="0">
                <a:latin typeface="Arial"/>
                <a:cs typeface="Arial"/>
              </a:rPr>
              <a:t>собственности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001011" y="2979420"/>
            <a:ext cx="10146030" cy="3888740"/>
            <a:chOff x="2001011" y="2979420"/>
            <a:chExt cx="10146030" cy="3888740"/>
          </a:xfrm>
        </p:grpSpPr>
        <p:sp>
          <p:nvSpPr>
            <p:cNvPr id="12" name="object 12"/>
            <p:cNvSpPr/>
            <p:nvPr/>
          </p:nvSpPr>
          <p:spPr>
            <a:xfrm>
              <a:off x="7162038" y="4748022"/>
              <a:ext cx="4974590" cy="2110105"/>
            </a:xfrm>
            <a:custGeom>
              <a:avLst/>
              <a:gdLst/>
              <a:ahLst/>
              <a:cxnLst/>
              <a:rect l="l" t="t" r="r" b="b"/>
              <a:pathLst>
                <a:path w="4974590" h="2110104">
                  <a:moveTo>
                    <a:pt x="4974336" y="0"/>
                  </a:moveTo>
                  <a:lnTo>
                    <a:pt x="0" y="0"/>
                  </a:lnTo>
                  <a:lnTo>
                    <a:pt x="0" y="2109975"/>
                  </a:lnTo>
                  <a:lnTo>
                    <a:pt x="4974336" y="2109975"/>
                  </a:lnTo>
                  <a:lnTo>
                    <a:pt x="49743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162038" y="4748022"/>
              <a:ext cx="4974590" cy="2110105"/>
            </a:xfrm>
            <a:custGeom>
              <a:avLst/>
              <a:gdLst/>
              <a:ahLst/>
              <a:cxnLst/>
              <a:rect l="l" t="t" r="r" b="b"/>
              <a:pathLst>
                <a:path w="4974590" h="2110104">
                  <a:moveTo>
                    <a:pt x="4974336" y="2109975"/>
                  </a:moveTo>
                  <a:lnTo>
                    <a:pt x="4974336" y="0"/>
                  </a:lnTo>
                  <a:lnTo>
                    <a:pt x="0" y="0"/>
                  </a:lnTo>
                  <a:lnTo>
                    <a:pt x="0" y="2109975"/>
                  </a:lnTo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01011" y="2979420"/>
              <a:ext cx="5886449" cy="3286505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2039111" y="2670048"/>
            <a:ext cx="3773804" cy="462280"/>
          </a:xfrm>
          <a:prstGeom prst="rect">
            <a:avLst/>
          </a:prstGeom>
          <a:solidFill>
            <a:srgbClr val="05A899"/>
          </a:solidFill>
        </p:spPr>
        <p:txBody>
          <a:bodyPr vert="horz" wrap="square" lIns="0" tIns="4508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55"/>
              </a:spcBef>
            </a:pPr>
            <a:r>
              <a:rPr sz="2400" dirty="0">
                <a:solidFill>
                  <a:srgbClr val="FFFF00"/>
                </a:solidFill>
                <a:latin typeface="Bahnschrift"/>
                <a:cs typeface="Bahnschrift"/>
              </a:rPr>
              <a:t>Анализ</a:t>
            </a:r>
            <a:r>
              <a:rPr sz="2400" spc="220" dirty="0">
                <a:solidFill>
                  <a:srgbClr val="FFFF00"/>
                </a:solidFill>
                <a:latin typeface="Bahnschrift"/>
                <a:cs typeface="Bahnschrift"/>
              </a:rPr>
              <a:t> </a:t>
            </a:r>
            <a:r>
              <a:rPr sz="2400" dirty="0">
                <a:solidFill>
                  <a:srgbClr val="FFFF00"/>
                </a:solidFill>
                <a:latin typeface="Bahnschrift"/>
                <a:cs typeface="Bahnschrift"/>
              </a:rPr>
              <a:t>сети</a:t>
            </a:r>
            <a:r>
              <a:rPr sz="2400" spc="215" dirty="0">
                <a:solidFill>
                  <a:srgbClr val="FFFF00"/>
                </a:solidFill>
                <a:latin typeface="Bahnschrift"/>
                <a:cs typeface="Bahnschrift"/>
              </a:rPr>
              <a:t> </a:t>
            </a:r>
            <a:r>
              <a:rPr sz="2400" spc="-25" dirty="0">
                <a:solidFill>
                  <a:srgbClr val="FFFF00"/>
                </a:solidFill>
                <a:latin typeface="Bahnschrift"/>
                <a:cs typeface="Bahnschrift"/>
              </a:rPr>
              <a:t>ГИС</a:t>
            </a:r>
            <a:endParaRPr sz="2400">
              <a:latin typeface="Bahnschrift"/>
              <a:cs typeface="Bahnschrif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659368" y="3572255"/>
            <a:ext cx="2970530" cy="1531620"/>
            <a:chOff x="8659368" y="3572255"/>
            <a:chExt cx="2970530" cy="1531620"/>
          </a:xfrm>
        </p:grpSpPr>
        <p:sp>
          <p:nvSpPr>
            <p:cNvPr id="17" name="object 17"/>
            <p:cNvSpPr/>
            <p:nvPr/>
          </p:nvSpPr>
          <p:spPr>
            <a:xfrm>
              <a:off x="11007090" y="3582161"/>
              <a:ext cx="612775" cy="360045"/>
            </a:xfrm>
            <a:custGeom>
              <a:avLst/>
              <a:gdLst/>
              <a:ahLst/>
              <a:cxnLst/>
              <a:rect l="l" t="t" r="r" b="b"/>
              <a:pathLst>
                <a:path w="612775" h="360045">
                  <a:moveTo>
                    <a:pt x="612648" y="0"/>
                  </a:moveTo>
                  <a:lnTo>
                    <a:pt x="0" y="0"/>
                  </a:lnTo>
                  <a:lnTo>
                    <a:pt x="0" y="359663"/>
                  </a:lnTo>
                  <a:lnTo>
                    <a:pt x="612648" y="359663"/>
                  </a:lnTo>
                  <a:lnTo>
                    <a:pt x="6126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007090" y="3582161"/>
              <a:ext cx="612775" cy="360045"/>
            </a:xfrm>
            <a:custGeom>
              <a:avLst/>
              <a:gdLst/>
              <a:ahLst/>
              <a:cxnLst/>
              <a:rect l="l" t="t" r="r" b="b"/>
              <a:pathLst>
                <a:path w="612775" h="360045">
                  <a:moveTo>
                    <a:pt x="0" y="359663"/>
                  </a:moveTo>
                  <a:lnTo>
                    <a:pt x="612648" y="359663"/>
                  </a:lnTo>
                  <a:lnTo>
                    <a:pt x="612648" y="0"/>
                  </a:lnTo>
                  <a:lnTo>
                    <a:pt x="0" y="0"/>
                  </a:lnTo>
                  <a:lnTo>
                    <a:pt x="0" y="359663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669274" y="4734305"/>
              <a:ext cx="611505" cy="360045"/>
            </a:xfrm>
            <a:custGeom>
              <a:avLst/>
              <a:gdLst/>
              <a:ahLst/>
              <a:cxnLst/>
              <a:rect l="l" t="t" r="r" b="b"/>
              <a:pathLst>
                <a:path w="611504" h="360045">
                  <a:moveTo>
                    <a:pt x="611124" y="0"/>
                  </a:moveTo>
                  <a:lnTo>
                    <a:pt x="0" y="0"/>
                  </a:lnTo>
                  <a:lnTo>
                    <a:pt x="0" y="359664"/>
                  </a:lnTo>
                  <a:lnTo>
                    <a:pt x="611124" y="359664"/>
                  </a:lnTo>
                  <a:lnTo>
                    <a:pt x="6111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669274" y="4734305"/>
              <a:ext cx="611505" cy="360045"/>
            </a:xfrm>
            <a:custGeom>
              <a:avLst/>
              <a:gdLst/>
              <a:ahLst/>
              <a:cxnLst/>
              <a:rect l="l" t="t" r="r" b="b"/>
              <a:pathLst>
                <a:path w="611504" h="360045">
                  <a:moveTo>
                    <a:pt x="0" y="359664"/>
                  </a:moveTo>
                  <a:lnTo>
                    <a:pt x="611124" y="359664"/>
                  </a:lnTo>
                  <a:lnTo>
                    <a:pt x="611124" y="0"/>
                  </a:lnTo>
                  <a:lnTo>
                    <a:pt x="0" y="0"/>
                  </a:lnTo>
                  <a:lnTo>
                    <a:pt x="0" y="359664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372600" y="4727447"/>
              <a:ext cx="972185" cy="132715"/>
            </a:xfrm>
            <a:custGeom>
              <a:avLst/>
              <a:gdLst/>
              <a:ahLst/>
              <a:cxnLst/>
              <a:rect l="l" t="t" r="r" b="b"/>
              <a:pathLst>
                <a:path w="972184" h="132714">
                  <a:moveTo>
                    <a:pt x="0" y="0"/>
                  </a:moveTo>
                  <a:lnTo>
                    <a:pt x="751458" y="132206"/>
                  </a:lnTo>
                </a:path>
                <a:path w="972184" h="132714">
                  <a:moveTo>
                    <a:pt x="742188" y="119125"/>
                  </a:moveTo>
                  <a:lnTo>
                    <a:pt x="972057" y="9143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710895" y="26619"/>
            <a:ext cx="8673465" cy="124269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 marR="5080">
              <a:lnSpc>
                <a:spcPts val="4540"/>
              </a:lnSpc>
              <a:spcBef>
                <a:spcPts val="670"/>
              </a:spcBef>
            </a:pPr>
            <a:r>
              <a:rPr sz="4200" spc="-55" dirty="0">
                <a:solidFill>
                  <a:srgbClr val="274246"/>
                </a:solidFill>
              </a:rPr>
              <a:t>Географические</a:t>
            </a:r>
            <a:r>
              <a:rPr sz="4200" spc="-145" dirty="0">
                <a:solidFill>
                  <a:srgbClr val="274246"/>
                </a:solidFill>
              </a:rPr>
              <a:t> </a:t>
            </a:r>
            <a:r>
              <a:rPr sz="4200" spc="-10" dirty="0">
                <a:solidFill>
                  <a:srgbClr val="274246"/>
                </a:solidFill>
              </a:rPr>
              <a:t>информационные системы</a:t>
            </a:r>
            <a:endParaRPr sz="4200"/>
          </a:p>
        </p:txBody>
      </p:sp>
      <p:sp>
        <p:nvSpPr>
          <p:cNvPr id="23" name="object 23"/>
          <p:cNvSpPr txBox="1"/>
          <p:nvPr/>
        </p:nvSpPr>
        <p:spPr>
          <a:xfrm>
            <a:off x="682244" y="1164463"/>
            <a:ext cx="11210290" cy="1133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2000" b="1" u="sng" dirty="0">
                <a:solidFill>
                  <a:srgbClr val="274246"/>
                </a:solidFill>
                <a:uFill>
                  <a:solidFill>
                    <a:srgbClr val="274246"/>
                  </a:solidFill>
                </a:uFill>
                <a:latin typeface="Arial"/>
                <a:cs typeface="Arial"/>
              </a:rPr>
              <a:t>Инструменты</a:t>
            </a:r>
            <a:r>
              <a:rPr sz="2000" b="1" u="sng" spc="-15" dirty="0">
                <a:solidFill>
                  <a:srgbClr val="274246"/>
                </a:solidFill>
                <a:uFill>
                  <a:solidFill>
                    <a:srgbClr val="274246"/>
                  </a:solidFill>
                </a:u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74246"/>
                </a:solidFill>
                <a:latin typeface="Microsoft Sans Serif"/>
                <a:cs typeface="Microsoft Sans Serif"/>
              </a:rPr>
              <a:t>для</a:t>
            </a:r>
            <a:r>
              <a:rPr sz="2000" spc="-6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6FC0"/>
                </a:solidFill>
                <a:latin typeface="Microsoft Sans Serif"/>
                <a:cs typeface="Microsoft Sans Serif"/>
              </a:rPr>
              <a:t>обработки,</a:t>
            </a:r>
            <a:r>
              <a:rPr sz="2000" spc="-75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6FC0"/>
                </a:solidFill>
                <a:latin typeface="Microsoft Sans Serif"/>
                <a:cs typeface="Microsoft Sans Serif"/>
              </a:rPr>
              <a:t>анализа,</a:t>
            </a:r>
            <a:r>
              <a:rPr sz="2000" spc="-85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6FC0"/>
                </a:solidFill>
                <a:latin typeface="Microsoft Sans Serif"/>
                <a:cs typeface="Microsoft Sans Serif"/>
              </a:rPr>
              <a:t>расчета</a:t>
            </a:r>
            <a:r>
              <a:rPr sz="2000" spc="-70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6FC0"/>
                </a:solidFill>
                <a:latin typeface="Microsoft Sans Serif"/>
                <a:cs typeface="Microsoft Sans Serif"/>
              </a:rPr>
              <a:t>и</a:t>
            </a:r>
            <a:r>
              <a:rPr sz="2000" spc="-50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6FC0"/>
                </a:solidFill>
                <a:latin typeface="Microsoft Sans Serif"/>
                <a:cs typeface="Microsoft Sans Serif"/>
              </a:rPr>
              <a:t>представления</a:t>
            </a:r>
            <a:r>
              <a:rPr sz="2000" spc="-75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пространственных</a:t>
            </a:r>
            <a:r>
              <a:rPr sz="2000" spc="-9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данных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650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4859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Пример</a:t>
            </a:r>
            <a:r>
              <a:rPr sz="2000" spc="-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ГИС-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функции:</a:t>
            </a:r>
            <a:r>
              <a:rPr sz="2000" spc="-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Анализ</a:t>
            </a:r>
            <a:r>
              <a:rPr sz="2000" b="1" u="sng" spc="-8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spc="-2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сети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79562" y="356876"/>
            <a:ext cx="9144000" cy="6093460"/>
            <a:chOff x="1524000" y="0"/>
            <a:chExt cx="9144000" cy="60934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0" y="0"/>
              <a:ext cx="9144000" cy="609295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05100" y="614172"/>
              <a:ext cx="228600" cy="2286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02180" y="3494532"/>
              <a:ext cx="227075" cy="228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01711" y="975360"/>
              <a:ext cx="228600" cy="2270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17964" y="4646676"/>
              <a:ext cx="228600" cy="2285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66132" y="1335024"/>
              <a:ext cx="228600" cy="2286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61532" y="5079491"/>
              <a:ext cx="228600" cy="2270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7771" y="3474720"/>
              <a:ext cx="228600" cy="2286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052059" y="2205227"/>
              <a:ext cx="647700" cy="647700"/>
            </a:xfrm>
            <a:custGeom>
              <a:avLst/>
              <a:gdLst/>
              <a:ahLst/>
              <a:cxnLst/>
              <a:rect l="l" t="t" r="r" b="b"/>
              <a:pathLst>
                <a:path w="647700" h="647700">
                  <a:moveTo>
                    <a:pt x="323850" y="0"/>
                  </a:moveTo>
                  <a:lnTo>
                    <a:pt x="276003" y="3512"/>
                  </a:lnTo>
                  <a:lnTo>
                    <a:pt x="230332" y="13714"/>
                  </a:lnTo>
                  <a:lnTo>
                    <a:pt x="187340" y="30106"/>
                  </a:lnTo>
                  <a:lnTo>
                    <a:pt x="147528" y="52184"/>
                  </a:lnTo>
                  <a:lnTo>
                    <a:pt x="111397" y="79448"/>
                  </a:lnTo>
                  <a:lnTo>
                    <a:pt x="79448" y="111397"/>
                  </a:lnTo>
                  <a:lnTo>
                    <a:pt x="52184" y="147528"/>
                  </a:lnTo>
                  <a:lnTo>
                    <a:pt x="30106" y="187340"/>
                  </a:lnTo>
                  <a:lnTo>
                    <a:pt x="13714" y="230332"/>
                  </a:lnTo>
                  <a:lnTo>
                    <a:pt x="3512" y="276003"/>
                  </a:lnTo>
                  <a:lnTo>
                    <a:pt x="0" y="323850"/>
                  </a:lnTo>
                  <a:lnTo>
                    <a:pt x="3512" y="371696"/>
                  </a:lnTo>
                  <a:lnTo>
                    <a:pt x="13714" y="417367"/>
                  </a:lnTo>
                  <a:lnTo>
                    <a:pt x="30106" y="460359"/>
                  </a:lnTo>
                  <a:lnTo>
                    <a:pt x="52184" y="500171"/>
                  </a:lnTo>
                  <a:lnTo>
                    <a:pt x="79448" y="536302"/>
                  </a:lnTo>
                  <a:lnTo>
                    <a:pt x="111397" y="568251"/>
                  </a:lnTo>
                  <a:lnTo>
                    <a:pt x="147528" y="595515"/>
                  </a:lnTo>
                  <a:lnTo>
                    <a:pt x="187340" y="617593"/>
                  </a:lnTo>
                  <a:lnTo>
                    <a:pt x="230332" y="633985"/>
                  </a:lnTo>
                  <a:lnTo>
                    <a:pt x="276003" y="644187"/>
                  </a:lnTo>
                  <a:lnTo>
                    <a:pt x="323850" y="647700"/>
                  </a:lnTo>
                  <a:lnTo>
                    <a:pt x="371696" y="644187"/>
                  </a:lnTo>
                  <a:lnTo>
                    <a:pt x="417367" y="633985"/>
                  </a:lnTo>
                  <a:lnTo>
                    <a:pt x="460359" y="617593"/>
                  </a:lnTo>
                  <a:lnTo>
                    <a:pt x="500171" y="595515"/>
                  </a:lnTo>
                  <a:lnTo>
                    <a:pt x="536302" y="568251"/>
                  </a:lnTo>
                  <a:lnTo>
                    <a:pt x="568251" y="536302"/>
                  </a:lnTo>
                  <a:lnTo>
                    <a:pt x="595515" y="500171"/>
                  </a:lnTo>
                  <a:lnTo>
                    <a:pt x="617593" y="460359"/>
                  </a:lnTo>
                  <a:lnTo>
                    <a:pt x="633985" y="417367"/>
                  </a:lnTo>
                  <a:lnTo>
                    <a:pt x="644187" y="371696"/>
                  </a:lnTo>
                  <a:lnTo>
                    <a:pt x="647700" y="323850"/>
                  </a:lnTo>
                  <a:lnTo>
                    <a:pt x="644187" y="276003"/>
                  </a:lnTo>
                  <a:lnTo>
                    <a:pt x="633985" y="230332"/>
                  </a:lnTo>
                  <a:lnTo>
                    <a:pt x="617593" y="187340"/>
                  </a:lnTo>
                  <a:lnTo>
                    <a:pt x="595515" y="147528"/>
                  </a:lnTo>
                  <a:lnTo>
                    <a:pt x="568251" y="111397"/>
                  </a:lnTo>
                  <a:lnTo>
                    <a:pt x="536302" y="79448"/>
                  </a:lnTo>
                  <a:lnTo>
                    <a:pt x="500171" y="52184"/>
                  </a:lnTo>
                  <a:lnTo>
                    <a:pt x="460359" y="30106"/>
                  </a:lnTo>
                  <a:lnTo>
                    <a:pt x="417367" y="13714"/>
                  </a:lnTo>
                  <a:lnTo>
                    <a:pt x="371696" y="3512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238369" y="2398522"/>
              <a:ext cx="275590" cy="67945"/>
            </a:xfrm>
            <a:custGeom>
              <a:avLst/>
              <a:gdLst/>
              <a:ahLst/>
              <a:cxnLst/>
              <a:rect l="l" t="t" r="r" b="b"/>
              <a:pathLst>
                <a:path w="275589" h="67944">
                  <a:moveTo>
                    <a:pt x="33781" y="0"/>
                  </a:moveTo>
                  <a:lnTo>
                    <a:pt x="20627" y="2651"/>
                  </a:lnTo>
                  <a:lnTo>
                    <a:pt x="9890" y="9874"/>
                  </a:lnTo>
                  <a:lnTo>
                    <a:pt x="2653" y="20574"/>
                  </a:lnTo>
                  <a:lnTo>
                    <a:pt x="0" y="33654"/>
                  </a:lnTo>
                  <a:lnTo>
                    <a:pt x="2653" y="46809"/>
                  </a:lnTo>
                  <a:lnTo>
                    <a:pt x="9890" y="57546"/>
                  </a:lnTo>
                  <a:lnTo>
                    <a:pt x="20627" y="64783"/>
                  </a:lnTo>
                  <a:lnTo>
                    <a:pt x="33781" y="67437"/>
                  </a:lnTo>
                  <a:lnTo>
                    <a:pt x="46936" y="64783"/>
                  </a:lnTo>
                  <a:lnTo>
                    <a:pt x="57673" y="57546"/>
                  </a:lnTo>
                  <a:lnTo>
                    <a:pt x="64910" y="46809"/>
                  </a:lnTo>
                  <a:lnTo>
                    <a:pt x="67563" y="33654"/>
                  </a:lnTo>
                  <a:lnTo>
                    <a:pt x="64910" y="20574"/>
                  </a:lnTo>
                  <a:lnTo>
                    <a:pt x="57673" y="9874"/>
                  </a:lnTo>
                  <a:lnTo>
                    <a:pt x="46936" y="2651"/>
                  </a:lnTo>
                  <a:lnTo>
                    <a:pt x="33781" y="0"/>
                  </a:lnTo>
                  <a:close/>
                </a:path>
                <a:path w="275589" h="67944">
                  <a:moveTo>
                    <a:pt x="241300" y="0"/>
                  </a:moveTo>
                  <a:lnTo>
                    <a:pt x="228145" y="2651"/>
                  </a:lnTo>
                  <a:lnTo>
                    <a:pt x="217408" y="9874"/>
                  </a:lnTo>
                  <a:lnTo>
                    <a:pt x="210171" y="20574"/>
                  </a:lnTo>
                  <a:lnTo>
                    <a:pt x="207517" y="33654"/>
                  </a:lnTo>
                  <a:lnTo>
                    <a:pt x="210171" y="46809"/>
                  </a:lnTo>
                  <a:lnTo>
                    <a:pt x="217408" y="57546"/>
                  </a:lnTo>
                  <a:lnTo>
                    <a:pt x="228145" y="64783"/>
                  </a:lnTo>
                  <a:lnTo>
                    <a:pt x="241300" y="67437"/>
                  </a:lnTo>
                  <a:lnTo>
                    <a:pt x="254454" y="64783"/>
                  </a:lnTo>
                  <a:lnTo>
                    <a:pt x="265191" y="57546"/>
                  </a:lnTo>
                  <a:lnTo>
                    <a:pt x="272428" y="46809"/>
                  </a:lnTo>
                  <a:lnTo>
                    <a:pt x="275081" y="33654"/>
                  </a:lnTo>
                  <a:lnTo>
                    <a:pt x="272428" y="20574"/>
                  </a:lnTo>
                  <a:lnTo>
                    <a:pt x="265191" y="9874"/>
                  </a:lnTo>
                  <a:lnTo>
                    <a:pt x="254454" y="2651"/>
                  </a:lnTo>
                  <a:lnTo>
                    <a:pt x="241300" y="0"/>
                  </a:lnTo>
                  <a:close/>
                </a:path>
              </a:pathLst>
            </a:custGeom>
            <a:solidFill>
              <a:srgbClr val="CD9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32272" y="2392426"/>
              <a:ext cx="79756" cy="7962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39790" y="2392426"/>
              <a:ext cx="79756" cy="7962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052059" y="2205227"/>
              <a:ext cx="647700" cy="647700"/>
            </a:xfrm>
            <a:custGeom>
              <a:avLst/>
              <a:gdLst/>
              <a:ahLst/>
              <a:cxnLst/>
              <a:rect l="l" t="t" r="r" b="b"/>
              <a:pathLst>
                <a:path w="647700" h="647700">
                  <a:moveTo>
                    <a:pt x="148336" y="465074"/>
                  </a:moveTo>
                  <a:lnTo>
                    <a:pt x="192198" y="491452"/>
                  </a:lnTo>
                  <a:lnTo>
                    <a:pt x="236057" y="510293"/>
                  </a:lnTo>
                  <a:lnTo>
                    <a:pt x="279910" y="521598"/>
                  </a:lnTo>
                  <a:lnTo>
                    <a:pt x="323754" y="525367"/>
                  </a:lnTo>
                  <a:lnTo>
                    <a:pt x="367587" y="521598"/>
                  </a:lnTo>
                  <a:lnTo>
                    <a:pt x="411404" y="510293"/>
                  </a:lnTo>
                  <a:lnTo>
                    <a:pt x="455204" y="491452"/>
                  </a:lnTo>
                  <a:lnTo>
                    <a:pt x="498982" y="465074"/>
                  </a:lnTo>
                </a:path>
                <a:path w="647700" h="647700">
                  <a:moveTo>
                    <a:pt x="0" y="323850"/>
                  </a:moveTo>
                  <a:lnTo>
                    <a:pt x="3512" y="276003"/>
                  </a:lnTo>
                  <a:lnTo>
                    <a:pt x="13714" y="230332"/>
                  </a:lnTo>
                  <a:lnTo>
                    <a:pt x="30106" y="187340"/>
                  </a:lnTo>
                  <a:lnTo>
                    <a:pt x="52184" y="147528"/>
                  </a:lnTo>
                  <a:lnTo>
                    <a:pt x="79448" y="111397"/>
                  </a:lnTo>
                  <a:lnTo>
                    <a:pt x="111397" y="79448"/>
                  </a:lnTo>
                  <a:lnTo>
                    <a:pt x="147528" y="52184"/>
                  </a:lnTo>
                  <a:lnTo>
                    <a:pt x="187340" y="30106"/>
                  </a:lnTo>
                  <a:lnTo>
                    <a:pt x="230332" y="13714"/>
                  </a:lnTo>
                  <a:lnTo>
                    <a:pt x="276003" y="3512"/>
                  </a:lnTo>
                  <a:lnTo>
                    <a:pt x="323850" y="0"/>
                  </a:lnTo>
                  <a:lnTo>
                    <a:pt x="371696" y="3512"/>
                  </a:lnTo>
                  <a:lnTo>
                    <a:pt x="417367" y="13714"/>
                  </a:lnTo>
                  <a:lnTo>
                    <a:pt x="460359" y="30106"/>
                  </a:lnTo>
                  <a:lnTo>
                    <a:pt x="500171" y="52184"/>
                  </a:lnTo>
                  <a:lnTo>
                    <a:pt x="536302" y="79448"/>
                  </a:lnTo>
                  <a:lnTo>
                    <a:pt x="568251" y="111397"/>
                  </a:lnTo>
                  <a:lnTo>
                    <a:pt x="595515" y="147528"/>
                  </a:lnTo>
                  <a:lnTo>
                    <a:pt x="617593" y="187340"/>
                  </a:lnTo>
                  <a:lnTo>
                    <a:pt x="633985" y="230332"/>
                  </a:lnTo>
                  <a:lnTo>
                    <a:pt x="644187" y="276003"/>
                  </a:lnTo>
                  <a:lnTo>
                    <a:pt x="647700" y="323850"/>
                  </a:lnTo>
                  <a:lnTo>
                    <a:pt x="644187" y="371696"/>
                  </a:lnTo>
                  <a:lnTo>
                    <a:pt x="633985" y="417367"/>
                  </a:lnTo>
                  <a:lnTo>
                    <a:pt x="617593" y="460359"/>
                  </a:lnTo>
                  <a:lnTo>
                    <a:pt x="595515" y="500171"/>
                  </a:lnTo>
                  <a:lnTo>
                    <a:pt x="568251" y="536302"/>
                  </a:lnTo>
                  <a:lnTo>
                    <a:pt x="536302" y="568251"/>
                  </a:lnTo>
                  <a:lnTo>
                    <a:pt x="500171" y="595515"/>
                  </a:lnTo>
                  <a:lnTo>
                    <a:pt x="460359" y="617593"/>
                  </a:lnTo>
                  <a:lnTo>
                    <a:pt x="417367" y="633985"/>
                  </a:lnTo>
                  <a:lnTo>
                    <a:pt x="371696" y="644187"/>
                  </a:lnTo>
                  <a:lnTo>
                    <a:pt x="323850" y="647700"/>
                  </a:lnTo>
                  <a:lnTo>
                    <a:pt x="276003" y="644187"/>
                  </a:lnTo>
                  <a:lnTo>
                    <a:pt x="230332" y="633985"/>
                  </a:lnTo>
                  <a:lnTo>
                    <a:pt x="187340" y="617593"/>
                  </a:lnTo>
                  <a:lnTo>
                    <a:pt x="147528" y="595515"/>
                  </a:lnTo>
                  <a:lnTo>
                    <a:pt x="111397" y="568251"/>
                  </a:lnTo>
                  <a:lnTo>
                    <a:pt x="79448" y="536302"/>
                  </a:lnTo>
                  <a:lnTo>
                    <a:pt x="52184" y="500171"/>
                  </a:lnTo>
                  <a:lnTo>
                    <a:pt x="30106" y="460359"/>
                  </a:lnTo>
                  <a:lnTo>
                    <a:pt x="13714" y="417367"/>
                  </a:lnTo>
                  <a:lnTo>
                    <a:pt x="3512" y="371696"/>
                  </a:lnTo>
                  <a:lnTo>
                    <a:pt x="0" y="323850"/>
                  </a:lnTo>
                  <a:close/>
                </a:path>
              </a:pathLst>
            </a:custGeom>
            <a:ln w="12192">
              <a:solidFill>
                <a:srgbClr val="0F71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466594" y="829309"/>
              <a:ext cx="7091680" cy="4239895"/>
            </a:xfrm>
            <a:custGeom>
              <a:avLst/>
              <a:gdLst/>
              <a:ahLst/>
              <a:cxnLst/>
              <a:rect l="l" t="t" r="r" b="b"/>
              <a:pathLst>
                <a:path w="7091680" h="4239895">
                  <a:moveTo>
                    <a:pt x="2586101" y="1520317"/>
                  </a:moveTo>
                  <a:lnTo>
                    <a:pt x="2570784" y="1491488"/>
                  </a:lnTo>
                  <a:lnTo>
                    <a:pt x="2546096" y="1445006"/>
                  </a:lnTo>
                  <a:lnTo>
                    <a:pt x="2529751" y="1467980"/>
                  </a:lnTo>
                  <a:lnTo>
                    <a:pt x="467487" y="0"/>
                  </a:lnTo>
                  <a:lnTo>
                    <a:pt x="456057" y="16256"/>
                  </a:lnTo>
                  <a:lnTo>
                    <a:pt x="2518283" y="1484083"/>
                  </a:lnTo>
                  <a:lnTo>
                    <a:pt x="2501900" y="1507109"/>
                  </a:lnTo>
                  <a:lnTo>
                    <a:pt x="2586101" y="1520317"/>
                  </a:lnTo>
                  <a:close/>
                </a:path>
                <a:path w="7091680" h="4239895">
                  <a:moveTo>
                    <a:pt x="2586609" y="1881124"/>
                  </a:moveTo>
                  <a:lnTo>
                    <a:pt x="2502281" y="1868551"/>
                  </a:lnTo>
                  <a:lnTo>
                    <a:pt x="2511018" y="1895360"/>
                  </a:lnTo>
                  <a:lnTo>
                    <a:pt x="0" y="2713482"/>
                  </a:lnTo>
                  <a:lnTo>
                    <a:pt x="6096" y="2732278"/>
                  </a:lnTo>
                  <a:lnTo>
                    <a:pt x="2517152" y="1914144"/>
                  </a:lnTo>
                  <a:lnTo>
                    <a:pt x="2525903" y="1940941"/>
                  </a:lnTo>
                  <a:lnTo>
                    <a:pt x="2576157" y="1891411"/>
                  </a:lnTo>
                  <a:lnTo>
                    <a:pt x="2586609" y="1881124"/>
                  </a:lnTo>
                  <a:close/>
                </a:path>
                <a:path w="7091680" h="4239895">
                  <a:moveTo>
                    <a:pt x="2772791" y="1291082"/>
                  </a:moveTo>
                  <a:lnTo>
                    <a:pt x="2746756" y="1301851"/>
                  </a:lnTo>
                  <a:lnTo>
                    <a:pt x="2523744" y="760222"/>
                  </a:lnTo>
                  <a:lnTo>
                    <a:pt x="2505456" y="767842"/>
                  </a:lnTo>
                  <a:lnTo>
                    <a:pt x="2728442" y="1309420"/>
                  </a:lnTo>
                  <a:lnTo>
                    <a:pt x="2702433" y="1320165"/>
                  </a:lnTo>
                  <a:lnTo>
                    <a:pt x="2766568" y="1376045"/>
                  </a:lnTo>
                  <a:lnTo>
                    <a:pt x="2770581" y="1321181"/>
                  </a:lnTo>
                  <a:lnTo>
                    <a:pt x="2772791" y="1291082"/>
                  </a:lnTo>
                  <a:close/>
                </a:path>
                <a:path w="7091680" h="4239895">
                  <a:moveTo>
                    <a:pt x="3711575" y="4233545"/>
                  </a:moveTo>
                  <a:lnTo>
                    <a:pt x="3072180" y="2146198"/>
                  </a:lnTo>
                  <a:lnTo>
                    <a:pt x="3099181" y="2137918"/>
                  </a:lnTo>
                  <a:lnTo>
                    <a:pt x="3095421" y="2133981"/>
                  </a:lnTo>
                  <a:lnTo>
                    <a:pt x="3040380" y="2076196"/>
                  </a:lnTo>
                  <a:lnTo>
                    <a:pt x="3026283" y="2160270"/>
                  </a:lnTo>
                  <a:lnTo>
                    <a:pt x="3053245" y="2152002"/>
                  </a:lnTo>
                  <a:lnTo>
                    <a:pt x="3692652" y="4239387"/>
                  </a:lnTo>
                  <a:lnTo>
                    <a:pt x="3711575" y="4233545"/>
                  </a:lnTo>
                  <a:close/>
                </a:path>
                <a:path w="7091680" h="4239895">
                  <a:moveTo>
                    <a:pt x="4091178" y="2665730"/>
                  </a:moveTo>
                  <a:lnTo>
                    <a:pt x="3297948" y="1975523"/>
                  </a:lnTo>
                  <a:lnTo>
                    <a:pt x="3305289" y="1967103"/>
                  </a:lnTo>
                  <a:lnTo>
                    <a:pt x="3316478" y="1954276"/>
                  </a:lnTo>
                  <a:lnTo>
                    <a:pt x="3233928" y="1932940"/>
                  </a:lnTo>
                  <a:lnTo>
                    <a:pt x="3266440" y="2011680"/>
                  </a:lnTo>
                  <a:lnTo>
                    <a:pt x="3284931" y="1990458"/>
                  </a:lnTo>
                  <a:lnTo>
                    <a:pt x="4078097" y="2680716"/>
                  </a:lnTo>
                  <a:lnTo>
                    <a:pt x="4091178" y="2665730"/>
                  </a:lnTo>
                  <a:close/>
                </a:path>
                <a:path w="7091680" h="4239895">
                  <a:moveTo>
                    <a:pt x="5129784" y="376174"/>
                  </a:moveTo>
                  <a:lnTo>
                    <a:pt x="5119243" y="359410"/>
                  </a:lnTo>
                  <a:lnTo>
                    <a:pt x="3339020" y="1471193"/>
                  </a:lnTo>
                  <a:lnTo>
                    <a:pt x="3324098" y="1447292"/>
                  </a:lnTo>
                  <a:lnTo>
                    <a:pt x="3279648" y="1519936"/>
                  </a:lnTo>
                  <a:lnTo>
                    <a:pt x="3364484" y="1511935"/>
                  </a:lnTo>
                  <a:lnTo>
                    <a:pt x="3353689" y="1494663"/>
                  </a:lnTo>
                  <a:lnTo>
                    <a:pt x="3349485" y="1487932"/>
                  </a:lnTo>
                  <a:lnTo>
                    <a:pt x="5129784" y="376174"/>
                  </a:lnTo>
                  <a:close/>
                </a:path>
                <a:path w="7091680" h="4239895">
                  <a:moveTo>
                    <a:pt x="7091680" y="3815461"/>
                  </a:moveTo>
                  <a:lnTo>
                    <a:pt x="3351657" y="1834921"/>
                  </a:lnTo>
                  <a:lnTo>
                    <a:pt x="3354832" y="1828927"/>
                  </a:lnTo>
                  <a:lnTo>
                    <a:pt x="3364865" y="1810004"/>
                  </a:lnTo>
                  <a:lnTo>
                    <a:pt x="3279648" y="1807972"/>
                  </a:lnTo>
                  <a:lnTo>
                    <a:pt x="3329178" y="1877314"/>
                  </a:lnTo>
                  <a:lnTo>
                    <a:pt x="3342360" y="1852434"/>
                  </a:lnTo>
                  <a:lnTo>
                    <a:pt x="7082409" y="3832987"/>
                  </a:lnTo>
                  <a:lnTo>
                    <a:pt x="7091680" y="381546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373689" y="326016"/>
            <a:ext cx="3686810" cy="338455"/>
          </a:xfrm>
          <a:prstGeom prst="rect">
            <a:avLst/>
          </a:prstGeom>
          <a:solidFill>
            <a:srgbClr val="FFFFFF"/>
          </a:solidFill>
          <a:ln w="9144">
            <a:solidFill>
              <a:srgbClr val="0F7133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20"/>
              </a:spcBef>
            </a:pPr>
            <a:r>
              <a:rPr sz="1600" spc="-10" dirty="0">
                <a:latin typeface="Microsoft Sans Serif"/>
                <a:cs typeface="Microsoft Sans Serif"/>
              </a:rPr>
              <a:t>Расстояние</a:t>
            </a:r>
            <a:r>
              <a:rPr sz="1600" spc="-5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напрямую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&gt;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b="1" spc="-20" dirty="0">
                <a:latin typeface="Arial"/>
                <a:cs typeface="Arial"/>
              </a:rPr>
              <a:t>метры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0325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z="900" spc="-25" dirty="0">
                <a:solidFill>
                  <a:srgbClr val="000000"/>
                </a:solidFill>
              </a:rPr>
              <a:t>19</a:t>
            </a:fld>
            <a:endParaRPr sz="9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524000" y="0"/>
            <a:ext cx="9144000" cy="6093460"/>
            <a:chOff x="1524000" y="0"/>
            <a:chExt cx="9144000" cy="60934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0" y="0"/>
              <a:ext cx="9144000" cy="60929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01711" y="975360"/>
              <a:ext cx="228600" cy="2270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02180" y="476069"/>
              <a:ext cx="7644384" cy="483049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012691" y="193547"/>
            <a:ext cx="4532630" cy="338455"/>
          </a:xfrm>
          <a:prstGeom prst="rect">
            <a:avLst/>
          </a:prstGeom>
          <a:solidFill>
            <a:srgbClr val="FFFFFF"/>
          </a:solidFill>
          <a:ln w="9144">
            <a:solidFill>
              <a:srgbClr val="0F7133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sz="1600" spc="-10" dirty="0">
                <a:latin typeface="Microsoft Sans Serif"/>
                <a:cs typeface="Microsoft Sans Serif"/>
              </a:rPr>
              <a:t>Расстояние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в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пути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&gt;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&gt; </a:t>
            </a:r>
            <a:r>
              <a:rPr sz="1600" b="1" dirty="0">
                <a:latin typeface="Arial"/>
                <a:cs typeface="Arial"/>
              </a:rPr>
              <a:t>Время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ИЛИ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b="1" spc="-10" dirty="0">
                <a:latin typeface="Arial"/>
                <a:cs typeface="Arial"/>
              </a:rPr>
              <a:t>метры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0325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z="900" spc="-25" dirty="0">
                <a:solidFill>
                  <a:srgbClr val="000000"/>
                </a:solidFill>
              </a:rPr>
              <a:t>20</a:t>
            </a:fld>
            <a:endParaRPr sz="9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11745" y="129921"/>
            <a:ext cx="17532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006FC0"/>
                </a:solidFill>
                <a:latin typeface="Arial"/>
                <a:cs typeface="Arial"/>
              </a:rPr>
              <a:t>Новая</a:t>
            </a:r>
            <a:r>
              <a:rPr sz="1400" b="1" spc="-6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Arial"/>
                <a:cs typeface="Arial"/>
              </a:rPr>
              <a:t>информация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026656" y="406272"/>
            <a:ext cx="365125" cy="839469"/>
          </a:xfrm>
          <a:custGeom>
            <a:avLst/>
            <a:gdLst/>
            <a:ahLst/>
            <a:cxnLst/>
            <a:rect l="l" t="t" r="r" b="b"/>
            <a:pathLst>
              <a:path w="365125" h="839469">
                <a:moveTo>
                  <a:pt x="0" y="754126"/>
                </a:moveTo>
                <a:lnTo>
                  <a:pt x="5842" y="839088"/>
                </a:lnTo>
                <a:lnTo>
                  <a:pt x="68737" y="784860"/>
                </a:lnTo>
                <a:lnTo>
                  <a:pt x="40894" y="784860"/>
                </a:lnTo>
                <a:lnTo>
                  <a:pt x="19685" y="776097"/>
                </a:lnTo>
                <a:lnTo>
                  <a:pt x="24578" y="764374"/>
                </a:lnTo>
                <a:lnTo>
                  <a:pt x="0" y="754126"/>
                </a:lnTo>
                <a:close/>
              </a:path>
              <a:path w="365125" h="839469">
                <a:moveTo>
                  <a:pt x="24578" y="764374"/>
                </a:moveTo>
                <a:lnTo>
                  <a:pt x="19685" y="776097"/>
                </a:lnTo>
                <a:lnTo>
                  <a:pt x="40894" y="784860"/>
                </a:lnTo>
                <a:lnTo>
                  <a:pt x="45757" y="773205"/>
                </a:lnTo>
                <a:lnTo>
                  <a:pt x="24578" y="764374"/>
                </a:lnTo>
                <a:close/>
              </a:path>
              <a:path w="365125" h="839469">
                <a:moveTo>
                  <a:pt x="45757" y="773205"/>
                </a:moveTo>
                <a:lnTo>
                  <a:pt x="40894" y="784860"/>
                </a:lnTo>
                <a:lnTo>
                  <a:pt x="68737" y="784860"/>
                </a:lnTo>
                <a:lnTo>
                  <a:pt x="70358" y="783463"/>
                </a:lnTo>
                <a:lnTo>
                  <a:pt x="45757" y="773205"/>
                </a:lnTo>
                <a:close/>
              </a:path>
              <a:path w="365125" h="839469">
                <a:moveTo>
                  <a:pt x="343662" y="0"/>
                </a:moveTo>
                <a:lnTo>
                  <a:pt x="24578" y="764374"/>
                </a:lnTo>
                <a:lnTo>
                  <a:pt x="45757" y="773205"/>
                </a:lnTo>
                <a:lnTo>
                  <a:pt x="364744" y="8889"/>
                </a:lnTo>
                <a:lnTo>
                  <a:pt x="343662" y="0"/>
                </a:lnTo>
                <a:close/>
              </a:path>
            </a:pathLst>
          </a:custGeom>
          <a:solidFill>
            <a:srgbClr val="3395D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19505" y="847471"/>
          <a:ext cx="10137771" cy="29654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4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1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8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34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326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66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043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5459">
                <a:tc gridSpan="5">
                  <a:txBody>
                    <a:bodyPr/>
                    <a:lstStyle/>
                    <a:p>
                      <a:pPr marL="8890">
                        <a:lnSpc>
                          <a:spcPts val="1675"/>
                        </a:lnSpc>
                      </a:pPr>
                      <a:r>
                        <a:rPr sz="14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Excel</a:t>
                      </a:r>
                      <a:r>
                        <a:rPr sz="1400" b="1" spc="-3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sz="1400" b="1" spc="-3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Sas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9525">
                        <a:lnSpc>
                          <a:spcPts val="1675"/>
                        </a:lnSpc>
                      </a:pPr>
                      <a:r>
                        <a:rPr sz="14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ГИС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265">
                <a:tc>
                  <a:txBody>
                    <a:bodyPr/>
                    <a:lstStyle/>
                    <a:p>
                      <a:pPr marL="226695" marR="218440" indent="1524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Номер здания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400" b="1" spc="-20" dirty="0">
                          <a:latin typeface="Calibri"/>
                          <a:cs typeface="Calibri"/>
                        </a:rPr>
                        <a:t>Тип</a:t>
                      </a:r>
                      <a:r>
                        <a:rPr sz="14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здания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0035" marR="12065" indent="-26225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Муниципалит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ет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2017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 marR="3810" indent="-15240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координ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ата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х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7145" algn="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координата 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62305" marR="27940" indent="-62674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Расстояние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напрямую, метры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Время</a:t>
                      </a:r>
                      <a:r>
                        <a:rPr sz="14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пути</a:t>
                      </a:r>
                      <a:r>
                        <a:rPr sz="14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(м/с)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Путь,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метры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25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R="1905" algn="r">
                        <a:lnSpc>
                          <a:spcPts val="1655"/>
                        </a:lnSpc>
                        <a:spcBef>
                          <a:spcPts val="47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12500343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655"/>
                        </a:lnSpc>
                        <a:spcBef>
                          <a:spcPts val="47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111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5"/>
                        </a:lnSpc>
                        <a:spcBef>
                          <a:spcPts val="47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0402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ts val="1655"/>
                        </a:lnSpc>
                        <a:spcBef>
                          <a:spcPts val="47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3592599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655"/>
                        </a:lnSpc>
                        <a:spcBef>
                          <a:spcPts val="47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128040004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55"/>
                        </a:lnSpc>
                        <a:spcBef>
                          <a:spcPts val="47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132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метра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655"/>
                        </a:lnSpc>
                        <a:spcBef>
                          <a:spcPts val="47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56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с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5"/>
                        </a:lnSpc>
                        <a:spcBef>
                          <a:spcPts val="47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150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метров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R="1905" algn="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12500874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112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0402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3465717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128040250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1852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метра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м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46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с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2401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метра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R="1905" algn="r">
                        <a:lnSpc>
                          <a:spcPts val="1655"/>
                        </a:lnSpc>
                        <a:spcBef>
                          <a:spcPts val="47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12500222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655"/>
                        </a:lnSpc>
                        <a:spcBef>
                          <a:spcPts val="47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112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5"/>
                        </a:lnSpc>
                        <a:spcBef>
                          <a:spcPts val="47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0402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ts val="1655"/>
                        </a:lnSpc>
                        <a:spcBef>
                          <a:spcPts val="47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3452555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655"/>
                        </a:lnSpc>
                        <a:spcBef>
                          <a:spcPts val="47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128040336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55"/>
                        </a:lnSpc>
                        <a:spcBef>
                          <a:spcPts val="47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799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метра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55"/>
                        </a:lnSpc>
                        <a:spcBef>
                          <a:spcPts val="47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м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34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с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5"/>
                        </a:lnSpc>
                        <a:spcBef>
                          <a:spcPts val="47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999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метра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R="1905" algn="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12500964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131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3424424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128042122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994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метра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м 01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с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1400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метра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R="1905" algn="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12436351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111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0402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3426531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128044424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2430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метра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7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м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10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с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5"/>
                        </a:lnSpc>
                        <a:spcBef>
                          <a:spcPts val="4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2800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метра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R="1905" algn="r">
                        <a:lnSpc>
                          <a:spcPts val="1650"/>
                        </a:lnSpc>
                        <a:spcBef>
                          <a:spcPts val="47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19500351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650"/>
                        </a:lnSpc>
                        <a:spcBef>
                          <a:spcPts val="475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113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475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0402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ts val="1650"/>
                        </a:lnSpc>
                        <a:spcBef>
                          <a:spcPts val="47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3426466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650"/>
                        </a:lnSpc>
                        <a:spcBef>
                          <a:spcPts val="47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128044344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50"/>
                        </a:lnSpc>
                        <a:spcBef>
                          <a:spcPts val="4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564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метра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50"/>
                        </a:lnSpc>
                        <a:spcBef>
                          <a:spcPts val="4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м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10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с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0"/>
                        </a:lnSpc>
                        <a:spcBef>
                          <a:spcPts val="4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650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метра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marR="1905" algn="r">
                        <a:lnSpc>
                          <a:spcPts val="1655"/>
                        </a:lnSpc>
                        <a:spcBef>
                          <a:spcPts val="56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10003221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17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655"/>
                        </a:lnSpc>
                        <a:spcBef>
                          <a:spcPts val="565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112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17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5"/>
                        </a:lnSpc>
                        <a:spcBef>
                          <a:spcPts val="565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0419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17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ts val="1655"/>
                        </a:lnSpc>
                        <a:spcBef>
                          <a:spcPts val="56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3453953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17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655"/>
                        </a:lnSpc>
                        <a:spcBef>
                          <a:spcPts val="56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128044536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17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55"/>
                        </a:lnSpc>
                        <a:spcBef>
                          <a:spcPts val="56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444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метра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55"/>
                        </a:lnSpc>
                        <a:spcBef>
                          <a:spcPts val="56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м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45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с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17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5"/>
                        </a:lnSpc>
                        <a:spcBef>
                          <a:spcPts val="56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560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метра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17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7513955" y="400557"/>
            <a:ext cx="1895475" cy="845185"/>
          </a:xfrm>
          <a:custGeom>
            <a:avLst/>
            <a:gdLst/>
            <a:ahLst/>
            <a:cxnLst/>
            <a:rect l="l" t="t" r="r" b="b"/>
            <a:pathLst>
              <a:path w="1895475" h="845185">
                <a:moveTo>
                  <a:pt x="310007" y="760349"/>
                </a:moveTo>
                <a:lnTo>
                  <a:pt x="284784" y="769073"/>
                </a:lnTo>
                <a:lnTo>
                  <a:pt x="21590" y="6477"/>
                </a:lnTo>
                <a:lnTo>
                  <a:pt x="0" y="13843"/>
                </a:lnTo>
                <a:lnTo>
                  <a:pt x="263182" y="776541"/>
                </a:lnTo>
                <a:lnTo>
                  <a:pt x="237998" y="785241"/>
                </a:lnTo>
                <a:lnTo>
                  <a:pt x="298831" y="844804"/>
                </a:lnTo>
                <a:lnTo>
                  <a:pt x="306273" y="788543"/>
                </a:lnTo>
                <a:lnTo>
                  <a:pt x="310007" y="760349"/>
                </a:lnTo>
                <a:close/>
              </a:path>
              <a:path w="1895475" h="845185">
                <a:moveTo>
                  <a:pt x="1895221" y="826897"/>
                </a:moveTo>
                <a:lnTo>
                  <a:pt x="1881365" y="807974"/>
                </a:lnTo>
                <a:lnTo>
                  <a:pt x="1844929" y="758190"/>
                </a:lnTo>
                <a:lnTo>
                  <a:pt x="1832724" y="781837"/>
                </a:lnTo>
                <a:lnTo>
                  <a:pt x="316230" y="0"/>
                </a:lnTo>
                <a:lnTo>
                  <a:pt x="305816" y="20320"/>
                </a:lnTo>
                <a:lnTo>
                  <a:pt x="1822234" y="802170"/>
                </a:lnTo>
                <a:lnTo>
                  <a:pt x="1810004" y="825881"/>
                </a:lnTo>
                <a:lnTo>
                  <a:pt x="1895221" y="826897"/>
                </a:lnTo>
                <a:close/>
              </a:path>
            </a:pathLst>
          </a:custGeom>
          <a:solidFill>
            <a:srgbClr val="3395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0325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z="900" spc="-25" dirty="0">
                <a:solidFill>
                  <a:srgbClr val="000000"/>
                </a:solidFill>
              </a:rPr>
              <a:t>21</a:t>
            </a:fld>
            <a:endParaRPr sz="9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41647" y="114300"/>
            <a:ext cx="8041005" cy="6719570"/>
            <a:chOff x="4041647" y="114300"/>
            <a:chExt cx="8041005" cy="6719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49967" y="6163151"/>
              <a:ext cx="2310409" cy="42855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41647" y="114300"/>
              <a:ext cx="8040624" cy="671931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19456" y="259079"/>
            <a:ext cx="5567680" cy="2339340"/>
          </a:xfrm>
          <a:prstGeom prst="rect">
            <a:avLst/>
          </a:prstGeom>
          <a:solidFill>
            <a:srgbClr val="F1F1F1"/>
          </a:solidFill>
          <a:ln w="9144">
            <a:solidFill>
              <a:srgbClr val="000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85"/>
              </a:spcBef>
            </a:pPr>
            <a:r>
              <a:rPr sz="2800" b="1" spc="-10" dirty="0">
                <a:latin typeface="Arial"/>
                <a:cs typeface="Arial"/>
              </a:rPr>
              <a:t>Большая</a:t>
            </a:r>
            <a:r>
              <a:rPr sz="2800" b="1" spc="-8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разница</a:t>
            </a:r>
            <a:r>
              <a:rPr sz="2800" b="1" spc="-110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во</a:t>
            </a:r>
            <a:endParaRPr sz="2800">
              <a:latin typeface="Arial"/>
              <a:cs typeface="Arial"/>
            </a:endParaRPr>
          </a:p>
          <a:p>
            <a:pPr marL="91440" marR="516890">
              <a:lnSpc>
                <a:spcPct val="100000"/>
              </a:lnSpc>
              <a:spcBef>
                <a:spcPts val="5"/>
              </a:spcBef>
            </a:pPr>
            <a:r>
              <a:rPr sz="2800" b="1" dirty="0">
                <a:latin typeface="Arial"/>
                <a:cs typeface="Arial"/>
              </a:rPr>
              <a:t>времени,</a:t>
            </a:r>
            <a:r>
              <a:rPr sz="2800" b="1" spc="-135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затрачиваемом</a:t>
            </a:r>
            <a:r>
              <a:rPr sz="2800" b="1" spc="-114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на </a:t>
            </a:r>
            <a:r>
              <a:rPr sz="2800" b="1" dirty="0">
                <a:latin typeface="Arial"/>
                <a:cs typeface="Arial"/>
              </a:rPr>
              <a:t>дорогу</a:t>
            </a:r>
            <a:r>
              <a:rPr sz="2800" b="1" spc="-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до</a:t>
            </a:r>
            <a:r>
              <a:rPr sz="2800" b="1" spc="-8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ближайшего</a:t>
            </a:r>
            <a:endParaRPr sz="28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2800" b="1" spc="-10" dirty="0">
                <a:latin typeface="Arial"/>
                <a:cs typeface="Arial"/>
              </a:rPr>
              <a:t>родильного</a:t>
            </a:r>
            <a:r>
              <a:rPr sz="2800" b="1" spc="-10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отделения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8500" y="2816733"/>
            <a:ext cx="502475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Время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пути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до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ближайшего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родильного отделения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для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некоторых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городов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более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чем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50" dirty="0">
                <a:latin typeface="Microsoft Sans Serif"/>
                <a:cs typeface="Microsoft Sans Serif"/>
              </a:rPr>
              <a:t>в </a:t>
            </a:r>
            <a:r>
              <a:rPr sz="1800" dirty="0">
                <a:latin typeface="Microsoft Sans Serif"/>
                <a:cs typeface="Microsoft Sans Serif"/>
              </a:rPr>
              <a:t>сто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раз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больше,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чем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для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других.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6398" y="2024888"/>
            <a:ext cx="3995802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ru-RU" sz="3200" spc="-10" dirty="0">
                <a:latin typeface="Microsoft Sans Serif"/>
                <a:cs typeface="Microsoft Sans Serif"/>
              </a:rPr>
              <a:t>Т</a:t>
            </a:r>
            <a:r>
              <a:rPr sz="3200" spc="-10" dirty="0" err="1">
                <a:latin typeface="Microsoft Sans Serif"/>
                <a:cs typeface="Microsoft Sans Serif"/>
              </a:rPr>
              <a:t>аблиц</a:t>
            </a:r>
            <a:r>
              <a:rPr lang="ru-RU" sz="3200" spc="-10" dirty="0">
                <a:latin typeface="Microsoft Sans Serif"/>
                <a:cs typeface="Microsoft Sans Serif"/>
              </a:rPr>
              <a:t>а</a:t>
            </a:r>
            <a:r>
              <a:rPr sz="3200" spc="-170" dirty="0">
                <a:latin typeface="Microsoft Sans Serif"/>
                <a:cs typeface="Microsoft Sans Serif"/>
              </a:rPr>
              <a:t> </a:t>
            </a:r>
            <a:r>
              <a:rPr sz="3200" spc="-20" dirty="0" err="1">
                <a:latin typeface="Microsoft Sans Serif"/>
                <a:cs typeface="Microsoft Sans Serif"/>
              </a:rPr>
              <a:t>атрибут</a:t>
            </a:r>
            <a:r>
              <a:rPr lang="ru-RU" sz="3200" spc="-20" dirty="0" err="1">
                <a:latin typeface="Microsoft Sans Serif"/>
                <a:cs typeface="Microsoft Sans Serif"/>
              </a:rPr>
              <a:t>ов</a:t>
            </a:r>
            <a:endParaRPr sz="3200" dirty="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039606" y="1360237"/>
            <a:ext cx="8423275" cy="5093970"/>
            <a:chOff x="2039606" y="1360237"/>
            <a:chExt cx="8423275" cy="50939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39606" y="1360237"/>
              <a:ext cx="3718631" cy="463875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29911" y="3014471"/>
              <a:ext cx="5832347" cy="343966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1066800" y="412198"/>
            <a:ext cx="105918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Карта</a:t>
            </a:r>
            <a:r>
              <a:rPr spc="-114" dirty="0"/>
              <a:t> </a:t>
            </a:r>
            <a:r>
              <a:rPr dirty="0"/>
              <a:t>и</a:t>
            </a:r>
            <a:r>
              <a:rPr spc="-110" dirty="0"/>
              <a:t> </a:t>
            </a:r>
            <a:r>
              <a:rPr dirty="0"/>
              <a:t>таблица</a:t>
            </a:r>
            <a:r>
              <a:rPr spc="-114" dirty="0"/>
              <a:t> </a:t>
            </a:r>
            <a:r>
              <a:rPr spc="-10" dirty="0"/>
              <a:t>атрибутов связаны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937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8192" y="1381580"/>
            <a:ext cx="3781409" cy="472202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299961" y="1581403"/>
            <a:ext cx="413956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Microsoft Sans Serif"/>
                <a:cs typeface="Microsoft Sans Serif"/>
              </a:rPr>
              <a:t>Выбор</a:t>
            </a:r>
            <a:r>
              <a:rPr sz="3200" spc="-7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по</a:t>
            </a:r>
            <a:r>
              <a:rPr sz="3200" spc="-6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атрибутам</a:t>
            </a:r>
            <a:r>
              <a:rPr sz="3200" spc="-70" dirty="0">
                <a:latin typeface="Microsoft Sans Serif"/>
                <a:cs typeface="Microsoft Sans Serif"/>
              </a:rPr>
              <a:t> </a:t>
            </a:r>
            <a:r>
              <a:rPr sz="3200" spc="-50" dirty="0">
                <a:latin typeface="Microsoft Sans Serif"/>
                <a:cs typeface="Microsoft Sans Serif"/>
              </a:rPr>
              <a:t>: </a:t>
            </a:r>
            <a:r>
              <a:rPr sz="3200" dirty="0">
                <a:latin typeface="Microsoft Sans Serif"/>
                <a:cs typeface="Microsoft Sans Serif"/>
              </a:rPr>
              <a:t>Население</a:t>
            </a:r>
            <a:r>
              <a:rPr sz="3200" spc="-6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&gt;</a:t>
            </a:r>
            <a:r>
              <a:rPr sz="3200" spc="-2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200</a:t>
            </a:r>
            <a:r>
              <a:rPr sz="3200" spc="-20" dirty="0">
                <a:latin typeface="Microsoft Sans Serif"/>
                <a:cs typeface="Microsoft Sans Serif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000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83357" y="403682"/>
            <a:ext cx="640778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000" spc="-65" dirty="0">
                <a:solidFill>
                  <a:srgbClr val="333333"/>
                </a:solidFill>
                <a:latin typeface="Microsoft Sans Serif"/>
                <a:cs typeface="Microsoft Sans Serif"/>
              </a:rPr>
              <a:t>Карта</a:t>
            </a:r>
            <a:r>
              <a:rPr sz="4000" spc="-12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4000" dirty="0">
                <a:solidFill>
                  <a:srgbClr val="333333"/>
                </a:solidFill>
                <a:latin typeface="Microsoft Sans Serif"/>
                <a:cs typeface="Microsoft Sans Serif"/>
              </a:rPr>
              <a:t>и</a:t>
            </a:r>
            <a:r>
              <a:rPr sz="4000" spc="-12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4000" dirty="0">
                <a:solidFill>
                  <a:srgbClr val="333333"/>
                </a:solidFill>
                <a:latin typeface="Microsoft Sans Serif"/>
                <a:cs typeface="Microsoft Sans Serif"/>
              </a:rPr>
              <a:t>таблица</a:t>
            </a:r>
            <a:r>
              <a:rPr sz="4000" spc="-12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40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атрибутов связаны</a:t>
            </a:r>
            <a:endParaRPr sz="4000" dirty="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44923" y="2601467"/>
            <a:ext cx="6503034" cy="3870960"/>
            <a:chOff x="4344923" y="2601467"/>
            <a:chExt cx="6503034" cy="387096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90871" y="3166871"/>
              <a:ext cx="6156833" cy="33055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44923" y="2601467"/>
              <a:ext cx="3819144" cy="3614928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937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7167" y="1485112"/>
            <a:ext cx="7334884" cy="1457960"/>
          </a:xfrm>
          <a:prstGeom prst="rect">
            <a:avLst/>
          </a:prstGeom>
        </p:spPr>
        <p:txBody>
          <a:bodyPr vert="horz" wrap="square" lIns="0" tIns="241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0"/>
              </a:spcBef>
            </a:pPr>
            <a:r>
              <a:rPr sz="3200" b="1" dirty="0">
                <a:latin typeface="Arial"/>
                <a:cs typeface="Arial"/>
              </a:rPr>
              <a:t>Пространственный</a:t>
            </a:r>
            <a:r>
              <a:rPr sz="3200" b="1" spc="-1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запрос</a:t>
            </a:r>
            <a:r>
              <a:rPr sz="3200" b="1" spc="-180" dirty="0">
                <a:latin typeface="Arial"/>
                <a:cs typeface="Arial"/>
              </a:rPr>
              <a:t> </a:t>
            </a:r>
            <a:r>
              <a:rPr sz="3200" spc="-50" dirty="0">
                <a:latin typeface="Wingdings"/>
                <a:cs typeface="Wingdings"/>
              </a:rPr>
              <a:t></a:t>
            </a:r>
            <a:endParaRPr sz="32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3200" dirty="0">
                <a:latin typeface="Microsoft Sans Serif"/>
                <a:cs typeface="Microsoft Sans Serif"/>
              </a:rPr>
              <a:t>Выберите</a:t>
            </a:r>
            <a:r>
              <a:rPr sz="3200" spc="-3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соседей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выбранных</a:t>
            </a:r>
            <a:r>
              <a:rPr sz="3200" spc="-25" dirty="0">
                <a:latin typeface="Microsoft Sans Serif"/>
                <a:cs typeface="Microsoft Sans Serif"/>
              </a:rPr>
              <a:t> </a:t>
            </a:r>
            <a:r>
              <a:rPr sz="3200" spc="-30" dirty="0">
                <a:latin typeface="Microsoft Sans Serif"/>
                <a:cs typeface="Microsoft Sans Serif"/>
              </a:rPr>
              <a:t>округов</a:t>
            </a:r>
            <a:endParaRPr sz="320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276197" y="3227487"/>
            <a:ext cx="3021330" cy="3423920"/>
            <a:chOff x="1276197" y="3227487"/>
            <a:chExt cx="3021330" cy="34239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6197" y="3227487"/>
              <a:ext cx="2745943" cy="342357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649218" y="4266819"/>
              <a:ext cx="648335" cy="115570"/>
            </a:xfrm>
            <a:custGeom>
              <a:avLst/>
              <a:gdLst/>
              <a:ahLst/>
              <a:cxnLst/>
              <a:rect l="l" t="t" r="r" b="b"/>
              <a:pathLst>
                <a:path w="648335" h="115570">
                  <a:moveTo>
                    <a:pt x="602647" y="57530"/>
                  </a:moveTo>
                  <a:lnTo>
                    <a:pt x="537972" y="95249"/>
                  </a:lnTo>
                  <a:lnTo>
                    <a:pt x="536194" y="102234"/>
                  </a:lnTo>
                  <a:lnTo>
                    <a:pt x="542544" y="113156"/>
                  </a:lnTo>
                  <a:lnTo>
                    <a:pt x="549529" y="115061"/>
                  </a:lnTo>
                  <a:lnTo>
                    <a:pt x="628501" y="68960"/>
                  </a:lnTo>
                  <a:lnTo>
                    <a:pt x="625475" y="68960"/>
                  </a:lnTo>
                  <a:lnTo>
                    <a:pt x="625475" y="67436"/>
                  </a:lnTo>
                  <a:lnTo>
                    <a:pt x="619633" y="67436"/>
                  </a:lnTo>
                  <a:lnTo>
                    <a:pt x="602647" y="57530"/>
                  </a:lnTo>
                  <a:close/>
                </a:path>
                <a:path w="648335" h="115570">
                  <a:moveTo>
                    <a:pt x="583048" y="46100"/>
                  </a:moveTo>
                  <a:lnTo>
                    <a:pt x="0" y="46100"/>
                  </a:lnTo>
                  <a:lnTo>
                    <a:pt x="0" y="68960"/>
                  </a:lnTo>
                  <a:lnTo>
                    <a:pt x="583048" y="68960"/>
                  </a:lnTo>
                  <a:lnTo>
                    <a:pt x="602647" y="57530"/>
                  </a:lnTo>
                  <a:lnTo>
                    <a:pt x="583048" y="46100"/>
                  </a:lnTo>
                  <a:close/>
                </a:path>
                <a:path w="648335" h="115570">
                  <a:moveTo>
                    <a:pt x="628505" y="46100"/>
                  </a:moveTo>
                  <a:lnTo>
                    <a:pt x="625475" y="46100"/>
                  </a:lnTo>
                  <a:lnTo>
                    <a:pt x="625475" y="68960"/>
                  </a:lnTo>
                  <a:lnTo>
                    <a:pt x="628501" y="68960"/>
                  </a:lnTo>
                  <a:lnTo>
                    <a:pt x="648081" y="57530"/>
                  </a:lnTo>
                  <a:lnTo>
                    <a:pt x="628505" y="46100"/>
                  </a:lnTo>
                  <a:close/>
                </a:path>
                <a:path w="648335" h="115570">
                  <a:moveTo>
                    <a:pt x="619633" y="47624"/>
                  </a:moveTo>
                  <a:lnTo>
                    <a:pt x="602647" y="57530"/>
                  </a:lnTo>
                  <a:lnTo>
                    <a:pt x="619633" y="67436"/>
                  </a:lnTo>
                  <a:lnTo>
                    <a:pt x="619633" y="47624"/>
                  </a:lnTo>
                  <a:close/>
                </a:path>
                <a:path w="648335" h="115570">
                  <a:moveTo>
                    <a:pt x="625475" y="47624"/>
                  </a:moveTo>
                  <a:lnTo>
                    <a:pt x="619633" y="47624"/>
                  </a:lnTo>
                  <a:lnTo>
                    <a:pt x="619633" y="67436"/>
                  </a:lnTo>
                  <a:lnTo>
                    <a:pt x="625475" y="67436"/>
                  </a:lnTo>
                  <a:lnTo>
                    <a:pt x="625475" y="47624"/>
                  </a:lnTo>
                  <a:close/>
                </a:path>
                <a:path w="648335" h="115570">
                  <a:moveTo>
                    <a:pt x="549529" y="0"/>
                  </a:moveTo>
                  <a:lnTo>
                    <a:pt x="542544" y="1904"/>
                  </a:lnTo>
                  <a:lnTo>
                    <a:pt x="536194" y="12826"/>
                  </a:lnTo>
                  <a:lnTo>
                    <a:pt x="537972" y="19811"/>
                  </a:lnTo>
                  <a:lnTo>
                    <a:pt x="602647" y="57530"/>
                  </a:lnTo>
                  <a:lnTo>
                    <a:pt x="619633" y="47624"/>
                  </a:lnTo>
                  <a:lnTo>
                    <a:pt x="625475" y="47624"/>
                  </a:lnTo>
                  <a:lnTo>
                    <a:pt x="625475" y="46100"/>
                  </a:lnTo>
                  <a:lnTo>
                    <a:pt x="628505" y="46100"/>
                  </a:lnTo>
                  <a:lnTo>
                    <a:pt x="549529" y="0"/>
                  </a:lnTo>
                  <a:close/>
                </a:path>
              </a:pathLst>
            </a:custGeom>
            <a:solidFill>
              <a:srgbClr val="3D8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99432" y="2964179"/>
            <a:ext cx="2436875" cy="3171444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7192518" y="2919982"/>
            <a:ext cx="3599179" cy="3813175"/>
            <a:chOff x="7192518" y="2919982"/>
            <a:chExt cx="3599179" cy="381317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39456" y="2919982"/>
              <a:ext cx="2951988" cy="381304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192518" y="4291203"/>
              <a:ext cx="648335" cy="115570"/>
            </a:xfrm>
            <a:custGeom>
              <a:avLst/>
              <a:gdLst/>
              <a:ahLst/>
              <a:cxnLst/>
              <a:rect l="l" t="t" r="r" b="b"/>
              <a:pathLst>
                <a:path w="648334" h="115570">
                  <a:moveTo>
                    <a:pt x="602647" y="57531"/>
                  </a:moveTo>
                  <a:lnTo>
                    <a:pt x="537972" y="95250"/>
                  </a:lnTo>
                  <a:lnTo>
                    <a:pt x="536193" y="102235"/>
                  </a:lnTo>
                  <a:lnTo>
                    <a:pt x="542543" y="113157"/>
                  </a:lnTo>
                  <a:lnTo>
                    <a:pt x="549528" y="115062"/>
                  </a:lnTo>
                  <a:lnTo>
                    <a:pt x="628501" y="68961"/>
                  </a:lnTo>
                  <a:lnTo>
                    <a:pt x="625475" y="68961"/>
                  </a:lnTo>
                  <a:lnTo>
                    <a:pt x="625475" y="67437"/>
                  </a:lnTo>
                  <a:lnTo>
                    <a:pt x="619632" y="67437"/>
                  </a:lnTo>
                  <a:lnTo>
                    <a:pt x="602647" y="57531"/>
                  </a:lnTo>
                  <a:close/>
                </a:path>
                <a:path w="648334" h="115570">
                  <a:moveTo>
                    <a:pt x="583048" y="46101"/>
                  </a:moveTo>
                  <a:lnTo>
                    <a:pt x="0" y="46101"/>
                  </a:lnTo>
                  <a:lnTo>
                    <a:pt x="0" y="68961"/>
                  </a:lnTo>
                  <a:lnTo>
                    <a:pt x="583048" y="68961"/>
                  </a:lnTo>
                  <a:lnTo>
                    <a:pt x="602647" y="57531"/>
                  </a:lnTo>
                  <a:lnTo>
                    <a:pt x="583048" y="46101"/>
                  </a:lnTo>
                  <a:close/>
                </a:path>
                <a:path w="648334" h="115570">
                  <a:moveTo>
                    <a:pt x="628505" y="46101"/>
                  </a:moveTo>
                  <a:lnTo>
                    <a:pt x="625475" y="46101"/>
                  </a:lnTo>
                  <a:lnTo>
                    <a:pt x="625475" y="68961"/>
                  </a:lnTo>
                  <a:lnTo>
                    <a:pt x="628501" y="68961"/>
                  </a:lnTo>
                  <a:lnTo>
                    <a:pt x="648080" y="57531"/>
                  </a:lnTo>
                  <a:lnTo>
                    <a:pt x="628505" y="46101"/>
                  </a:lnTo>
                  <a:close/>
                </a:path>
                <a:path w="648334" h="115570">
                  <a:moveTo>
                    <a:pt x="619632" y="47625"/>
                  </a:moveTo>
                  <a:lnTo>
                    <a:pt x="602647" y="57531"/>
                  </a:lnTo>
                  <a:lnTo>
                    <a:pt x="619632" y="67437"/>
                  </a:lnTo>
                  <a:lnTo>
                    <a:pt x="619632" y="47625"/>
                  </a:lnTo>
                  <a:close/>
                </a:path>
                <a:path w="648334" h="115570">
                  <a:moveTo>
                    <a:pt x="625475" y="47625"/>
                  </a:moveTo>
                  <a:lnTo>
                    <a:pt x="619632" y="47625"/>
                  </a:lnTo>
                  <a:lnTo>
                    <a:pt x="619632" y="67437"/>
                  </a:lnTo>
                  <a:lnTo>
                    <a:pt x="625475" y="67437"/>
                  </a:lnTo>
                  <a:lnTo>
                    <a:pt x="625475" y="47625"/>
                  </a:lnTo>
                  <a:close/>
                </a:path>
                <a:path w="648334" h="115570">
                  <a:moveTo>
                    <a:pt x="549528" y="0"/>
                  </a:moveTo>
                  <a:lnTo>
                    <a:pt x="542543" y="1905"/>
                  </a:lnTo>
                  <a:lnTo>
                    <a:pt x="536193" y="12827"/>
                  </a:lnTo>
                  <a:lnTo>
                    <a:pt x="537972" y="19812"/>
                  </a:lnTo>
                  <a:lnTo>
                    <a:pt x="602647" y="57531"/>
                  </a:lnTo>
                  <a:lnTo>
                    <a:pt x="619632" y="47625"/>
                  </a:lnTo>
                  <a:lnTo>
                    <a:pt x="625475" y="47625"/>
                  </a:lnTo>
                  <a:lnTo>
                    <a:pt x="625475" y="46101"/>
                  </a:lnTo>
                  <a:lnTo>
                    <a:pt x="628505" y="46101"/>
                  </a:lnTo>
                  <a:lnTo>
                    <a:pt x="549528" y="0"/>
                  </a:lnTo>
                  <a:close/>
                </a:path>
              </a:pathLst>
            </a:custGeom>
            <a:solidFill>
              <a:srgbClr val="3D8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09600" y="207645"/>
            <a:ext cx="112014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780">
              <a:lnSpc>
                <a:spcPct val="100000"/>
              </a:lnSpc>
              <a:spcBef>
                <a:spcPts val="100"/>
              </a:spcBef>
            </a:pPr>
            <a:r>
              <a:rPr spc="30" dirty="0" err="1"/>
              <a:t>Простра</a:t>
            </a:r>
            <a:r>
              <a:rPr spc="45" dirty="0" err="1"/>
              <a:t>н</a:t>
            </a:r>
            <a:r>
              <a:rPr lang="ru-RU" spc="45" dirty="0" err="1"/>
              <a:t>ст</a:t>
            </a:r>
            <a:r>
              <a:rPr sz="3600" spc="-5" dirty="0" err="1"/>
              <a:t>в</a:t>
            </a:r>
            <a:r>
              <a:rPr sz="3600" spc="30" dirty="0" err="1"/>
              <a:t>ен</a:t>
            </a:r>
            <a:r>
              <a:rPr sz="3600" spc="45" dirty="0" err="1"/>
              <a:t>н</a:t>
            </a:r>
            <a:r>
              <a:rPr sz="3600" spc="40" dirty="0" err="1"/>
              <a:t>ая</a:t>
            </a:r>
            <a:r>
              <a:rPr sz="3600" spc="-180" dirty="0"/>
              <a:t> </a:t>
            </a:r>
            <a:r>
              <a:rPr sz="3600" spc="-10" dirty="0"/>
              <a:t>привязка </a:t>
            </a:r>
            <a:r>
              <a:rPr sz="3600" spc="-40" dirty="0"/>
              <a:t>картографических</a:t>
            </a:r>
            <a:r>
              <a:rPr sz="3600" spc="-105" dirty="0"/>
              <a:t> </a:t>
            </a:r>
            <a:r>
              <a:rPr sz="3600" spc="-10" dirty="0"/>
              <a:t>данных</a:t>
            </a:r>
            <a:endParaRPr sz="3600" dirty="0"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937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76217" y="1674113"/>
            <a:ext cx="543369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Arial"/>
                <a:cs typeface="Arial"/>
              </a:rPr>
              <a:t>Пространственный</a:t>
            </a:r>
            <a:r>
              <a:rPr sz="3200" b="1" spc="-20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запрос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200" dirty="0">
                <a:latin typeface="Wingdings"/>
                <a:cs typeface="Wingdings"/>
              </a:rPr>
              <a:t></a:t>
            </a:r>
            <a:r>
              <a:rPr sz="3200" dirty="0">
                <a:latin typeface="Microsoft Sans Serif"/>
                <a:cs typeface="Microsoft Sans Serif"/>
              </a:rPr>
              <a:t>Между</a:t>
            </a:r>
            <a:r>
              <a:rPr sz="3200" spc="-10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слоями</a:t>
            </a:r>
            <a:r>
              <a:rPr sz="3200" spc="-9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данных</a:t>
            </a:r>
            <a:endParaRPr sz="320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24127" y="2813304"/>
            <a:ext cx="5081270" cy="3508375"/>
            <a:chOff x="1024127" y="2813304"/>
            <a:chExt cx="5081270" cy="3508375"/>
          </a:xfrm>
        </p:grpSpPr>
        <p:sp>
          <p:nvSpPr>
            <p:cNvPr id="4" name="object 4"/>
            <p:cNvSpPr/>
            <p:nvPr/>
          </p:nvSpPr>
          <p:spPr>
            <a:xfrm>
              <a:off x="3649217" y="4266819"/>
              <a:ext cx="648335" cy="115570"/>
            </a:xfrm>
            <a:custGeom>
              <a:avLst/>
              <a:gdLst/>
              <a:ahLst/>
              <a:cxnLst/>
              <a:rect l="l" t="t" r="r" b="b"/>
              <a:pathLst>
                <a:path w="648335" h="115570">
                  <a:moveTo>
                    <a:pt x="602647" y="57530"/>
                  </a:moveTo>
                  <a:lnTo>
                    <a:pt x="537972" y="95249"/>
                  </a:lnTo>
                  <a:lnTo>
                    <a:pt x="536194" y="102234"/>
                  </a:lnTo>
                  <a:lnTo>
                    <a:pt x="542544" y="113156"/>
                  </a:lnTo>
                  <a:lnTo>
                    <a:pt x="549529" y="115061"/>
                  </a:lnTo>
                  <a:lnTo>
                    <a:pt x="628501" y="68960"/>
                  </a:lnTo>
                  <a:lnTo>
                    <a:pt x="625475" y="68960"/>
                  </a:lnTo>
                  <a:lnTo>
                    <a:pt x="625475" y="67436"/>
                  </a:lnTo>
                  <a:lnTo>
                    <a:pt x="619633" y="67436"/>
                  </a:lnTo>
                  <a:lnTo>
                    <a:pt x="602647" y="57530"/>
                  </a:lnTo>
                  <a:close/>
                </a:path>
                <a:path w="648335" h="115570">
                  <a:moveTo>
                    <a:pt x="583048" y="46100"/>
                  </a:moveTo>
                  <a:lnTo>
                    <a:pt x="0" y="46100"/>
                  </a:lnTo>
                  <a:lnTo>
                    <a:pt x="0" y="68960"/>
                  </a:lnTo>
                  <a:lnTo>
                    <a:pt x="583048" y="68960"/>
                  </a:lnTo>
                  <a:lnTo>
                    <a:pt x="602647" y="57530"/>
                  </a:lnTo>
                  <a:lnTo>
                    <a:pt x="583048" y="46100"/>
                  </a:lnTo>
                  <a:close/>
                </a:path>
                <a:path w="648335" h="115570">
                  <a:moveTo>
                    <a:pt x="628505" y="46100"/>
                  </a:moveTo>
                  <a:lnTo>
                    <a:pt x="625475" y="46100"/>
                  </a:lnTo>
                  <a:lnTo>
                    <a:pt x="625475" y="68960"/>
                  </a:lnTo>
                  <a:lnTo>
                    <a:pt x="628501" y="68960"/>
                  </a:lnTo>
                  <a:lnTo>
                    <a:pt x="648081" y="57530"/>
                  </a:lnTo>
                  <a:lnTo>
                    <a:pt x="628505" y="46100"/>
                  </a:lnTo>
                  <a:close/>
                </a:path>
                <a:path w="648335" h="115570">
                  <a:moveTo>
                    <a:pt x="619633" y="47624"/>
                  </a:moveTo>
                  <a:lnTo>
                    <a:pt x="602647" y="57530"/>
                  </a:lnTo>
                  <a:lnTo>
                    <a:pt x="619633" y="67436"/>
                  </a:lnTo>
                  <a:lnTo>
                    <a:pt x="619633" y="47624"/>
                  </a:lnTo>
                  <a:close/>
                </a:path>
                <a:path w="648335" h="115570">
                  <a:moveTo>
                    <a:pt x="625475" y="47624"/>
                  </a:moveTo>
                  <a:lnTo>
                    <a:pt x="619633" y="47624"/>
                  </a:lnTo>
                  <a:lnTo>
                    <a:pt x="619633" y="67436"/>
                  </a:lnTo>
                  <a:lnTo>
                    <a:pt x="625475" y="67436"/>
                  </a:lnTo>
                  <a:lnTo>
                    <a:pt x="625475" y="47624"/>
                  </a:lnTo>
                  <a:close/>
                </a:path>
                <a:path w="648335" h="115570">
                  <a:moveTo>
                    <a:pt x="549529" y="0"/>
                  </a:moveTo>
                  <a:lnTo>
                    <a:pt x="542544" y="1904"/>
                  </a:lnTo>
                  <a:lnTo>
                    <a:pt x="536194" y="12826"/>
                  </a:lnTo>
                  <a:lnTo>
                    <a:pt x="537972" y="19811"/>
                  </a:lnTo>
                  <a:lnTo>
                    <a:pt x="602647" y="57530"/>
                  </a:lnTo>
                  <a:lnTo>
                    <a:pt x="619633" y="47624"/>
                  </a:lnTo>
                  <a:lnTo>
                    <a:pt x="625475" y="47624"/>
                  </a:lnTo>
                  <a:lnTo>
                    <a:pt x="625475" y="46100"/>
                  </a:lnTo>
                  <a:lnTo>
                    <a:pt x="628505" y="46100"/>
                  </a:lnTo>
                  <a:lnTo>
                    <a:pt x="549529" y="0"/>
                  </a:lnTo>
                  <a:close/>
                </a:path>
              </a:pathLst>
            </a:custGeom>
            <a:solidFill>
              <a:srgbClr val="3D8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3271" y="2822448"/>
              <a:ext cx="5062728" cy="348996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28699" y="2817876"/>
              <a:ext cx="5072380" cy="3499485"/>
            </a:xfrm>
            <a:custGeom>
              <a:avLst/>
              <a:gdLst/>
              <a:ahLst/>
              <a:cxnLst/>
              <a:rect l="l" t="t" r="r" b="b"/>
              <a:pathLst>
                <a:path w="5072380" h="3499485">
                  <a:moveTo>
                    <a:pt x="0" y="3499104"/>
                  </a:moveTo>
                  <a:lnTo>
                    <a:pt x="5071872" y="3499104"/>
                  </a:lnTo>
                  <a:lnTo>
                    <a:pt x="5071872" y="0"/>
                  </a:lnTo>
                  <a:lnTo>
                    <a:pt x="0" y="0"/>
                  </a:lnTo>
                  <a:lnTo>
                    <a:pt x="0" y="349910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7192518" y="4291203"/>
            <a:ext cx="648335" cy="115570"/>
          </a:xfrm>
          <a:custGeom>
            <a:avLst/>
            <a:gdLst/>
            <a:ahLst/>
            <a:cxnLst/>
            <a:rect l="l" t="t" r="r" b="b"/>
            <a:pathLst>
              <a:path w="648334" h="115570">
                <a:moveTo>
                  <a:pt x="602647" y="57531"/>
                </a:moveTo>
                <a:lnTo>
                  <a:pt x="537972" y="95250"/>
                </a:lnTo>
                <a:lnTo>
                  <a:pt x="536193" y="102235"/>
                </a:lnTo>
                <a:lnTo>
                  <a:pt x="542543" y="113157"/>
                </a:lnTo>
                <a:lnTo>
                  <a:pt x="549528" y="115062"/>
                </a:lnTo>
                <a:lnTo>
                  <a:pt x="628501" y="68961"/>
                </a:lnTo>
                <a:lnTo>
                  <a:pt x="625475" y="68961"/>
                </a:lnTo>
                <a:lnTo>
                  <a:pt x="625475" y="67437"/>
                </a:lnTo>
                <a:lnTo>
                  <a:pt x="619632" y="67437"/>
                </a:lnTo>
                <a:lnTo>
                  <a:pt x="602647" y="57531"/>
                </a:lnTo>
                <a:close/>
              </a:path>
              <a:path w="648334" h="115570">
                <a:moveTo>
                  <a:pt x="583048" y="46101"/>
                </a:moveTo>
                <a:lnTo>
                  <a:pt x="0" y="46101"/>
                </a:lnTo>
                <a:lnTo>
                  <a:pt x="0" y="68961"/>
                </a:lnTo>
                <a:lnTo>
                  <a:pt x="583048" y="68961"/>
                </a:lnTo>
                <a:lnTo>
                  <a:pt x="602647" y="57531"/>
                </a:lnTo>
                <a:lnTo>
                  <a:pt x="583048" y="46101"/>
                </a:lnTo>
                <a:close/>
              </a:path>
              <a:path w="648334" h="115570">
                <a:moveTo>
                  <a:pt x="628505" y="46101"/>
                </a:moveTo>
                <a:lnTo>
                  <a:pt x="625475" y="46101"/>
                </a:lnTo>
                <a:lnTo>
                  <a:pt x="625475" y="68961"/>
                </a:lnTo>
                <a:lnTo>
                  <a:pt x="628501" y="68961"/>
                </a:lnTo>
                <a:lnTo>
                  <a:pt x="648080" y="57531"/>
                </a:lnTo>
                <a:lnTo>
                  <a:pt x="628505" y="46101"/>
                </a:lnTo>
                <a:close/>
              </a:path>
              <a:path w="648334" h="115570">
                <a:moveTo>
                  <a:pt x="619632" y="47625"/>
                </a:moveTo>
                <a:lnTo>
                  <a:pt x="602647" y="57531"/>
                </a:lnTo>
                <a:lnTo>
                  <a:pt x="619632" y="67437"/>
                </a:lnTo>
                <a:lnTo>
                  <a:pt x="619632" y="47625"/>
                </a:lnTo>
                <a:close/>
              </a:path>
              <a:path w="648334" h="115570">
                <a:moveTo>
                  <a:pt x="625475" y="47625"/>
                </a:moveTo>
                <a:lnTo>
                  <a:pt x="619632" y="47625"/>
                </a:lnTo>
                <a:lnTo>
                  <a:pt x="619632" y="67437"/>
                </a:lnTo>
                <a:lnTo>
                  <a:pt x="625475" y="67437"/>
                </a:lnTo>
                <a:lnTo>
                  <a:pt x="625475" y="47625"/>
                </a:lnTo>
                <a:close/>
              </a:path>
              <a:path w="648334" h="115570">
                <a:moveTo>
                  <a:pt x="549528" y="0"/>
                </a:moveTo>
                <a:lnTo>
                  <a:pt x="542543" y="1905"/>
                </a:lnTo>
                <a:lnTo>
                  <a:pt x="536193" y="12827"/>
                </a:lnTo>
                <a:lnTo>
                  <a:pt x="537972" y="19812"/>
                </a:lnTo>
                <a:lnTo>
                  <a:pt x="602647" y="57531"/>
                </a:lnTo>
                <a:lnTo>
                  <a:pt x="619632" y="47625"/>
                </a:lnTo>
                <a:lnTo>
                  <a:pt x="625475" y="47625"/>
                </a:lnTo>
                <a:lnTo>
                  <a:pt x="625475" y="46101"/>
                </a:lnTo>
                <a:lnTo>
                  <a:pt x="628505" y="46101"/>
                </a:lnTo>
                <a:lnTo>
                  <a:pt x="549528" y="0"/>
                </a:lnTo>
                <a:close/>
              </a:path>
            </a:pathLst>
          </a:custGeom>
          <a:solidFill>
            <a:srgbClr val="3D8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512946" y="466471"/>
            <a:ext cx="603885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Пространственная</a:t>
            </a:r>
            <a:r>
              <a:rPr spc="-195" dirty="0"/>
              <a:t> </a:t>
            </a:r>
            <a:r>
              <a:rPr spc="-25" dirty="0"/>
              <a:t>привязка </a:t>
            </a:r>
            <a:r>
              <a:rPr spc="-40" dirty="0"/>
              <a:t>картографических</a:t>
            </a:r>
            <a:r>
              <a:rPr spc="-105" dirty="0"/>
              <a:t> </a:t>
            </a:r>
            <a:r>
              <a:rPr spc="-10" dirty="0"/>
              <a:t>данных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614542" y="122936"/>
            <a:ext cx="5295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 dirty="0">
                <a:latin typeface="Microsoft Sans Serif"/>
                <a:cs typeface="Microsoft Sans Serif"/>
              </a:rPr>
              <a:t>ГИС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63890" y="5649569"/>
            <a:ext cx="1915160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solidFill>
                  <a:srgbClr val="BEBEBE"/>
                </a:solidFill>
                <a:latin typeface="Microsoft Sans Serif"/>
                <a:cs typeface="Microsoft Sans Serif"/>
              </a:rPr>
              <a:t>Источник:</a:t>
            </a:r>
            <a:r>
              <a:rPr sz="700" spc="5" dirty="0">
                <a:solidFill>
                  <a:srgbClr val="BEBEBE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BEBEBE"/>
                </a:solidFill>
                <a:latin typeface="Microsoft Sans Serif"/>
                <a:cs typeface="Microsoft Sans Serif"/>
              </a:rPr>
              <a:t>Берроу</a:t>
            </a:r>
            <a:r>
              <a:rPr sz="700" spc="15" dirty="0">
                <a:solidFill>
                  <a:srgbClr val="BEBEBE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BEBEBE"/>
                </a:solidFill>
                <a:latin typeface="Microsoft Sans Serif"/>
                <a:cs typeface="Microsoft Sans Serif"/>
              </a:rPr>
              <a:t>и</a:t>
            </a:r>
            <a:r>
              <a:rPr sz="700" spc="-15" dirty="0">
                <a:solidFill>
                  <a:srgbClr val="BEBEBE"/>
                </a:solidFill>
                <a:latin typeface="Microsoft Sans Serif"/>
                <a:cs typeface="Microsoft Sans Serif"/>
              </a:rPr>
              <a:t> </a:t>
            </a:r>
            <a:r>
              <a:rPr sz="700" spc="-25" dirty="0">
                <a:solidFill>
                  <a:srgbClr val="BEBEBE"/>
                </a:solidFill>
                <a:latin typeface="Microsoft Sans Serif"/>
                <a:cs typeface="Microsoft Sans Serif"/>
              </a:rPr>
              <a:t>др.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700" dirty="0">
                <a:solidFill>
                  <a:srgbClr val="BEBEBE"/>
                </a:solidFill>
                <a:latin typeface="Microsoft Sans Serif"/>
                <a:cs typeface="Microsoft Sans Serif"/>
              </a:rPr>
              <a:t>“Принципы</a:t>
            </a:r>
            <a:r>
              <a:rPr sz="700" spc="-10" dirty="0">
                <a:solidFill>
                  <a:srgbClr val="BEBEBE"/>
                </a:solidFill>
                <a:latin typeface="Microsoft Sans Serif"/>
                <a:cs typeface="Microsoft Sans Serif"/>
              </a:rPr>
              <a:t> географических</a:t>
            </a:r>
            <a:r>
              <a:rPr sz="700" spc="-5" dirty="0">
                <a:solidFill>
                  <a:srgbClr val="BEBEBE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BEBEBE"/>
                </a:solidFill>
                <a:latin typeface="Microsoft Sans Serif"/>
                <a:cs typeface="Microsoft Sans Serif"/>
              </a:rPr>
              <a:t>информационных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700" spc="-10" dirty="0">
                <a:solidFill>
                  <a:srgbClr val="BEBEBE"/>
                </a:solidFill>
                <a:latin typeface="Microsoft Sans Serif"/>
                <a:cs typeface="Microsoft Sans Serif"/>
              </a:rPr>
              <a:t>систем”</a:t>
            </a:r>
            <a:endParaRPr sz="700">
              <a:latin typeface="Microsoft Sans Serif"/>
              <a:cs typeface="Microsoft Sans Serif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24216" y="2871216"/>
            <a:ext cx="3784091" cy="3366515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937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62025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Arial"/>
                <a:cs typeface="Arial"/>
              </a:rPr>
              <a:t>Пространственный</a:t>
            </a:r>
            <a:r>
              <a:rPr sz="3200" b="1" spc="-20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анализ</a:t>
            </a:r>
            <a:endParaRPr sz="3200">
              <a:latin typeface="Arial"/>
              <a:cs typeface="Arial"/>
            </a:endParaRPr>
          </a:p>
          <a:p>
            <a:pPr marL="962025">
              <a:lnSpc>
                <a:spcPct val="100000"/>
              </a:lnSpc>
            </a:pPr>
            <a:r>
              <a:rPr sz="3200" dirty="0">
                <a:latin typeface="Wingdings"/>
                <a:cs typeface="Wingdings"/>
              </a:rPr>
              <a:t></a:t>
            </a:r>
            <a:r>
              <a:rPr sz="3200" dirty="0"/>
              <a:t>Между</a:t>
            </a:r>
            <a:r>
              <a:rPr sz="3200" spc="-70" dirty="0"/>
              <a:t> </a:t>
            </a:r>
            <a:r>
              <a:rPr sz="3200" dirty="0"/>
              <a:t>слоями</a:t>
            </a:r>
            <a:r>
              <a:rPr sz="3200" spc="-75" dirty="0"/>
              <a:t> </a:t>
            </a:r>
            <a:r>
              <a:rPr sz="3200" spc="-10" dirty="0"/>
              <a:t>данных</a:t>
            </a:r>
            <a:endParaRPr sz="3200">
              <a:latin typeface="Wingdings"/>
              <a:cs typeface="Wingdings"/>
            </a:endParaRPr>
          </a:p>
          <a:p>
            <a:pPr marL="1477010">
              <a:lnSpc>
                <a:spcPct val="100000"/>
              </a:lnSpc>
              <a:spcBef>
                <a:spcPts val="365"/>
              </a:spcBef>
            </a:pPr>
            <a:r>
              <a:rPr sz="3200" dirty="0">
                <a:solidFill>
                  <a:srgbClr val="006FC0"/>
                </a:solidFill>
                <a:latin typeface="Microsoft JhengHei UI Light"/>
                <a:cs typeface="Microsoft JhengHei UI Light"/>
              </a:rPr>
              <a:t>Векторные</a:t>
            </a:r>
            <a:r>
              <a:rPr sz="3200" spc="-90" dirty="0">
                <a:solidFill>
                  <a:srgbClr val="006FC0"/>
                </a:solidFill>
                <a:latin typeface="Microsoft JhengHei UI Light"/>
                <a:cs typeface="Microsoft JhengHei UI Light"/>
              </a:rPr>
              <a:t> </a:t>
            </a:r>
            <a:r>
              <a:rPr sz="3200" spc="-10" dirty="0">
                <a:solidFill>
                  <a:srgbClr val="006FC0"/>
                </a:solidFill>
                <a:latin typeface="Microsoft JhengHei UI Light"/>
                <a:cs typeface="Microsoft JhengHei UI Light"/>
              </a:rPr>
              <a:t>наложения</a:t>
            </a:r>
            <a:endParaRPr sz="3200">
              <a:latin typeface="Microsoft JhengHei UI Light"/>
              <a:cs typeface="Microsoft JhengHei UI Ligh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56559" y="497585"/>
            <a:ext cx="603885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Пространственная</a:t>
            </a:r>
            <a:r>
              <a:rPr spc="-195" dirty="0"/>
              <a:t> </a:t>
            </a:r>
            <a:r>
              <a:rPr spc="-25" dirty="0"/>
              <a:t>привязка </a:t>
            </a:r>
            <a:r>
              <a:rPr spc="-40" dirty="0"/>
              <a:t>картографических</a:t>
            </a:r>
            <a:r>
              <a:rPr spc="-105" dirty="0"/>
              <a:t> </a:t>
            </a:r>
            <a:r>
              <a:rPr spc="-10" dirty="0"/>
              <a:t>данных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614542" y="122936"/>
            <a:ext cx="5295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 dirty="0">
                <a:latin typeface="Microsoft Sans Serif"/>
                <a:cs typeface="Microsoft Sans Serif"/>
              </a:rPr>
              <a:t>ГИС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0874" y="3188207"/>
            <a:ext cx="3990697" cy="311505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9408" y="3334511"/>
            <a:ext cx="4608576" cy="2662428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937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5684" y="462534"/>
            <a:ext cx="13252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75" dirty="0"/>
              <a:t>Как?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856994" y="1296161"/>
            <a:ext cx="76841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ГИС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вы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можете</a:t>
            </a:r>
            <a:r>
              <a:rPr sz="1800" spc="-20" dirty="0">
                <a:latin typeface="Microsoft Sans Serif"/>
                <a:cs typeface="Microsoft Sans Serif"/>
              </a:rPr>
              <a:t> использовать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инструменты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геообработки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для </a:t>
            </a:r>
            <a:r>
              <a:rPr sz="1800" dirty="0">
                <a:latin typeface="Microsoft Sans Serif"/>
                <a:cs typeface="Microsoft Sans Serif"/>
              </a:rPr>
              <a:t>выполнения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пространственного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анализа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и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управления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данными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ГИС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6994" y="2942335"/>
            <a:ext cx="814578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Инструменты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ГИС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имеют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языки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программирования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для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рабочих </a:t>
            </a:r>
            <a:r>
              <a:rPr sz="1800" dirty="0">
                <a:latin typeface="Microsoft Sans Serif"/>
                <a:cs typeface="Microsoft Sans Serif"/>
              </a:rPr>
              <a:t>процессов,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которые</a:t>
            </a:r>
            <a:r>
              <a:rPr sz="1800" spc="-8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объединяют</a:t>
            </a:r>
            <a:r>
              <a:rPr sz="1800" spc="-9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последовательности</a:t>
            </a:r>
            <a:r>
              <a:rPr sz="1800" spc="-8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инструментов </a:t>
            </a:r>
            <a:r>
              <a:rPr sz="1800" spc="-25" dirty="0">
                <a:latin typeface="Microsoft Sans Serif"/>
                <a:cs typeface="Microsoft Sans Serif"/>
              </a:rPr>
              <a:t>геообработки,</a:t>
            </a:r>
            <a:r>
              <a:rPr sz="1800" spc="-8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передавая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выходные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данные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одного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инструмента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другой инструмент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качестве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входных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данных.</a:t>
            </a:r>
            <a:endParaRPr sz="180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</a:pPr>
            <a:r>
              <a:rPr sz="1800" b="1" i="1" dirty="0">
                <a:latin typeface="Arial"/>
                <a:cs typeface="Arial"/>
              </a:rPr>
              <a:t>Они</a:t>
            </a:r>
            <a:r>
              <a:rPr sz="1800" b="1" i="1" spc="-35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необходимы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sz="1800" b="1" i="1" dirty="0">
                <a:latin typeface="Arial"/>
                <a:cs typeface="Arial"/>
              </a:rPr>
              <a:t>для</a:t>
            </a:r>
            <a:r>
              <a:rPr sz="1800" b="1" i="1" spc="-25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специалистов</a:t>
            </a:r>
            <a:r>
              <a:rPr sz="1800" b="1" i="1" spc="-2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по</a:t>
            </a:r>
            <a:r>
              <a:rPr sz="1800" b="1" i="1" spc="-25" dirty="0">
                <a:latin typeface="Arial"/>
                <a:cs typeface="Arial"/>
              </a:rPr>
              <a:t> ГИС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284976" y="1923288"/>
            <a:ext cx="4257040" cy="975360"/>
            <a:chOff x="6284976" y="1923288"/>
            <a:chExt cx="4257040" cy="9753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94120" y="1932432"/>
              <a:ext cx="4238244" cy="95707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289548" y="1927860"/>
              <a:ext cx="4247515" cy="966469"/>
            </a:xfrm>
            <a:custGeom>
              <a:avLst/>
              <a:gdLst/>
              <a:ahLst/>
              <a:cxnLst/>
              <a:rect l="l" t="t" r="r" b="b"/>
              <a:pathLst>
                <a:path w="4247515" h="966469">
                  <a:moveTo>
                    <a:pt x="0" y="966215"/>
                  </a:moveTo>
                  <a:lnTo>
                    <a:pt x="4247388" y="966215"/>
                  </a:lnTo>
                  <a:lnTo>
                    <a:pt x="4247388" y="0"/>
                  </a:lnTo>
                  <a:lnTo>
                    <a:pt x="0" y="0"/>
                  </a:lnTo>
                  <a:lnTo>
                    <a:pt x="0" y="966215"/>
                  </a:lnTo>
                  <a:close/>
                </a:path>
              </a:pathLst>
            </a:custGeom>
            <a:ln w="9144">
              <a:solidFill>
                <a:srgbClr val="3D8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088635" y="2205227"/>
            <a:ext cx="925194" cy="368935"/>
          </a:xfrm>
          <a:prstGeom prst="rect">
            <a:avLst/>
          </a:prstGeom>
          <a:ln w="9144">
            <a:solidFill>
              <a:srgbClr val="3D85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0"/>
              </a:spcBef>
            </a:pPr>
            <a:r>
              <a:rPr sz="1800" i="1" dirty="0">
                <a:latin typeface="Arial"/>
                <a:cs typeface="Arial"/>
              </a:rPr>
              <a:t>1 </a:t>
            </a:r>
            <a:r>
              <a:rPr sz="1800" i="1" spc="-25" dirty="0">
                <a:latin typeface="Arial"/>
                <a:cs typeface="Arial"/>
              </a:rPr>
              <a:t>шаг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30805" y="3887722"/>
            <a:ext cx="4076462" cy="285292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085588" y="5067300"/>
            <a:ext cx="939165" cy="368935"/>
          </a:xfrm>
          <a:prstGeom prst="rect">
            <a:avLst/>
          </a:prstGeom>
          <a:ln w="9144">
            <a:solidFill>
              <a:srgbClr val="3D85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20"/>
              </a:spcBef>
            </a:pPr>
            <a:r>
              <a:rPr sz="1800" i="1" dirty="0">
                <a:latin typeface="Arial"/>
                <a:cs typeface="Arial"/>
              </a:rPr>
              <a:t>3 </a:t>
            </a:r>
            <a:r>
              <a:rPr sz="1800" i="1" spc="-20" dirty="0">
                <a:latin typeface="Arial"/>
                <a:cs typeface="Arial"/>
              </a:rPr>
              <a:t>шага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937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62200" y="1443049"/>
            <a:ext cx="185102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000" spc="-25" dirty="0">
                <a:solidFill>
                  <a:srgbClr val="333333"/>
                </a:solidFill>
                <a:latin typeface="Microsoft Sans Serif"/>
                <a:cs typeface="Microsoft Sans Serif"/>
              </a:rPr>
              <a:t>QGI </a:t>
            </a:r>
            <a:r>
              <a:rPr sz="4000" spc="-50" dirty="0">
                <a:solidFill>
                  <a:srgbClr val="333333"/>
                </a:solidFill>
                <a:latin typeface="Microsoft Sans Serif"/>
                <a:cs typeface="Microsoft Sans Serif"/>
              </a:rPr>
              <a:t>S</a:t>
            </a:r>
            <a:endParaRPr sz="40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59423" y="6463036"/>
            <a:ext cx="170815" cy="1936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200" spc="-35" dirty="0">
                <a:solidFill>
                  <a:srgbClr val="333333"/>
                </a:solidFill>
                <a:latin typeface="Microsoft JhengHei UI Light"/>
                <a:cs typeface="Microsoft JhengHei UI Light"/>
              </a:rPr>
              <a:t>30</a:t>
            </a:r>
            <a:endParaRPr sz="1200">
              <a:latin typeface="Microsoft JhengHei UI Light"/>
              <a:cs typeface="Microsoft JhengHei U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70888" y="5638798"/>
            <a:ext cx="8493760" cy="1102360"/>
          </a:xfrm>
          <a:prstGeom prst="rect">
            <a:avLst/>
          </a:prstGeom>
          <a:solidFill>
            <a:srgbClr val="F1F1F1"/>
          </a:solidFill>
          <a:ln w="9144">
            <a:solidFill>
              <a:srgbClr val="3D8500"/>
            </a:solidFill>
          </a:ln>
        </p:spPr>
        <p:txBody>
          <a:bodyPr vert="horz" wrap="square" lIns="0" tIns="137160" rIns="0" bIns="0" rtlCol="0">
            <a:spAutoFit/>
          </a:bodyPr>
          <a:lstStyle/>
          <a:p>
            <a:pPr marL="432434" marR="147955">
              <a:lnSpc>
                <a:spcPct val="100000"/>
              </a:lnSpc>
              <a:spcBef>
                <a:spcPts val="1080"/>
              </a:spcBef>
            </a:pPr>
            <a:r>
              <a:rPr sz="1700" dirty="0">
                <a:latin typeface="Microsoft JhengHei UI Light"/>
                <a:cs typeface="Microsoft JhengHei UI Light"/>
              </a:rPr>
              <a:t>ModelBuilder</a:t>
            </a:r>
            <a:r>
              <a:rPr sz="1700" spc="-45" dirty="0">
                <a:latin typeface="Microsoft JhengHei UI Light"/>
                <a:cs typeface="Microsoft JhengHei UI Light"/>
              </a:rPr>
              <a:t> </a:t>
            </a:r>
            <a:r>
              <a:rPr sz="1700" dirty="0">
                <a:latin typeface="Microsoft JhengHei UI Light"/>
                <a:cs typeface="Microsoft JhengHei UI Light"/>
              </a:rPr>
              <a:t>(ArcGIS)</a:t>
            </a:r>
            <a:r>
              <a:rPr sz="1700" spc="-55" dirty="0">
                <a:latin typeface="Microsoft JhengHei UI Light"/>
                <a:cs typeface="Microsoft JhengHei UI Light"/>
              </a:rPr>
              <a:t> </a:t>
            </a:r>
            <a:r>
              <a:rPr sz="1700" dirty="0">
                <a:latin typeface="Microsoft JhengHei UI Light"/>
                <a:cs typeface="Microsoft JhengHei UI Light"/>
              </a:rPr>
              <a:t>и</a:t>
            </a:r>
            <a:r>
              <a:rPr sz="1700" spc="-25" dirty="0">
                <a:latin typeface="Microsoft JhengHei UI Light"/>
                <a:cs typeface="Microsoft JhengHei UI Light"/>
              </a:rPr>
              <a:t> </a:t>
            </a:r>
            <a:r>
              <a:rPr sz="1700" dirty="0">
                <a:latin typeface="Microsoft JhengHei UI Light"/>
                <a:cs typeface="Microsoft JhengHei UI Light"/>
              </a:rPr>
              <a:t>Graphic</a:t>
            </a:r>
            <a:r>
              <a:rPr sz="1700" spc="-55" dirty="0">
                <a:latin typeface="Microsoft JhengHei UI Light"/>
                <a:cs typeface="Microsoft JhengHei UI Light"/>
              </a:rPr>
              <a:t> </a:t>
            </a:r>
            <a:r>
              <a:rPr sz="1700" dirty="0">
                <a:latin typeface="Microsoft JhengHei UI Light"/>
                <a:cs typeface="Microsoft JhengHei UI Light"/>
              </a:rPr>
              <a:t>Modeller</a:t>
            </a:r>
            <a:r>
              <a:rPr sz="1700" spc="-45" dirty="0">
                <a:latin typeface="Microsoft JhengHei UI Light"/>
                <a:cs typeface="Microsoft JhengHei UI Light"/>
              </a:rPr>
              <a:t> </a:t>
            </a:r>
            <a:r>
              <a:rPr sz="1700" dirty="0">
                <a:latin typeface="Microsoft JhengHei UI Light"/>
                <a:cs typeface="Microsoft JhengHei UI Light"/>
              </a:rPr>
              <a:t>(QGIS)</a:t>
            </a:r>
            <a:r>
              <a:rPr sz="1700" spc="-25" dirty="0">
                <a:latin typeface="Microsoft JhengHei UI Light"/>
                <a:cs typeface="Microsoft JhengHei UI Light"/>
              </a:rPr>
              <a:t> </a:t>
            </a:r>
            <a:r>
              <a:rPr sz="1700" dirty="0">
                <a:latin typeface="Microsoft JhengHei UI Light"/>
                <a:cs typeface="Microsoft JhengHei UI Light"/>
              </a:rPr>
              <a:t>- это</a:t>
            </a:r>
            <a:r>
              <a:rPr sz="1700" spc="-45" dirty="0">
                <a:latin typeface="Microsoft JhengHei UI Light"/>
                <a:cs typeface="Microsoft JhengHei UI Light"/>
              </a:rPr>
              <a:t> </a:t>
            </a:r>
            <a:r>
              <a:rPr sz="1700" dirty="0">
                <a:latin typeface="Microsoft JhengHei UI Light"/>
                <a:cs typeface="Microsoft JhengHei UI Light"/>
              </a:rPr>
              <a:t>языки</a:t>
            </a:r>
            <a:r>
              <a:rPr sz="1700" spc="-55" dirty="0">
                <a:latin typeface="Microsoft JhengHei UI Light"/>
                <a:cs typeface="Microsoft JhengHei UI Light"/>
              </a:rPr>
              <a:t> </a:t>
            </a:r>
            <a:r>
              <a:rPr sz="1700" spc="-10" dirty="0">
                <a:latin typeface="Microsoft JhengHei UI Light"/>
                <a:cs typeface="Microsoft JhengHei UI Light"/>
              </a:rPr>
              <a:t>визуального </a:t>
            </a:r>
            <a:r>
              <a:rPr sz="1700" dirty="0">
                <a:latin typeface="Microsoft JhengHei UI Light"/>
                <a:cs typeface="Microsoft JhengHei UI Light"/>
              </a:rPr>
              <a:t>программирования</a:t>
            </a:r>
            <a:r>
              <a:rPr sz="1700" spc="-70" dirty="0">
                <a:latin typeface="Microsoft JhengHei UI Light"/>
                <a:cs typeface="Microsoft JhengHei UI Light"/>
              </a:rPr>
              <a:t> </a:t>
            </a:r>
            <a:r>
              <a:rPr sz="1700" dirty="0">
                <a:latin typeface="Microsoft JhengHei UI Light"/>
                <a:cs typeface="Microsoft JhengHei UI Light"/>
              </a:rPr>
              <a:t>для</a:t>
            </a:r>
            <a:r>
              <a:rPr sz="1700" spc="-65" dirty="0">
                <a:latin typeface="Microsoft JhengHei UI Light"/>
                <a:cs typeface="Microsoft JhengHei UI Light"/>
              </a:rPr>
              <a:t> </a:t>
            </a:r>
            <a:r>
              <a:rPr sz="1700" dirty="0">
                <a:latin typeface="Microsoft JhengHei UI Light"/>
                <a:cs typeface="Microsoft JhengHei UI Light"/>
              </a:rPr>
              <a:t>построения</a:t>
            </a:r>
            <a:r>
              <a:rPr sz="1700" spc="-65" dirty="0">
                <a:latin typeface="Microsoft JhengHei UI Light"/>
                <a:cs typeface="Microsoft JhengHei UI Light"/>
              </a:rPr>
              <a:t> </a:t>
            </a:r>
            <a:r>
              <a:rPr sz="1700" dirty="0">
                <a:latin typeface="Microsoft JhengHei UI Light"/>
                <a:cs typeface="Microsoft JhengHei UI Light"/>
              </a:rPr>
              <a:t>рабочих</a:t>
            </a:r>
            <a:r>
              <a:rPr sz="1700" spc="-60" dirty="0">
                <a:latin typeface="Microsoft JhengHei UI Light"/>
                <a:cs typeface="Microsoft JhengHei UI Light"/>
              </a:rPr>
              <a:t> </a:t>
            </a:r>
            <a:r>
              <a:rPr sz="1700" dirty="0">
                <a:latin typeface="Microsoft JhengHei UI Light"/>
                <a:cs typeface="Microsoft JhengHei UI Light"/>
              </a:rPr>
              <a:t>процессов.</a:t>
            </a:r>
            <a:r>
              <a:rPr sz="1700" spc="-55" dirty="0">
                <a:latin typeface="Microsoft JhengHei UI Light"/>
                <a:cs typeface="Microsoft JhengHei UI Light"/>
              </a:rPr>
              <a:t> </a:t>
            </a:r>
            <a:r>
              <a:rPr sz="1700" dirty="0">
                <a:latin typeface="Microsoft JhengHei UI Light"/>
                <a:cs typeface="Microsoft JhengHei UI Light"/>
              </a:rPr>
              <a:t>Python</a:t>
            </a:r>
            <a:r>
              <a:rPr sz="1700" spc="-65" dirty="0">
                <a:latin typeface="Microsoft JhengHei UI Light"/>
                <a:cs typeface="Microsoft JhengHei UI Light"/>
              </a:rPr>
              <a:t> </a:t>
            </a:r>
            <a:r>
              <a:rPr sz="1700" dirty="0">
                <a:latin typeface="Microsoft JhengHei UI Light"/>
                <a:cs typeface="Microsoft JhengHei UI Light"/>
              </a:rPr>
              <a:t>также</a:t>
            </a:r>
            <a:r>
              <a:rPr sz="1700" spc="-70" dirty="0">
                <a:latin typeface="Microsoft JhengHei UI Light"/>
                <a:cs typeface="Microsoft JhengHei UI Light"/>
              </a:rPr>
              <a:t> </a:t>
            </a:r>
            <a:r>
              <a:rPr sz="1700" spc="-10" dirty="0">
                <a:latin typeface="Microsoft JhengHei UI Light"/>
                <a:cs typeface="Microsoft JhengHei UI Light"/>
              </a:rPr>
              <a:t>может </a:t>
            </a:r>
            <a:r>
              <a:rPr sz="1700" dirty="0">
                <a:latin typeface="Microsoft JhengHei UI Light"/>
                <a:cs typeface="Microsoft JhengHei UI Light"/>
              </a:rPr>
              <a:t>быть</a:t>
            </a:r>
            <a:r>
              <a:rPr sz="1700" spc="-70" dirty="0">
                <a:latin typeface="Microsoft JhengHei UI Light"/>
                <a:cs typeface="Microsoft JhengHei UI Light"/>
              </a:rPr>
              <a:t> </a:t>
            </a:r>
            <a:r>
              <a:rPr sz="1700" dirty="0">
                <a:latin typeface="Microsoft JhengHei UI Light"/>
                <a:cs typeface="Microsoft JhengHei UI Light"/>
              </a:rPr>
              <a:t>использован</a:t>
            </a:r>
            <a:r>
              <a:rPr sz="1700" spc="-65" dirty="0">
                <a:latin typeface="Microsoft JhengHei UI Light"/>
                <a:cs typeface="Microsoft JhengHei UI Light"/>
              </a:rPr>
              <a:t> </a:t>
            </a:r>
            <a:r>
              <a:rPr sz="1700" dirty="0">
                <a:latin typeface="Microsoft JhengHei UI Light"/>
                <a:cs typeface="Microsoft JhengHei UI Light"/>
              </a:rPr>
              <a:t>в</a:t>
            </a:r>
            <a:r>
              <a:rPr sz="1700" spc="-15" dirty="0">
                <a:latin typeface="Microsoft JhengHei UI Light"/>
                <a:cs typeface="Microsoft JhengHei UI Light"/>
              </a:rPr>
              <a:t> </a:t>
            </a:r>
            <a:r>
              <a:rPr sz="1700" dirty="0">
                <a:latin typeface="Microsoft JhengHei UI Light"/>
                <a:cs typeface="Microsoft JhengHei UI Light"/>
              </a:rPr>
              <a:t>качестве</a:t>
            </a:r>
            <a:r>
              <a:rPr sz="1700" spc="-60" dirty="0">
                <a:latin typeface="Microsoft JhengHei UI Light"/>
                <a:cs typeface="Microsoft JhengHei UI Light"/>
              </a:rPr>
              <a:t> </a:t>
            </a:r>
            <a:r>
              <a:rPr sz="1700" dirty="0">
                <a:latin typeface="Microsoft JhengHei UI Light"/>
                <a:cs typeface="Microsoft JhengHei UI Light"/>
              </a:rPr>
              <a:t>языка,</a:t>
            </a:r>
            <a:r>
              <a:rPr sz="1700" spc="-50" dirty="0">
                <a:latin typeface="Microsoft JhengHei UI Light"/>
                <a:cs typeface="Microsoft JhengHei UI Light"/>
              </a:rPr>
              <a:t> </a:t>
            </a:r>
            <a:r>
              <a:rPr sz="1700" dirty="0">
                <a:latin typeface="Microsoft JhengHei UI Light"/>
                <a:cs typeface="Microsoft JhengHei UI Light"/>
              </a:rPr>
              <a:t>основанного</a:t>
            </a:r>
            <a:r>
              <a:rPr sz="1700" spc="-60" dirty="0">
                <a:latin typeface="Microsoft JhengHei UI Light"/>
                <a:cs typeface="Microsoft JhengHei UI Light"/>
              </a:rPr>
              <a:t> </a:t>
            </a:r>
            <a:r>
              <a:rPr sz="1700" dirty="0">
                <a:latin typeface="Microsoft JhengHei UI Light"/>
                <a:cs typeface="Microsoft JhengHei UI Light"/>
              </a:rPr>
              <a:t>на</a:t>
            </a:r>
            <a:r>
              <a:rPr sz="1700" spc="-40" dirty="0">
                <a:latin typeface="Microsoft JhengHei UI Light"/>
                <a:cs typeface="Microsoft JhengHei UI Light"/>
              </a:rPr>
              <a:t> </a:t>
            </a:r>
            <a:r>
              <a:rPr sz="1700" spc="-10" dirty="0">
                <a:latin typeface="Microsoft JhengHei UI Light"/>
                <a:cs typeface="Microsoft JhengHei UI Light"/>
              </a:rPr>
              <a:t>командах</a:t>
            </a:r>
            <a:endParaRPr sz="1700">
              <a:latin typeface="Microsoft JhengHei UI Light"/>
              <a:cs typeface="Microsoft JhengHei U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34201" y="1472311"/>
            <a:ext cx="191389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ArcGI </a:t>
            </a:r>
            <a:r>
              <a:rPr sz="4000" spc="-50" dirty="0">
                <a:solidFill>
                  <a:srgbClr val="333333"/>
                </a:solidFill>
                <a:latin typeface="Microsoft Sans Serif"/>
                <a:cs typeface="Microsoft Sans Serif"/>
              </a:rPr>
              <a:t>S</a:t>
            </a:r>
            <a:endParaRPr sz="40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458205" y="213741"/>
            <a:ext cx="11074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45" dirty="0"/>
              <a:t>Как?</a:t>
            </a:r>
            <a:endParaRPr sz="4000"/>
          </a:p>
        </p:txBody>
      </p:sp>
      <p:sp>
        <p:nvSpPr>
          <p:cNvPr id="7" name="object 7"/>
          <p:cNvSpPr txBox="1"/>
          <p:nvPr/>
        </p:nvSpPr>
        <p:spPr>
          <a:xfrm>
            <a:off x="2030348" y="827912"/>
            <a:ext cx="79597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Производственная</a:t>
            </a:r>
            <a:r>
              <a:rPr sz="2800" spc="-6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0000"/>
                </a:solidFill>
                <a:latin typeface="Microsoft Sans Serif"/>
                <a:cs typeface="Microsoft Sans Serif"/>
              </a:rPr>
              <a:t>линия</a:t>
            </a:r>
            <a:r>
              <a:rPr sz="2800" spc="-7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через</a:t>
            </a:r>
            <a:r>
              <a:rPr sz="2800" spc="-7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моделирование</a:t>
            </a:r>
            <a:endParaRPr sz="280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3664" y="2705100"/>
            <a:ext cx="4032504" cy="237744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4976" y="2641092"/>
            <a:ext cx="4171187" cy="285292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207495" y="140208"/>
            <a:ext cx="801623" cy="50291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21282" y="1412851"/>
            <a:ext cx="9251315" cy="5455920"/>
            <a:chOff x="1621282" y="1412851"/>
            <a:chExt cx="9251315" cy="54559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9724" y="1412851"/>
              <a:ext cx="6222491" cy="544514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631442" y="5921501"/>
              <a:ext cx="6388735" cy="936625"/>
            </a:xfrm>
            <a:custGeom>
              <a:avLst/>
              <a:gdLst/>
              <a:ahLst/>
              <a:cxnLst/>
              <a:rect l="l" t="t" r="r" b="b"/>
              <a:pathLst>
                <a:path w="6388734" h="936625">
                  <a:moveTo>
                    <a:pt x="6388608" y="0"/>
                  </a:moveTo>
                  <a:lnTo>
                    <a:pt x="0" y="0"/>
                  </a:lnTo>
                  <a:lnTo>
                    <a:pt x="0" y="936495"/>
                  </a:lnTo>
                  <a:lnTo>
                    <a:pt x="6388608" y="936495"/>
                  </a:lnTo>
                  <a:lnTo>
                    <a:pt x="63886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31442" y="5921501"/>
              <a:ext cx="6388735" cy="936625"/>
            </a:xfrm>
            <a:custGeom>
              <a:avLst/>
              <a:gdLst/>
              <a:ahLst/>
              <a:cxnLst/>
              <a:rect l="l" t="t" r="r" b="b"/>
              <a:pathLst>
                <a:path w="6388734" h="936625">
                  <a:moveTo>
                    <a:pt x="6388608" y="936495"/>
                  </a:moveTo>
                  <a:lnTo>
                    <a:pt x="6388608" y="0"/>
                  </a:lnTo>
                  <a:lnTo>
                    <a:pt x="0" y="0"/>
                  </a:lnTo>
                  <a:lnTo>
                    <a:pt x="0" y="936495"/>
                  </a:lnTo>
                </a:path>
              </a:pathLst>
            </a:custGeom>
            <a:ln w="1981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78902" y="6185153"/>
              <a:ext cx="2737485" cy="673100"/>
            </a:xfrm>
            <a:custGeom>
              <a:avLst/>
              <a:gdLst/>
              <a:ahLst/>
              <a:cxnLst/>
              <a:rect l="l" t="t" r="r" b="b"/>
              <a:pathLst>
                <a:path w="2737484" h="673100">
                  <a:moveTo>
                    <a:pt x="2737104" y="0"/>
                  </a:moveTo>
                  <a:lnTo>
                    <a:pt x="0" y="0"/>
                  </a:lnTo>
                  <a:lnTo>
                    <a:pt x="0" y="672843"/>
                  </a:lnTo>
                  <a:lnTo>
                    <a:pt x="2737104" y="672843"/>
                  </a:lnTo>
                  <a:lnTo>
                    <a:pt x="2737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978902" y="6185153"/>
              <a:ext cx="2737485" cy="673100"/>
            </a:xfrm>
            <a:custGeom>
              <a:avLst/>
              <a:gdLst/>
              <a:ahLst/>
              <a:cxnLst/>
              <a:rect l="l" t="t" r="r" b="b"/>
              <a:pathLst>
                <a:path w="2737484" h="673100">
                  <a:moveTo>
                    <a:pt x="2737104" y="672843"/>
                  </a:moveTo>
                  <a:lnTo>
                    <a:pt x="2737104" y="0"/>
                  </a:lnTo>
                  <a:lnTo>
                    <a:pt x="0" y="0"/>
                  </a:lnTo>
                  <a:lnTo>
                    <a:pt x="0" y="672843"/>
                  </a:lnTo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90600" y="267383"/>
            <a:ext cx="90678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 err="1"/>
              <a:t>Примеры</a:t>
            </a:r>
            <a:r>
              <a:rPr sz="4800" spc="-130" dirty="0"/>
              <a:t> </a:t>
            </a:r>
            <a:r>
              <a:rPr sz="4800" spc="-35" dirty="0" err="1"/>
              <a:t>использования</a:t>
            </a:r>
            <a:r>
              <a:rPr lang="ru-RU" sz="4800" spc="-35" dirty="0"/>
              <a:t> ГИС</a:t>
            </a:r>
            <a:endParaRPr sz="4800" dirty="0"/>
          </a:p>
        </p:txBody>
      </p:sp>
      <p:sp>
        <p:nvSpPr>
          <p:cNvPr id="11" name="object 11"/>
          <p:cNvSpPr txBox="1"/>
          <p:nvPr/>
        </p:nvSpPr>
        <p:spPr>
          <a:xfrm>
            <a:off x="6058915" y="6452717"/>
            <a:ext cx="1701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333333"/>
                </a:solidFill>
                <a:latin typeface="Microsoft JhengHei UI Light"/>
                <a:cs typeface="Microsoft JhengHei UI Light"/>
              </a:rPr>
              <a:t>31</a:t>
            </a:r>
            <a:endParaRPr sz="1200">
              <a:latin typeface="Microsoft JhengHei UI Light"/>
              <a:cs typeface="Microsoft JhengHei UI Ligh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174" y="2326640"/>
            <a:ext cx="4652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Оценка</a:t>
            </a:r>
            <a:r>
              <a:rPr sz="1800" spc="-3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333333"/>
                </a:solidFill>
                <a:latin typeface="Microsoft Sans Serif"/>
                <a:cs typeface="Microsoft Sans Serif"/>
              </a:rPr>
              <a:t>воздействия</a:t>
            </a:r>
            <a:r>
              <a:rPr sz="1800" spc="-4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333333"/>
                </a:solidFill>
                <a:latin typeface="Microsoft Sans Serif"/>
                <a:cs typeface="Microsoft Sans Serif"/>
              </a:rPr>
              <a:t>на</a:t>
            </a:r>
            <a:r>
              <a:rPr sz="1800" spc="-3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333333"/>
                </a:solidFill>
                <a:latin typeface="Microsoft Sans Serif"/>
                <a:cs typeface="Microsoft Sans Serif"/>
              </a:rPr>
              <a:t>окружающую</a:t>
            </a:r>
            <a:r>
              <a:rPr sz="1800" spc="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среду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1144" y="2871933"/>
            <a:ext cx="3772065" cy="185246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1948" y="1333500"/>
            <a:ext cx="7646493" cy="538581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21528" y="304876"/>
            <a:ext cx="123444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35" dirty="0"/>
              <a:t>ГИС</a:t>
            </a:r>
            <a:endParaRPr sz="4800"/>
          </a:p>
        </p:txBody>
      </p:sp>
      <p:sp>
        <p:nvSpPr>
          <p:cNvPr id="5" name="object 5"/>
          <p:cNvSpPr txBox="1"/>
          <p:nvPr/>
        </p:nvSpPr>
        <p:spPr>
          <a:xfrm>
            <a:off x="6046723" y="645271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333333"/>
                </a:solidFill>
                <a:latin typeface="Microsoft JhengHei UI Light"/>
                <a:cs typeface="Microsoft JhengHei UI Light"/>
              </a:rPr>
              <a:t>32</a:t>
            </a:r>
            <a:endParaRPr sz="1200">
              <a:latin typeface="Microsoft JhengHei UI Light"/>
              <a:cs typeface="Microsoft JhengHei UI Ligh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380" y="129666"/>
            <a:ext cx="68179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/>
              <a:t>Примеры</a:t>
            </a:r>
            <a:r>
              <a:rPr sz="4800" spc="-95" dirty="0"/>
              <a:t> </a:t>
            </a:r>
            <a:r>
              <a:rPr sz="4800" dirty="0"/>
              <a:t>:</a:t>
            </a:r>
            <a:r>
              <a:rPr sz="4800" spc="-114" dirty="0"/>
              <a:t> </a:t>
            </a:r>
            <a:r>
              <a:rPr sz="4800" dirty="0"/>
              <a:t>Google</a:t>
            </a:r>
            <a:r>
              <a:rPr sz="4800" spc="-95" dirty="0"/>
              <a:t> </a:t>
            </a:r>
            <a:r>
              <a:rPr sz="4800" spc="-20" dirty="0"/>
              <a:t>Maps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6046723" y="645271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333333"/>
                </a:solidFill>
                <a:latin typeface="Microsoft JhengHei UI Light"/>
                <a:cs typeface="Microsoft JhengHei UI Light"/>
              </a:rPr>
              <a:t>33</a:t>
            </a:r>
            <a:endParaRPr sz="1200">
              <a:latin typeface="Microsoft JhengHei UI Light"/>
              <a:cs typeface="Microsoft JhengHei UI Ligh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99160" y="982978"/>
            <a:ext cx="10490200" cy="5767070"/>
            <a:chOff x="899160" y="982978"/>
            <a:chExt cx="10490200" cy="57670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8304" y="992122"/>
              <a:ext cx="10471404" cy="574852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03732" y="987550"/>
              <a:ext cx="10480675" cy="5758180"/>
            </a:xfrm>
            <a:custGeom>
              <a:avLst/>
              <a:gdLst/>
              <a:ahLst/>
              <a:cxnLst/>
              <a:rect l="l" t="t" r="r" b="b"/>
              <a:pathLst>
                <a:path w="10480675" h="5758180">
                  <a:moveTo>
                    <a:pt x="0" y="5757672"/>
                  </a:moveTo>
                  <a:lnTo>
                    <a:pt x="10480548" y="5757672"/>
                  </a:lnTo>
                  <a:lnTo>
                    <a:pt x="10480548" y="0"/>
                  </a:lnTo>
                  <a:lnTo>
                    <a:pt x="0" y="0"/>
                  </a:lnTo>
                  <a:lnTo>
                    <a:pt x="0" y="5757672"/>
                  </a:lnTo>
                  <a:close/>
                </a:path>
              </a:pathLst>
            </a:custGeom>
            <a:ln w="9144">
              <a:solidFill>
                <a:srgbClr val="2B6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49967" y="6163151"/>
            <a:ext cx="2310409" cy="42855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357864" y="6537147"/>
            <a:ext cx="1536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latin typeface="Microsoft Sans Serif"/>
                <a:cs typeface="Microsoft Sans Serif"/>
              </a:rPr>
              <a:t>34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1620" y="416178"/>
            <a:ext cx="857123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274246"/>
                </a:solidFill>
                <a:latin typeface="Arial"/>
                <a:cs typeface="Arial"/>
              </a:rPr>
              <a:t>Статистика</a:t>
            </a:r>
            <a:r>
              <a:rPr sz="4400" b="1" spc="-100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4400" b="1" spc="-25" dirty="0">
                <a:solidFill>
                  <a:srgbClr val="274246"/>
                </a:solidFill>
                <a:latin typeface="Arial"/>
                <a:cs typeface="Arial"/>
              </a:rPr>
              <a:t>землепользования</a:t>
            </a:r>
            <a:endParaRPr sz="4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22997" y="977053"/>
            <a:ext cx="4605655" cy="5410835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30"/>
              </a:spcBef>
              <a:buChar char="•"/>
              <a:tabLst>
                <a:tab pos="240665" algn="l"/>
              </a:tabLst>
            </a:pPr>
            <a:r>
              <a:rPr sz="24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Цель</a:t>
            </a:r>
            <a:endParaRPr sz="2400">
              <a:latin typeface="Microsoft Sans Serif"/>
              <a:cs typeface="Microsoft Sans Serif"/>
            </a:endParaRPr>
          </a:p>
          <a:p>
            <a:pPr marL="407670" marR="938530" lvl="1" indent="-143510">
              <a:lnSpc>
                <a:spcPts val="1939"/>
              </a:lnSpc>
              <a:spcBef>
                <a:spcPts val="944"/>
              </a:spcBef>
              <a:buChar char="◦"/>
              <a:tabLst>
                <a:tab pos="408940" algn="l"/>
              </a:tabLst>
            </a:pPr>
            <a:r>
              <a:rPr sz="1800" spc="-25" dirty="0">
                <a:solidFill>
                  <a:srgbClr val="274246"/>
                </a:solidFill>
                <a:latin typeface="Microsoft Sans Serif"/>
                <a:cs typeface="Microsoft Sans Serif"/>
              </a:rPr>
              <a:t>Классифицировать</a:t>
            </a:r>
            <a:r>
              <a:rPr sz="1800" spc="-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все</a:t>
            </a:r>
            <a:r>
              <a:rPr sz="1800" spc="3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виды 	</a:t>
            </a:r>
            <a:r>
              <a:rPr sz="1800" spc="-25" dirty="0">
                <a:solidFill>
                  <a:srgbClr val="274246"/>
                </a:solidFill>
                <a:latin typeface="Microsoft Sans Serif"/>
                <a:cs typeface="Microsoft Sans Serif"/>
              </a:rPr>
              <a:t>землепользования</a:t>
            </a:r>
            <a:r>
              <a:rPr sz="1800" spc="1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в</a:t>
            </a:r>
            <a:r>
              <a:rPr sz="1800" spc="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Норвегии</a:t>
            </a:r>
            <a:endParaRPr sz="1800">
              <a:latin typeface="Microsoft Sans Serif"/>
              <a:cs typeface="Microsoft Sans Serif"/>
            </a:endParaRPr>
          </a:p>
          <a:p>
            <a:pPr marL="240665" indent="-227965">
              <a:lnSpc>
                <a:spcPct val="100000"/>
              </a:lnSpc>
              <a:spcBef>
                <a:spcPts val="275"/>
              </a:spcBef>
              <a:buChar char="•"/>
              <a:tabLst>
                <a:tab pos="240665" algn="l"/>
              </a:tabLst>
            </a:pPr>
            <a:r>
              <a:rPr sz="24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Как?</a:t>
            </a:r>
            <a:endParaRPr sz="2400">
              <a:latin typeface="Microsoft Sans Serif"/>
              <a:cs typeface="Microsoft Sans Serif"/>
            </a:endParaRPr>
          </a:p>
          <a:p>
            <a:pPr marL="407670" marR="5080" lvl="1" indent="-143510">
              <a:lnSpc>
                <a:spcPct val="90000"/>
              </a:lnSpc>
              <a:spcBef>
                <a:spcPts val="915"/>
              </a:spcBef>
              <a:buChar char="◦"/>
              <a:tabLst>
                <a:tab pos="408940" algn="l"/>
              </a:tabLst>
            </a:pPr>
            <a:r>
              <a:rPr sz="18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Ежегодная</a:t>
            </a:r>
            <a:r>
              <a:rPr sz="1800" spc="-4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автоматическая 	производственная</a:t>
            </a:r>
            <a:r>
              <a:rPr sz="1800" spc="-5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линия</a:t>
            </a:r>
            <a:r>
              <a:rPr sz="1800" spc="-8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ГИС,</a:t>
            </a:r>
            <a:r>
              <a:rPr sz="1800" spc="-6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которая 	</a:t>
            </a:r>
            <a:r>
              <a:rPr sz="1800" spc="-35" dirty="0">
                <a:solidFill>
                  <a:srgbClr val="274246"/>
                </a:solidFill>
                <a:latin typeface="Microsoft Sans Serif"/>
                <a:cs typeface="Microsoft Sans Serif"/>
              </a:rPr>
              <a:t>разграничивает,</a:t>
            </a:r>
            <a:r>
              <a:rPr sz="1800" spc="2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классифицирует 	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данные</a:t>
            </a:r>
            <a:r>
              <a:rPr sz="1800" spc="-4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в</a:t>
            </a:r>
            <a:r>
              <a:rPr sz="1800" spc="-5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единый</a:t>
            </a:r>
            <a:r>
              <a:rPr sz="1800" spc="-6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национальный</a:t>
            </a:r>
            <a:r>
              <a:rPr sz="1800" spc="-5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набор 	данных</a:t>
            </a:r>
            <a:endParaRPr sz="1800">
              <a:latin typeface="Microsoft Sans Serif"/>
              <a:cs typeface="Microsoft Sans Serif"/>
            </a:endParaRPr>
          </a:p>
          <a:p>
            <a:pPr marL="240665" indent="-227965">
              <a:lnSpc>
                <a:spcPct val="100000"/>
              </a:lnSpc>
              <a:spcBef>
                <a:spcPts val="300"/>
              </a:spcBef>
              <a:buChar char="•"/>
              <a:tabLst>
                <a:tab pos="240665" algn="l"/>
              </a:tabLst>
            </a:pPr>
            <a:r>
              <a:rPr sz="2400" spc="-30" dirty="0">
                <a:solidFill>
                  <a:srgbClr val="274246"/>
                </a:solidFill>
                <a:latin typeface="Microsoft Sans Serif"/>
                <a:cs typeface="Microsoft Sans Serif"/>
              </a:rPr>
              <a:t>Источники</a:t>
            </a:r>
            <a:r>
              <a:rPr sz="2400" spc="-9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данных:</a:t>
            </a:r>
            <a:endParaRPr sz="2400">
              <a:latin typeface="Microsoft Sans Serif"/>
              <a:cs typeface="Microsoft Sans Serif"/>
            </a:endParaRPr>
          </a:p>
          <a:p>
            <a:pPr marL="409575" lvl="1" indent="-146050">
              <a:lnSpc>
                <a:spcPct val="100000"/>
              </a:lnSpc>
              <a:spcBef>
                <a:spcPts val="780"/>
              </a:spcBef>
              <a:buChar char="◦"/>
              <a:tabLst>
                <a:tab pos="409575" algn="l"/>
              </a:tabLst>
            </a:pPr>
            <a:r>
              <a:rPr sz="12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Данные</a:t>
            </a:r>
            <a:r>
              <a:rPr sz="12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274246"/>
                </a:solidFill>
                <a:latin typeface="Microsoft Sans Serif"/>
                <a:cs typeface="Microsoft Sans Serif"/>
              </a:rPr>
              <a:t>о</a:t>
            </a:r>
            <a:r>
              <a:rPr sz="1200" spc="-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земельных </a:t>
            </a:r>
            <a:r>
              <a:rPr sz="1200" dirty="0">
                <a:solidFill>
                  <a:srgbClr val="274246"/>
                </a:solidFill>
                <a:latin typeface="Microsoft Sans Serif"/>
                <a:cs typeface="Microsoft Sans Serif"/>
              </a:rPr>
              <a:t>ресурсах</a:t>
            </a:r>
            <a:r>
              <a:rPr sz="12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274246"/>
                </a:solidFill>
                <a:latin typeface="Microsoft Sans Serif"/>
                <a:cs typeface="Microsoft Sans Serif"/>
              </a:rPr>
              <a:t>от</a:t>
            </a:r>
            <a:r>
              <a:rPr sz="1200" spc="-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NIBIO</a:t>
            </a:r>
            <a:endParaRPr sz="1200">
              <a:latin typeface="Microsoft Sans Serif"/>
              <a:cs typeface="Microsoft Sans Serif"/>
            </a:endParaRPr>
          </a:p>
          <a:p>
            <a:pPr marL="409575" lvl="1" indent="-146050">
              <a:lnSpc>
                <a:spcPct val="100000"/>
              </a:lnSpc>
              <a:spcBef>
                <a:spcPts val="455"/>
              </a:spcBef>
              <a:buChar char="◦"/>
              <a:tabLst>
                <a:tab pos="409575" algn="l"/>
              </a:tabLst>
            </a:pPr>
            <a:r>
              <a:rPr sz="12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Недвижимость</a:t>
            </a:r>
            <a:r>
              <a:rPr sz="1200" spc="-3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274246"/>
                </a:solidFill>
                <a:latin typeface="Microsoft Sans Serif"/>
                <a:cs typeface="Microsoft Sans Serif"/>
              </a:rPr>
              <a:t>- </a:t>
            </a:r>
            <a:r>
              <a:rPr sz="12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Кадастр</a:t>
            </a:r>
            <a:endParaRPr sz="1200">
              <a:latin typeface="Microsoft Sans Serif"/>
              <a:cs typeface="Microsoft Sans Serif"/>
            </a:endParaRPr>
          </a:p>
          <a:p>
            <a:pPr marL="408940" marR="665480" lvl="1" indent="-144780">
              <a:lnSpc>
                <a:spcPts val="1300"/>
              </a:lnSpc>
              <a:spcBef>
                <a:spcPts val="615"/>
              </a:spcBef>
              <a:buChar char="◦"/>
              <a:tabLst>
                <a:tab pos="408940" algn="l"/>
                <a:tab pos="410209" algn="l"/>
              </a:tabLst>
            </a:pPr>
            <a:r>
              <a:rPr sz="1200" dirty="0">
                <a:solidFill>
                  <a:srgbClr val="274246"/>
                </a:solidFill>
                <a:latin typeface="Microsoft Sans Serif"/>
                <a:cs typeface="Microsoft Sans Serif"/>
              </a:rPr>
              <a:t>	</a:t>
            </a:r>
            <a:r>
              <a:rPr sz="1200" spc="-25" dirty="0">
                <a:solidFill>
                  <a:srgbClr val="274246"/>
                </a:solidFill>
                <a:latin typeface="Microsoft Sans Serif"/>
                <a:cs typeface="Microsoft Sans Serif"/>
              </a:rPr>
              <a:t>Дорожные</a:t>
            </a:r>
            <a:r>
              <a:rPr sz="1200" spc="-4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274246"/>
                </a:solidFill>
                <a:latin typeface="Microsoft Sans Serif"/>
                <a:cs typeface="Microsoft Sans Serif"/>
              </a:rPr>
              <a:t>данные</a:t>
            </a:r>
            <a:r>
              <a:rPr sz="1200" spc="1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274246"/>
                </a:solidFill>
                <a:latin typeface="Microsoft Sans Serif"/>
                <a:cs typeface="Microsoft Sans Serif"/>
              </a:rPr>
              <a:t>-</a:t>
            </a:r>
            <a:r>
              <a:rPr sz="1200" spc="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Картографическое/Дорожное </a:t>
            </a:r>
            <a:r>
              <a:rPr sz="12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управление</a:t>
            </a:r>
            <a:endParaRPr sz="1200">
              <a:latin typeface="Microsoft Sans Serif"/>
              <a:cs typeface="Microsoft Sans Serif"/>
            </a:endParaRPr>
          </a:p>
          <a:p>
            <a:pPr marL="409575" lvl="1" indent="-146050">
              <a:lnSpc>
                <a:spcPct val="100000"/>
              </a:lnSpc>
              <a:spcBef>
                <a:spcPts val="434"/>
              </a:spcBef>
              <a:buChar char="◦"/>
              <a:tabLst>
                <a:tab pos="409575" algn="l"/>
              </a:tabLst>
            </a:pPr>
            <a:r>
              <a:rPr sz="1200" dirty="0">
                <a:solidFill>
                  <a:srgbClr val="274246"/>
                </a:solidFill>
                <a:latin typeface="Microsoft Sans Serif"/>
                <a:cs typeface="Microsoft Sans Serif"/>
              </a:rPr>
              <a:t>Подробные</a:t>
            </a:r>
            <a:r>
              <a:rPr sz="1200" spc="-8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274246"/>
                </a:solidFill>
                <a:latin typeface="Microsoft Sans Serif"/>
                <a:cs typeface="Microsoft Sans Serif"/>
              </a:rPr>
              <a:t>муниципальные</a:t>
            </a:r>
            <a:r>
              <a:rPr sz="1200" spc="-6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данные</a:t>
            </a:r>
            <a:endParaRPr sz="1200">
              <a:latin typeface="Microsoft Sans Serif"/>
              <a:cs typeface="Microsoft Sans Serif"/>
            </a:endParaRPr>
          </a:p>
          <a:p>
            <a:pPr marL="409575" lvl="1" indent="-146050">
              <a:lnSpc>
                <a:spcPct val="100000"/>
              </a:lnSpc>
              <a:spcBef>
                <a:spcPts val="459"/>
              </a:spcBef>
              <a:buChar char="◦"/>
              <a:tabLst>
                <a:tab pos="409575" algn="l"/>
              </a:tabLst>
            </a:pPr>
            <a:r>
              <a:rPr sz="1200" dirty="0">
                <a:solidFill>
                  <a:srgbClr val="274246"/>
                </a:solidFill>
                <a:latin typeface="Microsoft Sans Serif"/>
                <a:cs typeface="Microsoft Sans Serif"/>
              </a:rPr>
              <a:t>Население</a:t>
            </a:r>
            <a:r>
              <a:rPr sz="1200" spc="-4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274246"/>
                </a:solidFill>
                <a:latin typeface="Microsoft Sans Serif"/>
                <a:cs typeface="Microsoft Sans Serif"/>
              </a:rPr>
              <a:t>и</a:t>
            </a:r>
            <a:r>
              <a:rPr sz="1200" spc="-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здания</a:t>
            </a:r>
            <a:r>
              <a:rPr sz="1200" spc="-1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274246"/>
                </a:solidFill>
                <a:latin typeface="Microsoft Sans Serif"/>
                <a:cs typeface="Microsoft Sans Serif"/>
              </a:rPr>
              <a:t>-</a:t>
            </a:r>
            <a:r>
              <a:rPr sz="1200" spc="-1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Кадастр</a:t>
            </a:r>
            <a:endParaRPr sz="1200">
              <a:latin typeface="Microsoft Sans Serif"/>
              <a:cs typeface="Microsoft Sans Serif"/>
            </a:endParaRPr>
          </a:p>
          <a:p>
            <a:pPr marL="409575" lvl="1" indent="-146050">
              <a:lnSpc>
                <a:spcPct val="100000"/>
              </a:lnSpc>
              <a:spcBef>
                <a:spcPts val="455"/>
              </a:spcBef>
              <a:buChar char="◦"/>
              <a:tabLst>
                <a:tab pos="409575" algn="l"/>
              </a:tabLst>
            </a:pPr>
            <a:r>
              <a:rPr sz="1200" dirty="0">
                <a:solidFill>
                  <a:srgbClr val="274246"/>
                </a:solidFill>
                <a:latin typeface="Microsoft Sans Serif"/>
                <a:cs typeface="Microsoft Sans Serif"/>
              </a:rPr>
              <a:t>Спортивные</a:t>
            </a:r>
            <a:r>
              <a:rPr sz="1200" spc="-3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арены/-здания</a:t>
            </a:r>
            <a:endParaRPr sz="1200">
              <a:latin typeface="Microsoft Sans Serif"/>
              <a:cs typeface="Microsoft Sans Serif"/>
            </a:endParaRPr>
          </a:p>
          <a:p>
            <a:pPr marL="409575" lvl="1" indent="-146050">
              <a:lnSpc>
                <a:spcPct val="100000"/>
              </a:lnSpc>
              <a:spcBef>
                <a:spcPts val="455"/>
              </a:spcBef>
              <a:buChar char="◦"/>
              <a:tabLst>
                <a:tab pos="409575" algn="l"/>
              </a:tabLst>
            </a:pPr>
            <a:r>
              <a:rPr sz="12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Гавани</a:t>
            </a:r>
            <a:endParaRPr sz="1200">
              <a:latin typeface="Microsoft Sans Serif"/>
              <a:cs typeface="Microsoft Sans Serif"/>
            </a:endParaRPr>
          </a:p>
          <a:p>
            <a:pPr marL="409575" lvl="1" indent="-146050">
              <a:lnSpc>
                <a:spcPct val="100000"/>
              </a:lnSpc>
              <a:spcBef>
                <a:spcPts val="455"/>
              </a:spcBef>
              <a:buChar char="◦"/>
              <a:tabLst>
                <a:tab pos="409575" algn="l"/>
              </a:tabLst>
            </a:pPr>
            <a:r>
              <a:rPr sz="1200" dirty="0">
                <a:solidFill>
                  <a:srgbClr val="274246"/>
                </a:solidFill>
                <a:latin typeface="Microsoft Sans Serif"/>
                <a:cs typeface="Microsoft Sans Serif"/>
              </a:rPr>
              <a:t>И</a:t>
            </a:r>
            <a:r>
              <a:rPr sz="1200" spc="1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т.д.....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2145" y="4821094"/>
            <a:ext cx="7175500" cy="1951355"/>
            <a:chOff x="42145" y="4821094"/>
            <a:chExt cx="7175500" cy="195135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145" y="4821094"/>
              <a:ext cx="7175404" cy="195118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981434" y="5993420"/>
              <a:ext cx="538480" cy="69850"/>
            </a:xfrm>
            <a:custGeom>
              <a:avLst/>
              <a:gdLst/>
              <a:ahLst/>
              <a:cxnLst/>
              <a:rect l="l" t="t" r="r" b="b"/>
              <a:pathLst>
                <a:path w="538479" h="69850">
                  <a:moveTo>
                    <a:pt x="48623" y="1205"/>
                  </a:moveTo>
                  <a:lnTo>
                    <a:pt x="32685" y="1205"/>
                  </a:lnTo>
                  <a:lnTo>
                    <a:pt x="0" y="68195"/>
                  </a:lnTo>
                  <a:lnTo>
                    <a:pt x="12120" y="68195"/>
                  </a:lnTo>
                  <a:lnTo>
                    <a:pt x="20928" y="49531"/>
                  </a:lnTo>
                  <a:lnTo>
                    <a:pt x="72217" y="49531"/>
                  </a:lnTo>
                  <a:lnTo>
                    <a:pt x="68481" y="41878"/>
                  </a:lnTo>
                  <a:lnTo>
                    <a:pt x="24544" y="41878"/>
                  </a:lnTo>
                  <a:lnTo>
                    <a:pt x="40361" y="8993"/>
                  </a:lnTo>
                  <a:lnTo>
                    <a:pt x="52426" y="8993"/>
                  </a:lnTo>
                  <a:lnTo>
                    <a:pt x="48623" y="1205"/>
                  </a:lnTo>
                  <a:close/>
                </a:path>
                <a:path w="538479" h="69850">
                  <a:moveTo>
                    <a:pt x="72217" y="49531"/>
                  </a:moveTo>
                  <a:lnTo>
                    <a:pt x="59774" y="49531"/>
                  </a:lnTo>
                  <a:lnTo>
                    <a:pt x="68582" y="68195"/>
                  </a:lnTo>
                  <a:lnTo>
                    <a:pt x="81329" y="68195"/>
                  </a:lnTo>
                  <a:lnTo>
                    <a:pt x="72217" y="49531"/>
                  </a:lnTo>
                  <a:close/>
                </a:path>
                <a:path w="538479" h="69850">
                  <a:moveTo>
                    <a:pt x="52426" y="8993"/>
                  </a:moveTo>
                  <a:lnTo>
                    <a:pt x="40361" y="8993"/>
                  </a:lnTo>
                  <a:lnTo>
                    <a:pt x="56098" y="41878"/>
                  </a:lnTo>
                  <a:lnTo>
                    <a:pt x="68481" y="41878"/>
                  </a:lnTo>
                  <a:lnTo>
                    <a:pt x="52426" y="8993"/>
                  </a:lnTo>
                  <a:close/>
                </a:path>
                <a:path w="538479" h="69850">
                  <a:moveTo>
                    <a:pt x="128074" y="1205"/>
                  </a:moveTo>
                  <a:lnTo>
                    <a:pt x="97490" y="1205"/>
                  </a:lnTo>
                  <a:lnTo>
                    <a:pt x="97490" y="68195"/>
                  </a:lnTo>
                  <a:lnTo>
                    <a:pt x="109428" y="68195"/>
                  </a:lnTo>
                  <a:lnTo>
                    <a:pt x="109428" y="41562"/>
                  </a:lnTo>
                  <a:lnTo>
                    <a:pt x="141091" y="41562"/>
                  </a:lnTo>
                  <a:lnTo>
                    <a:pt x="138033" y="38910"/>
                  </a:lnTo>
                  <a:lnTo>
                    <a:pt x="143750" y="37268"/>
                  </a:lnTo>
                  <a:lnTo>
                    <a:pt x="148235" y="34813"/>
                  </a:lnTo>
                  <a:lnTo>
                    <a:pt x="148897" y="34150"/>
                  </a:lnTo>
                  <a:lnTo>
                    <a:pt x="109428" y="34150"/>
                  </a:lnTo>
                  <a:lnTo>
                    <a:pt x="109428" y="8857"/>
                  </a:lnTo>
                  <a:lnTo>
                    <a:pt x="152256" y="8857"/>
                  </a:lnTo>
                  <a:lnTo>
                    <a:pt x="151790" y="8270"/>
                  </a:lnTo>
                  <a:lnTo>
                    <a:pt x="149245" y="6342"/>
                  </a:lnTo>
                  <a:lnTo>
                    <a:pt x="143104" y="3464"/>
                  </a:lnTo>
                  <a:lnTo>
                    <a:pt x="139851" y="2515"/>
                  </a:lnTo>
                  <a:lnTo>
                    <a:pt x="132599" y="1476"/>
                  </a:lnTo>
                  <a:lnTo>
                    <a:pt x="128074" y="1205"/>
                  </a:lnTo>
                  <a:close/>
                </a:path>
                <a:path w="538479" h="69850">
                  <a:moveTo>
                    <a:pt x="141091" y="41562"/>
                  </a:moveTo>
                  <a:lnTo>
                    <a:pt x="126276" y="41562"/>
                  </a:lnTo>
                  <a:lnTo>
                    <a:pt x="156315" y="68195"/>
                  </a:lnTo>
                  <a:lnTo>
                    <a:pt x="171809" y="68195"/>
                  </a:lnTo>
                  <a:lnTo>
                    <a:pt x="141091" y="41562"/>
                  </a:lnTo>
                  <a:close/>
                </a:path>
                <a:path w="538479" h="69850">
                  <a:moveTo>
                    <a:pt x="152256" y="8857"/>
                  </a:moveTo>
                  <a:lnTo>
                    <a:pt x="126700" y="8857"/>
                  </a:lnTo>
                  <a:lnTo>
                    <a:pt x="129508" y="9038"/>
                  </a:lnTo>
                  <a:lnTo>
                    <a:pt x="134256" y="9716"/>
                  </a:lnTo>
                  <a:lnTo>
                    <a:pt x="143891" y="18137"/>
                  </a:lnTo>
                  <a:lnTo>
                    <a:pt x="143891" y="22581"/>
                  </a:lnTo>
                  <a:lnTo>
                    <a:pt x="125286" y="34150"/>
                  </a:lnTo>
                  <a:lnTo>
                    <a:pt x="148897" y="34150"/>
                  </a:lnTo>
                  <a:lnTo>
                    <a:pt x="154739" y="28305"/>
                  </a:lnTo>
                  <a:lnTo>
                    <a:pt x="156376" y="24253"/>
                  </a:lnTo>
                  <a:lnTo>
                    <a:pt x="156376" y="15862"/>
                  </a:lnTo>
                  <a:lnTo>
                    <a:pt x="155467" y="12910"/>
                  </a:lnTo>
                  <a:lnTo>
                    <a:pt x="152256" y="8857"/>
                  </a:lnTo>
                  <a:close/>
                </a:path>
                <a:path w="538479" h="69850">
                  <a:moveTo>
                    <a:pt x="214595" y="34813"/>
                  </a:moveTo>
                  <a:lnTo>
                    <a:pt x="176940" y="34813"/>
                  </a:lnTo>
                  <a:lnTo>
                    <a:pt x="176940" y="42963"/>
                  </a:lnTo>
                  <a:lnTo>
                    <a:pt x="214595" y="42963"/>
                  </a:lnTo>
                  <a:lnTo>
                    <a:pt x="214595" y="34813"/>
                  </a:lnTo>
                  <a:close/>
                </a:path>
                <a:path w="538479" h="69850">
                  <a:moveTo>
                    <a:pt x="233180" y="52905"/>
                  </a:moveTo>
                  <a:lnTo>
                    <a:pt x="232331" y="52905"/>
                  </a:lnTo>
                  <a:lnTo>
                    <a:pt x="232331" y="64068"/>
                  </a:lnTo>
                  <a:lnTo>
                    <a:pt x="237685" y="65830"/>
                  </a:lnTo>
                  <a:lnTo>
                    <a:pt x="242937" y="67171"/>
                  </a:lnTo>
                  <a:lnTo>
                    <a:pt x="253280" y="68963"/>
                  </a:lnTo>
                  <a:lnTo>
                    <a:pt x="259098" y="69415"/>
                  </a:lnTo>
                  <a:lnTo>
                    <a:pt x="271602" y="69415"/>
                  </a:lnTo>
                  <a:lnTo>
                    <a:pt x="294915" y="61718"/>
                  </a:lnTo>
                  <a:lnTo>
                    <a:pt x="260472" y="61718"/>
                  </a:lnTo>
                  <a:lnTo>
                    <a:pt x="254876" y="60964"/>
                  </a:lnTo>
                  <a:lnTo>
                    <a:pt x="242977" y="57891"/>
                  </a:lnTo>
                  <a:lnTo>
                    <a:pt x="237725" y="55722"/>
                  </a:lnTo>
                  <a:lnTo>
                    <a:pt x="233180" y="52905"/>
                  </a:lnTo>
                  <a:close/>
                </a:path>
                <a:path w="538479" h="69850">
                  <a:moveTo>
                    <a:pt x="272915" y="0"/>
                  </a:moveTo>
                  <a:lnTo>
                    <a:pt x="256835" y="0"/>
                  </a:lnTo>
                  <a:lnTo>
                    <a:pt x="248755" y="1792"/>
                  </a:lnTo>
                  <a:lnTo>
                    <a:pt x="236048" y="8963"/>
                  </a:lnTo>
                  <a:lnTo>
                    <a:pt x="232877" y="13557"/>
                  </a:lnTo>
                  <a:lnTo>
                    <a:pt x="232877" y="24057"/>
                  </a:lnTo>
                  <a:lnTo>
                    <a:pt x="271057" y="39392"/>
                  </a:lnTo>
                  <a:lnTo>
                    <a:pt x="274329" y="39889"/>
                  </a:lnTo>
                  <a:lnTo>
                    <a:pt x="281319" y="41260"/>
                  </a:lnTo>
                  <a:lnTo>
                    <a:pt x="284289" y="42360"/>
                  </a:lnTo>
                  <a:lnTo>
                    <a:pt x="288187" y="45177"/>
                  </a:lnTo>
                  <a:lnTo>
                    <a:pt x="289157" y="47376"/>
                  </a:lnTo>
                  <a:lnTo>
                    <a:pt x="289157" y="53794"/>
                  </a:lnTo>
                  <a:lnTo>
                    <a:pt x="287096" y="56550"/>
                  </a:lnTo>
                  <a:lnTo>
                    <a:pt x="278854" y="60693"/>
                  </a:lnTo>
                  <a:lnTo>
                    <a:pt x="273097" y="61718"/>
                  </a:lnTo>
                  <a:lnTo>
                    <a:pt x="294915" y="61718"/>
                  </a:lnTo>
                  <a:lnTo>
                    <a:pt x="295237" y="61522"/>
                  </a:lnTo>
                  <a:lnTo>
                    <a:pt x="297520" y="59367"/>
                  </a:lnTo>
                  <a:lnTo>
                    <a:pt x="300773" y="54276"/>
                  </a:lnTo>
                  <a:lnTo>
                    <a:pt x="301601" y="51685"/>
                  </a:lnTo>
                  <a:lnTo>
                    <a:pt x="301601" y="44273"/>
                  </a:lnTo>
                  <a:lnTo>
                    <a:pt x="264633" y="29450"/>
                  </a:lnTo>
                  <a:lnTo>
                    <a:pt x="260977" y="28938"/>
                  </a:lnTo>
                  <a:lnTo>
                    <a:pt x="245301" y="21089"/>
                  </a:lnTo>
                  <a:lnTo>
                    <a:pt x="245301" y="15184"/>
                  </a:lnTo>
                  <a:lnTo>
                    <a:pt x="247240" y="12638"/>
                  </a:lnTo>
                  <a:lnTo>
                    <a:pt x="254997" y="8676"/>
                  </a:lnTo>
                  <a:lnTo>
                    <a:pt x="260148" y="7682"/>
                  </a:lnTo>
                  <a:lnTo>
                    <a:pt x="297965" y="7682"/>
                  </a:lnTo>
                  <a:lnTo>
                    <a:pt x="297965" y="4669"/>
                  </a:lnTo>
                  <a:lnTo>
                    <a:pt x="293904" y="3359"/>
                  </a:lnTo>
                  <a:lnTo>
                    <a:pt x="289238" y="2244"/>
                  </a:lnTo>
                  <a:lnTo>
                    <a:pt x="278713" y="451"/>
                  </a:lnTo>
                  <a:lnTo>
                    <a:pt x="272915" y="0"/>
                  </a:lnTo>
                  <a:close/>
                </a:path>
                <a:path w="538479" h="69850">
                  <a:moveTo>
                    <a:pt x="297965" y="7682"/>
                  </a:moveTo>
                  <a:lnTo>
                    <a:pt x="272370" y="7682"/>
                  </a:lnTo>
                  <a:lnTo>
                    <a:pt x="278067" y="8405"/>
                  </a:lnTo>
                  <a:lnTo>
                    <a:pt x="289218" y="11252"/>
                  </a:lnTo>
                  <a:lnTo>
                    <a:pt x="293702" y="13045"/>
                  </a:lnTo>
                  <a:lnTo>
                    <a:pt x="297136" y="15199"/>
                  </a:lnTo>
                  <a:lnTo>
                    <a:pt x="297965" y="15199"/>
                  </a:lnTo>
                  <a:lnTo>
                    <a:pt x="297965" y="7682"/>
                  </a:lnTo>
                  <a:close/>
                </a:path>
                <a:path w="538479" h="69850">
                  <a:moveTo>
                    <a:pt x="355295" y="9128"/>
                  </a:moveTo>
                  <a:lnTo>
                    <a:pt x="343336" y="9128"/>
                  </a:lnTo>
                  <a:lnTo>
                    <a:pt x="343336" y="68195"/>
                  </a:lnTo>
                  <a:lnTo>
                    <a:pt x="355295" y="68195"/>
                  </a:lnTo>
                  <a:lnTo>
                    <a:pt x="355295" y="9128"/>
                  </a:lnTo>
                  <a:close/>
                </a:path>
                <a:path w="538479" h="69850">
                  <a:moveTo>
                    <a:pt x="432382" y="1205"/>
                  </a:moveTo>
                  <a:lnTo>
                    <a:pt x="416464" y="1205"/>
                  </a:lnTo>
                  <a:lnTo>
                    <a:pt x="383758" y="68195"/>
                  </a:lnTo>
                  <a:lnTo>
                    <a:pt x="395899" y="68195"/>
                  </a:lnTo>
                  <a:lnTo>
                    <a:pt x="404707" y="49531"/>
                  </a:lnTo>
                  <a:lnTo>
                    <a:pt x="455975" y="49531"/>
                  </a:lnTo>
                  <a:lnTo>
                    <a:pt x="452239" y="41878"/>
                  </a:lnTo>
                  <a:lnTo>
                    <a:pt x="408323" y="41878"/>
                  </a:lnTo>
                  <a:lnTo>
                    <a:pt x="424120" y="8993"/>
                  </a:lnTo>
                  <a:lnTo>
                    <a:pt x="436185" y="8993"/>
                  </a:lnTo>
                  <a:lnTo>
                    <a:pt x="432382" y="1205"/>
                  </a:lnTo>
                  <a:close/>
                </a:path>
                <a:path w="538479" h="69850">
                  <a:moveTo>
                    <a:pt x="455975" y="49531"/>
                  </a:moveTo>
                  <a:lnTo>
                    <a:pt x="443553" y="49531"/>
                  </a:lnTo>
                  <a:lnTo>
                    <a:pt x="452361" y="68195"/>
                  </a:lnTo>
                  <a:lnTo>
                    <a:pt x="465088" y="68195"/>
                  </a:lnTo>
                  <a:lnTo>
                    <a:pt x="455975" y="49531"/>
                  </a:lnTo>
                  <a:close/>
                </a:path>
                <a:path w="538479" h="69850">
                  <a:moveTo>
                    <a:pt x="505752" y="9128"/>
                  </a:moveTo>
                  <a:lnTo>
                    <a:pt x="493814" y="9128"/>
                  </a:lnTo>
                  <a:lnTo>
                    <a:pt x="493814" y="68195"/>
                  </a:lnTo>
                  <a:lnTo>
                    <a:pt x="505752" y="68195"/>
                  </a:lnTo>
                  <a:lnTo>
                    <a:pt x="505752" y="9128"/>
                  </a:lnTo>
                  <a:close/>
                </a:path>
                <a:path w="538479" h="69850">
                  <a:moveTo>
                    <a:pt x="436185" y="8993"/>
                  </a:moveTo>
                  <a:lnTo>
                    <a:pt x="424120" y="8993"/>
                  </a:lnTo>
                  <a:lnTo>
                    <a:pt x="439877" y="41878"/>
                  </a:lnTo>
                  <a:lnTo>
                    <a:pt x="452239" y="41878"/>
                  </a:lnTo>
                  <a:lnTo>
                    <a:pt x="436185" y="8993"/>
                  </a:lnTo>
                  <a:close/>
                </a:path>
                <a:path w="538479" h="69850">
                  <a:moveTo>
                    <a:pt x="387374" y="1205"/>
                  </a:moveTo>
                  <a:lnTo>
                    <a:pt x="311237" y="1205"/>
                  </a:lnTo>
                  <a:lnTo>
                    <a:pt x="311237" y="9128"/>
                  </a:lnTo>
                  <a:lnTo>
                    <a:pt x="387374" y="9128"/>
                  </a:lnTo>
                  <a:lnTo>
                    <a:pt x="387374" y="1205"/>
                  </a:lnTo>
                  <a:close/>
                </a:path>
                <a:path w="538479" h="69850">
                  <a:moveTo>
                    <a:pt x="537852" y="1205"/>
                  </a:moveTo>
                  <a:lnTo>
                    <a:pt x="461714" y="1205"/>
                  </a:lnTo>
                  <a:lnTo>
                    <a:pt x="461714" y="9128"/>
                  </a:lnTo>
                  <a:lnTo>
                    <a:pt x="537852" y="9128"/>
                  </a:lnTo>
                  <a:lnTo>
                    <a:pt x="537852" y="12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51683" y="4874295"/>
              <a:ext cx="383540" cy="170180"/>
            </a:xfrm>
            <a:custGeom>
              <a:avLst/>
              <a:gdLst/>
              <a:ahLst/>
              <a:cxnLst/>
              <a:rect l="l" t="t" r="r" b="b"/>
              <a:pathLst>
                <a:path w="383539" h="170179">
                  <a:moveTo>
                    <a:pt x="383391" y="0"/>
                  </a:moveTo>
                  <a:lnTo>
                    <a:pt x="0" y="0"/>
                  </a:lnTo>
                  <a:lnTo>
                    <a:pt x="0" y="169562"/>
                  </a:lnTo>
                  <a:lnTo>
                    <a:pt x="383391" y="169562"/>
                  </a:lnTo>
                  <a:lnTo>
                    <a:pt x="3833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51683" y="4874295"/>
              <a:ext cx="383391" cy="16956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928950" y="4869776"/>
              <a:ext cx="908050" cy="730250"/>
            </a:xfrm>
            <a:custGeom>
              <a:avLst/>
              <a:gdLst/>
              <a:ahLst/>
              <a:cxnLst/>
              <a:rect l="l" t="t" r="r" b="b"/>
              <a:pathLst>
                <a:path w="908050" h="730250">
                  <a:moveTo>
                    <a:pt x="412178" y="0"/>
                  </a:moveTo>
                  <a:lnTo>
                    <a:pt x="400062" y="0"/>
                  </a:lnTo>
                  <a:lnTo>
                    <a:pt x="400062" y="9042"/>
                  </a:lnTo>
                  <a:lnTo>
                    <a:pt x="400062" y="169570"/>
                  </a:lnTo>
                  <a:lnTo>
                    <a:pt x="28790" y="169570"/>
                  </a:lnTo>
                  <a:lnTo>
                    <a:pt x="28790" y="9042"/>
                  </a:lnTo>
                  <a:lnTo>
                    <a:pt x="400062" y="9042"/>
                  </a:lnTo>
                  <a:lnTo>
                    <a:pt x="400062" y="0"/>
                  </a:lnTo>
                  <a:lnTo>
                    <a:pt x="16662" y="0"/>
                  </a:lnTo>
                  <a:lnTo>
                    <a:pt x="16662" y="178612"/>
                  </a:lnTo>
                  <a:lnTo>
                    <a:pt x="412178" y="178612"/>
                  </a:lnTo>
                  <a:lnTo>
                    <a:pt x="412178" y="174091"/>
                  </a:lnTo>
                  <a:lnTo>
                    <a:pt x="412178" y="169570"/>
                  </a:lnTo>
                  <a:lnTo>
                    <a:pt x="412178" y="9042"/>
                  </a:lnTo>
                  <a:lnTo>
                    <a:pt x="412178" y="4521"/>
                  </a:lnTo>
                  <a:lnTo>
                    <a:pt x="412178" y="0"/>
                  </a:lnTo>
                  <a:close/>
                </a:path>
                <a:path w="908050" h="730250">
                  <a:moveTo>
                    <a:pt x="907707" y="560692"/>
                  </a:moveTo>
                  <a:lnTo>
                    <a:pt x="0" y="560692"/>
                  </a:lnTo>
                  <a:lnTo>
                    <a:pt x="0" y="730250"/>
                  </a:lnTo>
                  <a:lnTo>
                    <a:pt x="907707" y="730250"/>
                  </a:lnTo>
                  <a:lnTo>
                    <a:pt x="907707" y="5606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8953" y="5430459"/>
              <a:ext cx="907712" cy="1695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922879" y="5425948"/>
              <a:ext cx="920115" cy="677545"/>
            </a:xfrm>
            <a:custGeom>
              <a:avLst/>
              <a:gdLst/>
              <a:ahLst/>
              <a:cxnLst/>
              <a:rect l="l" t="t" r="r" b="b"/>
              <a:pathLst>
                <a:path w="920114" h="677545">
                  <a:moveTo>
                    <a:pt x="627367" y="516597"/>
                  </a:moveTo>
                  <a:lnTo>
                    <a:pt x="77292" y="516597"/>
                  </a:lnTo>
                  <a:lnTo>
                    <a:pt x="77292" y="677113"/>
                  </a:lnTo>
                  <a:lnTo>
                    <a:pt x="627367" y="677113"/>
                  </a:lnTo>
                  <a:lnTo>
                    <a:pt x="627367" y="516597"/>
                  </a:lnTo>
                  <a:close/>
                </a:path>
                <a:path w="920114" h="677545">
                  <a:moveTo>
                    <a:pt x="919835" y="0"/>
                  </a:moveTo>
                  <a:lnTo>
                    <a:pt x="907719" y="0"/>
                  </a:lnTo>
                  <a:lnTo>
                    <a:pt x="907719" y="9042"/>
                  </a:lnTo>
                  <a:lnTo>
                    <a:pt x="907719" y="169557"/>
                  </a:lnTo>
                  <a:lnTo>
                    <a:pt x="12128" y="169557"/>
                  </a:lnTo>
                  <a:lnTo>
                    <a:pt x="12128" y="9042"/>
                  </a:lnTo>
                  <a:lnTo>
                    <a:pt x="907719" y="9042"/>
                  </a:lnTo>
                  <a:lnTo>
                    <a:pt x="907719" y="0"/>
                  </a:lnTo>
                  <a:lnTo>
                    <a:pt x="0" y="0"/>
                  </a:lnTo>
                  <a:lnTo>
                    <a:pt x="0" y="178600"/>
                  </a:lnTo>
                  <a:lnTo>
                    <a:pt x="919835" y="178600"/>
                  </a:lnTo>
                  <a:lnTo>
                    <a:pt x="919835" y="174078"/>
                  </a:lnTo>
                  <a:lnTo>
                    <a:pt x="919835" y="169557"/>
                  </a:lnTo>
                  <a:lnTo>
                    <a:pt x="919835" y="9042"/>
                  </a:lnTo>
                  <a:lnTo>
                    <a:pt x="919835" y="4521"/>
                  </a:lnTo>
                  <a:lnTo>
                    <a:pt x="9198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00175" y="5942537"/>
              <a:ext cx="550082" cy="16051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994114" y="5938015"/>
              <a:ext cx="562610" cy="170180"/>
            </a:xfrm>
            <a:custGeom>
              <a:avLst/>
              <a:gdLst/>
              <a:ahLst/>
              <a:cxnLst/>
              <a:rect l="l" t="t" r="r" b="b"/>
              <a:pathLst>
                <a:path w="562610" h="170179">
                  <a:moveTo>
                    <a:pt x="562206" y="0"/>
                  </a:moveTo>
                  <a:lnTo>
                    <a:pt x="0" y="0"/>
                  </a:lnTo>
                  <a:lnTo>
                    <a:pt x="0" y="169562"/>
                  </a:lnTo>
                  <a:lnTo>
                    <a:pt x="562206" y="169562"/>
                  </a:lnTo>
                  <a:lnTo>
                    <a:pt x="562206" y="165040"/>
                  </a:lnTo>
                  <a:lnTo>
                    <a:pt x="12123" y="165040"/>
                  </a:lnTo>
                  <a:lnTo>
                    <a:pt x="6061" y="160518"/>
                  </a:lnTo>
                  <a:lnTo>
                    <a:pt x="12123" y="160518"/>
                  </a:lnTo>
                  <a:lnTo>
                    <a:pt x="12123" y="9043"/>
                  </a:lnTo>
                  <a:lnTo>
                    <a:pt x="6061" y="9043"/>
                  </a:lnTo>
                  <a:lnTo>
                    <a:pt x="12123" y="4521"/>
                  </a:lnTo>
                  <a:lnTo>
                    <a:pt x="562206" y="4521"/>
                  </a:lnTo>
                  <a:lnTo>
                    <a:pt x="562206" y="0"/>
                  </a:lnTo>
                  <a:close/>
                </a:path>
                <a:path w="562610" h="170179">
                  <a:moveTo>
                    <a:pt x="12123" y="160518"/>
                  </a:moveTo>
                  <a:lnTo>
                    <a:pt x="6061" y="160518"/>
                  </a:lnTo>
                  <a:lnTo>
                    <a:pt x="12123" y="165040"/>
                  </a:lnTo>
                  <a:lnTo>
                    <a:pt x="12123" y="160518"/>
                  </a:lnTo>
                  <a:close/>
                </a:path>
                <a:path w="562610" h="170179">
                  <a:moveTo>
                    <a:pt x="550082" y="160518"/>
                  </a:moveTo>
                  <a:lnTo>
                    <a:pt x="12123" y="160518"/>
                  </a:lnTo>
                  <a:lnTo>
                    <a:pt x="12123" y="165040"/>
                  </a:lnTo>
                  <a:lnTo>
                    <a:pt x="550082" y="165040"/>
                  </a:lnTo>
                  <a:lnTo>
                    <a:pt x="550082" y="160518"/>
                  </a:lnTo>
                  <a:close/>
                </a:path>
                <a:path w="562610" h="170179">
                  <a:moveTo>
                    <a:pt x="550082" y="4521"/>
                  </a:moveTo>
                  <a:lnTo>
                    <a:pt x="550082" y="165040"/>
                  </a:lnTo>
                  <a:lnTo>
                    <a:pt x="556144" y="160518"/>
                  </a:lnTo>
                  <a:lnTo>
                    <a:pt x="562206" y="160518"/>
                  </a:lnTo>
                  <a:lnTo>
                    <a:pt x="562206" y="9043"/>
                  </a:lnTo>
                  <a:lnTo>
                    <a:pt x="556144" y="9043"/>
                  </a:lnTo>
                  <a:lnTo>
                    <a:pt x="550082" y="4521"/>
                  </a:lnTo>
                  <a:close/>
                </a:path>
                <a:path w="562610" h="170179">
                  <a:moveTo>
                    <a:pt x="562206" y="160518"/>
                  </a:moveTo>
                  <a:lnTo>
                    <a:pt x="556144" y="160518"/>
                  </a:lnTo>
                  <a:lnTo>
                    <a:pt x="550082" y="165040"/>
                  </a:lnTo>
                  <a:lnTo>
                    <a:pt x="562206" y="165040"/>
                  </a:lnTo>
                  <a:lnTo>
                    <a:pt x="562206" y="160518"/>
                  </a:lnTo>
                  <a:close/>
                </a:path>
                <a:path w="562610" h="170179">
                  <a:moveTo>
                    <a:pt x="12123" y="4521"/>
                  </a:moveTo>
                  <a:lnTo>
                    <a:pt x="6061" y="9043"/>
                  </a:lnTo>
                  <a:lnTo>
                    <a:pt x="12123" y="9043"/>
                  </a:lnTo>
                  <a:lnTo>
                    <a:pt x="12123" y="4521"/>
                  </a:lnTo>
                  <a:close/>
                </a:path>
                <a:path w="562610" h="170179">
                  <a:moveTo>
                    <a:pt x="550082" y="4521"/>
                  </a:moveTo>
                  <a:lnTo>
                    <a:pt x="12123" y="4521"/>
                  </a:lnTo>
                  <a:lnTo>
                    <a:pt x="12123" y="9043"/>
                  </a:lnTo>
                  <a:lnTo>
                    <a:pt x="550082" y="9043"/>
                  </a:lnTo>
                  <a:lnTo>
                    <a:pt x="550082" y="4521"/>
                  </a:lnTo>
                  <a:close/>
                </a:path>
                <a:path w="562610" h="170179">
                  <a:moveTo>
                    <a:pt x="562206" y="4521"/>
                  </a:moveTo>
                  <a:lnTo>
                    <a:pt x="550082" y="4521"/>
                  </a:lnTo>
                  <a:lnTo>
                    <a:pt x="556144" y="9043"/>
                  </a:lnTo>
                  <a:lnTo>
                    <a:pt x="562206" y="9043"/>
                  </a:lnTo>
                  <a:lnTo>
                    <a:pt x="562206" y="45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54667" y="4868367"/>
              <a:ext cx="649605" cy="1203325"/>
            </a:xfrm>
            <a:custGeom>
              <a:avLst/>
              <a:gdLst/>
              <a:ahLst/>
              <a:cxnLst/>
              <a:rect l="l" t="t" r="r" b="b"/>
              <a:pathLst>
                <a:path w="649604" h="1203325">
                  <a:moveTo>
                    <a:pt x="100965" y="638962"/>
                  </a:moveTo>
                  <a:lnTo>
                    <a:pt x="80594" y="624255"/>
                  </a:lnTo>
                  <a:lnTo>
                    <a:pt x="85242" y="622681"/>
                  </a:lnTo>
                  <a:lnTo>
                    <a:pt x="88912" y="620331"/>
                  </a:lnTo>
                  <a:lnTo>
                    <a:pt x="90449" y="618553"/>
                  </a:lnTo>
                  <a:lnTo>
                    <a:pt x="94335" y="614070"/>
                  </a:lnTo>
                  <a:lnTo>
                    <a:pt x="95681" y="610616"/>
                  </a:lnTo>
                  <a:lnTo>
                    <a:pt x="95681" y="603402"/>
                  </a:lnTo>
                  <a:lnTo>
                    <a:pt x="94602" y="600278"/>
                  </a:lnTo>
                  <a:lnTo>
                    <a:pt x="94411" y="600036"/>
                  </a:lnTo>
                  <a:lnTo>
                    <a:pt x="90195" y="594690"/>
                  </a:lnTo>
                  <a:lnTo>
                    <a:pt x="87439" y="592467"/>
                  </a:lnTo>
                  <a:lnTo>
                    <a:pt x="80860" y="589114"/>
                  </a:lnTo>
                  <a:lnTo>
                    <a:pt x="78536" y="588441"/>
                  </a:lnTo>
                  <a:lnTo>
                    <a:pt x="78536" y="640422"/>
                  </a:lnTo>
                  <a:lnTo>
                    <a:pt x="78536" y="645668"/>
                  </a:lnTo>
                  <a:lnTo>
                    <a:pt x="77520" y="647941"/>
                  </a:lnTo>
                  <a:lnTo>
                    <a:pt x="73482" y="651332"/>
                  </a:lnTo>
                  <a:lnTo>
                    <a:pt x="70853" y="652399"/>
                  </a:lnTo>
                  <a:lnTo>
                    <a:pt x="67627" y="652830"/>
                  </a:lnTo>
                  <a:lnTo>
                    <a:pt x="65519" y="653161"/>
                  </a:lnTo>
                  <a:lnTo>
                    <a:pt x="60566" y="653326"/>
                  </a:lnTo>
                  <a:lnTo>
                    <a:pt x="32664" y="653326"/>
                  </a:lnTo>
                  <a:lnTo>
                    <a:pt x="32664" y="631888"/>
                  </a:lnTo>
                  <a:lnTo>
                    <a:pt x="60045" y="631888"/>
                  </a:lnTo>
                  <a:lnTo>
                    <a:pt x="78536" y="640422"/>
                  </a:lnTo>
                  <a:lnTo>
                    <a:pt x="78536" y="588441"/>
                  </a:lnTo>
                  <a:lnTo>
                    <a:pt x="77114" y="588022"/>
                  </a:lnTo>
                  <a:lnTo>
                    <a:pt x="74599" y="587717"/>
                  </a:lnTo>
                  <a:lnTo>
                    <a:pt x="74599" y="606679"/>
                  </a:lnTo>
                  <a:lnTo>
                    <a:pt x="74599" y="611746"/>
                  </a:lnTo>
                  <a:lnTo>
                    <a:pt x="55333" y="618553"/>
                  </a:lnTo>
                  <a:lnTo>
                    <a:pt x="32664" y="618553"/>
                  </a:lnTo>
                  <a:lnTo>
                    <a:pt x="32664" y="600036"/>
                  </a:lnTo>
                  <a:lnTo>
                    <a:pt x="55333" y="600036"/>
                  </a:lnTo>
                  <a:lnTo>
                    <a:pt x="74599" y="606679"/>
                  </a:lnTo>
                  <a:lnTo>
                    <a:pt x="74599" y="587717"/>
                  </a:lnTo>
                  <a:lnTo>
                    <a:pt x="68757" y="586968"/>
                  </a:lnTo>
                  <a:lnTo>
                    <a:pt x="62433" y="586689"/>
                  </a:lnTo>
                  <a:lnTo>
                    <a:pt x="10985" y="586689"/>
                  </a:lnTo>
                  <a:lnTo>
                    <a:pt x="10985" y="666826"/>
                  </a:lnTo>
                  <a:lnTo>
                    <a:pt x="47536" y="666826"/>
                  </a:lnTo>
                  <a:lnTo>
                    <a:pt x="92189" y="660425"/>
                  </a:lnTo>
                  <a:lnTo>
                    <a:pt x="98145" y="653326"/>
                  </a:lnTo>
                  <a:lnTo>
                    <a:pt x="99834" y="650786"/>
                  </a:lnTo>
                  <a:lnTo>
                    <a:pt x="100965" y="647242"/>
                  </a:lnTo>
                  <a:lnTo>
                    <a:pt x="100965" y="638962"/>
                  </a:lnTo>
                  <a:close/>
                </a:path>
                <a:path w="649604" h="1203325">
                  <a:moveTo>
                    <a:pt x="107569" y="80149"/>
                  </a:moveTo>
                  <a:lnTo>
                    <a:pt x="94437" y="64503"/>
                  </a:lnTo>
                  <a:lnTo>
                    <a:pt x="89268" y="58280"/>
                  </a:lnTo>
                  <a:lnTo>
                    <a:pt x="85140" y="53936"/>
                  </a:lnTo>
                  <a:lnTo>
                    <a:pt x="79044" y="49047"/>
                  </a:lnTo>
                  <a:lnTo>
                    <a:pt x="75184" y="46824"/>
                  </a:lnTo>
                  <a:lnTo>
                    <a:pt x="74866" y="46685"/>
                  </a:lnTo>
                  <a:lnTo>
                    <a:pt x="70497" y="44767"/>
                  </a:lnTo>
                  <a:lnTo>
                    <a:pt x="79908" y="43764"/>
                  </a:lnTo>
                  <a:lnTo>
                    <a:pt x="86995" y="41287"/>
                  </a:lnTo>
                  <a:lnTo>
                    <a:pt x="95923" y="33909"/>
                  </a:lnTo>
                  <a:lnTo>
                    <a:pt x="96469" y="33451"/>
                  </a:lnTo>
                  <a:lnTo>
                    <a:pt x="98844" y="28486"/>
                  </a:lnTo>
                  <a:lnTo>
                    <a:pt x="98844" y="17729"/>
                  </a:lnTo>
                  <a:lnTo>
                    <a:pt x="97294" y="13550"/>
                  </a:lnTo>
                  <a:lnTo>
                    <a:pt x="91020" y="6172"/>
                  </a:lnTo>
                  <a:lnTo>
                    <a:pt x="86855" y="3606"/>
                  </a:lnTo>
                  <a:lnTo>
                    <a:pt x="76492" y="736"/>
                  </a:lnTo>
                  <a:lnTo>
                    <a:pt x="76492" y="20815"/>
                  </a:lnTo>
                  <a:lnTo>
                    <a:pt x="76492" y="25920"/>
                  </a:lnTo>
                  <a:lnTo>
                    <a:pt x="59118" y="33909"/>
                  </a:lnTo>
                  <a:lnTo>
                    <a:pt x="32664" y="33909"/>
                  </a:lnTo>
                  <a:lnTo>
                    <a:pt x="32664" y="13550"/>
                  </a:lnTo>
                  <a:lnTo>
                    <a:pt x="58394" y="13550"/>
                  </a:lnTo>
                  <a:lnTo>
                    <a:pt x="76492" y="20815"/>
                  </a:lnTo>
                  <a:lnTo>
                    <a:pt x="76492" y="736"/>
                  </a:lnTo>
                  <a:lnTo>
                    <a:pt x="68110" y="0"/>
                  </a:lnTo>
                  <a:lnTo>
                    <a:pt x="10985" y="0"/>
                  </a:lnTo>
                  <a:lnTo>
                    <a:pt x="10985" y="80149"/>
                  </a:lnTo>
                  <a:lnTo>
                    <a:pt x="32664" y="80149"/>
                  </a:lnTo>
                  <a:lnTo>
                    <a:pt x="32664" y="46685"/>
                  </a:lnTo>
                  <a:lnTo>
                    <a:pt x="42049" y="46685"/>
                  </a:lnTo>
                  <a:lnTo>
                    <a:pt x="81622" y="80149"/>
                  </a:lnTo>
                  <a:lnTo>
                    <a:pt x="107569" y="80149"/>
                  </a:lnTo>
                  <a:close/>
                </a:path>
                <a:path w="649604" h="1203325">
                  <a:moveTo>
                    <a:pt x="107772" y="1201521"/>
                  </a:moveTo>
                  <a:lnTo>
                    <a:pt x="98005" y="1183309"/>
                  </a:lnTo>
                  <a:lnTo>
                    <a:pt x="90754" y="1169809"/>
                  </a:lnTo>
                  <a:lnTo>
                    <a:pt x="74803" y="1140066"/>
                  </a:lnTo>
                  <a:lnTo>
                    <a:pt x="67843" y="1127112"/>
                  </a:lnTo>
                  <a:lnTo>
                    <a:pt x="67843" y="1169809"/>
                  </a:lnTo>
                  <a:lnTo>
                    <a:pt x="38531" y="1169809"/>
                  </a:lnTo>
                  <a:lnTo>
                    <a:pt x="53035" y="1140066"/>
                  </a:lnTo>
                  <a:lnTo>
                    <a:pt x="67843" y="1169809"/>
                  </a:lnTo>
                  <a:lnTo>
                    <a:pt x="67843" y="1127112"/>
                  </a:lnTo>
                  <a:lnTo>
                    <a:pt x="64770" y="1121384"/>
                  </a:lnTo>
                  <a:lnTo>
                    <a:pt x="41846" y="1121384"/>
                  </a:lnTo>
                  <a:lnTo>
                    <a:pt x="0" y="1201521"/>
                  </a:lnTo>
                  <a:lnTo>
                    <a:pt x="23012" y="1201521"/>
                  </a:lnTo>
                  <a:lnTo>
                    <a:pt x="31864" y="1183309"/>
                  </a:lnTo>
                  <a:lnTo>
                    <a:pt x="74815" y="1183309"/>
                  </a:lnTo>
                  <a:lnTo>
                    <a:pt x="84188" y="1201521"/>
                  </a:lnTo>
                  <a:lnTo>
                    <a:pt x="107772" y="1201521"/>
                  </a:lnTo>
                  <a:close/>
                </a:path>
                <a:path w="649604" h="1203325">
                  <a:moveTo>
                    <a:pt x="192709" y="608774"/>
                  </a:moveTo>
                  <a:lnTo>
                    <a:pt x="172123" y="608774"/>
                  </a:lnTo>
                  <a:lnTo>
                    <a:pt x="172123" y="641565"/>
                  </a:lnTo>
                  <a:lnTo>
                    <a:pt x="171602" y="646798"/>
                  </a:lnTo>
                  <a:lnTo>
                    <a:pt x="169557" y="651052"/>
                  </a:lnTo>
                  <a:lnTo>
                    <a:pt x="167640" y="652843"/>
                  </a:lnTo>
                  <a:lnTo>
                    <a:pt x="162077" y="655726"/>
                  </a:lnTo>
                  <a:lnTo>
                    <a:pt x="158927" y="656450"/>
                  </a:lnTo>
                  <a:lnTo>
                    <a:pt x="152323" y="656450"/>
                  </a:lnTo>
                  <a:lnTo>
                    <a:pt x="142506" y="643623"/>
                  </a:lnTo>
                  <a:lnTo>
                    <a:pt x="142506" y="608774"/>
                  </a:lnTo>
                  <a:lnTo>
                    <a:pt x="121907" y="608774"/>
                  </a:lnTo>
                  <a:lnTo>
                    <a:pt x="121932" y="651052"/>
                  </a:lnTo>
                  <a:lnTo>
                    <a:pt x="142557" y="668147"/>
                  </a:lnTo>
                  <a:lnTo>
                    <a:pt x="152908" y="668147"/>
                  </a:lnTo>
                  <a:lnTo>
                    <a:pt x="157797" y="667245"/>
                  </a:lnTo>
                  <a:lnTo>
                    <a:pt x="167030" y="663676"/>
                  </a:lnTo>
                  <a:lnTo>
                    <a:pt x="170751" y="661238"/>
                  </a:lnTo>
                  <a:lnTo>
                    <a:pt x="173583" y="658139"/>
                  </a:lnTo>
                  <a:lnTo>
                    <a:pt x="173583" y="666826"/>
                  </a:lnTo>
                  <a:lnTo>
                    <a:pt x="192709" y="666826"/>
                  </a:lnTo>
                  <a:lnTo>
                    <a:pt x="192709" y="658139"/>
                  </a:lnTo>
                  <a:lnTo>
                    <a:pt x="192709" y="656450"/>
                  </a:lnTo>
                  <a:lnTo>
                    <a:pt x="192709" y="608774"/>
                  </a:lnTo>
                  <a:close/>
                </a:path>
                <a:path w="649604" h="1203325">
                  <a:moveTo>
                    <a:pt x="197904" y="42240"/>
                  </a:moveTo>
                  <a:lnTo>
                    <a:pt x="176682" y="24066"/>
                  </a:lnTo>
                  <a:lnTo>
                    <a:pt x="176682" y="56959"/>
                  </a:lnTo>
                  <a:lnTo>
                    <a:pt x="174917" y="61277"/>
                  </a:lnTo>
                  <a:lnTo>
                    <a:pt x="167640" y="67411"/>
                  </a:lnTo>
                  <a:lnTo>
                    <a:pt x="163131" y="68935"/>
                  </a:lnTo>
                  <a:lnTo>
                    <a:pt x="152387" y="68935"/>
                  </a:lnTo>
                  <a:lnTo>
                    <a:pt x="147853" y="67411"/>
                  </a:lnTo>
                  <a:lnTo>
                    <a:pt x="140538" y="61277"/>
                  </a:lnTo>
                  <a:lnTo>
                    <a:pt x="138747" y="56959"/>
                  </a:lnTo>
                  <a:lnTo>
                    <a:pt x="138772" y="45186"/>
                  </a:lnTo>
                  <a:lnTo>
                    <a:pt x="140538" y="40944"/>
                  </a:lnTo>
                  <a:lnTo>
                    <a:pt x="147853" y="34823"/>
                  </a:lnTo>
                  <a:lnTo>
                    <a:pt x="152387" y="33299"/>
                  </a:lnTo>
                  <a:lnTo>
                    <a:pt x="163131" y="33299"/>
                  </a:lnTo>
                  <a:lnTo>
                    <a:pt x="167640" y="34823"/>
                  </a:lnTo>
                  <a:lnTo>
                    <a:pt x="174917" y="40944"/>
                  </a:lnTo>
                  <a:lnTo>
                    <a:pt x="176669" y="45186"/>
                  </a:lnTo>
                  <a:lnTo>
                    <a:pt x="176682" y="56959"/>
                  </a:lnTo>
                  <a:lnTo>
                    <a:pt x="176682" y="24066"/>
                  </a:lnTo>
                  <a:lnTo>
                    <a:pt x="173748" y="22910"/>
                  </a:lnTo>
                  <a:lnTo>
                    <a:pt x="166116" y="21310"/>
                  </a:lnTo>
                  <a:lnTo>
                    <a:pt x="157670" y="20777"/>
                  </a:lnTo>
                  <a:lnTo>
                    <a:pt x="150063" y="20777"/>
                  </a:lnTo>
                  <a:lnTo>
                    <a:pt x="117589" y="45186"/>
                  </a:lnTo>
                  <a:lnTo>
                    <a:pt x="117589" y="56959"/>
                  </a:lnTo>
                  <a:lnTo>
                    <a:pt x="150685" y="81457"/>
                  </a:lnTo>
                  <a:lnTo>
                    <a:pt x="157822" y="81457"/>
                  </a:lnTo>
                  <a:lnTo>
                    <a:pt x="194106" y="67017"/>
                  </a:lnTo>
                  <a:lnTo>
                    <a:pt x="197904" y="59740"/>
                  </a:lnTo>
                  <a:lnTo>
                    <a:pt x="197904" y="42240"/>
                  </a:lnTo>
                  <a:close/>
                </a:path>
                <a:path w="649604" h="1203325">
                  <a:moveTo>
                    <a:pt x="219163" y="1201521"/>
                  </a:moveTo>
                  <a:lnTo>
                    <a:pt x="190627" y="1170432"/>
                  </a:lnTo>
                  <a:lnTo>
                    <a:pt x="182079" y="1166139"/>
                  </a:lnTo>
                  <a:lnTo>
                    <a:pt x="191503" y="1165136"/>
                  </a:lnTo>
                  <a:lnTo>
                    <a:pt x="198589" y="1162659"/>
                  </a:lnTo>
                  <a:lnTo>
                    <a:pt x="207518" y="1155280"/>
                  </a:lnTo>
                  <a:lnTo>
                    <a:pt x="208064" y="1154823"/>
                  </a:lnTo>
                  <a:lnTo>
                    <a:pt x="210426" y="1149870"/>
                  </a:lnTo>
                  <a:lnTo>
                    <a:pt x="210426" y="1139101"/>
                  </a:lnTo>
                  <a:lnTo>
                    <a:pt x="208889" y="1134935"/>
                  </a:lnTo>
                  <a:lnTo>
                    <a:pt x="202615" y="1127544"/>
                  </a:lnTo>
                  <a:lnTo>
                    <a:pt x="198450" y="1124978"/>
                  </a:lnTo>
                  <a:lnTo>
                    <a:pt x="188087" y="1122121"/>
                  </a:lnTo>
                  <a:lnTo>
                    <a:pt x="188087" y="1142199"/>
                  </a:lnTo>
                  <a:lnTo>
                    <a:pt x="188087" y="1147292"/>
                  </a:lnTo>
                  <a:lnTo>
                    <a:pt x="170726" y="1155280"/>
                  </a:lnTo>
                  <a:lnTo>
                    <a:pt x="144259" y="1155280"/>
                  </a:lnTo>
                  <a:lnTo>
                    <a:pt x="144259" y="1134935"/>
                  </a:lnTo>
                  <a:lnTo>
                    <a:pt x="169976" y="1134935"/>
                  </a:lnTo>
                  <a:lnTo>
                    <a:pt x="188087" y="1142199"/>
                  </a:lnTo>
                  <a:lnTo>
                    <a:pt x="188087" y="1122121"/>
                  </a:lnTo>
                  <a:lnTo>
                    <a:pt x="179717" y="1121384"/>
                  </a:lnTo>
                  <a:lnTo>
                    <a:pt x="122580" y="1121384"/>
                  </a:lnTo>
                  <a:lnTo>
                    <a:pt x="122580" y="1201521"/>
                  </a:lnTo>
                  <a:lnTo>
                    <a:pt x="144259" y="1201521"/>
                  </a:lnTo>
                  <a:lnTo>
                    <a:pt x="144259" y="1168057"/>
                  </a:lnTo>
                  <a:lnTo>
                    <a:pt x="153657" y="1168057"/>
                  </a:lnTo>
                  <a:lnTo>
                    <a:pt x="193217" y="1201521"/>
                  </a:lnTo>
                  <a:lnTo>
                    <a:pt x="219163" y="1201521"/>
                  </a:lnTo>
                  <a:close/>
                </a:path>
                <a:path w="649604" h="1203325">
                  <a:moveTo>
                    <a:pt x="237401" y="608774"/>
                  </a:moveTo>
                  <a:lnTo>
                    <a:pt x="216814" y="608774"/>
                  </a:lnTo>
                  <a:lnTo>
                    <a:pt x="216814" y="666826"/>
                  </a:lnTo>
                  <a:lnTo>
                    <a:pt x="237401" y="666826"/>
                  </a:lnTo>
                  <a:lnTo>
                    <a:pt x="237401" y="608774"/>
                  </a:lnTo>
                  <a:close/>
                </a:path>
                <a:path w="649604" h="1203325">
                  <a:moveTo>
                    <a:pt x="237401" y="586689"/>
                  </a:moveTo>
                  <a:lnTo>
                    <a:pt x="216814" y="586689"/>
                  </a:lnTo>
                  <a:lnTo>
                    <a:pt x="216814" y="600900"/>
                  </a:lnTo>
                  <a:lnTo>
                    <a:pt x="237401" y="600900"/>
                  </a:lnTo>
                  <a:lnTo>
                    <a:pt x="237401" y="586689"/>
                  </a:lnTo>
                  <a:close/>
                </a:path>
                <a:path w="649604" h="1203325">
                  <a:moveTo>
                    <a:pt x="272059" y="1164793"/>
                  </a:moveTo>
                  <a:lnTo>
                    <a:pt x="231609" y="1164793"/>
                  </a:lnTo>
                  <a:lnTo>
                    <a:pt x="231609" y="1180147"/>
                  </a:lnTo>
                  <a:lnTo>
                    <a:pt x="272059" y="1180147"/>
                  </a:lnTo>
                  <a:lnTo>
                    <a:pt x="272059" y="1164793"/>
                  </a:lnTo>
                  <a:close/>
                </a:path>
                <a:path w="649604" h="1203325">
                  <a:moveTo>
                    <a:pt x="280339" y="586689"/>
                  </a:moveTo>
                  <a:lnTo>
                    <a:pt x="259753" y="586689"/>
                  </a:lnTo>
                  <a:lnTo>
                    <a:pt x="259753" y="666826"/>
                  </a:lnTo>
                  <a:lnTo>
                    <a:pt x="280339" y="666826"/>
                  </a:lnTo>
                  <a:lnTo>
                    <a:pt x="280339" y="586689"/>
                  </a:lnTo>
                  <a:close/>
                </a:path>
                <a:path w="649604" h="1203325">
                  <a:moveTo>
                    <a:pt x="284441" y="80149"/>
                  </a:moveTo>
                  <a:lnTo>
                    <a:pt x="282638" y="77368"/>
                  </a:lnTo>
                  <a:lnTo>
                    <a:pt x="281406" y="74777"/>
                  </a:lnTo>
                  <a:lnTo>
                    <a:pt x="281139" y="73799"/>
                  </a:lnTo>
                  <a:lnTo>
                    <a:pt x="280276" y="70637"/>
                  </a:lnTo>
                  <a:lnTo>
                    <a:pt x="280073" y="69926"/>
                  </a:lnTo>
                  <a:lnTo>
                    <a:pt x="279781" y="66509"/>
                  </a:lnTo>
                  <a:lnTo>
                    <a:pt x="279857" y="52260"/>
                  </a:lnTo>
                  <a:lnTo>
                    <a:pt x="279971" y="36461"/>
                  </a:lnTo>
                  <a:lnTo>
                    <a:pt x="279196" y="32537"/>
                  </a:lnTo>
                  <a:lnTo>
                    <a:pt x="256400" y="20777"/>
                  </a:lnTo>
                  <a:lnTo>
                    <a:pt x="237096" y="20777"/>
                  </a:lnTo>
                  <a:lnTo>
                    <a:pt x="229489" y="22136"/>
                  </a:lnTo>
                  <a:lnTo>
                    <a:pt x="219214" y="27508"/>
                  </a:lnTo>
                  <a:lnTo>
                    <a:pt x="215620" y="31673"/>
                  </a:lnTo>
                  <a:lnTo>
                    <a:pt x="213525" y="37274"/>
                  </a:lnTo>
                  <a:lnTo>
                    <a:pt x="232194" y="39801"/>
                  </a:lnTo>
                  <a:lnTo>
                    <a:pt x="233464" y="37096"/>
                  </a:lnTo>
                  <a:lnTo>
                    <a:pt x="235127" y="35217"/>
                  </a:lnTo>
                  <a:lnTo>
                    <a:pt x="239217" y="33070"/>
                  </a:lnTo>
                  <a:lnTo>
                    <a:pt x="242087" y="32537"/>
                  </a:lnTo>
                  <a:lnTo>
                    <a:pt x="251180" y="32537"/>
                  </a:lnTo>
                  <a:lnTo>
                    <a:pt x="254863" y="33159"/>
                  </a:lnTo>
                  <a:lnTo>
                    <a:pt x="258775" y="35661"/>
                  </a:lnTo>
                  <a:lnTo>
                    <a:pt x="259753" y="37782"/>
                  </a:lnTo>
                  <a:lnTo>
                    <a:pt x="259753" y="42252"/>
                  </a:lnTo>
                  <a:lnTo>
                    <a:pt x="259753" y="52260"/>
                  </a:lnTo>
                  <a:lnTo>
                    <a:pt x="259753" y="59004"/>
                  </a:lnTo>
                  <a:lnTo>
                    <a:pt x="259486" y="61506"/>
                  </a:lnTo>
                  <a:lnTo>
                    <a:pt x="258940" y="62814"/>
                  </a:lnTo>
                  <a:lnTo>
                    <a:pt x="258152" y="64820"/>
                  </a:lnTo>
                  <a:lnTo>
                    <a:pt x="256514" y="66509"/>
                  </a:lnTo>
                  <a:lnTo>
                    <a:pt x="254038" y="67894"/>
                  </a:lnTo>
                  <a:lnTo>
                    <a:pt x="250659" y="69710"/>
                  </a:lnTo>
                  <a:lnTo>
                    <a:pt x="247129" y="70637"/>
                  </a:lnTo>
                  <a:lnTo>
                    <a:pt x="240093" y="70637"/>
                  </a:lnTo>
                  <a:lnTo>
                    <a:pt x="237350" y="69850"/>
                  </a:lnTo>
                  <a:lnTo>
                    <a:pt x="233057" y="66713"/>
                  </a:lnTo>
                  <a:lnTo>
                    <a:pt x="231965" y="64846"/>
                  </a:lnTo>
                  <a:lnTo>
                    <a:pt x="231965" y="60515"/>
                  </a:lnTo>
                  <a:lnTo>
                    <a:pt x="252945" y="53708"/>
                  </a:lnTo>
                  <a:lnTo>
                    <a:pt x="257098" y="52920"/>
                  </a:lnTo>
                  <a:lnTo>
                    <a:pt x="259753" y="52260"/>
                  </a:lnTo>
                  <a:lnTo>
                    <a:pt x="259753" y="42252"/>
                  </a:lnTo>
                  <a:lnTo>
                    <a:pt x="256032" y="43434"/>
                  </a:lnTo>
                  <a:lnTo>
                    <a:pt x="249364" y="44678"/>
                  </a:lnTo>
                  <a:lnTo>
                    <a:pt x="212432" y="58077"/>
                  </a:lnTo>
                  <a:lnTo>
                    <a:pt x="211378" y="60998"/>
                  </a:lnTo>
                  <a:lnTo>
                    <a:pt x="211378" y="69253"/>
                  </a:lnTo>
                  <a:lnTo>
                    <a:pt x="213702" y="73342"/>
                  </a:lnTo>
                  <a:lnTo>
                    <a:pt x="222935" y="79832"/>
                  </a:lnTo>
                  <a:lnTo>
                    <a:pt x="229247" y="81457"/>
                  </a:lnTo>
                  <a:lnTo>
                    <a:pt x="241795" y="81457"/>
                  </a:lnTo>
                  <a:lnTo>
                    <a:pt x="246075" y="80810"/>
                  </a:lnTo>
                  <a:lnTo>
                    <a:pt x="254076" y="78257"/>
                  </a:lnTo>
                  <a:lnTo>
                    <a:pt x="257848" y="76352"/>
                  </a:lnTo>
                  <a:lnTo>
                    <a:pt x="261366" y="73799"/>
                  </a:lnTo>
                  <a:lnTo>
                    <a:pt x="261505" y="74091"/>
                  </a:lnTo>
                  <a:lnTo>
                    <a:pt x="262877" y="77609"/>
                  </a:lnTo>
                  <a:lnTo>
                    <a:pt x="263525" y="79121"/>
                  </a:lnTo>
                  <a:lnTo>
                    <a:pt x="264071" y="80149"/>
                  </a:lnTo>
                  <a:lnTo>
                    <a:pt x="284441" y="80149"/>
                  </a:lnTo>
                  <a:close/>
                </a:path>
                <a:path w="649604" h="1203325">
                  <a:moveTo>
                    <a:pt x="340067" y="665835"/>
                  </a:moveTo>
                  <a:lnTo>
                    <a:pt x="338531" y="655408"/>
                  </a:lnTo>
                  <a:lnTo>
                    <a:pt x="338302" y="653935"/>
                  </a:lnTo>
                  <a:lnTo>
                    <a:pt x="334695" y="654913"/>
                  </a:lnTo>
                  <a:lnTo>
                    <a:pt x="331927" y="655408"/>
                  </a:lnTo>
                  <a:lnTo>
                    <a:pt x="328650" y="655408"/>
                  </a:lnTo>
                  <a:lnTo>
                    <a:pt x="327494" y="655154"/>
                  </a:lnTo>
                  <a:lnTo>
                    <a:pt x="325577" y="654126"/>
                  </a:lnTo>
                  <a:lnTo>
                    <a:pt x="324967" y="653478"/>
                  </a:lnTo>
                  <a:lnTo>
                    <a:pt x="324446" y="651916"/>
                  </a:lnTo>
                  <a:lnTo>
                    <a:pt x="324307" y="649147"/>
                  </a:lnTo>
                  <a:lnTo>
                    <a:pt x="324307" y="621030"/>
                  </a:lnTo>
                  <a:lnTo>
                    <a:pt x="338366" y="621030"/>
                  </a:lnTo>
                  <a:lnTo>
                    <a:pt x="338366" y="608774"/>
                  </a:lnTo>
                  <a:lnTo>
                    <a:pt x="324307" y="608774"/>
                  </a:lnTo>
                  <a:lnTo>
                    <a:pt x="324307" y="588276"/>
                  </a:lnTo>
                  <a:lnTo>
                    <a:pt x="303631" y="597242"/>
                  </a:lnTo>
                  <a:lnTo>
                    <a:pt x="303631" y="608774"/>
                  </a:lnTo>
                  <a:lnTo>
                    <a:pt x="294182" y="608774"/>
                  </a:lnTo>
                  <a:lnTo>
                    <a:pt x="294182" y="621030"/>
                  </a:lnTo>
                  <a:lnTo>
                    <a:pt x="303631" y="621030"/>
                  </a:lnTo>
                  <a:lnTo>
                    <a:pt x="303644" y="651916"/>
                  </a:lnTo>
                  <a:lnTo>
                    <a:pt x="303872" y="655408"/>
                  </a:lnTo>
                  <a:lnTo>
                    <a:pt x="304304" y="657161"/>
                  </a:lnTo>
                  <a:lnTo>
                    <a:pt x="304825" y="659676"/>
                  </a:lnTo>
                  <a:lnTo>
                    <a:pt x="305803" y="661657"/>
                  </a:lnTo>
                  <a:lnTo>
                    <a:pt x="308584" y="664616"/>
                  </a:lnTo>
                  <a:lnTo>
                    <a:pt x="310819" y="665835"/>
                  </a:lnTo>
                  <a:lnTo>
                    <a:pt x="316725" y="667677"/>
                  </a:lnTo>
                  <a:lnTo>
                    <a:pt x="320078" y="668147"/>
                  </a:lnTo>
                  <a:lnTo>
                    <a:pt x="329844" y="668147"/>
                  </a:lnTo>
                  <a:lnTo>
                    <a:pt x="335280" y="667372"/>
                  </a:lnTo>
                  <a:lnTo>
                    <a:pt x="340067" y="665835"/>
                  </a:lnTo>
                  <a:close/>
                </a:path>
                <a:path w="649604" h="1203325">
                  <a:moveTo>
                    <a:pt x="367385" y="1173111"/>
                  </a:moveTo>
                  <a:lnTo>
                    <a:pt x="317271" y="1149642"/>
                  </a:lnTo>
                  <a:lnTo>
                    <a:pt x="310629" y="1147864"/>
                  </a:lnTo>
                  <a:lnTo>
                    <a:pt x="305739" y="1144790"/>
                  </a:lnTo>
                  <a:lnTo>
                    <a:pt x="304673" y="1143177"/>
                  </a:lnTo>
                  <a:lnTo>
                    <a:pt x="304673" y="1139190"/>
                  </a:lnTo>
                  <a:lnTo>
                    <a:pt x="305816" y="1137539"/>
                  </a:lnTo>
                  <a:lnTo>
                    <a:pt x="311683" y="1134376"/>
                  </a:lnTo>
                  <a:lnTo>
                    <a:pt x="316611" y="1133411"/>
                  </a:lnTo>
                  <a:lnTo>
                    <a:pt x="329018" y="1133411"/>
                  </a:lnTo>
                  <a:lnTo>
                    <a:pt x="333603" y="1134313"/>
                  </a:lnTo>
                  <a:lnTo>
                    <a:pt x="339699" y="1137920"/>
                  </a:lnTo>
                  <a:lnTo>
                    <a:pt x="341706" y="1140879"/>
                  </a:lnTo>
                  <a:lnTo>
                    <a:pt x="342633" y="1144993"/>
                  </a:lnTo>
                  <a:lnTo>
                    <a:pt x="364312" y="1144295"/>
                  </a:lnTo>
                  <a:lnTo>
                    <a:pt x="332613" y="1120419"/>
                  </a:lnTo>
                  <a:lnTo>
                    <a:pt x="323138" y="1120013"/>
                  </a:lnTo>
                  <a:lnTo>
                    <a:pt x="314871" y="1120013"/>
                  </a:lnTo>
                  <a:lnTo>
                    <a:pt x="283933" y="1138288"/>
                  </a:lnTo>
                  <a:lnTo>
                    <a:pt x="283933" y="1148702"/>
                  </a:lnTo>
                  <a:lnTo>
                    <a:pt x="318300" y="1166418"/>
                  </a:lnTo>
                  <a:lnTo>
                    <a:pt x="327342" y="1168107"/>
                  </a:lnTo>
                  <a:lnTo>
                    <a:pt x="333121" y="1169263"/>
                  </a:lnTo>
                  <a:lnTo>
                    <a:pt x="345706" y="1176337"/>
                  </a:lnTo>
                  <a:lnTo>
                    <a:pt x="345706" y="1181188"/>
                  </a:lnTo>
                  <a:lnTo>
                    <a:pt x="343928" y="1183767"/>
                  </a:lnTo>
                  <a:lnTo>
                    <a:pt x="336854" y="1188161"/>
                  </a:lnTo>
                  <a:lnTo>
                    <a:pt x="331584" y="1189266"/>
                  </a:lnTo>
                  <a:lnTo>
                    <a:pt x="318008" y="1189266"/>
                  </a:lnTo>
                  <a:lnTo>
                    <a:pt x="312762" y="1188034"/>
                  </a:lnTo>
                  <a:lnTo>
                    <a:pt x="304990" y="1183068"/>
                  </a:lnTo>
                  <a:lnTo>
                    <a:pt x="302425" y="1179195"/>
                  </a:lnTo>
                  <a:lnTo>
                    <a:pt x="301155" y="1173911"/>
                  </a:lnTo>
                  <a:lnTo>
                    <a:pt x="280035" y="1175448"/>
                  </a:lnTo>
                  <a:lnTo>
                    <a:pt x="314782" y="1202499"/>
                  </a:lnTo>
                  <a:lnTo>
                    <a:pt x="324383" y="1202931"/>
                  </a:lnTo>
                  <a:lnTo>
                    <a:pt x="333705" y="1202931"/>
                  </a:lnTo>
                  <a:lnTo>
                    <a:pt x="341503" y="1201953"/>
                  </a:lnTo>
                  <a:lnTo>
                    <a:pt x="354012" y="1198067"/>
                  </a:lnTo>
                  <a:lnTo>
                    <a:pt x="358838" y="1195082"/>
                  </a:lnTo>
                  <a:lnTo>
                    <a:pt x="363804" y="1189266"/>
                  </a:lnTo>
                  <a:lnTo>
                    <a:pt x="365683" y="1187069"/>
                  </a:lnTo>
                  <a:lnTo>
                    <a:pt x="367258" y="1183068"/>
                  </a:lnTo>
                  <a:lnTo>
                    <a:pt x="367385" y="1173111"/>
                  </a:lnTo>
                  <a:close/>
                </a:path>
                <a:path w="649604" h="1203325">
                  <a:moveTo>
                    <a:pt x="374129" y="0"/>
                  </a:moveTo>
                  <a:lnTo>
                    <a:pt x="353618" y="0"/>
                  </a:lnTo>
                  <a:lnTo>
                    <a:pt x="353618" y="44665"/>
                  </a:lnTo>
                  <a:lnTo>
                    <a:pt x="353618" y="57315"/>
                  </a:lnTo>
                  <a:lnTo>
                    <a:pt x="351942" y="61798"/>
                  </a:lnTo>
                  <a:lnTo>
                    <a:pt x="345313" y="67818"/>
                  </a:lnTo>
                  <a:lnTo>
                    <a:pt x="341274" y="69329"/>
                  </a:lnTo>
                  <a:lnTo>
                    <a:pt x="330593" y="69329"/>
                  </a:lnTo>
                  <a:lnTo>
                    <a:pt x="325945" y="67322"/>
                  </a:lnTo>
                  <a:lnTo>
                    <a:pt x="320319" y="60515"/>
                  </a:lnTo>
                  <a:lnTo>
                    <a:pt x="319176" y="56057"/>
                  </a:lnTo>
                  <a:lnTo>
                    <a:pt x="319176" y="44107"/>
                  </a:lnTo>
                  <a:lnTo>
                    <a:pt x="320827" y="39763"/>
                  </a:lnTo>
                  <a:lnTo>
                    <a:pt x="327418" y="33972"/>
                  </a:lnTo>
                  <a:lnTo>
                    <a:pt x="331520" y="32537"/>
                  </a:lnTo>
                  <a:lnTo>
                    <a:pt x="341414" y="32537"/>
                  </a:lnTo>
                  <a:lnTo>
                    <a:pt x="345567" y="33997"/>
                  </a:lnTo>
                  <a:lnTo>
                    <a:pt x="352005" y="39852"/>
                  </a:lnTo>
                  <a:lnTo>
                    <a:pt x="353618" y="44665"/>
                  </a:lnTo>
                  <a:lnTo>
                    <a:pt x="353618" y="0"/>
                  </a:lnTo>
                  <a:lnTo>
                    <a:pt x="353542" y="28867"/>
                  </a:lnTo>
                  <a:lnTo>
                    <a:pt x="347192" y="23469"/>
                  </a:lnTo>
                  <a:lnTo>
                    <a:pt x="339661" y="20777"/>
                  </a:lnTo>
                  <a:lnTo>
                    <a:pt x="321500" y="20777"/>
                  </a:lnTo>
                  <a:lnTo>
                    <a:pt x="313651" y="23342"/>
                  </a:lnTo>
                  <a:lnTo>
                    <a:pt x="301256" y="33566"/>
                  </a:lnTo>
                  <a:lnTo>
                    <a:pt x="298145" y="41059"/>
                  </a:lnTo>
                  <a:lnTo>
                    <a:pt x="298145" y="60540"/>
                  </a:lnTo>
                  <a:lnTo>
                    <a:pt x="301332" y="68008"/>
                  </a:lnTo>
                  <a:lnTo>
                    <a:pt x="314083" y="78752"/>
                  </a:lnTo>
                  <a:lnTo>
                    <a:pt x="321741" y="81457"/>
                  </a:lnTo>
                  <a:lnTo>
                    <a:pt x="335076" y="81457"/>
                  </a:lnTo>
                  <a:lnTo>
                    <a:pt x="339445" y="80645"/>
                  </a:lnTo>
                  <a:lnTo>
                    <a:pt x="348081" y="77406"/>
                  </a:lnTo>
                  <a:lnTo>
                    <a:pt x="351828" y="74930"/>
                  </a:lnTo>
                  <a:lnTo>
                    <a:pt x="355003" y="71615"/>
                  </a:lnTo>
                  <a:lnTo>
                    <a:pt x="355003" y="80149"/>
                  </a:lnTo>
                  <a:lnTo>
                    <a:pt x="374129" y="80149"/>
                  </a:lnTo>
                  <a:lnTo>
                    <a:pt x="374129" y="71615"/>
                  </a:lnTo>
                  <a:lnTo>
                    <a:pt x="374129" y="69329"/>
                  </a:lnTo>
                  <a:lnTo>
                    <a:pt x="374129" y="32537"/>
                  </a:lnTo>
                  <a:lnTo>
                    <a:pt x="374129" y="28867"/>
                  </a:lnTo>
                  <a:lnTo>
                    <a:pt x="374129" y="0"/>
                  </a:lnTo>
                  <a:close/>
                </a:path>
                <a:path w="649604" h="1203325">
                  <a:moveTo>
                    <a:pt x="392239" y="630097"/>
                  </a:moveTo>
                  <a:lnTo>
                    <a:pt x="351790" y="630097"/>
                  </a:lnTo>
                  <a:lnTo>
                    <a:pt x="351790" y="645464"/>
                  </a:lnTo>
                  <a:lnTo>
                    <a:pt x="392239" y="645464"/>
                  </a:lnTo>
                  <a:lnTo>
                    <a:pt x="392239" y="630097"/>
                  </a:lnTo>
                  <a:close/>
                </a:path>
                <a:path w="649604" h="1203325">
                  <a:moveTo>
                    <a:pt x="462648" y="57111"/>
                  </a:moveTo>
                  <a:lnTo>
                    <a:pt x="422262" y="41871"/>
                  </a:lnTo>
                  <a:lnTo>
                    <a:pt x="415848" y="40449"/>
                  </a:lnTo>
                  <a:lnTo>
                    <a:pt x="412623" y="38646"/>
                  </a:lnTo>
                  <a:lnTo>
                    <a:pt x="411937" y="37719"/>
                  </a:lnTo>
                  <a:lnTo>
                    <a:pt x="411937" y="35344"/>
                  </a:lnTo>
                  <a:lnTo>
                    <a:pt x="412724" y="34315"/>
                  </a:lnTo>
                  <a:lnTo>
                    <a:pt x="414274" y="33515"/>
                  </a:lnTo>
                  <a:lnTo>
                    <a:pt x="416623" y="32385"/>
                  </a:lnTo>
                  <a:lnTo>
                    <a:pt x="420522" y="31826"/>
                  </a:lnTo>
                  <a:lnTo>
                    <a:pt x="430237" y="31826"/>
                  </a:lnTo>
                  <a:lnTo>
                    <a:pt x="433552" y="32423"/>
                  </a:lnTo>
                  <a:lnTo>
                    <a:pt x="438175" y="34823"/>
                  </a:lnTo>
                  <a:lnTo>
                    <a:pt x="439762" y="36550"/>
                  </a:lnTo>
                  <a:lnTo>
                    <a:pt x="440588" y="38811"/>
                  </a:lnTo>
                  <a:lnTo>
                    <a:pt x="460006" y="36131"/>
                  </a:lnTo>
                  <a:lnTo>
                    <a:pt x="458355" y="31826"/>
                  </a:lnTo>
                  <a:lnTo>
                    <a:pt x="458063" y="31064"/>
                  </a:lnTo>
                  <a:lnTo>
                    <a:pt x="454482" y="27241"/>
                  </a:lnTo>
                  <a:lnTo>
                    <a:pt x="444144" y="22072"/>
                  </a:lnTo>
                  <a:lnTo>
                    <a:pt x="436219" y="20777"/>
                  </a:lnTo>
                  <a:lnTo>
                    <a:pt x="414375" y="20777"/>
                  </a:lnTo>
                  <a:lnTo>
                    <a:pt x="406133" y="22491"/>
                  </a:lnTo>
                  <a:lnTo>
                    <a:pt x="395490" y="29337"/>
                  </a:lnTo>
                  <a:lnTo>
                    <a:pt x="392861" y="33515"/>
                  </a:lnTo>
                  <a:lnTo>
                    <a:pt x="392823" y="44170"/>
                  </a:lnTo>
                  <a:lnTo>
                    <a:pt x="395897" y="48526"/>
                  </a:lnTo>
                  <a:lnTo>
                    <a:pt x="437184" y="59766"/>
                  </a:lnTo>
                  <a:lnTo>
                    <a:pt x="439496" y="60439"/>
                  </a:lnTo>
                  <a:lnTo>
                    <a:pt x="440601" y="61226"/>
                  </a:lnTo>
                  <a:lnTo>
                    <a:pt x="441490" y="61937"/>
                  </a:lnTo>
                  <a:lnTo>
                    <a:pt x="441985" y="62903"/>
                  </a:lnTo>
                  <a:lnTo>
                    <a:pt x="441985" y="65786"/>
                  </a:lnTo>
                  <a:lnTo>
                    <a:pt x="441071" y="67157"/>
                  </a:lnTo>
                  <a:lnTo>
                    <a:pt x="439267" y="68160"/>
                  </a:lnTo>
                  <a:lnTo>
                    <a:pt x="436587" y="69621"/>
                  </a:lnTo>
                  <a:lnTo>
                    <a:pt x="432587" y="70345"/>
                  </a:lnTo>
                  <a:lnTo>
                    <a:pt x="422414" y="70345"/>
                  </a:lnTo>
                  <a:lnTo>
                    <a:pt x="418668" y="69583"/>
                  </a:lnTo>
                  <a:lnTo>
                    <a:pt x="413283" y="66484"/>
                  </a:lnTo>
                  <a:lnTo>
                    <a:pt x="411505" y="64211"/>
                  </a:lnTo>
                  <a:lnTo>
                    <a:pt x="410616" y="61226"/>
                  </a:lnTo>
                  <a:lnTo>
                    <a:pt x="389953" y="63576"/>
                  </a:lnTo>
                  <a:lnTo>
                    <a:pt x="427253" y="81457"/>
                  </a:lnTo>
                  <a:lnTo>
                    <a:pt x="435470" y="81102"/>
                  </a:lnTo>
                  <a:lnTo>
                    <a:pt x="460667" y="70345"/>
                  </a:lnTo>
                  <a:lnTo>
                    <a:pt x="462648" y="67322"/>
                  </a:lnTo>
                  <a:lnTo>
                    <a:pt x="462648" y="57111"/>
                  </a:lnTo>
                  <a:close/>
                </a:path>
                <a:path w="649604" h="1203325">
                  <a:moveTo>
                    <a:pt x="466305" y="1121384"/>
                  </a:moveTo>
                  <a:lnTo>
                    <a:pt x="380936" y="1121384"/>
                  </a:lnTo>
                  <a:lnTo>
                    <a:pt x="380936" y="1134935"/>
                  </a:lnTo>
                  <a:lnTo>
                    <a:pt x="412826" y="1134935"/>
                  </a:lnTo>
                  <a:lnTo>
                    <a:pt x="412826" y="1201521"/>
                  </a:lnTo>
                  <a:lnTo>
                    <a:pt x="434505" y="1201521"/>
                  </a:lnTo>
                  <a:lnTo>
                    <a:pt x="434505" y="1134935"/>
                  </a:lnTo>
                  <a:lnTo>
                    <a:pt x="466305" y="1134935"/>
                  </a:lnTo>
                  <a:lnTo>
                    <a:pt x="466305" y="1121384"/>
                  </a:lnTo>
                  <a:close/>
                </a:path>
                <a:path w="649604" h="1203325">
                  <a:moveTo>
                    <a:pt x="475907" y="608774"/>
                  </a:moveTo>
                  <a:lnTo>
                    <a:pt x="455320" y="608774"/>
                  </a:lnTo>
                  <a:lnTo>
                    <a:pt x="455320" y="641565"/>
                  </a:lnTo>
                  <a:lnTo>
                    <a:pt x="454812" y="646798"/>
                  </a:lnTo>
                  <a:lnTo>
                    <a:pt x="452742" y="651052"/>
                  </a:lnTo>
                  <a:lnTo>
                    <a:pt x="450850" y="652843"/>
                  </a:lnTo>
                  <a:lnTo>
                    <a:pt x="445274" y="655726"/>
                  </a:lnTo>
                  <a:lnTo>
                    <a:pt x="442125" y="656450"/>
                  </a:lnTo>
                  <a:lnTo>
                    <a:pt x="435533" y="656450"/>
                  </a:lnTo>
                  <a:lnTo>
                    <a:pt x="425716" y="643623"/>
                  </a:lnTo>
                  <a:lnTo>
                    <a:pt x="425716" y="608774"/>
                  </a:lnTo>
                  <a:lnTo>
                    <a:pt x="405130" y="608774"/>
                  </a:lnTo>
                  <a:lnTo>
                    <a:pt x="405142" y="651052"/>
                  </a:lnTo>
                  <a:lnTo>
                    <a:pt x="425754" y="668147"/>
                  </a:lnTo>
                  <a:lnTo>
                    <a:pt x="436118" y="668147"/>
                  </a:lnTo>
                  <a:lnTo>
                    <a:pt x="440994" y="667245"/>
                  </a:lnTo>
                  <a:lnTo>
                    <a:pt x="450227" y="663676"/>
                  </a:lnTo>
                  <a:lnTo>
                    <a:pt x="453961" y="661238"/>
                  </a:lnTo>
                  <a:lnTo>
                    <a:pt x="456793" y="658139"/>
                  </a:lnTo>
                  <a:lnTo>
                    <a:pt x="456793" y="666826"/>
                  </a:lnTo>
                  <a:lnTo>
                    <a:pt x="475907" y="666826"/>
                  </a:lnTo>
                  <a:lnTo>
                    <a:pt x="475907" y="658139"/>
                  </a:lnTo>
                  <a:lnTo>
                    <a:pt x="475907" y="656450"/>
                  </a:lnTo>
                  <a:lnTo>
                    <a:pt x="475907" y="608774"/>
                  </a:lnTo>
                  <a:close/>
                </a:path>
                <a:path w="649604" h="1203325">
                  <a:moveTo>
                    <a:pt x="568464" y="1201521"/>
                  </a:moveTo>
                  <a:lnTo>
                    <a:pt x="558685" y="1183309"/>
                  </a:lnTo>
                  <a:lnTo>
                    <a:pt x="551434" y="1169809"/>
                  </a:lnTo>
                  <a:lnTo>
                    <a:pt x="535482" y="1140066"/>
                  </a:lnTo>
                  <a:lnTo>
                    <a:pt x="528523" y="1127112"/>
                  </a:lnTo>
                  <a:lnTo>
                    <a:pt x="528523" y="1169809"/>
                  </a:lnTo>
                  <a:lnTo>
                    <a:pt x="499224" y="1169809"/>
                  </a:lnTo>
                  <a:lnTo>
                    <a:pt x="513727" y="1140066"/>
                  </a:lnTo>
                  <a:lnTo>
                    <a:pt x="528523" y="1169809"/>
                  </a:lnTo>
                  <a:lnTo>
                    <a:pt x="528523" y="1127112"/>
                  </a:lnTo>
                  <a:lnTo>
                    <a:pt x="525449" y="1121384"/>
                  </a:lnTo>
                  <a:lnTo>
                    <a:pt x="502513" y="1121384"/>
                  </a:lnTo>
                  <a:lnTo>
                    <a:pt x="460667" y="1201521"/>
                  </a:lnTo>
                  <a:lnTo>
                    <a:pt x="483679" y="1201521"/>
                  </a:lnTo>
                  <a:lnTo>
                    <a:pt x="492531" y="1183309"/>
                  </a:lnTo>
                  <a:lnTo>
                    <a:pt x="535482" y="1183309"/>
                  </a:lnTo>
                  <a:lnTo>
                    <a:pt x="544868" y="1201521"/>
                  </a:lnTo>
                  <a:lnTo>
                    <a:pt x="568464" y="1201521"/>
                  </a:lnTo>
                  <a:close/>
                </a:path>
                <a:path w="649604" h="1203325">
                  <a:moveTo>
                    <a:pt x="575348" y="628040"/>
                  </a:moveTo>
                  <a:lnTo>
                    <a:pt x="572198" y="620687"/>
                  </a:lnTo>
                  <a:lnTo>
                    <a:pt x="570903" y="619594"/>
                  </a:lnTo>
                  <a:lnTo>
                    <a:pt x="568172" y="617308"/>
                  </a:lnTo>
                  <a:lnTo>
                    <a:pt x="559587" y="610095"/>
                  </a:lnTo>
                  <a:lnTo>
                    <a:pt x="554380" y="608317"/>
                  </a:lnTo>
                  <a:lnTo>
                    <a:pt x="554380" y="631507"/>
                  </a:lnTo>
                  <a:lnTo>
                    <a:pt x="554380" y="644105"/>
                  </a:lnTo>
                  <a:lnTo>
                    <a:pt x="552805" y="648792"/>
                  </a:lnTo>
                  <a:lnTo>
                    <a:pt x="546442" y="654519"/>
                  </a:lnTo>
                  <a:lnTo>
                    <a:pt x="542455" y="655955"/>
                  </a:lnTo>
                  <a:lnTo>
                    <a:pt x="532701" y="655955"/>
                  </a:lnTo>
                  <a:lnTo>
                    <a:pt x="528472" y="654392"/>
                  </a:lnTo>
                  <a:lnTo>
                    <a:pt x="521525" y="648157"/>
                  </a:lnTo>
                  <a:lnTo>
                    <a:pt x="519811" y="643331"/>
                  </a:lnTo>
                  <a:lnTo>
                    <a:pt x="519811" y="631126"/>
                  </a:lnTo>
                  <a:lnTo>
                    <a:pt x="521462" y="626846"/>
                  </a:lnTo>
                  <a:lnTo>
                    <a:pt x="528116" y="621042"/>
                  </a:lnTo>
                  <a:lnTo>
                    <a:pt x="532269" y="619594"/>
                  </a:lnTo>
                  <a:lnTo>
                    <a:pt x="542150" y="619594"/>
                  </a:lnTo>
                  <a:lnTo>
                    <a:pt x="546201" y="621068"/>
                  </a:lnTo>
                  <a:lnTo>
                    <a:pt x="552742" y="626986"/>
                  </a:lnTo>
                  <a:lnTo>
                    <a:pt x="554380" y="631507"/>
                  </a:lnTo>
                  <a:lnTo>
                    <a:pt x="554380" y="608317"/>
                  </a:lnTo>
                  <a:lnTo>
                    <a:pt x="551916" y="607466"/>
                  </a:lnTo>
                  <a:lnTo>
                    <a:pt x="537705" y="607466"/>
                  </a:lnTo>
                  <a:lnTo>
                    <a:pt x="532980" y="608380"/>
                  </a:lnTo>
                  <a:lnTo>
                    <a:pt x="524497" y="612013"/>
                  </a:lnTo>
                  <a:lnTo>
                    <a:pt x="521119" y="614400"/>
                  </a:lnTo>
                  <a:lnTo>
                    <a:pt x="518642" y="617308"/>
                  </a:lnTo>
                  <a:lnTo>
                    <a:pt x="518642" y="608774"/>
                  </a:lnTo>
                  <a:lnTo>
                    <a:pt x="499427" y="608774"/>
                  </a:lnTo>
                  <a:lnTo>
                    <a:pt x="499427" y="688911"/>
                  </a:lnTo>
                  <a:lnTo>
                    <a:pt x="520014" y="688911"/>
                  </a:lnTo>
                  <a:lnTo>
                    <a:pt x="520014" y="659676"/>
                  </a:lnTo>
                  <a:lnTo>
                    <a:pt x="523875" y="662762"/>
                  </a:lnTo>
                  <a:lnTo>
                    <a:pt x="527545" y="664946"/>
                  </a:lnTo>
                  <a:lnTo>
                    <a:pt x="534543" y="667499"/>
                  </a:lnTo>
                  <a:lnTo>
                    <a:pt x="538441" y="668147"/>
                  </a:lnTo>
                  <a:lnTo>
                    <a:pt x="551776" y="668147"/>
                  </a:lnTo>
                  <a:lnTo>
                    <a:pt x="575348" y="647166"/>
                  </a:lnTo>
                  <a:lnTo>
                    <a:pt x="575348" y="628040"/>
                  </a:lnTo>
                  <a:close/>
                </a:path>
                <a:path w="649604" h="1203325">
                  <a:moveTo>
                    <a:pt x="649427" y="1121384"/>
                  </a:moveTo>
                  <a:lnTo>
                    <a:pt x="564057" y="1121384"/>
                  </a:lnTo>
                  <a:lnTo>
                    <a:pt x="564057" y="1134935"/>
                  </a:lnTo>
                  <a:lnTo>
                    <a:pt x="595934" y="1134935"/>
                  </a:lnTo>
                  <a:lnTo>
                    <a:pt x="595934" y="1201521"/>
                  </a:lnTo>
                  <a:lnTo>
                    <a:pt x="617626" y="1201521"/>
                  </a:lnTo>
                  <a:lnTo>
                    <a:pt x="617626" y="1134935"/>
                  </a:lnTo>
                  <a:lnTo>
                    <a:pt x="649427" y="1134935"/>
                  </a:lnTo>
                  <a:lnTo>
                    <a:pt x="649427" y="1121384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0395" y="1370075"/>
            <a:ext cx="6935724" cy="315468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12477" y="6537147"/>
            <a:ext cx="1536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latin typeface="Microsoft Sans Serif"/>
                <a:cs typeface="Microsoft Sans Serif"/>
              </a:rPr>
              <a:t>35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35736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274246"/>
                </a:solidFill>
                <a:latin typeface="Arial"/>
                <a:cs typeface="Arial"/>
              </a:rPr>
              <a:t>Статистика</a:t>
            </a:r>
            <a:r>
              <a:rPr sz="4400" b="1" spc="-50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4400" b="1" spc="-25" dirty="0">
                <a:solidFill>
                  <a:srgbClr val="274246"/>
                </a:solidFill>
                <a:latin typeface="Arial"/>
                <a:cs typeface="Arial"/>
              </a:rPr>
              <a:t>землепользования</a:t>
            </a:r>
            <a:endParaRPr sz="4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775704" y="3227832"/>
            <a:ext cx="603250" cy="111125"/>
          </a:xfrm>
          <a:custGeom>
            <a:avLst/>
            <a:gdLst/>
            <a:ahLst/>
            <a:cxnLst/>
            <a:rect l="l" t="t" r="r" b="b"/>
            <a:pathLst>
              <a:path w="603250" h="111125">
                <a:moveTo>
                  <a:pt x="0" y="0"/>
                </a:moveTo>
                <a:lnTo>
                  <a:pt x="602869" y="110997"/>
                </a:lnTo>
              </a:path>
            </a:pathLst>
          </a:custGeom>
          <a:ln w="6096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281420" y="1299209"/>
            <a:ext cx="5313045" cy="462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6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И</a:t>
            </a:r>
            <a:r>
              <a:rPr sz="1800" spc="-10" dirty="0">
                <a:latin typeface="Microsoft Sans Serif"/>
                <a:cs typeface="Microsoft Sans Serif"/>
              </a:rPr>
              <a:t>нфраструктура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b="1" dirty="0">
                <a:latin typeface="Arial"/>
                <a:cs typeface="Arial"/>
              </a:rPr>
              <a:t>п</a:t>
            </a:r>
            <a:r>
              <a:rPr sz="1800" dirty="0">
                <a:latin typeface="Microsoft Sans Serif"/>
                <a:cs typeface="Microsoft Sans Serif"/>
              </a:rPr>
              <a:t>ространственных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b="1" dirty="0">
                <a:latin typeface="Arial"/>
                <a:cs typeface="Arial"/>
              </a:rPr>
              <a:t>д</a:t>
            </a:r>
            <a:r>
              <a:rPr sz="1800" dirty="0">
                <a:latin typeface="Microsoft Sans Serif"/>
                <a:cs typeface="Microsoft Sans Serif"/>
              </a:rPr>
              <a:t>анных</a:t>
            </a:r>
            <a:r>
              <a:rPr sz="1800" spc="-7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(SDI)</a:t>
            </a:r>
            <a:endParaRPr sz="1800">
              <a:latin typeface="Microsoft Sans Serif"/>
              <a:cs typeface="Microsoft Sans Serif"/>
            </a:endParaRPr>
          </a:p>
          <a:p>
            <a:pPr marR="281940" algn="ctr">
              <a:lnSpc>
                <a:spcPts val="1480"/>
              </a:lnSpc>
            </a:pPr>
            <a:r>
              <a:rPr sz="1400" dirty="0">
                <a:solidFill>
                  <a:srgbClr val="006FC0"/>
                </a:solidFill>
                <a:latin typeface="Microsoft Sans Serif"/>
                <a:cs typeface="Microsoft Sans Serif"/>
              </a:rPr>
              <a:t>Информация,</a:t>
            </a:r>
            <a:r>
              <a:rPr sz="1400" spc="-35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006FC0"/>
                </a:solidFill>
                <a:latin typeface="Microsoft Sans Serif"/>
                <a:cs typeface="Microsoft Sans Serif"/>
              </a:rPr>
              <a:t>хранящаяся</a:t>
            </a:r>
            <a:r>
              <a:rPr sz="1400" spc="-15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006FC0"/>
                </a:solidFill>
                <a:latin typeface="Microsoft Sans Serif"/>
                <a:cs typeface="Microsoft Sans Serif"/>
              </a:rPr>
              <a:t>в</a:t>
            </a:r>
            <a:r>
              <a:rPr sz="1400" spc="-20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006FC0"/>
                </a:solidFill>
                <a:latin typeface="Microsoft Sans Serif"/>
                <a:cs typeface="Microsoft Sans Serif"/>
              </a:rPr>
              <a:t>виде</a:t>
            </a:r>
            <a:r>
              <a:rPr sz="1400" spc="-20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1400" b="1" spc="-20" dirty="0">
                <a:solidFill>
                  <a:srgbClr val="006FC0"/>
                </a:solidFill>
                <a:latin typeface="Arial"/>
                <a:cs typeface="Arial"/>
              </a:rPr>
              <a:t>слоев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3703" y="1558879"/>
            <a:ext cx="4728845" cy="2480310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30"/>
              </a:spcBef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274246"/>
                </a:solidFill>
                <a:latin typeface="Microsoft Sans Serif"/>
                <a:cs typeface="Microsoft Sans Serif"/>
              </a:rPr>
              <a:t>Выходные</a:t>
            </a:r>
            <a:r>
              <a:rPr sz="2400" spc="-16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данные:</a:t>
            </a:r>
            <a:endParaRPr sz="2400">
              <a:latin typeface="Microsoft Sans Serif"/>
              <a:cs typeface="Microsoft Sans Serif"/>
            </a:endParaRPr>
          </a:p>
          <a:p>
            <a:pPr marL="516890" lvl="1" indent="-253365">
              <a:lnSpc>
                <a:spcPct val="100000"/>
              </a:lnSpc>
              <a:spcBef>
                <a:spcPts val="700"/>
              </a:spcBef>
              <a:buFont typeface="Microsoft Sans Serif"/>
              <a:buAutoNum type="arabicPeriod"/>
              <a:tabLst>
                <a:tab pos="516890" algn="l"/>
              </a:tabLst>
            </a:pPr>
            <a:r>
              <a:rPr sz="1800" b="1" spc="-10" dirty="0">
                <a:solidFill>
                  <a:srgbClr val="274246"/>
                </a:solidFill>
                <a:latin typeface="Arial"/>
                <a:cs typeface="Arial"/>
              </a:rPr>
              <a:t>Традиционная</a:t>
            </a:r>
            <a:r>
              <a:rPr sz="1800" b="1" spc="-110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74246"/>
                </a:solidFill>
                <a:latin typeface="Arial"/>
                <a:cs typeface="Arial"/>
              </a:rPr>
              <a:t>табличная</a:t>
            </a:r>
            <a:r>
              <a:rPr sz="1800" b="1" spc="-70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74246"/>
                </a:solidFill>
                <a:latin typeface="Arial"/>
                <a:cs typeface="Arial"/>
              </a:rPr>
              <a:t>статистика</a:t>
            </a:r>
            <a:endParaRPr sz="1800">
              <a:latin typeface="Arial"/>
              <a:cs typeface="Arial"/>
            </a:endParaRPr>
          </a:p>
          <a:p>
            <a:pPr marL="263525" marR="692150" lvl="1" indent="253365">
              <a:lnSpc>
                <a:spcPct val="90000"/>
              </a:lnSpc>
              <a:spcBef>
                <a:spcPts val="600"/>
              </a:spcBef>
              <a:buFont typeface="Microsoft Sans Serif"/>
              <a:buAutoNum type="arabicPeriod"/>
              <a:tabLst>
                <a:tab pos="516890" algn="l"/>
              </a:tabLst>
            </a:pPr>
            <a:r>
              <a:rPr sz="1800" b="1" dirty="0">
                <a:solidFill>
                  <a:srgbClr val="274246"/>
                </a:solidFill>
                <a:latin typeface="Arial"/>
                <a:cs typeface="Arial"/>
              </a:rPr>
              <a:t>Слои</a:t>
            </a:r>
            <a:r>
              <a:rPr sz="1800" b="1" spc="-45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74246"/>
                </a:solidFill>
                <a:latin typeface="Arial"/>
                <a:cs typeface="Arial"/>
              </a:rPr>
              <a:t>карты</a:t>
            </a:r>
            <a:r>
              <a:rPr sz="1800" b="1" spc="-5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1800" spc="470" dirty="0">
                <a:solidFill>
                  <a:srgbClr val="274246"/>
                </a:solidFill>
                <a:latin typeface="Microsoft Sans Serif"/>
                <a:cs typeface="Microsoft Sans Serif"/>
              </a:rPr>
              <a:t>–</a:t>
            </a:r>
            <a:r>
              <a:rPr sz="18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общий</a:t>
            </a:r>
            <a:r>
              <a:rPr sz="1800" spc="-3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доступ</a:t>
            </a:r>
            <a:r>
              <a:rPr sz="18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spc="-50" dirty="0">
                <a:solidFill>
                  <a:srgbClr val="274246"/>
                </a:solidFill>
                <a:latin typeface="Microsoft Sans Serif"/>
                <a:cs typeface="Microsoft Sans Serif"/>
              </a:rPr>
              <a:t>к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национальной</a:t>
            </a:r>
            <a:r>
              <a:rPr sz="1800" spc="-5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и</a:t>
            </a:r>
            <a:r>
              <a:rPr sz="1800" spc="-5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европейский инфраструктуре</a:t>
            </a:r>
            <a:r>
              <a:rPr sz="1800" spc="-5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пространственных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данных</a:t>
            </a:r>
            <a:r>
              <a:rPr sz="1800" spc="-3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(Inspire)</a:t>
            </a:r>
            <a:endParaRPr sz="1800">
              <a:latin typeface="Microsoft Sans Serif"/>
              <a:cs typeface="Microsoft Sans Serif"/>
            </a:endParaRPr>
          </a:p>
          <a:p>
            <a:pPr marL="263525" marR="973455" indent="126364">
              <a:lnSpc>
                <a:spcPts val="1780"/>
              </a:lnSpc>
              <a:spcBef>
                <a:spcPts val="760"/>
              </a:spcBef>
            </a:pP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-</a:t>
            </a:r>
            <a:r>
              <a:rPr sz="1800" spc="-3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Совместное</a:t>
            </a:r>
            <a:r>
              <a:rPr sz="1600" spc="-2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использование</a:t>
            </a:r>
            <a:r>
              <a:rPr sz="1600" spc="-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через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Национальный</a:t>
            </a:r>
            <a:r>
              <a:rPr sz="1600" spc="-2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геопортал</a:t>
            </a:r>
            <a:r>
              <a:rPr sz="1600" spc="-7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50" dirty="0">
                <a:solidFill>
                  <a:srgbClr val="274246"/>
                </a:solidFill>
                <a:latin typeface="Microsoft Sans Serif"/>
                <a:cs typeface="Microsoft Sans Serif"/>
              </a:rPr>
              <a:t>с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5163" y="3989959"/>
            <a:ext cx="4564380" cy="488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8580">
              <a:lnSpc>
                <a:spcPts val="1825"/>
              </a:lnSpc>
              <a:spcBef>
                <a:spcPts val="95"/>
              </a:spcBef>
            </a:pPr>
            <a:r>
              <a:rPr sz="16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форматами/метаданными</a:t>
            </a:r>
            <a:r>
              <a:rPr sz="1600" spc="4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в</a:t>
            </a:r>
            <a:r>
              <a:rPr sz="1600" spc="-1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соответствии</a:t>
            </a:r>
            <a:r>
              <a:rPr sz="1600" spc="-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50" dirty="0">
                <a:solidFill>
                  <a:srgbClr val="274246"/>
                </a:solidFill>
                <a:latin typeface="Microsoft Sans Serif"/>
                <a:cs typeface="Microsoft Sans Serif"/>
              </a:rPr>
              <a:t>с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ts val="1825"/>
              </a:lnSpc>
            </a:pP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национальными</a:t>
            </a:r>
            <a:r>
              <a:rPr sz="1600" spc="-3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и</a:t>
            </a:r>
            <a:r>
              <a:rPr sz="1600" spc="-8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европейскими</a:t>
            </a:r>
            <a:r>
              <a:rPr sz="1600" spc="-5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соглашениями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22376" y="1363980"/>
            <a:ext cx="11470005" cy="5203190"/>
            <a:chOff x="722376" y="1363980"/>
            <a:chExt cx="11470005" cy="5203190"/>
          </a:xfrm>
        </p:grpSpPr>
        <p:sp>
          <p:nvSpPr>
            <p:cNvPr id="9" name="object 9"/>
            <p:cNvSpPr/>
            <p:nvPr/>
          </p:nvSpPr>
          <p:spPr>
            <a:xfrm>
              <a:off x="728472" y="1370076"/>
              <a:ext cx="5090160" cy="2449195"/>
            </a:xfrm>
            <a:custGeom>
              <a:avLst/>
              <a:gdLst/>
              <a:ahLst/>
              <a:cxnLst/>
              <a:rect l="l" t="t" r="r" b="b"/>
              <a:pathLst>
                <a:path w="5090160" h="2449195">
                  <a:moveTo>
                    <a:pt x="5090160" y="0"/>
                  </a:moveTo>
                  <a:lnTo>
                    <a:pt x="0" y="0"/>
                  </a:lnTo>
                  <a:lnTo>
                    <a:pt x="0" y="2449068"/>
                  </a:lnTo>
                  <a:lnTo>
                    <a:pt x="5090160" y="2449068"/>
                  </a:lnTo>
                  <a:lnTo>
                    <a:pt x="5090160" y="0"/>
                  </a:lnTo>
                  <a:close/>
                </a:path>
              </a:pathLst>
            </a:custGeom>
            <a:solidFill>
              <a:srgbClr val="1A9D48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28472" y="1370076"/>
              <a:ext cx="5090160" cy="2449195"/>
            </a:xfrm>
            <a:custGeom>
              <a:avLst/>
              <a:gdLst/>
              <a:ahLst/>
              <a:cxnLst/>
              <a:rect l="l" t="t" r="r" b="b"/>
              <a:pathLst>
                <a:path w="5090160" h="2449195">
                  <a:moveTo>
                    <a:pt x="0" y="2449068"/>
                  </a:moveTo>
                  <a:lnTo>
                    <a:pt x="5090160" y="2449068"/>
                  </a:lnTo>
                  <a:lnTo>
                    <a:pt x="5090160" y="0"/>
                  </a:lnTo>
                  <a:lnTo>
                    <a:pt x="0" y="0"/>
                  </a:lnTo>
                  <a:lnTo>
                    <a:pt x="0" y="2449068"/>
                  </a:lnTo>
                  <a:close/>
                </a:path>
              </a:pathLst>
            </a:custGeom>
            <a:ln w="12192">
              <a:solidFill>
                <a:srgbClr val="0F71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07379" y="1741932"/>
              <a:ext cx="6484620" cy="48249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57864" y="6535623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36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8131" y="252221"/>
            <a:ext cx="2006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2"/>
              </a:rPr>
              <a:t>https://kart.ssb.no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96667" y="49432"/>
            <a:ext cx="7553959" cy="1443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indent="83820">
              <a:lnSpc>
                <a:spcPct val="153800"/>
              </a:lnSpc>
              <a:spcBef>
                <a:spcPts val="190"/>
              </a:spcBef>
            </a:pPr>
            <a:r>
              <a:rPr sz="2000" dirty="0">
                <a:solidFill>
                  <a:srgbClr val="274246"/>
                </a:solidFill>
              </a:rPr>
              <a:t>-</a:t>
            </a:r>
            <a:r>
              <a:rPr sz="2000" spc="-50" dirty="0">
                <a:solidFill>
                  <a:srgbClr val="274246"/>
                </a:solidFill>
              </a:rPr>
              <a:t> </a:t>
            </a:r>
            <a:r>
              <a:rPr sz="2000" dirty="0">
                <a:solidFill>
                  <a:srgbClr val="274246"/>
                </a:solidFill>
              </a:rPr>
              <a:t>Портал</a:t>
            </a:r>
            <a:r>
              <a:rPr sz="2000" spc="-60" dirty="0">
                <a:solidFill>
                  <a:srgbClr val="274246"/>
                </a:solidFill>
              </a:rPr>
              <a:t> </a:t>
            </a:r>
            <a:r>
              <a:rPr sz="2000" dirty="0">
                <a:solidFill>
                  <a:srgbClr val="274246"/>
                </a:solidFill>
              </a:rPr>
              <a:t>адаптивной</a:t>
            </a:r>
            <a:r>
              <a:rPr sz="2000" spc="-55" dirty="0">
                <a:solidFill>
                  <a:srgbClr val="274246"/>
                </a:solidFill>
              </a:rPr>
              <a:t> </a:t>
            </a:r>
            <a:r>
              <a:rPr sz="2000" spc="-10" dirty="0">
                <a:solidFill>
                  <a:srgbClr val="274246"/>
                </a:solidFill>
              </a:rPr>
              <a:t>карты,</a:t>
            </a:r>
            <a:r>
              <a:rPr sz="2000" spc="-75" dirty="0">
                <a:solidFill>
                  <a:srgbClr val="274246"/>
                </a:solidFill>
              </a:rPr>
              <a:t> </a:t>
            </a:r>
            <a:r>
              <a:rPr sz="2000" spc="-20" dirty="0">
                <a:solidFill>
                  <a:srgbClr val="274246"/>
                </a:solidFill>
              </a:rPr>
              <a:t>генерирует</a:t>
            </a:r>
            <a:r>
              <a:rPr sz="2000" spc="-55" dirty="0">
                <a:solidFill>
                  <a:srgbClr val="274246"/>
                </a:solidFill>
              </a:rPr>
              <a:t> </a:t>
            </a:r>
            <a:r>
              <a:rPr sz="2000" dirty="0">
                <a:solidFill>
                  <a:srgbClr val="274246"/>
                </a:solidFill>
              </a:rPr>
              <a:t>cлужбы</a:t>
            </a:r>
            <a:r>
              <a:rPr sz="2000" spc="-65" dirty="0">
                <a:solidFill>
                  <a:srgbClr val="274246"/>
                </a:solidFill>
              </a:rPr>
              <a:t> </a:t>
            </a:r>
            <a:r>
              <a:rPr sz="2000" spc="-25" dirty="0">
                <a:solidFill>
                  <a:srgbClr val="274246"/>
                </a:solidFill>
              </a:rPr>
              <a:t>веб-</a:t>
            </a:r>
            <a:r>
              <a:rPr sz="2000" spc="-10" dirty="0">
                <a:solidFill>
                  <a:srgbClr val="274246"/>
                </a:solidFill>
              </a:rPr>
              <a:t>функций</a:t>
            </a:r>
            <a:r>
              <a:rPr sz="2000" spc="-70" dirty="0">
                <a:solidFill>
                  <a:srgbClr val="274246"/>
                </a:solidFill>
              </a:rPr>
              <a:t> </a:t>
            </a:r>
            <a:r>
              <a:rPr sz="2000" spc="-50" dirty="0">
                <a:solidFill>
                  <a:srgbClr val="274246"/>
                </a:solidFill>
              </a:rPr>
              <a:t>и </a:t>
            </a:r>
            <a:r>
              <a:rPr sz="2000" dirty="0">
                <a:solidFill>
                  <a:srgbClr val="274246"/>
                </a:solidFill>
              </a:rPr>
              <a:t>службы</a:t>
            </a:r>
            <a:r>
              <a:rPr sz="2000" spc="-40" dirty="0">
                <a:solidFill>
                  <a:srgbClr val="274246"/>
                </a:solidFill>
              </a:rPr>
              <a:t> </a:t>
            </a:r>
            <a:r>
              <a:rPr sz="2000" spc="-20" dirty="0">
                <a:solidFill>
                  <a:srgbClr val="274246"/>
                </a:solidFill>
              </a:rPr>
              <a:t>веб-</a:t>
            </a:r>
            <a:r>
              <a:rPr sz="2000" spc="-10" dirty="0">
                <a:solidFill>
                  <a:srgbClr val="274246"/>
                </a:solidFill>
              </a:rPr>
              <a:t>карт</a:t>
            </a:r>
            <a:r>
              <a:rPr sz="2000" spc="-45" dirty="0">
                <a:solidFill>
                  <a:srgbClr val="274246"/>
                </a:solidFill>
              </a:rPr>
              <a:t> </a:t>
            </a:r>
            <a:r>
              <a:rPr sz="2000" dirty="0">
                <a:solidFill>
                  <a:srgbClr val="274246"/>
                </a:solidFill>
              </a:rPr>
              <a:t>для</a:t>
            </a:r>
            <a:r>
              <a:rPr sz="2000" spc="-20" dirty="0">
                <a:solidFill>
                  <a:srgbClr val="274246"/>
                </a:solidFill>
              </a:rPr>
              <a:t> </a:t>
            </a:r>
            <a:r>
              <a:rPr sz="2000" dirty="0">
                <a:solidFill>
                  <a:srgbClr val="274246"/>
                </a:solidFill>
              </a:rPr>
              <a:t>всех</a:t>
            </a:r>
            <a:r>
              <a:rPr sz="2000" spc="-40" dirty="0">
                <a:solidFill>
                  <a:srgbClr val="274246"/>
                </a:solidFill>
              </a:rPr>
              <a:t> </a:t>
            </a:r>
            <a:r>
              <a:rPr sz="2000" dirty="0">
                <a:solidFill>
                  <a:srgbClr val="274246"/>
                </a:solidFill>
              </a:rPr>
              <a:t>слоев</a:t>
            </a:r>
            <a:r>
              <a:rPr sz="2000" spc="-35" dirty="0">
                <a:solidFill>
                  <a:srgbClr val="274246"/>
                </a:solidFill>
              </a:rPr>
              <a:t> </a:t>
            </a:r>
            <a:r>
              <a:rPr sz="2000" spc="-10" dirty="0">
                <a:solidFill>
                  <a:srgbClr val="274246"/>
                </a:solidFill>
              </a:rPr>
              <a:t>карты</a:t>
            </a:r>
            <a:r>
              <a:rPr sz="2000" spc="-40" dirty="0">
                <a:solidFill>
                  <a:srgbClr val="274246"/>
                </a:solidFill>
              </a:rPr>
              <a:t> </a:t>
            </a:r>
            <a:r>
              <a:rPr sz="2000" spc="-10" dirty="0">
                <a:solidFill>
                  <a:srgbClr val="274246"/>
                </a:solidFill>
              </a:rPr>
              <a:t>Норвежского </a:t>
            </a:r>
            <a:r>
              <a:rPr sz="2000" spc="-20" dirty="0">
                <a:solidFill>
                  <a:srgbClr val="274246"/>
                </a:solidFill>
              </a:rPr>
              <a:t>статистического</a:t>
            </a:r>
            <a:r>
              <a:rPr sz="2000" spc="-25" dirty="0">
                <a:solidFill>
                  <a:srgbClr val="274246"/>
                </a:solidFill>
              </a:rPr>
              <a:t> </a:t>
            </a:r>
            <a:r>
              <a:rPr sz="2000" spc="-10" dirty="0">
                <a:solidFill>
                  <a:srgbClr val="274246"/>
                </a:solidFill>
              </a:rPr>
              <a:t>управления</a:t>
            </a:r>
            <a:endParaRPr sz="2000"/>
          </a:p>
        </p:txBody>
      </p:sp>
      <p:grpSp>
        <p:nvGrpSpPr>
          <p:cNvPr id="5" name="object 5"/>
          <p:cNvGrpSpPr/>
          <p:nvPr/>
        </p:nvGrpSpPr>
        <p:grpSpPr>
          <a:xfrm>
            <a:off x="1016508" y="1635251"/>
            <a:ext cx="9409430" cy="5196840"/>
            <a:chOff x="1016508" y="1635251"/>
            <a:chExt cx="9409430" cy="519684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5652" y="1644394"/>
              <a:ext cx="9390888" cy="517855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21080" y="1639823"/>
              <a:ext cx="9400540" cy="5187950"/>
            </a:xfrm>
            <a:custGeom>
              <a:avLst/>
              <a:gdLst/>
              <a:ahLst/>
              <a:cxnLst/>
              <a:rect l="l" t="t" r="r" b="b"/>
              <a:pathLst>
                <a:path w="9400540" h="5187950">
                  <a:moveTo>
                    <a:pt x="0" y="5187696"/>
                  </a:moveTo>
                  <a:lnTo>
                    <a:pt x="9400032" y="5187696"/>
                  </a:lnTo>
                  <a:lnTo>
                    <a:pt x="9400032" y="0"/>
                  </a:lnTo>
                  <a:lnTo>
                    <a:pt x="0" y="0"/>
                  </a:lnTo>
                  <a:lnTo>
                    <a:pt x="0" y="518769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-12700" y="-1727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37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344667" y="96011"/>
            <a:ext cx="6720840" cy="4893945"/>
            <a:chOff x="5344667" y="96011"/>
            <a:chExt cx="6720840" cy="48939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53811" y="632460"/>
              <a:ext cx="6425184" cy="43479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349239" y="627888"/>
              <a:ext cx="6434455" cy="4357370"/>
            </a:xfrm>
            <a:custGeom>
              <a:avLst/>
              <a:gdLst/>
              <a:ahLst/>
              <a:cxnLst/>
              <a:rect l="l" t="t" r="r" b="b"/>
              <a:pathLst>
                <a:path w="6434455" h="4357370">
                  <a:moveTo>
                    <a:pt x="0" y="4357115"/>
                  </a:moveTo>
                  <a:lnTo>
                    <a:pt x="6434327" y="4357115"/>
                  </a:lnTo>
                  <a:lnTo>
                    <a:pt x="6434327" y="0"/>
                  </a:lnTo>
                  <a:lnTo>
                    <a:pt x="0" y="0"/>
                  </a:lnTo>
                  <a:lnTo>
                    <a:pt x="0" y="4357115"/>
                  </a:lnTo>
                  <a:close/>
                </a:path>
              </a:pathLst>
            </a:custGeom>
            <a:ln w="9144">
              <a:solidFill>
                <a:srgbClr val="1A9D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65408" y="96011"/>
              <a:ext cx="800100" cy="50444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34771" y="191008"/>
            <a:ext cx="4257674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30" dirty="0" err="1">
                <a:solidFill>
                  <a:srgbClr val="274246"/>
                </a:solidFill>
                <a:latin typeface="Arial"/>
                <a:cs typeface="Arial"/>
              </a:rPr>
              <a:t>Городские</a:t>
            </a:r>
            <a:r>
              <a:rPr lang="ru-RU" sz="4400" b="1" spc="-30" dirty="0">
                <a:solidFill>
                  <a:srgbClr val="274246"/>
                </a:solidFill>
                <a:latin typeface="Arial"/>
                <a:cs typeface="Arial"/>
              </a:rPr>
              <a:t> районы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4771" y="1316863"/>
            <a:ext cx="4257675" cy="3874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ts val="4980"/>
              </a:lnSpc>
              <a:spcBef>
                <a:spcPts val="105"/>
              </a:spcBef>
            </a:pPr>
            <a:r>
              <a:rPr sz="3600" spc="-772" baseline="25462" dirty="0">
                <a:solidFill>
                  <a:srgbClr val="274246"/>
                </a:solidFill>
                <a:latin typeface="+mj-lt"/>
                <a:cs typeface="Microsoft Sans Serif"/>
              </a:rPr>
              <a:t>•</a:t>
            </a:r>
            <a:r>
              <a:rPr lang="ru-RU" sz="24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Цель</a:t>
            </a:r>
            <a:endParaRPr sz="2400" spc="-10" dirty="0">
              <a:solidFill>
                <a:srgbClr val="274246"/>
              </a:solidFill>
              <a:latin typeface="Microsoft Sans Serif"/>
              <a:cs typeface="Microsoft Sans Serif"/>
            </a:endParaRPr>
          </a:p>
          <a:p>
            <a:pPr marL="421640" indent="-228600">
              <a:lnSpc>
                <a:spcPts val="1620"/>
              </a:lnSpc>
              <a:buFont typeface="Courier New"/>
              <a:buChar char="o"/>
              <a:tabLst>
                <a:tab pos="421640" algn="l"/>
              </a:tabLst>
            </a:pP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Следить</a:t>
            </a:r>
            <a:r>
              <a:rPr sz="1600" spc="-5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за</a:t>
            </a:r>
            <a:r>
              <a:rPr sz="1600" spc="-6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расширением</a:t>
            </a:r>
            <a:r>
              <a:rPr sz="1600" spc="-3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городских</a:t>
            </a:r>
            <a:endParaRPr sz="1600" dirty="0">
              <a:latin typeface="Microsoft Sans Serif"/>
              <a:cs typeface="Microsoft Sans Serif"/>
            </a:endParaRPr>
          </a:p>
          <a:p>
            <a:pPr marL="421640">
              <a:lnSpc>
                <a:spcPct val="100000"/>
              </a:lnSpc>
            </a:pP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районов</a:t>
            </a:r>
            <a:endParaRPr sz="1600" dirty="0">
              <a:latin typeface="Microsoft Sans Serif"/>
              <a:cs typeface="Microsoft Sans Serif"/>
            </a:endParaRPr>
          </a:p>
          <a:p>
            <a:pPr marL="254000" indent="-228600">
              <a:lnSpc>
                <a:spcPct val="100000"/>
              </a:lnSpc>
              <a:spcBef>
                <a:spcPts val="880"/>
              </a:spcBef>
              <a:buChar char="•"/>
              <a:tabLst>
                <a:tab pos="254000" algn="l"/>
              </a:tabLst>
            </a:pPr>
            <a:r>
              <a:rPr sz="24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Метод</a:t>
            </a:r>
            <a:endParaRPr sz="2400" dirty="0">
              <a:latin typeface="Microsoft Sans Serif"/>
              <a:cs typeface="Microsoft Sans Serif"/>
            </a:endParaRPr>
          </a:p>
          <a:p>
            <a:pPr marL="421640" marR="17780" indent="-144780">
              <a:lnSpc>
                <a:spcPct val="100000"/>
              </a:lnSpc>
              <a:spcBef>
                <a:spcPts val="919"/>
              </a:spcBef>
            </a:pPr>
            <a:r>
              <a:rPr sz="1600" spc="-10" dirty="0">
                <a:solidFill>
                  <a:srgbClr val="274246"/>
                </a:solidFill>
                <a:latin typeface="Courier New"/>
                <a:cs typeface="Courier New"/>
              </a:rPr>
              <a:t>o</a:t>
            </a:r>
            <a:r>
              <a:rPr sz="1600" spc="-780" dirty="0">
                <a:solidFill>
                  <a:srgbClr val="274246"/>
                </a:solidFill>
                <a:latin typeface="Courier New"/>
                <a:cs typeface="Courier New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Не</a:t>
            </a:r>
            <a:r>
              <a:rPr sz="1600" spc="-3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менее 200</a:t>
            </a:r>
            <a:r>
              <a:rPr sz="1600" spc="-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человек,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если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 расстояние между</a:t>
            </a:r>
            <a:r>
              <a:rPr sz="1600" spc="-3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зданиями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 &lt;</a:t>
            </a:r>
            <a:r>
              <a:rPr sz="1600" spc="-4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50</a:t>
            </a:r>
            <a:r>
              <a:rPr sz="1600" spc="-4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50" dirty="0">
                <a:solidFill>
                  <a:srgbClr val="274246"/>
                </a:solidFill>
                <a:latin typeface="Microsoft Sans Serif"/>
                <a:cs typeface="Microsoft Sans Serif"/>
              </a:rPr>
              <a:t>м</a:t>
            </a:r>
            <a:endParaRPr sz="1600" dirty="0">
              <a:latin typeface="Microsoft Sans Serif"/>
              <a:cs typeface="Microsoft Sans Serif"/>
            </a:endParaRPr>
          </a:p>
          <a:p>
            <a:pPr marL="276860">
              <a:lnSpc>
                <a:spcPct val="100000"/>
              </a:lnSpc>
              <a:spcBef>
                <a:spcPts val="900"/>
              </a:spcBef>
            </a:pPr>
            <a:r>
              <a:rPr sz="1600" spc="-10" dirty="0">
                <a:solidFill>
                  <a:srgbClr val="274246"/>
                </a:solidFill>
                <a:latin typeface="Courier New"/>
                <a:cs typeface="Courier New"/>
              </a:rPr>
              <a:t>o</a:t>
            </a:r>
            <a:r>
              <a:rPr sz="1600" spc="-780" dirty="0">
                <a:solidFill>
                  <a:srgbClr val="274246"/>
                </a:solidFill>
                <a:latin typeface="Courier New"/>
                <a:cs typeface="Courier New"/>
              </a:rPr>
              <a:t> </a:t>
            </a:r>
            <a:r>
              <a:rPr sz="16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Ежегодная</a:t>
            </a:r>
            <a:r>
              <a:rPr sz="1600" spc="-5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автоматическая</a:t>
            </a:r>
            <a:r>
              <a:rPr sz="1600" spc="-1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линия</a:t>
            </a:r>
            <a:r>
              <a:rPr sz="1600" spc="-1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274246"/>
                </a:solidFill>
                <a:latin typeface="Microsoft Sans Serif"/>
                <a:cs typeface="Microsoft Sans Serif"/>
              </a:rPr>
              <a:t>по</a:t>
            </a:r>
            <a:endParaRPr sz="1600" dirty="0">
              <a:latin typeface="Microsoft Sans Serif"/>
              <a:cs typeface="Microsoft Sans Serif"/>
            </a:endParaRPr>
          </a:p>
          <a:p>
            <a:pPr marL="421640">
              <a:lnSpc>
                <a:spcPct val="100000"/>
              </a:lnSpc>
            </a:pPr>
            <a:r>
              <a:rPr sz="16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производству</a:t>
            </a:r>
            <a:r>
              <a:rPr sz="1600" spc="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274246"/>
                </a:solidFill>
                <a:latin typeface="Microsoft Sans Serif"/>
                <a:cs typeface="Microsoft Sans Serif"/>
              </a:rPr>
              <a:t>ГИС</a:t>
            </a:r>
            <a:endParaRPr sz="1600" dirty="0">
              <a:latin typeface="Microsoft Sans Serif"/>
              <a:cs typeface="Microsoft Sans Serif"/>
            </a:endParaRPr>
          </a:p>
          <a:p>
            <a:pPr marL="254000" indent="-228600">
              <a:lnSpc>
                <a:spcPct val="100000"/>
              </a:lnSpc>
              <a:spcBef>
                <a:spcPts val="880"/>
              </a:spcBef>
              <a:buChar char="•"/>
              <a:tabLst>
                <a:tab pos="254000" algn="l"/>
              </a:tabLst>
            </a:pPr>
            <a:r>
              <a:rPr sz="2400" spc="-30" dirty="0">
                <a:solidFill>
                  <a:srgbClr val="274246"/>
                </a:solidFill>
                <a:latin typeface="Microsoft Sans Serif"/>
                <a:cs typeface="Microsoft Sans Serif"/>
              </a:rPr>
              <a:t>Источники</a:t>
            </a:r>
            <a:r>
              <a:rPr sz="2400" spc="-7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данных</a:t>
            </a:r>
            <a:r>
              <a:rPr sz="18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:</a:t>
            </a:r>
            <a:endParaRPr sz="1800" dirty="0">
              <a:latin typeface="Microsoft Sans Serif"/>
              <a:cs typeface="Microsoft Sans Serif"/>
            </a:endParaRPr>
          </a:p>
          <a:p>
            <a:pPr marL="421640" marR="605155" indent="-144780">
              <a:lnSpc>
                <a:spcPct val="100000"/>
              </a:lnSpc>
              <a:spcBef>
                <a:spcPts val="919"/>
              </a:spcBef>
            </a:pPr>
            <a:r>
              <a:rPr sz="1600" spc="-10" dirty="0">
                <a:solidFill>
                  <a:srgbClr val="274246"/>
                </a:solidFill>
                <a:latin typeface="Courier New"/>
                <a:cs typeface="Courier New"/>
              </a:rPr>
              <a:t>o</a:t>
            </a:r>
            <a:r>
              <a:rPr sz="1600" spc="-780" dirty="0">
                <a:solidFill>
                  <a:srgbClr val="274246"/>
                </a:solidFill>
                <a:latin typeface="Courier New"/>
                <a:cs typeface="Courier New"/>
              </a:rPr>
              <a:t> </a:t>
            </a:r>
            <a:r>
              <a:rPr sz="16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Кадастр</a:t>
            </a:r>
            <a:r>
              <a:rPr sz="1600" spc="-5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(адреса,</a:t>
            </a:r>
            <a:r>
              <a:rPr sz="1600" spc="-3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здания),</a:t>
            </a:r>
            <a:r>
              <a:rPr sz="1600" spc="-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дороги, </a:t>
            </a:r>
            <a:r>
              <a:rPr sz="16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землепользования</a:t>
            </a:r>
            <a:r>
              <a:rPr sz="1600" spc="3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и</a:t>
            </a:r>
            <a:r>
              <a:rPr sz="1600" spc="1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т.д.</a:t>
            </a:r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9663" y="5388864"/>
            <a:ext cx="5416550" cy="1385570"/>
          </a:xfrm>
          <a:prstGeom prst="rect">
            <a:avLst/>
          </a:prstGeom>
          <a:solidFill>
            <a:srgbClr val="1A9D48">
              <a:alpha val="19999"/>
            </a:srgbClr>
          </a:solidFill>
          <a:ln w="9144">
            <a:solidFill>
              <a:srgbClr val="0F7133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5"/>
              </a:spcBef>
            </a:pPr>
            <a:r>
              <a:rPr sz="2400" dirty="0">
                <a:solidFill>
                  <a:srgbClr val="274246"/>
                </a:solidFill>
                <a:latin typeface="Microsoft Sans Serif"/>
                <a:cs typeface="Microsoft Sans Serif"/>
              </a:rPr>
              <a:t>Выходные</a:t>
            </a:r>
            <a:r>
              <a:rPr sz="2400" spc="-16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данные:</a:t>
            </a:r>
            <a:endParaRPr sz="2400">
              <a:latin typeface="Microsoft Sans Serif"/>
              <a:cs typeface="Microsoft Sans Serif"/>
            </a:endParaRPr>
          </a:p>
          <a:p>
            <a:pPr marL="596265" indent="-253365">
              <a:lnSpc>
                <a:spcPct val="100000"/>
              </a:lnSpc>
              <a:spcBef>
                <a:spcPts val="700"/>
              </a:spcBef>
              <a:buFont typeface="Microsoft Sans Serif"/>
              <a:buAutoNum type="arabicPeriod"/>
              <a:tabLst>
                <a:tab pos="596265" algn="l"/>
              </a:tabLst>
            </a:pPr>
            <a:r>
              <a:rPr sz="1800" b="1" spc="-10" dirty="0">
                <a:solidFill>
                  <a:srgbClr val="274246"/>
                </a:solidFill>
                <a:latin typeface="Arial"/>
                <a:cs typeface="Arial"/>
              </a:rPr>
              <a:t>Традиционная</a:t>
            </a:r>
            <a:r>
              <a:rPr sz="1800" b="1" spc="-110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74246"/>
                </a:solidFill>
                <a:latin typeface="Arial"/>
                <a:cs typeface="Arial"/>
              </a:rPr>
              <a:t>табличная</a:t>
            </a:r>
            <a:r>
              <a:rPr sz="1800" b="1" spc="-70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74246"/>
                </a:solidFill>
                <a:latin typeface="Arial"/>
                <a:cs typeface="Arial"/>
              </a:rPr>
              <a:t>статистика</a:t>
            </a:r>
            <a:endParaRPr sz="1800">
              <a:latin typeface="Arial"/>
              <a:cs typeface="Arial"/>
            </a:endParaRPr>
          </a:p>
          <a:p>
            <a:pPr marL="596265" indent="-253365">
              <a:lnSpc>
                <a:spcPct val="100000"/>
              </a:lnSpc>
              <a:spcBef>
                <a:spcPts val="380"/>
              </a:spcBef>
              <a:buFont typeface="Microsoft Sans Serif"/>
              <a:buAutoNum type="arabicPeriod"/>
              <a:tabLst>
                <a:tab pos="596265" algn="l"/>
              </a:tabLst>
            </a:pPr>
            <a:r>
              <a:rPr sz="1800" b="1" dirty="0">
                <a:solidFill>
                  <a:srgbClr val="274246"/>
                </a:solidFill>
                <a:latin typeface="Arial"/>
                <a:cs typeface="Arial"/>
              </a:rPr>
              <a:t>Слои</a:t>
            </a:r>
            <a:r>
              <a:rPr sz="1800" b="1" spc="-45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74246"/>
                </a:solidFill>
                <a:latin typeface="Arial"/>
                <a:cs typeface="Arial"/>
              </a:rPr>
              <a:t>карты</a:t>
            </a:r>
            <a:r>
              <a:rPr sz="1800" b="1" spc="-10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1800" spc="470" dirty="0">
                <a:solidFill>
                  <a:srgbClr val="274246"/>
                </a:solidFill>
                <a:latin typeface="Microsoft Sans Serif"/>
                <a:cs typeface="Microsoft Sans Serif"/>
              </a:rPr>
              <a:t>–</a:t>
            </a:r>
            <a:r>
              <a:rPr sz="1800" spc="-2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общий</a:t>
            </a:r>
            <a:r>
              <a:rPr sz="1800" spc="-3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доступ</a:t>
            </a:r>
            <a:r>
              <a:rPr sz="18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к</a:t>
            </a:r>
            <a:r>
              <a:rPr sz="1800" spc="-2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NSDI</a:t>
            </a:r>
            <a:r>
              <a:rPr sz="18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и</a:t>
            </a:r>
            <a:r>
              <a:rPr sz="1800" spc="-2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ESDI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72402" y="5192014"/>
            <a:ext cx="429514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30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Рисунок: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Городские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поселения</a:t>
            </a:r>
            <a:r>
              <a:rPr sz="1200" b="1" spc="-5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(серый),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центральные </a:t>
            </a:r>
            <a:r>
              <a:rPr sz="1200" b="1" dirty="0">
                <a:latin typeface="Arial"/>
                <a:cs typeface="Arial"/>
              </a:rPr>
              <a:t>зоны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(синий)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в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коммуне</a:t>
            </a:r>
            <a:r>
              <a:rPr sz="1200" b="1" spc="1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Тронхейм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и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ее</a:t>
            </a:r>
            <a:r>
              <a:rPr sz="1200" b="1" spc="-5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окрестностях,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25" dirty="0">
                <a:latin typeface="Arial"/>
                <a:cs typeface="Arial"/>
              </a:rPr>
              <a:t>pr </a:t>
            </a:r>
            <a:r>
              <a:rPr sz="1200" b="1" spc="-10" dirty="0">
                <a:latin typeface="Arial"/>
                <a:cs typeface="Arial"/>
              </a:rPr>
              <a:t>1.1.2016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200" dirty="0">
                <a:latin typeface="Microsoft Sans Serif"/>
                <a:cs typeface="Microsoft Sans Serif"/>
              </a:rPr>
              <a:t>Pr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1.1.2016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границах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коммуны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Тронхейм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насчитывалось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50" dirty="0">
                <a:latin typeface="Microsoft Sans Serif"/>
                <a:cs typeface="Microsoft Sans Serif"/>
              </a:rPr>
              <a:t>6 </a:t>
            </a:r>
            <a:r>
              <a:rPr sz="1200" spc="-20" dirty="0">
                <a:latin typeface="Microsoft Sans Serif"/>
                <a:cs typeface="Microsoft Sans Serif"/>
              </a:rPr>
              <a:t>городских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поселений.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западе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можно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увидеть</a:t>
            </a:r>
            <a:r>
              <a:rPr sz="1200" spc="-10" dirty="0">
                <a:latin typeface="Microsoft Sans Serif"/>
                <a:cs typeface="Microsoft Sans Serif"/>
              </a:rPr>
              <a:t> городское поселение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Тролла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Теттстед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 </a:t>
            </a:r>
            <a:r>
              <a:rPr sz="1200" spc="-10" dirty="0">
                <a:latin typeface="Microsoft Sans Serif"/>
                <a:cs typeface="Microsoft Sans Serif"/>
              </a:rPr>
              <a:t>населением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489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человек,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 </a:t>
            </a:r>
            <a:r>
              <a:rPr sz="1200" spc="-25" dirty="0">
                <a:latin typeface="Microsoft Sans Serif"/>
                <a:cs typeface="Microsoft Sans Serif"/>
              </a:rPr>
              <a:t>то </a:t>
            </a:r>
            <a:r>
              <a:rPr sz="1200" dirty="0">
                <a:latin typeface="Microsoft Sans Serif"/>
                <a:cs typeface="Microsoft Sans Serif"/>
              </a:rPr>
              <a:t>время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30" dirty="0">
                <a:latin typeface="Microsoft Sans Serif"/>
                <a:cs typeface="Microsoft Sans Serif"/>
              </a:rPr>
              <a:t>как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городском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поселении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Тронхейм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проживало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177 </a:t>
            </a:r>
            <a:r>
              <a:rPr sz="1200" dirty="0">
                <a:latin typeface="Microsoft Sans Serif"/>
                <a:cs typeface="Microsoft Sans Serif"/>
              </a:rPr>
              <a:t>617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человек.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4EA73F9-B48E-6AE4-C521-2A3DDC3FADD7}"/>
              </a:ext>
            </a:extLst>
          </p:cNvPr>
          <p:cNvSpPr/>
          <p:nvPr/>
        </p:nvSpPr>
        <p:spPr>
          <a:xfrm>
            <a:off x="11067542" y="0"/>
            <a:ext cx="1124458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49967" y="6163151"/>
            <a:ext cx="2310409" cy="42855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4548" y="1298447"/>
            <a:ext cx="5184648" cy="438912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290436" y="4869788"/>
            <a:ext cx="2960370" cy="17049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dirty="0">
                <a:latin typeface="Microsoft Sans Serif"/>
                <a:cs typeface="Microsoft Sans Serif"/>
              </a:rPr>
              <a:t>1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-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6</a:t>
            </a:r>
            <a:r>
              <a:rPr sz="1050" spc="28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innbyggere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(&lt;100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per</a:t>
            </a:r>
            <a:r>
              <a:rPr sz="1050" spc="15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km2)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050" dirty="0">
                <a:latin typeface="Microsoft Sans Serif"/>
                <a:cs typeface="Microsoft Sans Serif"/>
              </a:rPr>
              <a:t>7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-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31</a:t>
            </a:r>
            <a:r>
              <a:rPr sz="1050" spc="1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innbyggere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(100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-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500</a:t>
            </a:r>
            <a:r>
              <a:rPr sz="1050" spc="1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per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km2)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050" dirty="0">
                <a:latin typeface="Microsoft Sans Serif"/>
                <a:cs typeface="Microsoft Sans Serif"/>
              </a:rPr>
              <a:t>32 -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124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innbyggere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(500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-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2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000 per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km2)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1050" dirty="0">
                <a:latin typeface="Microsoft Sans Serif"/>
                <a:cs typeface="Microsoft Sans Serif"/>
              </a:rPr>
              <a:t>125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-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312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innbyggere (2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000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-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5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000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per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km2)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050" dirty="0">
                <a:latin typeface="Microsoft Sans Serif"/>
                <a:cs typeface="Microsoft Sans Serif"/>
              </a:rPr>
              <a:t>313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-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624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innbyggere (5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000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- 10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000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per </a:t>
            </a:r>
            <a:r>
              <a:rPr sz="1050" spc="-20" dirty="0">
                <a:latin typeface="Microsoft Sans Serif"/>
                <a:cs typeface="Microsoft Sans Serif"/>
              </a:rPr>
              <a:t>km2)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050" dirty="0">
                <a:latin typeface="Microsoft Sans Serif"/>
                <a:cs typeface="Microsoft Sans Serif"/>
              </a:rPr>
              <a:t>625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-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1249 innbyggere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(10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000 -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20 000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per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km2)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050" dirty="0">
                <a:latin typeface="Microsoft Sans Serif"/>
                <a:cs typeface="Microsoft Sans Serif"/>
              </a:rPr>
              <a:t>1250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eller flere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innbyggere (&gt;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20 000 per </a:t>
            </a:r>
            <a:r>
              <a:rPr sz="1050" spc="-20" dirty="0">
                <a:latin typeface="Microsoft Sans Serif"/>
                <a:cs typeface="Microsoft Sans Serif"/>
              </a:rPr>
              <a:t>km2)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859779" y="5124553"/>
            <a:ext cx="375920" cy="188595"/>
          </a:xfrm>
          <a:custGeom>
            <a:avLst/>
            <a:gdLst/>
            <a:ahLst/>
            <a:cxnLst/>
            <a:rect l="l" t="t" r="r" b="b"/>
            <a:pathLst>
              <a:path w="375920" h="188595">
                <a:moveTo>
                  <a:pt x="375605" y="0"/>
                </a:moveTo>
                <a:lnTo>
                  <a:pt x="0" y="0"/>
                </a:lnTo>
                <a:lnTo>
                  <a:pt x="0" y="188452"/>
                </a:lnTo>
                <a:lnTo>
                  <a:pt x="375605" y="188452"/>
                </a:lnTo>
                <a:lnTo>
                  <a:pt x="375605" y="0"/>
                </a:lnTo>
                <a:close/>
              </a:path>
            </a:pathLst>
          </a:custGeom>
          <a:solidFill>
            <a:srgbClr val="F7E0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59779" y="5378377"/>
            <a:ext cx="375920" cy="186690"/>
          </a:xfrm>
          <a:custGeom>
            <a:avLst/>
            <a:gdLst/>
            <a:ahLst/>
            <a:cxnLst/>
            <a:rect l="l" t="t" r="r" b="b"/>
            <a:pathLst>
              <a:path w="375920" h="186689">
                <a:moveTo>
                  <a:pt x="375605" y="0"/>
                </a:moveTo>
                <a:lnTo>
                  <a:pt x="0" y="0"/>
                </a:lnTo>
                <a:lnTo>
                  <a:pt x="0" y="186131"/>
                </a:lnTo>
                <a:lnTo>
                  <a:pt x="375605" y="186131"/>
                </a:lnTo>
                <a:lnTo>
                  <a:pt x="375605" y="0"/>
                </a:lnTo>
                <a:close/>
              </a:path>
            </a:pathLst>
          </a:custGeom>
          <a:solidFill>
            <a:srgbClr val="EBB4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59779" y="5631867"/>
            <a:ext cx="375920" cy="186690"/>
          </a:xfrm>
          <a:custGeom>
            <a:avLst/>
            <a:gdLst/>
            <a:ahLst/>
            <a:cxnLst/>
            <a:rect l="l" t="t" r="r" b="b"/>
            <a:pathLst>
              <a:path w="375920" h="186689">
                <a:moveTo>
                  <a:pt x="375605" y="0"/>
                </a:moveTo>
                <a:lnTo>
                  <a:pt x="0" y="0"/>
                </a:lnTo>
                <a:lnTo>
                  <a:pt x="0" y="186464"/>
                </a:lnTo>
                <a:lnTo>
                  <a:pt x="375605" y="186464"/>
                </a:lnTo>
                <a:lnTo>
                  <a:pt x="375605" y="0"/>
                </a:lnTo>
                <a:close/>
              </a:path>
            </a:pathLst>
          </a:custGeom>
          <a:solidFill>
            <a:srgbClr val="EB78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59779" y="5885690"/>
            <a:ext cx="375920" cy="186690"/>
          </a:xfrm>
          <a:custGeom>
            <a:avLst/>
            <a:gdLst/>
            <a:ahLst/>
            <a:cxnLst/>
            <a:rect l="l" t="t" r="r" b="b"/>
            <a:pathLst>
              <a:path w="375920" h="186689">
                <a:moveTo>
                  <a:pt x="375605" y="0"/>
                </a:moveTo>
                <a:lnTo>
                  <a:pt x="0" y="0"/>
                </a:lnTo>
                <a:lnTo>
                  <a:pt x="0" y="186464"/>
                </a:lnTo>
                <a:lnTo>
                  <a:pt x="375605" y="186464"/>
                </a:lnTo>
                <a:lnTo>
                  <a:pt x="375605" y="0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59779" y="6137512"/>
            <a:ext cx="375920" cy="186690"/>
          </a:xfrm>
          <a:custGeom>
            <a:avLst/>
            <a:gdLst/>
            <a:ahLst/>
            <a:cxnLst/>
            <a:rect l="l" t="t" r="r" b="b"/>
            <a:pathLst>
              <a:path w="375920" h="186689">
                <a:moveTo>
                  <a:pt x="375605" y="0"/>
                </a:moveTo>
                <a:lnTo>
                  <a:pt x="0" y="0"/>
                </a:lnTo>
                <a:lnTo>
                  <a:pt x="0" y="186464"/>
                </a:lnTo>
                <a:lnTo>
                  <a:pt x="375605" y="186464"/>
                </a:lnTo>
                <a:lnTo>
                  <a:pt x="375605" y="0"/>
                </a:lnTo>
                <a:close/>
              </a:path>
            </a:pathLst>
          </a:custGeom>
          <a:solidFill>
            <a:srgbClr val="5F09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859779" y="6391009"/>
            <a:ext cx="375920" cy="186690"/>
          </a:xfrm>
          <a:custGeom>
            <a:avLst/>
            <a:gdLst/>
            <a:ahLst/>
            <a:cxnLst/>
            <a:rect l="l" t="t" r="r" b="b"/>
            <a:pathLst>
              <a:path w="375920" h="186690">
                <a:moveTo>
                  <a:pt x="375605" y="0"/>
                </a:moveTo>
                <a:lnTo>
                  <a:pt x="0" y="0"/>
                </a:lnTo>
                <a:lnTo>
                  <a:pt x="0" y="186464"/>
                </a:lnTo>
                <a:lnTo>
                  <a:pt x="375605" y="186464"/>
                </a:lnTo>
                <a:lnTo>
                  <a:pt x="3756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961888" y="1109472"/>
            <a:ext cx="6123940" cy="3411220"/>
          </a:xfrm>
          <a:prstGeom prst="rect">
            <a:avLst/>
          </a:prstGeom>
          <a:ln w="9144">
            <a:solidFill>
              <a:srgbClr val="1A9D48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320675" marR="822325" indent="-228600">
              <a:lnSpc>
                <a:spcPts val="4320"/>
              </a:lnSpc>
              <a:spcBef>
                <a:spcPts val="140"/>
              </a:spcBef>
              <a:buChar char="•"/>
              <a:tabLst>
                <a:tab pos="320675" algn="l"/>
              </a:tabLst>
            </a:pPr>
            <a:r>
              <a:rPr sz="2400" spc="-30" dirty="0">
                <a:solidFill>
                  <a:srgbClr val="274246"/>
                </a:solidFill>
                <a:latin typeface="Microsoft Sans Serif"/>
                <a:cs typeface="Microsoft Sans Serif"/>
              </a:rPr>
              <a:t>Генерировать</a:t>
            </a:r>
            <a:r>
              <a:rPr sz="2400" spc="-8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274246"/>
                </a:solidFill>
                <a:latin typeface="Microsoft Sans Serif"/>
                <a:cs typeface="Microsoft Sans Serif"/>
              </a:rPr>
              <a:t>ежегодную</a:t>
            </a:r>
            <a:r>
              <a:rPr sz="2400" spc="-9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сеточную статистику</a:t>
            </a:r>
            <a:r>
              <a:rPr sz="2400" spc="-6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274246"/>
                </a:solidFill>
                <a:latin typeface="Microsoft Sans Serif"/>
                <a:cs typeface="Microsoft Sans Serif"/>
              </a:rPr>
              <a:t>для</a:t>
            </a:r>
            <a:r>
              <a:rPr sz="2400" spc="-4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2400" b="1" spc="-10" dirty="0">
                <a:solidFill>
                  <a:srgbClr val="274246"/>
                </a:solidFill>
                <a:latin typeface="Arial"/>
                <a:cs typeface="Arial"/>
              </a:rPr>
              <a:t>населения,</a:t>
            </a:r>
            <a:endParaRPr sz="2400">
              <a:latin typeface="Arial"/>
              <a:cs typeface="Arial"/>
            </a:endParaRPr>
          </a:p>
          <a:p>
            <a:pPr marL="320675">
              <a:lnSpc>
                <a:spcPct val="100000"/>
              </a:lnSpc>
              <a:spcBef>
                <a:spcPts val="1060"/>
              </a:spcBef>
            </a:pPr>
            <a:r>
              <a:rPr sz="2400" b="1" dirty="0">
                <a:solidFill>
                  <a:srgbClr val="274246"/>
                </a:solidFill>
                <a:latin typeface="Arial"/>
                <a:cs typeface="Arial"/>
              </a:rPr>
              <a:t>предприятий,</a:t>
            </a:r>
            <a:r>
              <a:rPr sz="2400" b="1" spc="-60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274246"/>
                </a:solidFill>
                <a:latin typeface="Arial"/>
                <a:cs typeface="Arial"/>
              </a:rPr>
              <a:t>домашних</a:t>
            </a:r>
            <a:r>
              <a:rPr sz="2400" b="1" spc="-60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274246"/>
                </a:solidFill>
                <a:latin typeface="Arial"/>
                <a:cs typeface="Arial"/>
              </a:rPr>
              <a:t>хозяйств,</a:t>
            </a:r>
            <a:endParaRPr sz="2400">
              <a:latin typeface="Arial"/>
              <a:cs typeface="Arial"/>
            </a:endParaRPr>
          </a:p>
          <a:p>
            <a:pPr marL="320675">
              <a:lnSpc>
                <a:spcPct val="100000"/>
              </a:lnSpc>
              <a:spcBef>
                <a:spcPts val="1440"/>
              </a:spcBef>
            </a:pPr>
            <a:r>
              <a:rPr sz="2400" b="1" dirty="0">
                <a:solidFill>
                  <a:srgbClr val="274246"/>
                </a:solidFill>
                <a:latin typeface="Arial"/>
                <a:cs typeface="Arial"/>
              </a:rPr>
              <a:t>строительства,</a:t>
            </a:r>
            <a:r>
              <a:rPr sz="2400" b="1" spc="-120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274246"/>
                </a:solidFill>
                <a:latin typeface="Arial"/>
                <a:cs typeface="Arial"/>
              </a:rPr>
              <a:t>сельского</a:t>
            </a:r>
            <a:r>
              <a:rPr sz="2400" b="1" spc="-135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274246"/>
                </a:solidFill>
                <a:latin typeface="Arial"/>
                <a:cs typeface="Arial"/>
              </a:rPr>
              <a:t>хозяйства</a:t>
            </a:r>
            <a:endParaRPr sz="2400">
              <a:latin typeface="Arial"/>
              <a:cs typeface="Arial"/>
            </a:endParaRPr>
          </a:p>
          <a:p>
            <a:pPr marL="320040" indent="-227965">
              <a:lnSpc>
                <a:spcPct val="100000"/>
              </a:lnSpc>
              <a:spcBef>
                <a:spcPts val="2345"/>
              </a:spcBef>
              <a:buChar char="•"/>
              <a:tabLst>
                <a:tab pos="320040" algn="l"/>
              </a:tabLst>
            </a:pPr>
            <a:r>
              <a:rPr sz="2400" dirty="0">
                <a:solidFill>
                  <a:srgbClr val="274246"/>
                </a:solidFill>
                <a:latin typeface="Microsoft Sans Serif"/>
                <a:cs typeface="Microsoft Sans Serif"/>
              </a:rPr>
              <a:t>3</a:t>
            </a:r>
            <a:r>
              <a:rPr sz="2400" spc="-3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национальные </a:t>
            </a:r>
            <a:r>
              <a:rPr sz="2400" dirty="0">
                <a:solidFill>
                  <a:srgbClr val="274246"/>
                </a:solidFill>
                <a:latin typeface="Microsoft Sans Serif"/>
                <a:cs typeface="Microsoft Sans Serif"/>
              </a:rPr>
              <a:t>сети</a:t>
            </a:r>
            <a:r>
              <a:rPr sz="24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250</a:t>
            </a:r>
            <a:r>
              <a:rPr sz="18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м</a:t>
            </a:r>
            <a:r>
              <a:rPr sz="1800" spc="-1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х</a:t>
            </a:r>
            <a:r>
              <a:rPr sz="18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250</a:t>
            </a:r>
            <a:r>
              <a:rPr sz="1800" spc="-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м,</a:t>
            </a:r>
            <a:r>
              <a:rPr sz="1800" spc="-2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1</a:t>
            </a:r>
            <a:r>
              <a:rPr sz="1800" spc="-1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spc="-50" dirty="0">
                <a:solidFill>
                  <a:srgbClr val="274246"/>
                </a:solidFill>
                <a:latin typeface="Microsoft Sans Serif"/>
                <a:cs typeface="Microsoft Sans Serif"/>
              </a:rPr>
              <a:t>км</a:t>
            </a:r>
            <a:r>
              <a:rPr sz="1800" spc="-3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х</a:t>
            </a:r>
            <a:r>
              <a:rPr sz="1800" spc="-1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spc="-50" dirty="0">
                <a:solidFill>
                  <a:srgbClr val="274246"/>
                </a:solidFill>
                <a:latin typeface="Microsoft Sans Serif"/>
                <a:cs typeface="Microsoft Sans Serif"/>
              </a:rPr>
              <a:t>1</a:t>
            </a:r>
            <a:endParaRPr sz="1800">
              <a:latin typeface="Microsoft Sans Serif"/>
              <a:cs typeface="Microsoft Sans Serif"/>
            </a:endParaRPr>
          </a:p>
          <a:p>
            <a:pPr marL="320675">
              <a:lnSpc>
                <a:spcPct val="100000"/>
              </a:lnSpc>
              <a:spcBef>
                <a:spcPts val="1235"/>
              </a:spcBef>
            </a:pPr>
            <a:r>
              <a:rPr sz="1800" spc="-25" dirty="0">
                <a:solidFill>
                  <a:srgbClr val="274246"/>
                </a:solidFill>
                <a:latin typeface="Microsoft Sans Serif"/>
                <a:cs typeface="Microsoft Sans Serif"/>
              </a:rPr>
              <a:t>км,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5</a:t>
            </a:r>
            <a:r>
              <a:rPr sz="1800" spc="-3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274246"/>
                </a:solidFill>
                <a:latin typeface="Microsoft Sans Serif"/>
                <a:cs typeface="Microsoft Sans Serif"/>
              </a:rPr>
              <a:t>км</a:t>
            </a:r>
            <a:r>
              <a:rPr sz="1800" spc="-3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х</a:t>
            </a:r>
            <a:r>
              <a:rPr sz="18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5</a:t>
            </a:r>
            <a:r>
              <a:rPr sz="1800" spc="-25" dirty="0">
                <a:solidFill>
                  <a:srgbClr val="274246"/>
                </a:solidFill>
                <a:latin typeface="Microsoft Sans Serif"/>
                <a:cs typeface="Microsoft Sans Serif"/>
              </a:rPr>
              <a:t> км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54202" y="221945"/>
            <a:ext cx="48158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274246"/>
                </a:solidFill>
                <a:latin typeface="Arial"/>
                <a:cs typeface="Arial"/>
              </a:rPr>
              <a:t>Статистика</a:t>
            </a:r>
            <a:r>
              <a:rPr sz="4400" b="1" spc="-75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4400" b="1" spc="-10" dirty="0">
                <a:solidFill>
                  <a:srgbClr val="274246"/>
                </a:solidFill>
                <a:latin typeface="Arial"/>
                <a:cs typeface="Arial"/>
              </a:rPr>
              <a:t>сетки</a:t>
            </a:r>
            <a:endParaRPr sz="4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07110" y="5957189"/>
            <a:ext cx="2134235" cy="103505"/>
          </a:xfrm>
          <a:custGeom>
            <a:avLst/>
            <a:gdLst/>
            <a:ahLst/>
            <a:cxnLst/>
            <a:rect l="l" t="t" r="r" b="b"/>
            <a:pathLst>
              <a:path w="2134235" h="103504">
                <a:moveTo>
                  <a:pt x="88366" y="0"/>
                </a:moveTo>
                <a:lnTo>
                  <a:pt x="0" y="52158"/>
                </a:lnTo>
                <a:lnTo>
                  <a:pt x="88887" y="103403"/>
                </a:lnTo>
                <a:lnTo>
                  <a:pt x="92773" y="102362"/>
                </a:lnTo>
                <a:lnTo>
                  <a:pt x="96278" y="96291"/>
                </a:lnTo>
                <a:lnTo>
                  <a:pt x="95237" y="92405"/>
                </a:lnTo>
                <a:lnTo>
                  <a:pt x="36327" y="58445"/>
                </a:lnTo>
                <a:lnTo>
                  <a:pt x="12598" y="58445"/>
                </a:lnTo>
                <a:lnTo>
                  <a:pt x="12534" y="45745"/>
                </a:lnTo>
                <a:lnTo>
                  <a:pt x="36061" y="45625"/>
                </a:lnTo>
                <a:lnTo>
                  <a:pt x="94818" y="10947"/>
                </a:lnTo>
                <a:lnTo>
                  <a:pt x="95821" y="7048"/>
                </a:lnTo>
                <a:lnTo>
                  <a:pt x="92252" y="1003"/>
                </a:lnTo>
                <a:lnTo>
                  <a:pt x="88366" y="0"/>
                </a:lnTo>
                <a:close/>
              </a:path>
              <a:path w="2134235" h="103504">
                <a:moveTo>
                  <a:pt x="36061" y="45625"/>
                </a:moveTo>
                <a:lnTo>
                  <a:pt x="12534" y="45745"/>
                </a:lnTo>
                <a:lnTo>
                  <a:pt x="12598" y="58445"/>
                </a:lnTo>
                <a:lnTo>
                  <a:pt x="36119" y="58325"/>
                </a:lnTo>
                <a:lnTo>
                  <a:pt x="34807" y="57569"/>
                </a:lnTo>
                <a:lnTo>
                  <a:pt x="15824" y="57569"/>
                </a:lnTo>
                <a:lnTo>
                  <a:pt x="15773" y="46596"/>
                </a:lnTo>
                <a:lnTo>
                  <a:pt x="34416" y="46596"/>
                </a:lnTo>
                <a:lnTo>
                  <a:pt x="36061" y="45625"/>
                </a:lnTo>
                <a:close/>
              </a:path>
              <a:path w="2134235" h="103504">
                <a:moveTo>
                  <a:pt x="36119" y="58325"/>
                </a:moveTo>
                <a:lnTo>
                  <a:pt x="12598" y="58445"/>
                </a:lnTo>
                <a:lnTo>
                  <a:pt x="36327" y="58445"/>
                </a:lnTo>
                <a:lnTo>
                  <a:pt x="36119" y="58325"/>
                </a:lnTo>
                <a:close/>
              </a:path>
              <a:path w="2134235" h="103504">
                <a:moveTo>
                  <a:pt x="2133625" y="34925"/>
                </a:moveTo>
                <a:lnTo>
                  <a:pt x="36061" y="45625"/>
                </a:lnTo>
                <a:lnTo>
                  <a:pt x="25204" y="52033"/>
                </a:lnTo>
                <a:lnTo>
                  <a:pt x="36119" y="58325"/>
                </a:lnTo>
                <a:lnTo>
                  <a:pt x="2133625" y="47625"/>
                </a:lnTo>
                <a:lnTo>
                  <a:pt x="2133625" y="34925"/>
                </a:lnTo>
                <a:close/>
              </a:path>
              <a:path w="2134235" h="103504">
                <a:moveTo>
                  <a:pt x="15773" y="46596"/>
                </a:moveTo>
                <a:lnTo>
                  <a:pt x="15824" y="57569"/>
                </a:lnTo>
                <a:lnTo>
                  <a:pt x="25204" y="52033"/>
                </a:lnTo>
                <a:lnTo>
                  <a:pt x="15773" y="46596"/>
                </a:lnTo>
                <a:close/>
              </a:path>
              <a:path w="2134235" h="103504">
                <a:moveTo>
                  <a:pt x="25204" y="52033"/>
                </a:moveTo>
                <a:lnTo>
                  <a:pt x="15824" y="57569"/>
                </a:lnTo>
                <a:lnTo>
                  <a:pt x="34807" y="57569"/>
                </a:lnTo>
                <a:lnTo>
                  <a:pt x="25204" y="52033"/>
                </a:lnTo>
                <a:close/>
              </a:path>
              <a:path w="2134235" h="103504">
                <a:moveTo>
                  <a:pt x="34416" y="46596"/>
                </a:moveTo>
                <a:lnTo>
                  <a:pt x="15773" y="46596"/>
                </a:lnTo>
                <a:lnTo>
                  <a:pt x="25204" y="52033"/>
                </a:lnTo>
                <a:lnTo>
                  <a:pt x="34416" y="46596"/>
                </a:lnTo>
                <a:close/>
              </a:path>
            </a:pathLst>
          </a:custGeom>
          <a:solidFill>
            <a:srgbClr val="1A9D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450335" y="5875807"/>
            <a:ext cx="2133600" cy="103505"/>
          </a:xfrm>
          <a:custGeom>
            <a:avLst/>
            <a:gdLst/>
            <a:ahLst/>
            <a:cxnLst/>
            <a:rect l="l" t="t" r="r" b="b"/>
            <a:pathLst>
              <a:path w="2133600" h="103504">
                <a:moveTo>
                  <a:pt x="2122698" y="44780"/>
                </a:moveTo>
                <a:lnTo>
                  <a:pt x="2121027" y="44780"/>
                </a:lnTo>
                <a:lnTo>
                  <a:pt x="2121154" y="57467"/>
                </a:lnTo>
                <a:lnTo>
                  <a:pt x="2097551" y="57648"/>
                </a:lnTo>
                <a:lnTo>
                  <a:pt x="2038858" y="92481"/>
                </a:lnTo>
                <a:lnTo>
                  <a:pt x="2037968" y="96380"/>
                </a:lnTo>
                <a:lnTo>
                  <a:pt x="2041525" y="102412"/>
                </a:lnTo>
                <a:lnTo>
                  <a:pt x="2045335" y="103403"/>
                </a:lnTo>
                <a:lnTo>
                  <a:pt x="2133600" y="51028"/>
                </a:lnTo>
                <a:lnTo>
                  <a:pt x="2122698" y="44780"/>
                </a:lnTo>
                <a:close/>
              </a:path>
              <a:path w="2133600" h="103504">
                <a:moveTo>
                  <a:pt x="2097480" y="44960"/>
                </a:moveTo>
                <a:lnTo>
                  <a:pt x="0" y="61010"/>
                </a:lnTo>
                <a:lnTo>
                  <a:pt x="0" y="73710"/>
                </a:lnTo>
                <a:lnTo>
                  <a:pt x="2097551" y="57648"/>
                </a:lnTo>
                <a:lnTo>
                  <a:pt x="2108392" y="51210"/>
                </a:lnTo>
                <a:lnTo>
                  <a:pt x="2097480" y="44960"/>
                </a:lnTo>
                <a:close/>
              </a:path>
              <a:path w="2133600" h="103504">
                <a:moveTo>
                  <a:pt x="2108392" y="51210"/>
                </a:moveTo>
                <a:lnTo>
                  <a:pt x="2097551" y="57648"/>
                </a:lnTo>
                <a:lnTo>
                  <a:pt x="2121154" y="57467"/>
                </a:lnTo>
                <a:lnTo>
                  <a:pt x="2121145" y="56629"/>
                </a:lnTo>
                <a:lnTo>
                  <a:pt x="2117852" y="56629"/>
                </a:lnTo>
                <a:lnTo>
                  <a:pt x="2108392" y="51210"/>
                </a:lnTo>
                <a:close/>
              </a:path>
              <a:path w="2133600" h="103504">
                <a:moveTo>
                  <a:pt x="2117725" y="45669"/>
                </a:moveTo>
                <a:lnTo>
                  <a:pt x="2108392" y="51210"/>
                </a:lnTo>
                <a:lnTo>
                  <a:pt x="2117852" y="56629"/>
                </a:lnTo>
                <a:lnTo>
                  <a:pt x="2117725" y="45669"/>
                </a:lnTo>
                <a:close/>
              </a:path>
              <a:path w="2133600" h="103504">
                <a:moveTo>
                  <a:pt x="2121035" y="45669"/>
                </a:moveTo>
                <a:lnTo>
                  <a:pt x="2117725" y="45669"/>
                </a:lnTo>
                <a:lnTo>
                  <a:pt x="2117852" y="56629"/>
                </a:lnTo>
                <a:lnTo>
                  <a:pt x="2121145" y="56629"/>
                </a:lnTo>
                <a:lnTo>
                  <a:pt x="2121035" y="45669"/>
                </a:lnTo>
                <a:close/>
              </a:path>
              <a:path w="2133600" h="103504">
                <a:moveTo>
                  <a:pt x="2121027" y="44780"/>
                </a:moveTo>
                <a:lnTo>
                  <a:pt x="2097480" y="44960"/>
                </a:lnTo>
                <a:lnTo>
                  <a:pt x="2108392" y="51210"/>
                </a:lnTo>
                <a:lnTo>
                  <a:pt x="2117725" y="45669"/>
                </a:lnTo>
                <a:lnTo>
                  <a:pt x="2121035" y="45669"/>
                </a:lnTo>
                <a:lnTo>
                  <a:pt x="2121027" y="44780"/>
                </a:lnTo>
                <a:close/>
              </a:path>
              <a:path w="2133600" h="103504">
                <a:moveTo>
                  <a:pt x="2044573" y="0"/>
                </a:moveTo>
                <a:lnTo>
                  <a:pt x="2040763" y="1054"/>
                </a:lnTo>
                <a:lnTo>
                  <a:pt x="2037206" y="7150"/>
                </a:lnTo>
                <a:lnTo>
                  <a:pt x="2038350" y="11023"/>
                </a:lnTo>
                <a:lnTo>
                  <a:pt x="2041271" y="12763"/>
                </a:lnTo>
                <a:lnTo>
                  <a:pt x="2097480" y="44960"/>
                </a:lnTo>
                <a:lnTo>
                  <a:pt x="2122698" y="44780"/>
                </a:lnTo>
                <a:lnTo>
                  <a:pt x="2044573" y="0"/>
                </a:lnTo>
                <a:close/>
              </a:path>
            </a:pathLst>
          </a:custGeom>
          <a:solidFill>
            <a:srgbClr val="1A9D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021583" y="5914135"/>
            <a:ext cx="2489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Microsoft Sans Serif"/>
                <a:cs typeface="Microsoft Sans Serif"/>
              </a:rPr>
              <a:t>5 </a:t>
            </a:r>
            <a:r>
              <a:rPr sz="900" spc="-25" dirty="0">
                <a:latin typeface="Microsoft Sans Serif"/>
                <a:cs typeface="Microsoft Sans Serif"/>
              </a:rPr>
              <a:t>км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41263" y="4465446"/>
            <a:ext cx="8401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Население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93764" y="117347"/>
            <a:ext cx="5318760" cy="937260"/>
          </a:xfrm>
          <a:prstGeom prst="rect">
            <a:avLst/>
          </a:prstGeom>
          <a:solidFill>
            <a:srgbClr val="1A9D48">
              <a:alpha val="19999"/>
            </a:srgbClr>
          </a:solidFill>
          <a:ln w="9144">
            <a:solidFill>
              <a:srgbClr val="0F7133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5"/>
              </a:spcBef>
            </a:pPr>
            <a:r>
              <a:rPr sz="2400" dirty="0">
                <a:solidFill>
                  <a:srgbClr val="274246"/>
                </a:solidFill>
                <a:latin typeface="Microsoft Sans Serif"/>
                <a:cs typeface="Microsoft Sans Serif"/>
              </a:rPr>
              <a:t>Выходные</a:t>
            </a:r>
            <a:r>
              <a:rPr sz="2400" spc="-12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данные</a:t>
            </a:r>
            <a:endParaRPr sz="2400">
              <a:latin typeface="Microsoft Sans Serif"/>
              <a:cs typeface="Microsoft Sans Serif"/>
            </a:endParaRPr>
          </a:p>
          <a:p>
            <a:pPr marL="343535">
              <a:lnSpc>
                <a:spcPct val="100000"/>
              </a:lnSpc>
              <a:spcBef>
                <a:spcPts val="695"/>
              </a:spcBef>
            </a:pP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1.</a:t>
            </a:r>
            <a:r>
              <a:rPr sz="1800" spc="-3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b="1" dirty="0">
                <a:solidFill>
                  <a:srgbClr val="274246"/>
                </a:solidFill>
                <a:latin typeface="Arial"/>
                <a:cs typeface="Arial"/>
              </a:rPr>
              <a:t>Статистика сетки</a:t>
            </a:r>
            <a:r>
              <a:rPr sz="1800" b="1" spc="-10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74246"/>
                </a:solidFill>
                <a:latin typeface="Arial"/>
                <a:cs typeface="Arial"/>
              </a:rPr>
              <a:t>карты</a:t>
            </a:r>
            <a:r>
              <a:rPr sz="1800" b="1" spc="-15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74246"/>
                </a:solidFill>
                <a:latin typeface="Arial"/>
                <a:cs typeface="Arial"/>
              </a:rPr>
              <a:t>&gt;</a:t>
            </a:r>
            <a:r>
              <a:rPr sz="1800" b="1" spc="-45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74246"/>
                </a:solidFill>
                <a:latin typeface="Arial"/>
                <a:cs typeface="Arial"/>
              </a:rPr>
              <a:t>&gt;</a:t>
            </a:r>
            <a:r>
              <a:rPr sz="1800" b="1" spc="-50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NSDI,</a:t>
            </a:r>
            <a:r>
              <a:rPr sz="18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 ESDI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2377" y="908945"/>
            <a:ext cx="4147791" cy="593506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29308" y="174497"/>
            <a:ext cx="647319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dirty="0">
                <a:solidFill>
                  <a:srgbClr val="274246"/>
                </a:solidFill>
                <a:latin typeface="Arial"/>
                <a:cs typeface="Arial"/>
              </a:rPr>
              <a:t>Доступ</a:t>
            </a:r>
            <a:r>
              <a:rPr sz="4400" b="1" spc="-35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274246"/>
                </a:solidFill>
                <a:latin typeface="Arial"/>
                <a:cs typeface="Arial"/>
              </a:rPr>
              <a:t>к</a:t>
            </a:r>
            <a:r>
              <a:rPr sz="4400" b="1" spc="-50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274246"/>
                </a:solidFill>
                <a:latin typeface="Arial"/>
                <a:cs typeface="Arial"/>
              </a:rPr>
              <a:t>зонам</a:t>
            </a:r>
            <a:r>
              <a:rPr sz="4400" b="1" spc="-40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4400" b="1" spc="-10" dirty="0">
                <a:solidFill>
                  <a:srgbClr val="274246"/>
                </a:solidFill>
                <a:latin typeface="Arial"/>
                <a:cs typeface="Arial"/>
              </a:rPr>
              <a:t>отдыха</a:t>
            </a:r>
            <a:endParaRPr sz="4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80454" y="1045202"/>
            <a:ext cx="4509135" cy="4185920"/>
          </a:xfrm>
          <a:prstGeom prst="rect">
            <a:avLst/>
          </a:prstGeom>
        </p:spPr>
        <p:txBody>
          <a:bodyPr vert="horz" wrap="square" lIns="0" tIns="18986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495"/>
              </a:spcBef>
              <a:buChar char="•"/>
              <a:tabLst>
                <a:tab pos="240665" algn="l"/>
              </a:tabLst>
            </a:pPr>
            <a:r>
              <a:rPr sz="24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Цель:</a:t>
            </a:r>
            <a:endParaRPr sz="2400">
              <a:latin typeface="Microsoft Sans Serif"/>
              <a:cs typeface="Microsoft Sans Serif"/>
            </a:endParaRPr>
          </a:p>
          <a:p>
            <a:pPr marL="408940" marR="8255" lvl="1" indent="-144780">
              <a:lnSpc>
                <a:spcPct val="100000"/>
              </a:lnSpc>
              <a:spcBef>
                <a:spcPts val="925"/>
              </a:spcBef>
              <a:buChar char="◦"/>
              <a:tabLst>
                <a:tab pos="408940" algn="l"/>
              </a:tabLst>
            </a:pP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Национальные</a:t>
            </a:r>
            <a:r>
              <a:rPr sz="1600" spc="-25" dirty="0">
                <a:solidFill>
                  <a:srgbClr val="274246"/>
                </a:solidFill>
                <a:latin typeface="Microsoft Sans Serif"/>
                <a:cs typeface="Microsoft Sans Serif"/>
              </a:rPr>
              <a:t> показатели</a:t>
            </a:r>
            <a:r>
              <a:rPr sz="1600" spc="-5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благосостояния населения</a:t>
            </a:r>
            <a:endParaRPr sz="1600">
              <a:latin typeface="Microsoft Sans Serif"/>
              <a:cs typeface="Microsoft Sans Serif"/>
            </a:endParaRPr>
          </a:p>
          <a:p>
            <a:pPr marL="240665" indent="-227965">
              <a:lnSpc>
                <a:spcPct val="100000"/>
              </a:lnSpc>
              <a:spcBef>
                <a:spcPts val="290"/>
              </a:spcBef>
              <a:buChar char="•"/>
              <a:tabLst>
                <a:tab pos="240665" algn="l"/>
              </a:tabLst>
            </a:pPr>
            <a:r>
              <a:rPr sz="24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Метод</a:t>
            </a:r>
            <a:endParaRPr sz="2400">
              <a:latin typeface="Microsoft Sans Serif"/>
              <a:cs typeface="Microsoft Sans Serif"/>
            </a:endParaRPr>
          </a:p>
          <a:p>
            <a:pPr marL="408940" marR="286385" lvl="1" indent="-144780">
              <a:lnSpc>
                <a:spcPct val="100000"/>
              </a:lnSpc>
              <a:spcBef>
                <a:spcPts val="919"/>
              </a:spcBef>
              <a:buChar char="◦"/>
              <a:tabLst>
                <a:tab pos="408940" algn="l"/>
              </a:tabLst>
            </a:pPr>
            <a:r>
              <a:rPr sz="16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Ежегодная</a:t>
            </a:r>
            <a:r>
              <a:rPr sz="1600" spc="-4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автоматическая</a:t>
            </a:r>
            <a:r>
              <a:rPr sz="1600" spc="-2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линия</a:t>
            </a:r>
            <a:r>
              <a:rPr sz="16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274246"/>
                </a:solidFill>
                <a:latin typeface="Microsoft Sans Serif"/>
                <a:cs typeface="Microsoft Sans Serif"/>
              </a:rPr>
              <a:t>по </a:t>
            </a:r>
            <a:r>
              <a:rPr sz="16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производству</a:t>
            </a:r>
            <a:r>
              <a:rPr sz="1600" spc="-3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ГИС</a:t>
            </a:r>
            <a:r>
              <a:rPr sz="1600" spc="-3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-</a:t>
            </a:r>
            <a:r>
              <a:rPr sz="1600" spc="-3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генерирует</a:t>
            </a:r>
            <a:r>
              <a:rPr sz="1600" spc="-1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доступ</a:t>
            </a:r>
            <a:r>
              <a:rPr sz="1600" spc="-1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50" dirty="0">
                <a:solidFill>
                  <a:srgbClr val="274246"/>
                </a:solidFill>
                <a:latin typeface="Microsoft Sans Serif"/>
                <a:cs typeface="Microsoft Sans Serif"/>
              </a:rPr>
              <a:t>к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зонам</a:t>
            </a:r>
            <a:r>
              <a:rPr sz="1600" spc="-8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отдыха</a:t>
            </a:r>
            <a:endParaRPr sz="1600">
              <a:latin typeface="Microsoft Sans Serif"/>
              <a:cs typeface="Microsoft Sans Serif"/>
            </a:endParaRPr>
          </a:p>
          <a:p>
            <a:pPr marL="240665" indent="-227965">
              <a:lnSpc>
                <a:spcPct val="100000"/>
              </a:lnSpc>
              <a:spcBef>
                <a:spcPts val="585"/>
              </a:spcBef>
              <a:buChar char="•"/>
              <a:tabLst>
                <a:tab pos="240665" algn="l"/>
              </a:tabLst>
            </a:pPr>
            <a:r>
              <a:rPr sz="2400" spc="-30" dirty="0">
                <a:solidFill>
                  <a:srgbClr val="274246"/>
                </a:solidFill>
                <a:latin typeface="Microsoft Sans Serif"/>
                <a:cs typeface="Microsoft Sans Serif"/>
              </a:rPr>
              <a:t>Источник</a:t>
            </a:r>
            <a:r>
              <a:rPr sz="2400" spc="-9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данных:</a:t>
            </a:r>
            <a:endParaRPr sz="2400">
              <a:latin typeface="Microsoft Sans Serif"/>
              <a:cs typeface="Microsoft Sans Serif"/>
            </a:endParaRPr>
          </a:p>
          <a:p>
            <a:pPr marL="408305" lvl="1" indent="-144145">
              <a:lnSpc>
                <a:spcPct val="100000"/>
              </a:lnSpc>
              <a:spcBef>
                <a:spcPts val="919"/>
              </a:spcBef>
              <a:buChar char="◦"/>
              <a:tabLst>
                <a:tab pos="408305" algn="l"/>
              </a:tabLst>
            </a:pPr>
            <a:r>
              <a:rPr sz="16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Землепользование</a:t>
            </a:r>
            <a:r>
              <a:rPr sz="1600" spc="1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в</a:t>
            </a:r>
            <a:r>
              <a:rPr sz="1600" spc="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пригородных</a:t>
            </a:r>
            <a:r>
              <a:rPr sz="1600" spc="2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районах</a:t>
            </a:r>
            <a:endParaRPr sz="1600">
              <a:latin typeface="Microsoft Sans Serif"/>
              <a:cs typeface="Microsoft Sans Serif"/>
            </a:endParaRPr>
          </a:p>
          <a:p>
            <a:pPr marL="408305" lvl="1" indent="-144145">
              <a:lnSpc>
                <a:spcPct val="100000"/>
              </a:lnSpc>
              <a:spcBef>
                <a:spcPts val="600"/>
              </a:spcBef>
              <a:buChar char="◦"/>
              <a:tabLst>
                <a:tab pos="408305" algn="l"/>
              </a:tabLst>
            </a:pPr>
            <a:r>
              <a:rPr sz="1600" spc="-25" dirty="0">
                <a:solidFill>
                  <a:srgbClr val="274246"/>
                </a:solidFill>
                <a:latin typeface="Microsoft Sans Serif"/>
                <a:cs typeface="Microsoft Sans Serif"/>
              </a:rPr>
              <a:t>Дорожные</a:t>
            </a:r>
            <a:r>
              <a:rPr sz="1600" spc="-3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данные</a:t>
            </a:r>
            <a:endParaRPr sz="1600">
              <a:latin typeface="Microsoft Sans Serif"/>
              <a:cs typeface="Microsoft Sans Serif"/>
            </a:endParaRPr>
          </a:p>
          <a:p>
            <a:pPr marL="408305" lvl="1" indent="-144145">
              <a:lnSpc>
                <a:spcPct val="100000"/>
              </a:lnSpc>
              <a:spcBef>
                <a:spcPts val="600"/>
              </a:spcBef>
              <a:buChar char="◦"/>
              <a:tabLst>
                <a:tab pos="408305" algn="l"/>
              </a:tabLst>
            </a:pPr>
            <a:r>
              <a:rPr sz="16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Данные</a:t>
            </a:r>
            <a:r>
              <a:rPr sz="1600" spc="-1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о</a:t>
            </a:r>
            <a:r>
              <a:rPr sz="1600" spc="-5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дорожном</a:t>
            </a:r>
            <a:r>
              <a:rPr sz="1600" spc="-3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движении</a:t>
            </a:r>
            <a:endParaRPr sz="1600">
              <a:latin typeface="Microsoft Sans Serif"/>
              <a:cs typeface="Microsoft Sans Serif"/>
            </a:endParaRPr>
          </a:p>
          <a:p>
            <a:pPr marL="408305" lvl="1" indent="-144145">
              <a:lnSpc>
                <a:spcPct val="100000"/>
              </a:lnSpc>
              <a:spcBef>
                <a:spcPts val="600"/>
              </a:spcBef>
              <a:buChar char="◦"/>
              <a:tabLst>
                <a:tab pos="408305" algn="l"/>
              </a:tabLst>
            </a:pP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Население,</a:t>
            </a:r>
            <a:r>
              <a:rPr sz="1600" spc="-4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адреса,</a:t>
            </a:r>
            <a:r>
              <a:rPr sz="1600" spc="-5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здания</a:t>
            </a:r>
            <a:r>
              <a:rPr sz="1600" spc="-3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из</a:t>
            </a:r>
            <a:r>
              <a:rPr sz="1600" spc="-4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кадастра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12123" y="51815"/>
            <a:ext cx="3476625" cy="962025"/>
          </a:xfrm>
          <a:prstGeom prst="rect">
            <a:avLst/>
          </a:prstGeom>
          <a:solidFill>
            <a:srgbClr val="1A9D48">
              <a:alpha val="19999"/>
            </a:srgbClr>
          </a:solidFill>
          <a:ln w="9144">
            <a:solidFill>
              <a:srgbClr val="0F7133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15"/>
              </a:spcBef>
            </a:pPr>
            <a:r>
              <a:rPr sz="2400" dirty="0">
                <a:solidFill>
                  <a:srgbClr val="274246"/>
                </a:solidFill>
                <a:latin typeface="Microsoft Sans Serif"/>
                <a:cs typeface="Microsoft Sans Serif"/>
              </a:rPr>
              <a:t>Выходные</a:t>
            </a:r>
            <a:r>
              <a:rPr sz="2400" spc="-16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данные:</a:t>
            </a:r>
            <a:endParaRPr sz="2400">
              <a:latin typeface="Microsoft Sans Serif"/>
              <a:cs typeface="Microsoft Sans Serif"/>
            </a:endParaRPr>
          </a:p>
          <a:p>
            <a:pPr marL="342900" marR="1219835">
              <a:lnSpc>
                <a:spcPts val="1950"/>
              </a:lnSpc>
              <a:spcBef>
                <a:spcPts val="775"/>
              </a:spcBef>
            </a:pP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1.</a:t>
            </a:r>
            <a:r>
              <a:rPr sz="1800" spc="2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b="1" spc="-20" dirty="0">
                <a:solidFill>
                  <a:srgbClr val="274246"/>
                </a:solidFill>
                <a:latin typeface="Arial"/>
                <a:cs typeface="Arial"/>
              </a:rPr>
              <a:t>Авторитетный </a:t>
            </a:r>
            <a:r>
              <a:rPr sz="1800" b="1" spc="-10" dirty="0">
                <a:solidFill>
                  <a:srgbClr val="274246"/>
                </a:solidFill>
                <a:latin typeface="Arial"/>
                <a:cs typeface="Arial"/>
              </a:rPr>
              <a:t>показатель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3554" y="1615303"/>
            <a:ext cx="2260079" cy="375734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9506" y="63754"/>
            <a:ext cx="9205595" cy="118364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sz="4000" dirty="0">
                <a:solidFill>
                  <a:srgbClr val="000000"/>
                </a:solidFill>
              </a:rPr>
              <a:t>Индекс</a:t>
            </a:r>
            <a:r>
              <a:rPr sz="4000" spc="-105" dirty="0">
                <a:solidFill>
                  <a:srgbClr val="000000"/>
                </a:solidFill>
              </a:rPr>
              <a:t> </a:t>
            </a:r>
            <a:r>
              <a:rPr sz="4000" dirty="0">
                <a:solidFill>
                  <a:srgbClr val="000000"/>
                </a:solidFill>
              </a:rPr>
              <a:t>центральности</a:t>
            </a:r>
            <a:r>
              <a:rPr sz="4000" spc="-90" dirty="0">
                <a:solidFill>
                  <a:srgbClr val="000000"/>
                </a:solidFill>
              </a:rPr>
              <a:t> </a:t>
            </a:r>
            <a:r>
              <a:rPr sz="4000" dirty="0">
                <a:solidFill>
                  <a:srgbClr val="000000"/>
                </a:solidFill>
              </a:rPr>
              <a:t>-</a:t>
            </a:r>
            <a:r>
              <a:rPr sz="4000" spc="-114" dirty="0">
                <a:solidFill>
                  <a:srgbClr val="000000"/>
                </a:solidFill>
              </a:rPr>
              <a:t> </a:t>
            </a:r>
            <a:r>
              <a:rPr sz="4000" dirty="0">
                <a:solidFill>
                  <a:srgbClr val="000000"/>
                </a:solidFill>
              </a:rPr>
              <a:t>для</a:t>
            </a:r>
            <a:r>
              <a:rPr sz="4000" spc="-100" dirty="0">
                <a:solidFill>
                  <a:srgbClr val="000000"/>
                </a:solidFill>
              </a:rPr>
              <a:t> </a:t>
            </a:r>
            <a:r>
              <a:rPr sz="4000" spc="-10" dirty="0">
                <a:solidFill>
                  <a:srgbClr val="000000"/>
                </a:solidFill>
              </a:rPr>
              <a:t>каждой </a:t>
            </a:r>
            <a:r>
              <a:rPr sz="4000" spc="-20" dirty="0">
                <a:solidFill>
                  <a:srgbClr val="000000"/>
                </a:solidFill>
              </a:rPr>
              <a:t>административной</a:t>
            </a:r>
            <a:r>
              <a:rPr sz="4000" spc="-155" dirty="0">
                <a:solidFill>
                  <a:srgbClr val="000000"/>
                </a:solidFill>
              </a:rPr>
              <a:t> </a:t>
            </a:r>
            <a:r>
              <a:rPr sz="4000" dirty="0">
                <a:solidFill>
                  <a:srgbClr val="000000"/>
                </a:solidFill>
              </a:rPr>
              <a:t>единицы</a:t>
            </a:r>
            <a:r>
              <a:rPr sz="4000" spc="-195" dirty="0">
                <a:solidFill>
                  <a:srgbClr val="000000"/>
                </a:solidFill>
              </a:rPr>
              <a:t> </a:t>
            </a:r>
            <a:r>
              <a:rPr sz="4000" spc="-10" dirty="0">
                <a:solidFill>
                  <a:srgbClr val="000000"/>
                </a:solidFill>
              </a:rPr>
              <a:t>Норвегии: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272592" y="1280286"/>
            <a:ext cx="48907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95"/>
              </a:spcBef>
              <a:buChar char="•"/>
              <a:tabLst>
                <a:tab pos="240665" algn="l"/>
              </a:tabLst>
            </a:pPr>
            <a:r>
              <a:rPr sz="16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Сколько</a:t>
            </a:r>
            <a:r>
              <a:rPr sz="1600" spc="-2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рабочих</a:t>
            </a:r>
            <a:r>
              <a:rPr sz="1600" spc="-2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мест</a:t>
            </a:r>
            <a:r>
              <a:rPr sz="1600" spc="-4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в</a:t>
            </a:r>
            <a:r>
              <a:rPr sz="1600" spc="-4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пределах</a:t>
            </a:r>
            <a:r>
              <a:rPr sz="1600" spc="-4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90</a:t>
            </a:r>
            <a:r>
              <a:rPr sz="1600" spc="-4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74246"/>
                </a:solidFill>
                <a:latin typeface="Microsoft Sans Serif"/>
                <a:cs typeface="Microsoft Sans Serif"/>
              </a:rPr>
              <a:t>минут </a:t>
            </a:r>
            <a:r>
              <a:rPr sz="16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езды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03576" y="1574291"/>
            <a:ext cx="4486910" cy="4459605"/>
            <a:chOff x="2703576" y="1574291"/>
            <a:chExt cx="4486910" cy="445960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03576" y="1574291"/>
              <a:ext cx="4486656" cy="445922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04688" y="4096512"/>
              <a:ext cx="1591310" cy="899160"/>
            </a:xfrm>
            <a:custGeom>
              <a:avLst/>
              <a:gdLst/>
              <a:ahLst/>
              <a:cxnLst/>
              <a:rect l="l" t="t" r="r" b="b"/>
              <a:pathLst>
                <a:path w="1591309" h="899160">
                  <a:moveTo>
                    <a:pt x="1591056" y="0"/>
                  </a:moveTo>
                  <a:lnTo>
                    <a:pt x="0" y="0"/>
                  </a:lnTo>
                  <a:lnTo>
                    <a:pt x="0" y="899160"/>
                  </a:lnTo>
                  <a:lnTo>
                    <a:pt x="1591056" y="899160"/>
                  </a:lnTo>
                  <a:lnTo>
                    <a:pt x="15910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3819" y="1565147"/>
          <a:ext cx="7106283" cy="52406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10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1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3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824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F7133"/>
                      </a:solidFill>
                      <a:prstDash val="solid"/>
                    </a:lnR>
                    <a:lnB w="9525">
                      <a:solidFill>
                        <a:srgbClr val="0F7133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897505" marR="183515" indent="1905"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Время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пути</a:t>
                      </a:r>
                      <a:r>
                        <a:rPr sz="1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от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центров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притяжения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(население)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центров притяжения (предприятия)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0F7133"/>
                      </a:solidFill>
                      <a:prstDash val="solid"/>
                    </a:lnL>
                    <a:lnR w="9525">
                      <a:solidFill>
                        <a:srgbClr val="0F7133"/>
                      </a:solidFill>
                      <a:prstDash val="solid"/>
                    </a:lnR>
                    <a:lnT w="9525">
                      <a:solidFill>
                        <a:srgbClr val="0F7133"/>
                      </a:solidFill>
                      <a:prstDash val="solid"/>
                    </a:lnT>
                    <a:lnB w="9525">
                      <a:solidFill>
                        <a:srgbClr val="0F713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8190"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2400" dirty="0">
                          <a:solidFill>
                            <a:srgbClr val="274246"/>
                          </a:solidFill>
                          <a:latin typeface="Microsoft Sans Serif"/>
                          <a:cs typeface="Microsoft Sans Serif"/>
                        </a:rPr>
                        <a:t>Выходные</a:t>
                      </a:r>
                      <a:r>
                        <a:rPr sz="2400" spc="-160" dirty="0">
                          <a:solidFill>
                            <a:srgbClr val="27424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10" dirty="0">
                          <a:solidFill>
                            <a:srgbClr val="274246"/>
                          </a:solidFill>
                          <a:latin typeface="Microsoft Sans Serif"/>
                          <a:cs typeface="Microsoft Sans Serif"/>
                        </a:rPr>
                        <a:t>данные: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  <a:p>
                      <a:pPr marL="342900">
                        <a:lnSpc>
                          <a:spcPts val="2160"/>
                        </a:lnSpc>
                        <a:spcBef>
                          <a:spcPts val="695"/>
                        </a:spcBef>
                      </a:pPr>
                      <a:r>
                        <a:rPr sz="1800" dirty="0">
                          <a:solidFill>
                            <a:srgbClr val="274246"/>
                          </a:solidFill>
                          <a:latin typeface="Microsoft Sans Serif"/>
                          <a:cs typeface="Microsoft Sans Serif"/>
                        </a:rPr>
                        <a:t>1.</a:t>
                      </a:r>
                      <a:r>
                        <a:rPr sz="1800" spc="-30" dirty="0">
                          <a:solidFill>
                            <a:srgbClr val="27424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274246"/>
                          </a:solidFill>
                          <a:latin typeface="Arial"/>
                          <a:cs typeface="Arial"/>
                        </a:rPr>
                        <a:t>Авторитетный показатель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9525">
                      <a:solidFill>
                        <a:srgbClr val="0F7133"/>
                      </a:solidFill>
                      <a:prstDash val="solid"/>
                    </a:lnL>
                    <a:lnR w="9525">
                      <a:solidFill>
                        <a:srgbClr val="0F7133"/>
                      </a:solidFill>
                      <a:prstDash val="solid"/>
                    </a:lnR>
                    <a:lnT w="9525" cap="flat" cmpd="sng" algn="ctr">
                      <a:solidFill>
                        <a:srgbClr val="0F71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F7133"/>
                      </a:solidFill>
                      <a:prstDash val="solid"/>
                    </a:lnB>
                    <a:solidFill>
                      <a:srgbClr val="1A9D48">
                        <a:alpha val="1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402590"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Microsoft JhengHei UI Light"/>
                          <a:cs typeface="Microsoft JhengHei UI Light"/>
                        </a:rPr>
                        <a:t>40</a:t>
                      </a:r>
                      <a:endParaRPr sz="1800">
                        <a:latin typeface="Microsoft JhengHei UI Light"/>
                        <a:cs typeface="Microsoft JhengHei UI Light"/>
                      </a:endParaRPr>
                    </a:p>
                  </a:txBody>
                  <a:tcPr marL="0" marR="0" marT="103505" marB="0">
                    <a:lnL w="9525">
                      <a:solidFill>
                        <a:srgbClr val="0F7133"/>
                      </a:solidFill>
                      <a:prstDash val="solid"/>
                    </a:lnL>
                    <a:lnT w="9525">
                      <a:solidFill>
                        <a:srgbClr val="0F7133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2588" y="5649450"/>
            <a:ext cx="2343150" cy="879419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69791" y="1266433"/>
            <a:ext cx="5430020" cy="509322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54202" y="366725"/>
            <a:ext cx="10368915" cy="102425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 marR="5080">
              <a:lnSpc>
                <a:spcPct val="91800"/>
              </a:lnSpc>
              <a:spcBef>
                <a:spcPts val="490"/>
              </a:spcBef>
            </a:pPr>
            <a:r>
              <a:rPr sz="4000" dirty="0">
                <a:solidFill>
                  <a:srgbClr val="000000"/>
                </a:solidFill>
              </a:rPr>
              <a:t>ЦУР</a:t>
            </a:r>
            <a:r>
              <a:rPr sz="4000" spc="-120" dirty="0">
                <a:solidFill>
                  <a:srgbClr val="000000"/>
                </a:solidFill>
              </a:rPr>
              <a:t> </a:t>
            </a:r>
            <a:r>
              <a:rPr sz="2800" dirty="0">
                <a:solidFill>
                  <a:srgbClr val="274246"/>
                </a:solidFill>
              </a:rPr>
              <a:t>доля</a:t>
            </a:r>
            <a:r>
              <a:rPr sz="2800" spc="-80" dirty="0">
                <a:solidFill>
                  <a:srgbClr val="274246"/>
                </a:solidFill>
              </a:rPr>
              <a:t> </a:t>
            </a:r>
            <a:r>
              <a:rPr sz="2800" dirty="0">
                <a:solidFill>
                  <a:srgbClr val="274246"/>
                </a:solidFill>
              </a:rPr>
              <a:t>населения</a:t>
            </a:r>
            <a:r>
              <a:rPr sz="2800" spc="-75" dirty="0">
                <a:solidFill>
                  <a:srgbClr val="274246"/>
                </a:solidFill>
              </a:rPr>
              <a:t> </a:t>
            </a:r>
            <a:r>
              <a:rPr sz="2800" dirty="0">
                <a:solidFill>
                  <a:srgbClr val="274246"/>
                </a:solidFill>
              </a:rPr>
              <a:t>с</a:t>
            </a:r>
            <a:r>
              <a:rPr sz="2800" spc="-85" dirty="0">
                <a:solidFill>
                  <a:srgbClr val="274246"/>
                </a:solidFill>
              </a:rPr>
              <a:t> </a:t>
            </a:r>
            <a:r>
              <a:rPr sz="2800" dirty="0">
                <a:solidFill>
                  <a:srgbClr val="274246"/>
                </a:solidFill>
              </a:rPr>
              <a:t>хорошим</a:t>
            </a:r>
            <a:r>
              <a:rPr sz="2800" spc="-80" dirty="0">
                <a:solidFill>
                  <a:srgbClr val="274246"/>
                </a:solidFill>
              </a:rPr>
              <a:t> </a:t>
            </a:r>
            <a:r>
              <a:rPr sz="2800" dirty="0">
                <a:solidFill>
                  <a:srgbClr val="274246"/>
                </a:solidFill>
              </a:rPr>
              <a:t>доступом</a:t>
            </a:r>
            <a:r>
              <a:rPr sz="2800" spc="-75" dirty="0">
                <a:solidFill>
                  <a:srgbClr val="274246"/>
                </a:solidFill>
              </a:rPr>
              <a:t> </a:t>
            </a:r>
            <a:r>
              <a:rPr sz="2800" dirty="0">
                <a:solidFill>
                  <a:srgbClr val="274246"/>
                </a:solidFill>
              </a:rPr>
              <a:t>к</a:t>
            </a:r>
            <a:r>
              <a:rPr sz="2800" spc="-95" dirty="0">
                <a:solidFill>
                  <a:srgbClr val="274246"/>
                </a:solidFill>
              </a:rPr>
              <a:t> </a:t>
            </a:r>
            <a:r>
              <a:rPr sz="2800" spc="-10" dirty="0">
                <a:solidFill>
                  <a:srgbClr val="274246"/>
                </a:solidFill>
              </a:rPr>
              <a:t>общественному транспорту</a:t>
            </a:r>
            <a:endParaRPr sz="2800"/>
          </a:p>
        </p:txBody>
      </p:sp>
      <p:sp>
        <p:nvSpPr>
          <p:cNvPr id="5" name="object 5"/>
          <p:cNvSpPr txBox="1"/>
          <p:nvPr/>
        </p:nvSpPr>
        <p:spPr>
          <a:xfrm>
            <a:off x="0" y="5993891"/>
            <a:ext cx="5294630" cy="744220"/>
          </a:xfrm>
          <a:prstGeom prst="rect">
            <a:avLst/>
          </a:prstGeom>
          <a:solidFill>
            <a:srgbClr val="1A9D48">
              <a:alpha val="19999"/>
            </a:srgbClr>
          </a:solidFill>
          <a:ln w="9144">
            <a:solidFill>
              <a:srgbClr val="0F7133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0"/>
              </a:spcBef>
            </a:pPr>
            <a:r>
              <a:rPr sz="2400" dirty="0">
                <a:solidFill>
                  <a:srgbClr val="274246"/>
                </a:solidFill>
                <a:latin typeface="Microsoft Sans Serif"/>
                <a:cs typeface="Microsoft Sans Serif"/>
              </a:rPr>
              <a:t>Выходные</a:t>
            </a:r>
            <a:r>
              <a:rPr sz="2400" spc="-16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данные:</a:t>
            </a:r>
            <a:endParaRPr sz="2400" dirty="0">
              <a:latin typeface="Microsoft Sans Serif"/>
              <a:cs typeface="Microsoft Sans Serif"/>
            </a:endParaRPr>
          </a:p>
          <a:p>
            <a:pPr marL="342900">
              <a:lnSpc>
                <a:spcPct val="100000"/>
              </a:lnSpc>
              <a:spcBef>
                <a:spcPts val="695"/>
              </a:spcBef>
            </a:pP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1.</a:t>
            </a:r>
            <a:r>
              <a:rPr sz="1800" spc="-1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b="1" dirty="0">
                <a:solidFill>
                  <a:srgbClr val="274246"/>
                </a:solidFill>
                <a:latin typeface="Arial"/>
                <a:cs typeface="Arial"/>
              </a:rPr>
              <a:t>ЦУР</a:t>
            </a:r>
            <a:r>
              <a:rPr sz="1800" b="1" spc="-45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74246"/>
                </a:solidFill>
                <a:latin typeface="Arial"/>
                <a:cs typeface="Arial"/>
              </a:rPr>
              <a:t>-</a:t>
            </a:r>
            <a:r>
              <a:rPr sz="1800" b="1" spc="-25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74246"/>
                </a:solidFill>
                <a:latin typeface="Arial"/>
                <a:cs typeface="Arial"/>
              </a:rPr>
              <a:t>Авторитетный</a:t>
            </a:r>
            <a:r>
              <a:rPr sz="1800" b="1" spc="20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74246"/>
                </a:solidFill>
                <a:latin typeface="Arial"/>
                <a:cs typeface="Arial"/>
              </a:rPr>
              <a:t>показатель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45200" y="6452717"/>
            <a:ext cx="2000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333333"/>
                </a:solidFill>
                <a:latin typeface="Microsoft JhengHei UI Light"/>
                <a:cs typeface="Microsoft JhengHei UI Light"/>
              </a:rPr>
              <a:t>42</a:t>
            </a:r>
            <a:endParaRPr sz="1200">
              <a:latin typeface="Microsoft JhengHei UI Light"/>
              <a:cs typeface="Microsoft JhengHei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6880" y="609281"/>
            <a:ext cx="602488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 err="1">
                <a:solidFill>
                  <a:srgbClr val="274246"/>
                </a:solidFill>
                <a:latin typeface="Microsoft Sans Serif"/>
                <a:cs typeface="Microsoft Sans Serif"/>
              </a:rPr>
              <a:t>продающие</a:t>
            </a:r>
            <a:r>
              <a:rPr sz="4200" spc="-150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4200" spc="-10" dirty="0" err="1">
                <a:solidFill>
                  <a:srgbClr val="274246"/>
                </a:solidFill>
                <a:latin typeface="Microsoft Sans Serif"/>
                <a:cs typeface="Microsoft Sans Serif"/>
              </a:rPr>
              <a:t>сообщение</a:t>
            </a:r>
            <a:endParaRPr sz="4200" dirty="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327647" y="2863595"/>
            <a:ext cx="4950460" cy="3758565"/>
            <a:chOff x="6327647" y="2863595"/>
            <a:chExt cx="4950460" cy="37585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36791" y="2872739"/>
              <a:ext cx="4931664" cy="373989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332219" y="2868167"/>
              <a:ext cx="4940935" cy="3749040"/>
            </a:xfrm>
            <a:custGeom>
              <a:avLst/>
              <a:gdLst/>
              <a:ahLst/>
              <a:cxnLst/>
              <a:rect l="l" t="t" r="r" b="b"/>
              <a:pathLst>
                <a:path w="4940934" h="3749040">
                  <a:moveTo>
                    <a:pt x="0" y="3749040"/>
                  </a:moveTo>
                  <a:lnTo>
                    <a:pt x="4940808" y="3749040"/>
                  </a:lnTo>
                  <a:lnTo>
                    <a:pt x="4940808" y="0"/>
                  </a:lnTo>
                  <a:lnTo>
                    <a:pt x="0" y="0"/>
                  </a:lnTo>
                  <a:lnTo>
                    <a:pt x="0" y="374904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319275" y="1647189"/>
            <a:ext cx="4067175" cy="11766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0200" marR="508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006FC0"/>
                </a:solidFill>
                <a:latin typeface="Arial"/>
                <a:cs typeface="Arial"/>
              </a:rPr>
              <a:t>Тематическая</a:t>
            </a:r>
            <a:r>
              <a:rPr sz="160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карта</a:t>
            </a:r>
            <a:r>
              <a:rPr sz="1600" b="1" spc="-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Arial"/>
                <a:cs typeface="Arial"/>
              </a:rPr>
              <a:t>(Статистическая карта)</a:t>
            </a:r>
            <a:endParaRPr sz="1600">
              <a:latin typeface="Arial"/>
              <a:cs typeface="Arial"/>
            </a:endParaRPr>
          </a:p>
          <a:p>
            <a:pPr marL="184785" marR="295910" indent="-172720">
              <a:lnSpc>
                <a:spcPct val="100000"/>
              </a:lnSpc>
              <a:spcBef>
                <a:spcPts val="905"/>
              </a:spcBef>
              <a:buClr>
                <a:srgbClr val="003399"/>
              </a:buClr>
              <a:buSzPct val="129166"/>
              <a:buChar char="•"/>
              <a:tabLst>
                <a:tab pos="184785" algn="l"/>
              </a:tabLst>
            </a:pPr>
            <a:r>
              <a:rPr sz="1200" dirty="0">
                <a:latin typeface="Microsoft Sans Serif"/>
                <a:cs typeface="Microsoft Sans Serif"/>
              </a:rPr>
              <a:t>используется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для</a:t>
            </a:r>
            <a:r>
              <a:rPr sz="1200" spc="-10" dirty="0">
                <a:latin typeface="Microsoft Sans Serif"/>
                <a:cs typeface="Microsoft Sans Serif"/>
              </a:rPr>
              <a:t> отображения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пространственной структуры </a:t>
            </a:r>
            <a:r>
              <a:rPr sz="1200" dirty="0">
                <a:latin typeface="Microsoft Sans Serif"/>
                <a:cs typeface="Microsoft Sans Serif"/>
              </a:rPr>
              <a:t>явления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или одного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или </a:t>
            </a:r>
            <a:r>
              <a:rPr sz="1200" spc="-10" dirty="0">
                <a:latin typeface="Microsoft Sans Serif"/>
                <a:cs typeface="Microsoft Sans Serif"/>
              </a:rPr>
              <a:t>нескольких </a:t>
            </a:r>
            <a:r>
              <a:rPr sz="1200" spc="-20" dirty="0">
                <a:latin typeface="Microsoft Sans Serif"/>
                <a:cs typeface="Microsoft Sans Serif"/>
              </a:rPr>
              <a:t>географических</a:t>
            </a:r>
            <a:r>
              <a:rPr sz="1200" spc="5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атрибутов.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89268" y="1671015"/>
            <a:ext cx="4483100" cy="12052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Общая</a:t>
            </a:r>
            <a:r>
              <a:rPr sz="160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справочная</a:t>
            </a:r>
            <a:r>
              <a:rPr sz="1600" b="1" spc="-6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карта</a:t>
            </a:r>
            <a:r>
              <a:rPr sz="1600" b="1" spc="-5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Arial"/>
                <a:cs typeface="Arial"/>
              </a:rPr>
              <a:t>(Топографическая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solidFill>
                  <a:srgbClr val="006FC0"/>
                </a:solidFill>
                <a:latin typeface="Arial"/>
                <a:cs typeface="Arial"/>
              </a:rPr>
              <a:t>Карта)</a:t>
            </a:r>
            <a:endParaRPr sz="1600">
              <a:latin typeface="Arial"/>
              <a:cs typeface="Arial"/>
            </a:endParaRPr>
          </a:p>
          <a:p>
            <a:pPr marL="330200" marR="462280" indent="-247015">
              <a:lnSpc>
                <a:spcPct val="100000"/>
              </a:lnSpc>
              <a:spcBef>
                <a:spcPts val="1125"/>
              </a:spcBef>
              <a:buClr>
                <a:srgbClr val="003399"/>
              </a:buClr>
              <a:buSzPct val="129166"/>
              <a:buChar char="•"/>
              <a:tabLst>
                <a:tab pos="330200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фокусируется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географическом </a:t>
            </a:r>
            <a:r>
              <a:rPr sz="1200" spc="-10" dirty="0">
                <a:latin typeface="Microsoft Sans Serif"/>
                <a:cs typeface="Microsoft Sans Serif"/>
              </a:rPr>
              <a:t>местоположении, </a:t>
            </a:r>
            <a:r>
              <a:rPr sz="1200" dirty="0">
                <a:latin typeface="Microsoft Sans Serif"/>
                <a:cs typeface="Microsoft Sans Serif"/>
              </a:rPr>
              <a:t>а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не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пространственной </a:t>
            </a:r>
            <a:r>
              <a:rPr sz="1200" dirty="0">
                <a:latin typeface="Microsoft Sans Serif"/>
                <a:cs typeface="Microsoft Sans Serif"/>
              </a:rPr>
              <a:t>схеме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(тематическая карта).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457188" y="135636"/>
            <a:ext cx="5615940" cy="1507490"/>
            <a:chOff x="6457188" y="135636"/>
            <a:chExt cx="5615940" cy="1507490"/>
          </a:xfrm>
        </p:grpSpPr>
        <p:sp>
          <p:nvSpPr>
            <p:cNvPr id="10" name="object 10"/>
            <p:cNvSpPr/>
            <p:nvPr/>
          </p:nvSpPr>
          <p:spPr>
            <a:xfrm>
              <a:off x="6461760" y="140208"/>
              <a:ext cx="5607050" cy="1498600"/>
            </a:xfrm>
            <a:custGeom>
              <a:avLst/>
              <a:gdLst/>
              <a:ahLst/>
              <a:cxnLst/>
              <a:rect l="l" t="t" r="r" b="b"/>
              <a:pathLst>
                <a:path w="5607050" h="1498600">
                  <a:moveTo>
                    <a:pt x="5606795" y="0"/>
                  </a:moveTo>
                  <a:lnTo>
                    <a:pt x="0" y="0"/>
                  </a:lnTo>
                  <a:lnTo>
                    <a:pt x="0" y="1498092"/>
                  </a:lnTo>
                  <a:lnTo>
                    <a:pt x="5606795" y="1498092"/>
                  </a:lnTo>
                  <a:lnTo>
                    <a:pt x="5606795" y="0"/>
                  </a:lnTo>
                  <a:close/>
                </a:path>
              </a:pathLst>
            </a:custGeom>
            <a:solidFill>
              <a:srgbClr val="3D850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461760" y="140208"/>
              <a:ext cx="5607050" cy="1498600"/>
            </a:xfrm>
            <a:custGeom>
              <a:avLst/>
              <a:gdLst/>
              <a:ahLst/>
              <a:cxnLst/>
              <a:rect l="l" t="t" r="r" b="b"/>
              <a:pathLst>
                <a:path w="5607050" h="1498600">
                  <a:moveTo>
                    <a:pt x="0" y="1498092"/>
                  </a:moveTo>
                  <a:lnTo>
                    <a:pt x="5606795" y="1498092"/>
                  </a:lnTo>
                  <a:lnTo>
                    <a:pt x="5606795" y="0"/>
                  </a:lnTo>
                  <a:lnTo>
                    <a:pt x="0" y="0"/>
                  </a:lnTo>
                  <a:lnTo>
                    <a:pt x="0" y="1498092"/>
                  </a:lnTo>
                  <a:close/>
                </a:path>
              </a:pathLst>
            </a:custGeom>
            <a:ln w="9144">
              <a:solidFill>
                <a:srgbClr val="2B6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85495" y="26619"/>
            <a:ext cx="861631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200" spc="-30" dirty="0">
                <a:solidFill>
                  <a:srgbClr val="274246"/>
                </a:solidFill>
              </a:rPr>
              <a:t>Статистические</a:t>
            </a:r>
            <a:r>
              <a:rPr sz="4200" spc="-220" dirty="0">
                <a:solidFill>
                  <a:srgbClr val="274246"/>
                </a:solidFill>
              </a:rPr>
              <a:t> </a:t>
            </a:r>
            <a:r>
              <a:rPr sz="4200" spc="-10" dirty="0">
                <a:solidFill>
                  <a:srgbClr val="274246"/>
                </a:solidFill>
              </a:rPr>
              <a:t>карты,</a:t>
            </a:r>
            <a:r>
              <a:rPr sz="4200" spc="-240" dirty="0">
                <a:solidFill>
                  <a:srgbClr val="274246"/>
                </a:solidFill>
              </a:rPr>
              <a:t> </a:t>
            </a:r>
            <a:r>
              <a:rPr sz="3600" baseline="23148" dirty="0">
                <a:solidFill>
                  <a:srgbClr val="274246"/>
                </a:solidFill>
              </a:rPr>
              <a:t>Выходные</a:t>
            </a:r>
            <a:r>
              <a:rPr sz="3600" spc="-195" baseline="23148" dirty="0">
                <a:solidFill>
                  <a:srgbClr val="274246"/>
                </a:solidFill>
              </a:rPr>
              <a:t> </a:t>
            </a:r>
            <a:r>
              <a:rPr sz="3600" spc="-15" baseline="23148" dirty="0">
                <a:solidFill>
                  <a:srgbClr val="274246"/>
                </a:solidFill>
              </a:rPr>
              <a:t>данные:</a:t>
            </a:r>
            <a:endParaRPr sz="3600" baseline="23148"/>
          </a:p>
        </p:txBody>
      </p:sp>
      <p:sp>
        <p:nvSpPr>
          <p:cNvPr id="13" name="object 13"/>
          <p:cNvSpPr txBox="1"/>
          <p:nvPr/>
        </p:nvSpPr>
        <p:spPr>
          <a:xfrm>
            <a:off x="6792848" y="582929"/>
            <a:ext cx="4869180" cy="1040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800" b="1" spc="-25" dirty="0">
                <a:solidFill>
                  <a:srgbClr val="274246"/>
                </a:solidFill>
                <a:latin typeface="Arial"/>
                <a:cs typeface="Arial"/>
              </a:rPr>
              <a:t>1.</a:t>
            </a:r>
            <a:r>
              <a:rPr sz="1800" b="1" dirty="0">
                <a:solidFill>
                  <a:srgbClr val="274246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274246"/>
                </a:solidFill>
                <a:latin typeface="Arial"/>
                <a:cs typeface="Arial"/>
              </a:rPr>
              <a:t>Визуализируйте</a:t>
            </a:r>
            <a:r>
              <a:rPr sz="1800" b="1" spc="-80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74246"/>
                </a:solidFill>
                <a:latin typeface="Arial"/>
                <a:cs typeface="Arial"/>
              </a:rPr>
              <a:t>агрегированные</a:t>
            </a:r>
            <a:endParaRPr sz="1800" dirty="0">
              <a:latin typeface="Arial"/>
              <a:cs typeface="Arial"/>
            </a:endParaRPr>
          </a:p>
          <a:p>
            <a:pPr marL="355600">
              <a:lnSpc>
                <a:spcPts val="1945"/>
              </a:lnSpc>
            </a:pPr>
            <a:r>
              <a:rPr sz="1800" b="1" dirty="0">
                <a:solidFill>
                  <a:srgbClr val="274246"/>
                </a:solidFill>
                <a:latin typeface="Arial"/>
                <a:cs typeface="Arial"/>
              </a:rPr>
              <a:t>табличные</a:t>
            </a:r>
            <a:r>
              <a:rPr sz="1800" b="1" spc="-40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74246"/>
                </a:solidFill>
                <a:latin typeface="Arial"/>
                <a:cs typeface="Arial"/>
              </a:rPr>
              <a:t>данные</a:t>
            </a:r>
            <a:r>
              <a:rPr sz="1800" b="1" spc="-75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274246"/>
                </a:solidFill>
                <a:latin typeface="Arial"/>
                <a:cs typeface="Arial"/>
              </a:rPr>
              <a:t>:</a:t>
            </a:r>
            <a:endParaRPr sz="1800" dirty="0">
              <a:latin typeface="Arial"/>
              <a:cs typeface="Arial"/>
            </a:endParaRPr>
          </a:p>
          <a:p>
            <a:pPr marL="419100">
              <a:lnSpc>
                <a:spcPts val="1945"/>
              </a:lnSpc>
            </a:pPr>
            <a:r>
              <a:rPr sz="1800" b="1" dirty="0">
                <a:solidFill>
                  <a:srgbClr val="274246"/>
                </a:solidFill>
                <a:latin typeface="Arial"/>
                <a:cs typeface="Arial"/>
              </a:rPr>
              <a:t>-</a:t>
            </a:r>
            <a:r>
              <a:rPr sz="1800" b="1" spc="-20" dirty="0">
                <a:solidFill>
                  <a:srgbClr val="274246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274246"/>
                </a:solidFill>
                <a:latin typeface="Microsoft Sans Serif"/>
                <a:cs typeface="Microsoft Sans Serif"/>
              </a:rPr>
              <a:t>блоки</a:t>
            </a:r>
            <a:endParaRPr sz="1800" dirty="0">
              <a:latin typeface="Microsoft Sans Serif"/>
              <a:cs typeface="Microsoft Sans Serif"/>
            </a:endParaRPr>
          </a:p>
          <a:p>
            <a:pPr marL="419100">
              <a:lnSpc>
                <a:spcPts val="2050"/>
              </a:lnSpc>
            </a:pPr>
            <a:r>
              <a:rPr sz="18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администрирования</a:t>
            </a:r>
            <a:r>
              <a:rPr sz="1800" spc="-4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-</a:t>
            </a:r>
            <a:r>
              <a:rPr sz="1800" spc="-25" dirty="0">
                <a:solidFill>
                  <a:srgbClr val="27424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74246"/>
                </a:solidFill>
                <a:latin typeface="Microsoft Sans Serif"/>
                <a:cs typeface="Microsoft Sans Serif"/>
              </a:rPr>
              <a:t>другие</a:t>
            </a:r>
            <a:r>
              <a:rPr sz="1800" spc="-10" dirty="0">
                <a:solidFill>
                  <a:srgbClr val="274246"/>
                </a:solidFill>
                <a:latin typeface="Microsoft Sans Serif"/>
                <a:cs typeface="Microsoft Sans Serif"/>
              </a:rPr>
              <a:t> расширения</a:t>
            </a:r>
            <a:endParaRPr sz="1800" dirty="0">
              <a:latin typeface="Microsoft Sans Serif"/>
              <a:cs typeface="Microsoft Sans Serif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344" y="2903220"/>
            <a:ext cx="5295900" cy="3759708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068059" y="6478625"/>
            <a:ext cx="1536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latin typeface="Microsoft Sans Serif"/>
                <a:cs typeface="Microsoft Sans Serif"/>
              </a:rPr>
              <a:t>43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19506" y="179070"/>
            <a:ext cx="108870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ГИС</a:t>
            </a:r>
            <a:r>
              <a:rPr spc="-55" dirty="0"/>
              <a:t> </a:t>
            </a:r>
            <a:r>
              <a:rPr dirty="0"/>
              <a:t>в</a:t>
            </a:r>
            <a:r>
              <a:rPr spc="-50" dirty="0"/>
              <a:t> </a:t>
            </a:r>
            <a:r>
              <a:rPr dirty="0"/>
              <a:t>«Национальных</a:t>
            </a:r>
            <a:r>
              <a:rPr spc="-80" dirty="0"/>
              <a:t> </a:t>
            </a:r>
            <a:r>
              <a:rPr spc="-30" dirty="0"/>
              <a:t>статистических</a:t>
            </a:r>
            <a:r>
              <a:rPr spc="-50" dirty="0"/>
              <a:t> </a:t>
            </a:r>
            <a:r>
              <a:rPr spc="-10" dirty="0"/>
              <a:t>агентствах»</a:t>
            </a: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974723" y="1212850"/>
          <a:ext cx="8736965" cy="4461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84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5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86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D8500"/>
                    </a:solidFill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Деятельность</a:t>
                      </a:r>
                      <a:r>
                        <a:rPr sz="1500" b="1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5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области</a:t>
                      </a:r>
                      <a:r>
                        <a:rPr sz="15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ГИС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D8500"/>
                    </a:solidFill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5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Необходимые</a:t>
                      </a:r>
                      <a:r>
                        <a:rPr sz="15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данные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2286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5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(внутренние/внешние)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D8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3990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5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D8500"/>
                    </a:solidFill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500" spc="-20" dirty="0">
                          <a:latin typeface="Microsoft Sans Serif"/>
                          <a:cs typeface="Microsoft Sans Serif"/>
                        </a:rPr>
                        <a:t>Визуализация</a:t>
                      </a:r>
                      <a:r>
                        <a:rPr sz="15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10" dirty="0">
                          <a:latin typeface="Microsoft Sans Serif"/>
                          <a:cs typeface="Microsoft Sans Serif"/>
                        </a:rPr>
                        <a:t>статистических</a:t>
                      </a:r>
                      <a:r>
                        <a:rPr sz="15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dirty="0">
                          <a:latin typeface="Microsoft Sans Serif"/>
                          <a:cs typeface="Microsoft Sans Serif"/>
                        </a:rPr>
                        <a:t>данных</a:t>
                      </a:r>
                      <a:r>
                        <a:rPr sz="15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50" dirty="0">
                          <a:latin typeface="Microsoft Sans Serif"/>
                          <a:cs typeface="Microsoft Sans Serif"/>
                        </a:rPr>
                        <a:t>с</a:t>
                      </a:r>
                      <a:endParaRPr sz="1500">
                        <a:latin typeface="Microsoft Sans Serif"/>
                        <a:cs typeface="Microsoft Sans Serif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500" dirty="0">
                          <a:latin typeface="Microsoft Sans Serif"/>
                          <a:cs typeface="Microsoft Sans Serif"/>
                        </a:rPr>
                        <a:t>помощью</a:t>
                      </a:r>
                      <a:r>
                        <a:rPr sz="15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20" dirty="0">
                          <a:latin typeface="Microsoft Sans Serif"/>
                          <a:cs typeface="Microsoft Sans Serif"/>
                        </a:rPr>
                        <a:t>тематических</a:t>
                      </a:r>
                      <a:r>
                        <a:rPr sz="15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20" dirty="0">
                          <a:latin typeface="Microsoft Sans Serif"/>
                          <a:cs typeface="Microsoft Sans Serif"/>
                        </a:rPr>
                        <a:t>карт</a:t>
                      </a:r>
                      <a:endParaRPr sz="1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9CA"/>
                    </a:solidFill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5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Внутренняя</a:t>
                      </a:r>
                      <a:r>
                        <a:rPr sz="1500" b="1" u="sng" spc="-4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:</a:t>
                      </a:r>
                      <a:r>
                        <a:rPr sz="1500" b="1" u="sng" spc="-7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Microsoft Sans Serif"/>
                          <a:cs typeface="Microsoft Sans Serif"/>
                        </a:rPr>
                        <a:t>статистика</a:t>
                      </a:r>
                      <a:r>
                        <a:rPr sz="15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25" dirty="0">
                          <a:latin typeface="Microsoft Sans Serif"/>
                          <a:cs typeface="Microsoft Sans Serif"/>
                        </a:rPr>
                        <a:t>по</a:t>
                      </a:r>
                      <a:endParaRPr sz="1500">
                        <a:latin typeface="Microsoft Sans Serif"/>
                        <a:cs typeface="Microsoft Sans Serif"/>
                      </a:endParaRPr>
                    </a:p>
                    <a:p>
                      <a:pPr marL="22860" marR="1450975">
                        <a:lnSpc>
                          <a:spcPct val="114900"/>
                        </a:lnSpc>
                        <a:spcBef>
                          <a:spcPts val="10"/>
                        </a:spcBef>
                      </a:pPr>
                      <a:r>
                        <a:rPr sz="1500" spc="-20" dirty="0">
                          <a:latin typeface="Microsoft Sans Serif"/>
                          <a:cs typeface="Microsoft Sans Serif"/>
                        </a:rPr>
                        <a:t>административным</a:t>
                      </a:r>
                      <a:r>
                        <a:rPr sz="15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10" dirty="0">
                          <a:latin typeface="Microsoft Sans Serif"/>
                          <a:cs typeface="Microsoft Sans Serif"/>
                        </a:rPr>
                        <a:t>единицам</a:t>
                      </a:r>
                      <a:r>
                        <a:rPr sz="15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50" dirty="0">
                          <a:latin typeface="Microsoft Sans Serif"/>
                          <a:cs typeface="Microsoft Sans Serif"/>
                        </a:rPr>
                        <a:t>- </a:t>
                      </a:r>
                      <a:r>
                        <a:rPr sz="1500" spc="-10" dirty="0">
                          <a:latin typeface="Microsoft Sans Serif"/>
                          <a:cs typeface="Microsoft Sans Serif"/>
                        </a:rPr>
                        <a:t>Областям/Городам/районам </a:t>
                      </a:r>
                      <a:r>
                        <a:rPr sz="1500" b="1" u="sng" dirty="0">
                          <a:solidFill>
                            <a:srgbClr val="333333"/>
                          </a:solidFill>
                          <a:uFill>
                            <a:solidFill>
                              <a:srgbClr val="333333"/>
                            </a:solidFill>
                          </a:uFill>
                          <a:latin typeface="Arial"/>
                          <a:cs typeface="Arial"/>
                        </a:rPr>
                        <a:t>Внешняя</a:t>
                      </a:r>
                      <a:r>
                        <a:rPr sz="1500" b="1" u="sng" spc="-35" dirty="0">
                          <a:solidFill>
                            <a:srgbClr val="333333"/>
                          </a:solidFill>
                          <a:uFill>
                            <a:solidFill>
                              <a:srgbClr val="333333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500" b="1" spc="-2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Слои</a:t>
                      </a:r>
                      <a:r>
                        <a:rPr sz="1500" spc="5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1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карты областей/Городов/районов</a:t>
                      </a:r>
                      <a:endParaRPr sz="1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9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8850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5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D8500"/>
                    </a:solidFill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500" spc="-10" dirty="0">
                          <a:latin typeface="Microsoft Sans Serif"/>
                          <a:cs typeface="Microsoft Sans Serif"/>
                        </a:rPr>
                        <a:t>Получение</a:t>
                      </a:r>
                      <a:r>
                        <a:rPr sz="1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20" dirty="0">
                          <a:latin typeface="Microsoft Sans Serif"/>
                          <a:cs typeface="Microsoft Sans Serif"/>
                        </a:rPr>
                        <a:t>статистики</a:t>
                      </a:r>
                      <a:r>
                        <a:rPr sz="1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dirty="0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5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dirty="0">
                          <a:latin typeface="Microsoft Sans Serif"/>
                          <a:cs typeface="Microsoft Sans Serif"/>
                        </a:rPr>
                        <a:t>помощью</a:t>
                      </a:r>
                      <a:r>
                        <a:rPr sz="1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dirty="0">
                          <a:latin typeface="Microsoft Sans Serif"/>
                          <a:cs typeface="Microsoft Sans Serif"/>
                        </a:rPr>
                        <a:t>ГИС</a:t>
                      </a:r>
                      <a:r>
                        <a:rPr sz="15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50" dirty="0">
                          <a:latin typeface="Microsoft Sans Serif"/>
                          <a:cs typeface="Microsoft Sans Serif"/>
                        </a:rPr>
                        <a:t>-</a:t>
                      </a:r>
                      <a:endParaRPr sz="1500">
                        <a:latin typeface="Microsoft Sans Serif"/>
                        <a:cs typeface="Microsoft Sans Serif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500" spc="-10" dirty="0">
                          <a:latin typeface="Microsoft Sans Serif"/>
                          <a:cs typeface="Microsoft Sans Serif"/>
                        </a:rPr>
                        <a:t>“Пространственный</a:t>
                      </a:r>
                      <a:r>
                        <a:rPr sz="15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10" dirty="0">
                          <a:latin typeface="Microsoft Sans Serif"/>
                          <a:cs typeface="Microsoft Sans Serif"/>
                        </a:rPr>
                        <a:t>анализ”</a:t>
                      </a:r>
                      <a:endParaRPr sz="1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CE7"/>
                    </a:solidFill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5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Внутренняя:</a:t>
                      </a:r>
                      <a:r>
                        <a:rPr sz="1500" b="1" u="sng" spc="-4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Microsoft Sans Serif"/>
                          <a:cs typeface="Microsoft Sans Serif"/>
                        </a:rPr>
                        <a:t>статистика</a:t>
                      </a:r>
                      <a:r>
                        <a:rPr sz="1500" spc="-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dirty="0"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500" spc="-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10" dirty="0">
                          <a:latin typeface="Microsoft Sans Serif"/>
                          <a:cs typeface="Microsoft Sans Serif"/>
                        </a:rPr>
                        <a:t>уровне</a:t>
                      </a:r>
                      <a:endParaRPr sz="1500">
                        <a:latin typeface="Microsoft Sans Serif"/>
                        <a:cs typeface="Microsoft Sans Serif"/>
                      </a:endParaRPr>
                    </a:p>
                    <a:p>
                      <a:pPr marL="2286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500" spc="-10" dirty="0">
                          <a:latin typeface="Microsoft Sans Serif"/>
                          <a:cs typeface="Microsoft Sans Serif"/>
                        </a:rPr>
                        <a:t>микроданных</a:t>
                      </a:r>
                      <a:endParaRPr sz="1500">
                        <a:latin typeface="Microsoft Sans Serif"/>
                        <a:cs typeface="Microsoft Sans Serif"/>
                      </a:endParaRPr>
                    </a:p>
                    <a:p>
                      <a:pPr marL="2286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500" b="1" u="sng" dirty="0">
                          <a:solidFill>
                            <a:srgbClr val="333333"/>
                          </a:solidFill>
                          <a:uFill>
                            <a:solidFill>
                              <a:srgbClr val="333333"/>
                            </a:solidFill>
                          </a:uFill>
                          <a:latin typeface="Arial"/>
                          <a:cs typeface="Arial"/>
                        </a:rPr>
                        <a:t>Внешняя</a:t>
                      </a:r>
                      <a:r>
                        <a:rPr sz="1500" b="1" u="sng" spc="-55" dirty="0">
                          <a:solidFill>
                            <a:srgbClr val="333333"/>
                          </a:solidFill>
                          <a:uFill>
                            <a:solidFill>
                              <a:srgbClr val="333333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500" b="1" spc="-4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2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привязанные</a:t>
                      </a:r>
                      <a:r>
                        <a:rPr sz="1500" spc="-45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500" spc="-15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1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географической</a:t>
                      </a:r>
                      <a:endParaRPr sz="1500">
                        <a:latin typeface="Microsoft Sans Serif"/>
                        <a:cs typeface="Microsoft Sans Serif"/>
                      </a:endParaRPr>
                    </a:p>
                    <a:p>
                      <a:pPr marL="22860" marR="301625">
                        <a:lnSpc>
                          <a:spcPct val="114900"/>
                        </a:lnSpc>
                        <a:spcBef>
                          <a:spcPts val="10"/>
                        </a:spcBef>
                      </a:pPr>
                      <a:r>
                        <a:rPr sz="1500" spc="-25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привязке</a:t>
                      </a:r>
                      <a:r>
                        <a:rPr sz="1500" spc="-2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данные</a:t>
                      </a:r>
                      <a:r>
                        <a:rPr sz="1500" spc="-25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500" spc="-2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 максимально</a:t>
                      </a:r>
                      <a:r>
                        <a:rPr sz="1500" spc="-5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1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доступной детализацией</a:t>
                      </a:r>
                      <a:r>
                        <a:rPr sz="1500" spc="-4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39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500" spc="-25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2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Кадастр</a:t>
                      </a:r>
                      <a:r>
                        <a:rPr sz="1500" spc="-4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1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(недвижимость, </a:t>
                      </a:r>
                      <a:r>
                        <a:rPr sz="150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адрес,</a:t>
                      </a:r>
                      <a:r>
                        <a:rPr sz="1500" spc="-35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1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здание),</a:t>
                      </a:r>
                      <a:r>
                        <a:rPr sz="1500" spc="-3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1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население,</a:t>
                      </a:r>
                      <a:r>
                        <a:rPr sz="1500" spc="-5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1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сельское хозяйство,</a:t>
                      </a:r>
                      <a:r>
                        <a:rPr sz="1500" spc="-15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2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хемлепользование,</a:t>
                      </a:r>
                      <a:r>
                        <a:rPr sz="1500" spc="-15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дороги</a:t>
                      </a:r>
                      <a:r>
                        <a:rPr sz="1500" spc="-25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500" spc="-1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60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т.</a:t>
                      </a:r>
                      <a:r>
                        <a:rPr sz="1500" spc="-5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0" spc="-25" dirty="0">
                          <a:solidFill>
                            <a:srgbClr val="333333"/>
                          </a:solidFill>
                          <a:latin typeface="Microsoft Sans Serif"/>
                          <a:cs typeface="Microsoft Sans Serif"/>
                        </a:rPr>
                        <a:t>д.</a:t>
                      </a:r>
                      <a:endParaRPr sz="1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C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1830" y="93115"/>
            <a:ext cx="923099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err="1"/>
              <a:t>Модель</a:t>
            </a:r>
            <a:r>
              <a:rPr spc="-180" dirty="0"/>
              <a:t> </a:t>
            </a:r>
            <a:r>
              <a:rPr spc="-10" dirty="0" err="1"/>
              <a:t>пространственных</a:t>
            </a:r>
            <a:r>
              <a:rPr lang="ru-RU" spc="-10" dirty="0"/>
              <a:t> данных</a:t>
            </a:r>
            <a:endParaRPr spc="-10" dirty="0"/>
          </a:p>
        </p:txBody>
      </p:sp>
      <p:sp>
        <p:nvSpPr>
          <p:cNvPr id="4" name="object 4"/>
          <p:cNvSpPr txBox="1"/>
          <p:nvPr/>
        </p:nvSpPr>
        <p:spPr>
          <a:xfrm>
            <a:off x="1479930" y="1325118"/>
            <a:ext cx="2672080" cy="18535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6060">
              <a:lnSpc>
                <a:spcPct val="99900"/>
              </a:lnSpc>
              <a:spcBef>
                <a:spcPts val="105"/>
              </a:spcBef>
              <a:buFont typeface="Verdana"/>
              <a:buChar char="•"/>
              <a:tabLst>
                <a:tab pos="238760" algn="l"/>
              </a:tabLst>
            </a:pPr>
            <a:r>
              <a:rPr sz="2000" dirty="0">
                <a:latin typeface="Microsoft Sans Serif"/>
                <a:cs typeface="Microsoft Sans Serif"/>
              </a:rPr>
              <a:t>способ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упростить </a:t>
            </a:r>
            <a:r>
              <a:rPr sz="2000" dirty="0">
                <a:latin typeface="Microsoft Sans Serif"/>
                <a:cs typeface="Microsoft Sans Serif"/>
              </a:rPr>
              <a:t>данные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реального </a:t>
            </a:r>
            <a:r>
              <a:rPr sz="2000" dirty="0">
                <a:latin typeface="Microsoft Sans Serif"/>
                <a:cs typeface="Microsoft Sans Serif"/>
              </a:rPr>
              <a:t>мира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(географические </a:t>
            </a:r>
            <a:r>
              <a:rPr sz="2000" spc="-10" dirty="0">
                <a:latin typeface="Microsoft Sans Serif"/>
                <a:cs typeface="Microsoft Sans Serif"/>
              </a:rPr>
              <a:t>объекты)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Вектор</a:t>
            </a:r>
            <a:r>
              <a:rPr sz="2000" b="1" spc="-120" dirty="0"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ИЛИ</a:t>
            </a:r>
            <a:r>
              <a:rPr sz="2000" spc="-110" dirty="0">
                <a:latin typeface="Microsoft Sans Serif"/>
                <a:cs typeface="Microsoft Sans Serif"/>
              </a:rPr>
              <a:t> </a:t>
            </a:r>
            <a:r>
              <a:rPr sz="2000" b="1" spc="-10" dirty="0">
                <a:latin typeface="Arial"/>
                <a:cs typeface="Arial"/>
              </a:rPr>
              <a:t>растр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50891" y="888491"/>
            <a:ext cx="5217414" cy="575995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884414" y="6615785"/>
            <a:ext cx="198120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solidFill>
                  <a:srgbClr val="808080"/>
                </a:solidFill>
                <a:latin typeface="Microsoft Sans Serif"/>
                <a:cs typeface="Microsoft Sans Serif"/>
              </a:rPr>
              <a:t>Источник:</a:t>
            </a:r>
            <a:r>
              <a:rPr sz="700" spc="-5" dirty="0">
                <a:solidFill>
                  <a:srgbClr val="808080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808080"/>
                </a:solidFill>
                <a:latin typeface="Microsoft Sans Serif"/>
                <a:cs typeface="Microsoft Sans Serif"/>
              </a:rPr>
              <a:t>Хейвуд</a:t>
            </a:r>
            <a:r>
              <a:rPr sz="700" spc="35" dirty="0">
                <a:solidFill>
                  <a:srgbClr val="808080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808080"/>
                </a:solidFill>
                <a:latin typeface="Microsoft Sans Serif"/>
                <a:cs typeface="Microsoft Sans Serif"/>
              </a:rPr>
              <a:t>и</a:t>
            </a:r>
            <a:r>
              <a:rPr sz="700" spc="-25" dirty="0">
                <a:solidFill>
                  <a:srgbClr val="808080"/>
                </a:solidFill>
                <a:latin typeface="Microsoft Sans Serif"/>
                <a:cs typeface="Microsoft Sans Serif"/>
              </a:rPr>
              <a:t> др.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700" dirty="0">
                <a:solidFill>
                  <a:srgbClr val="808080"/>
                </a:solidFill>
                <a:latin typeface="Microsoft Sans Serif"/>
                <a:cs typeface="Microsoft Sans Serif"/>
              </a:rPr>
              <a:t>“Введение в</a:t>
            </a:r>
            <a:r>
              <a:rPr sz="700" spc="-15" dirty="0">
                <a:solidFill>
                  <a:srgbClr val="808080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808080"/>
                </a:solidFill>
                <a:latin typeface="Microsoft Sans Serif"/>
                <a:cs typeface="Microsoft Sans Serif"/>
              </a:rPr>
              <a:t>географические</a:t>
            </a:r>
            <a:r>
              <a:rPr sz="700" spc="10" dirty="0">
                <a:solidFill>
                  <a:srgbClr val="808080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808080"/>
                </a:solidFill>
                <a:latin typeface="Microsoft Sans Serif"/>
                <a:cs typeface="Microsoft Sans Serif"/>
              </a:rPr>
              <a:t>информационные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43676" y="6452717"/>
            <a:ext cx="202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333333"/>
                </a:solidFill>
                <a:latin typeface="Microsoft JhengHei UI Light"/>
                <a:cs typeface="Microsoft JhengHei UI Light"/>
              </a:rPr>
              <a:t>44</a:t>
            </a:r>
            <a:endParaRPr sz="1200">
              <a:latin typeface="Microsoft JhengHei UI Light"/>
              <a:cs typeface="Microsoft JhengHei UI Ligh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5238" y="1431797"/>
            <a:ext cx="4907915" cy="1323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800" b="1" spc="-10" dirty="0">
                <a:latin typeface="Arial"/>
                <a:cs typeface="Arial"/>
              </a:rPr>
              <a:t>Аэрофотосъемка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Спутниковые</a:t>
            </a:r>
            <a:r>
              <a:rPr sz="1800" spc="-8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снимки</a:t>
            </a:r>
            <a:endParaRPr sz="1800">
              <a:latin typeface="Microsoft Sans Serif"/>
              <a:cs typeface="Microsoft Sans Serif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800" dirty="0">
                <a:latin typeface="Microsoft Sans Serif"/>
                <a:cs typeface="Microsoft Sans Serif"/>
              </a:rPr>
              <a:t>Цифровые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отсканированные</a:t>
            </a:r>
            <a:r>
              <a:rPr sz="1800" spc="-10" dirty="0">
                <a:latin typeface="Microsoft Sans Serif"/>
                <a:cs typeface="Microsoft Sans Serif"/>
              </a:rPr>
              <a:t> карты</a:t>
            </a:r>
            <a:endParaRPr sz="1800">
              <a:latin typeface="Microsoft Sans Serif"/>
              <a:cs typeface="Microsoft Sans Serif"/>
            </a:endParaRPr>
          </a:p>
          <a:p>
            <a:pPr marL="299085" indent="-286385">
              <a:lnSpc>
                <a:spcPts val="1870"/>
              </a:lnSpc>
              <a:buChar char="•"/>
              <a:tabLst>
                <a:tab pos="29908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Сетки</a:t>
            </a:r>
            <a:endParaRPr sz="1800">
              <a:latin typeface="Microsoft Sans Serif"/>
              <a:cs typeface="Microsoft Sans Serif"/>
            </a:endParaRPr>
          </a:p>
          <a:p>
            <a:pPr marR="5080" algn="r">
              <a:lnSpc>
                <a:spcPts val="1870"/>
              </a:lnSpc>
            </a:pPr>
            <a:r>
              <a:rPr sz="1800" b="1" spc="-10" dirty="0">
                <a:latin typeface="Arial"/>
                <a:cs typeface="Arial"/>
              </a:rPr>
              <a:t>Ортофото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87968" y="172212"/>
            <a:ext cx="1614677" cy="17716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19983" y="2781298"/>
            <a:ext cx="7216140" cy="398221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07948" rIns="0" bIns="0" rtlCol="0">
            <a:spAutoFit/>
          </a:bodyPr>
          <a:lstStyle/>
          <a:p>
            <a:pPr marL="114681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00"/>
                </a:solidFill>
              </a:rPr>
              <a:t>Модель</a:t>
            </a:r>
            <a:r>
              <a:rPr spc="-7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растровых</a:t>
            </a:r>
            <a:r>
              <a:rPr spc="-6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данных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fld id="{81D60167-4931-47E6-BA6A-407CBD079E47}" type="slidenum">
              <a:rPr spc="-25" dirty="0">
                <a:latin typeface="Microsoft JhengHei UI Light"/>
                <a:cs typeface="Microsoft JhengHei UI Light"/>
              </a:rPr>
              <a:t>44</a:t>
            </a:fld>
            <a:endParaRPr spc="-25" dirty="0">
              <a:latin typeface="Microsoft JhengHei UI Light"/>
              <a:cs typeface="Microsoft JhengHei UI Ligh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87968" y="172212"/>
            <a:ext cx="1614677" cy="17716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pc="-10" dirty="0"/>
              <a:t>Аэрофотосъемка</a:t>
            </a: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b="1" dirty="0">
                <a:latin typeface="Arial"/>
                <a:cs typeface="Arial"/>
              </a:rPr>
              <a:t>Спутниковые</a:t>
            </a:r>
            <a:r>
              <a:rPr b="1" spc="-12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снимки</a:t>
            </a: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dirty="0"/>
              <a:t>Цифровые</a:t>
            </a:r>
            <a:r>
              <a:rPr spc="-60" dirty="0"/>
              <a:t> </a:t>
            </a:r>
            <a:r>
              <a:rPr spc="-20" dirty="0"/>
              <a:t>карты</a:t>
            </a: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pc="-10" dirty="0"/>
              <a:t>Сетки</a:t>
            </a:r>
          </a:p>
          <a:p>
            <a:pPr marL="2893060">
              <a:lnSpc>
                <a:spcPct val="100000"/>
              </a:lnSpc>
              <a:spcBef>
                <a:spcPts val="1565"/>
              </a:spcBef>
            </a:pPr>
            <a:r>
              <a:rPr b="1" dirty="0">
                <a:latin typeface="Arial"/>
                <a:cs typeface="Arial"/>
              </a:rPr>
              <a:t>Снимки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-</a:t>
            </a:r>
            <a:r>
              <a:rPr b="1" spc="-4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Дистанционное зондирование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6211" y="3488435"/>
            <a:ext cx="4693920" cy="244754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17792" y="3470147"/>
            <a:ext cx="3749040" cy="240487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07948" rIns="0" bIns="0" rtlCol="0">
            <a:spAutoFit/>
          </a:bodyPr>
          <a:lstStyle/>
          <a:p>
            <a:pPr marL="114681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00"/>
                </a:solidFill>
              </a:rPr>
              <a:t>Модель</a:t>
            </a:r>
            <a:r>
              <a:rPr spc="-7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растровых</a:t>
            </a:r>
            <a:r>
              <a:rPr spc="-6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данных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fld id="{81D60167-4931-47E6-BA6A-407CBD079E47}" type="slidenum">
              <a:rPr spc="-25" dirty="0">
                <a:latin typeface="Microsoft JhengHei UI Light"/>
                <a:cs typeface="Microsoft JhengHei UI Light"/>
              </a:rPr>
              <a:t>45</a:t>
            </a:fld>
            <a:endParaRPr spc="-25" dirty="0">
              <a:latin typeface="Microsoft JhengHei UI Light"/>
              <a:cs typeface="Microsoft JhengHei UI Ligh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16810" y="1343914"/>
            <a:ext cx="448437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Аэрофотосъемка</a:t>
            </a:r>
            <a:endParaRPr sz="1800">
              <a:latin typeface="Microsoft Sans Serif"/>
              <a:cs typeface="Microsoft Sans Serif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Спутниковые</a:t>
            </a:r>
            <a:r>
              <a:rPr sz="1800" spc="-8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снимки</a:t>
            </a:r>
            <a:endParaRPr sz="1800">
              <a:latin typeface="Microsoft Sans Serif"/>
              <a:cs typeface="Microsoft Sans Serif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800" dirty="0">
                <a:latin typeface="Microsoft Sans Serif"/>
                <a:cs typeface="Microsoft Sans Serif"/>
              </a:rPr>
              <a:t>Цифровые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отсканированные</a:t>
            </a:r>
            <a:r>
              <a:rPr sz="1800" spc="-10" dirty="0">
                <a:latin typeface="Microsoft Sans Serif"/>
                <a:cs typeface="Microsoft Sans Serif"/>
              </a:rPr>
              <a:t> карты</a:t>
            </a:r>
            <a:endParaRPr sz="1800">
              <a:latin typeface="Microsoft Sans Serif"/>
              <a:cs typeface="Microsoft Sans Serif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99085" algn="l"/>
                <a:tab pos="3959860" algn="l"/>
              </a:tabLst>
            </a:pPr>
            <a:r>
              <a:rPr sz="1800" b="1" spc="-10" dirty="0">
                <a:latin typeface="Arial"/>
                <a:cs typeface="Arial"/>
              </a:rPr>
              <a:t>Сетки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25" dirty="0">
                <a:latin typeface="Arial"/>
                <a:cs typeface="Arial"/>
              </a:rPr>
              <a:t>ЦМР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87968" y="172212"/>
            <a:ext cx="1614677" cy="17716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74920" y="2479548"/>
            <a:ext cx="3323081" cy="434416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07948" rIns="0" bIns="0" rtlCol="0">
            <a:spAutoFit/>
          </a:bodyPr>
          <a:lstStyle/>
          <a:p>
            <a:pPr marL="114681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00"/>
                </a:solidFill>
              </a:rPr>
              <a:t>Модель</a:t>
            </a:r>
            <a:r>
              <a:rPr spc="-7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растровых</a:t>
            </a:r>
            <a:r>
              <a:rPr spc="-6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данных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67090" y="6558483"/>
            <a:ext cx="1915160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solidFill>
                  <a:srgbClr val="A6A6A6"/>
                </a:solidFill>
                <a:latin typeface="Microsoft Sans Serif"/>
                <a:cs typeface="Microsoft Sans Serif"/>
              </a:rPr>
              <a:t>Источник:</a:t>
            </a:r>
            <a:r>
              <a:rPr sz="700" spc="5" dirty="0">
                <a:solidFill>
                  <a:srgbClr val="A6A6A6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A6A6A6"/>
                </a:solidFill>
                <a:latin typeface="Microsoft Sans Serif"/>
                <a:cs typeface="Microsoft Sans Serif"/>
              </a:rPr>
              <a:t>Берроу</a:t>
            </a:r>
            <a:r>
              <a:rPr sz="700" spc="15" dirty="0">
                <a:solidFill>
                  <a:srgbClr val="A6A6A6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A6A6A6"/>
                </a:solidFill>
                <a:latin typeface="Microsoft Sans Serif"/>
                <a:cs typeface="Microsoft Sans Serif"/>
              </a:rPr>
              <a:t>и</a:t>
            </a:r>
            <a:r>
              <a:rPr sz="700" spc="-15" dirty="0">
                <a:solidFill>
                  <a:srgbClr val="A6A6A6"/>
                </a:solidFill>
                <a:latin typeface="Microsoft Sans Serif"/>
                <a:cs typeface="Microsoft Sans Serif"/>
              </a:rPr>
              <a:t> </a:t>
            </a:r>
            <a:r>
              <a:rPr sz="700" spc="-25" dirty="0">
                <a:solidFill>
                  <a:srgbClr val="A6A6A6"/>
                </a:solidFill>
                <a:latin typeface="Microsoft Sans Serif"/>
                <a:cs typeface="Microsoft Sans Serif"/>
              </a:rPr>
              <a:t>др.</a:t>
            </a:r>
            <a:endParaRPr sz="7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700" dirty="0">
                <a:solidFill>
                  <a:srgbClr val="A6A6A6"/>
                </a:solidFill>
                <a:latin typeface="Microsoft Sans Serif"/>
                <a:cs typeface="Microsoft Sans Serif"/>
              </a:rPr>
              <a:t>“Принципы</a:t>
            </a:r>
            <a:r>
              <a:rPr sz="700" spc="-10" dirty="0">
                <a:solidFill>
                  <a:srgbClr val="A6A6A6"/>
                </a:solidFill>
                <a:latin typeface="Microsoft Sans Serif"/>
                <a:cs typeface="Microsoft Sans Serif"/>
              </a:rPr>
              <a:t> географических</a:t>
            </a:r>
            <a:r>
              <a:rPr sz="700" spc="-5" dirty="0">
                <a:solidFill>
                  <a:srgbClr val="A6A6A6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A6A6A6"/>
                </a:solidFill>
                <a:latin typeface="Microsoft Sans Serif"/>
                <a:cs typeface="Microsoft Sans Serif"/>
              </a:rPr>
              <a:t>информационных</a:t>
            </a:r>
            <a:r>
              <a:rPr sz="700" spc="500" dirty="0">
                <a:solidFill>
                  <a:srgbClr val="A6A6A6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A6A6A6"/>
                </a:solidFill>
                <a:latin typeface="Microsoft Sans Serif"/>
                <a:cs typeface="Microsoft Sans Serif"/>
              </a:rPr>
              <a:t>систем”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46723" y="6452717"/>
            <a:ext cx="1974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333333"/>
                </a:solidFill>
                <a:latin typeface="Microsoft JhengHei UI Light"/>
                <a:cs typeface="Microsoft JhengHei UI Light"/>
              </a:rPr>
              <a:t>47</a:t>
            </a:r>
            <a:endParaRPr sz="1200">
              <a:latin typeface="Microsoft JhengHei UI Light"/>
              <a:cs typeface="Microsoft JhengHei UI Ligh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02535" y="1655775"/>
            <a:ext cx="4085590" cy="1732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Аэрофотосъемка</a:t>
            </a:r>
            <a:endParaRPr sz="1800">
              <a:latin typeface="Microsoft Sans Serif"/>
              <a:cs typeface="Microsoft Sans Serif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Спутниковые</a:t>
            </a:r>
            <a:r>
              <a:rPr sz="1800" spc="-8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снимки</a:t>
            </a:r>
            <a:endParaRPr sz="1800">
              <a:latin typeface="Microsoft Sans Serif"/>
              <a:cs typeface="Microsoft Sans Serif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800" dirty="0">
                <a:latin typeface="Microsoft Sans Serif"/>
                <a:cs typeface="Microsoft Sans Serif"/>
              </a:rPr>
              <a:t>Цифровые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отсканированные</a:t>
            </a:r>
            <a:r>
              <a:rPr sz="1800" spc="-10" dirty="0">
                <a:latin typeface="Microsoft Sans Serif"/>
                <a:cs typeface="Microsoft Sans Serif"/>
              </a:rPr>
              <a:t> карты</a:t>
            </a:r>
            <a:endParaRPr sz="1800">
              <a:latin typeface="Microsoft Sans Serif"/>
              <a:cs typeface="Microsoft Sans Serif"/>
            </a:endParaRPr>
          </a:p>
          <a:p>
            <a:pPr marL="299085" indent="-286385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800" b="1" spc="-10" dirty="0">
                <a:latin typeface="Arial"/>
                <a:cs typeface="Arial"/>
              </a:rPr>
              <a:t>Сетки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60"/>
              </a:spcBef>
            </a:pPr>
            <a:endParaRPr sz="1800">
              <a:latin typeface="Arial"/>
              <a:cs typeface="Arial"/>
            </a:endParaRPr>
          </a:p>
          <a:p>
            <a:pPr marL="922655">
              <a:lnSpc>
                <a:spcPct val="100000"/>
              </a:lnSpc>
            </a:pPr>
            <a:r>
              <a:rPr sz="1800" b="1" spc="-10" dirty="0">
                <a:latin typeface="Arial"/>
                <a:cs typeface="Arial"/>
              </a:rPr>
              <a:t>Солнечное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излучение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87968" y="172212"/>
            <a:ext cx="1614677" cy="17716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37944" y="3601211"/>
            <a:ext cx="4409694" cy="311124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76743" y="2382011"/>
            <a:ext cx="2616707" cy="432054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384797" y="4821935"/>
            <a:ext cx="864235" cy="96520"/>
          </a:xfrm>
          <a:custGeom>
            <a:avLst/>
            <a:gdLst/>
            <a:ahLst/>
            <a:cxnLst/>
            <a:rect l="l" t="t" r="r" b="b"/>
            <a:pathLst>
              <a:path w="864234" h="96520">
                <a:moveTo>
                  <a:pt x="768096" y="0"/>
                </a:moveTo>
                <a:lnTo>
                  <a:pt x="768096" y="96012"/>
                </a:lnTo>
                <a:lnTo>
                  <a:pt x="832103" y="64007"/>
                </a:lnTo>
                <a:lnTo>
                  <a:pt x="784098" y="64007"/>
                </a:lnTo>
                <a:lnTo>
                  <a:pt x="784098" y="32003"/>
                </a:lnTo>
                <a:lnTo>
                  <a:pt x="832103" y="32003"/>
                </a:lnTo>
                <a:lnTo>
                  <a:pt x="768096" y="0"/>
                </a:lnTo>
                <a:close/>
              </a:path>
              <a:path w="864234" h="96520">
                <a:moveTo>
                  <a:pt x="768096" y="32003"/>
                </a:moveTo>
                <a:lnTo>
                  <a:pt x="0" y="32003"/>
                </a:lnTo>
                <a:lnTo>
                  <a:pt x="0" y="64007"/>
                </a:lnTo>
                <a:lnTo>
                  <a:pt x="768096" y="64007"/>
                </a:lnTo>
                <a:lnTo>
                  <a:pt x="768096" y="32003"/>
                </a:lnTo>
                <a:close/>
              </a:path>
              <a:path w="864234" h="96520">
                <a:moveTo>
                  <a:pt x="832103" y="32003"/>
                </a:moveTo>
                <a:lnTo>
                  <a:pt x="784098" y="32003"/>
                </a:lnTo>
                <a:lnTo>
                  <a:pt x="784098" y="64007"/>
                </a:lnTo>
                <a:lnTo>
                  <a:pt x="832103" y="64007"/>
                </a:lnTo>
                <a:lnTo>
                  <a:pt x="864107" y="48006"/>
                </a:lnTo>
                <a:lnTo>
                  <a:pt x="832103" y="320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07948" rIns="0" bIns="0" rtlCol="0">
            <a:spAutoFit/>
          </a:bodyPr>
          <a:lstStyle/>
          <a:p>
            <a:pPr marL="114681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00"/>
                </a:solidFill>
              </a:rPr>
              <a:t>Модель</a:t>
            </a:r>
            <a:r>
              <a:rPr spc="-7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растровых</a:t>
            </a:r>
            <a:r>
              <a:rPr spc="-6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данных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034778" y="6594449"/>
            <a:ext cx="19151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solidFill>
                  <a:srgbClr val="A6A6A6"/>
                </a:solidFill>
                <a:latin typeface="Microsoft Sans Serif"/>
                <a:cs typeface="Microsoft Sans Serif"/>
              </a:rPr>
              <a:t>Источник:</a:t>
            </a:r>
            <a:r>
              <a:rPr sz="700" spc="5" dirty="0">
                <a:solidFill>
                  <a:srgbClr val="A6A6A6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A6A6A6"/>
                </a:solidFill>
                <a:latin typeface="Microsoft Sans Serif"/>
                <a:cs typeface="Microsoft Sans Serif"/>
              </a:rPr>
              <a:t>Берроу</a:t>
            </a:r>
            <a:r>
              <a:rPr sz="700" spc="15" dirty="0">
                <a:solidFill>
                  <a:srgbClr val="A6A6A6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A6A6A6"/>
                </a:solidFill>
                <a:latin typeface="Microsoft Sans Serif"/>
                <a:cs typeface="Microsoft Sans Serif"/>
              </a:rPr>
              <a:t>и</a:t>
            </a:r>
            <a:r>
              <a:rPr sz="700" spc="-15" dirty="0">
                <a:solidFill>
                  <a:srgbClr val="A6A6A6"/>
                </a:solidFill>
                <a:latin typeface="Microsoft Sans Serif"/>
                <a:cs typeface="Microsoft Sans Serif"/>
              </a:rPr>
              <a:t> </a:t>
            </a:r>
            <a:r>
              <a:rPr sz="700" spc="-25" dirty="0">
                <a:solidFill>
                  <a:srgbClr val="A6A6A6"/>
                </a:solidFill>
                <a:latin typeface="Microsoft Sans Serif"/>
                <a:cs typeface="Microsoft Sans Serif"/>
              </a:rPr>
              <a:t>др.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700" dirty="0">
                <a:solidFill>
                  <a:srgbClr val="A6A6A6"/>
                </a:solidFill>
                <a:latin typeface="Microsoft Sans Serif"/>
                <a:cs typeface="Microsoft Sans Serif"/>
              </a:rPr>
              <a:t>“Принципы</a:t>
            </a:r>
            <a:r>
              <a:rPr sz="700" spc="-10" dirty="0">
                <a:solidFill>
                  <a:srgbClr val="A6A6A6"/>
                </a:solidFill>
                <a:latin typeface="Microsoft Sans Serif"/>
                <a:cs typeface="Microsoft Sans Serif"/>
              </a:rPr>
              <a:t> географических</a:t>
            </a:r>
            <a:r>
              <a:rPr sz="700" spc="-5" dirty="0">
                <a:solidFill>
                  <a:srgbClr val="A6A6A6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A6A6A6"/>
                </a:solidFill>
                <a:latin typeface="Microsoft Sans Serif"/>
                <a:cs typeface="Microsoft Sans Serif"/>
              </a:rPr>
              <a:t>информационных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45200" y="6452717"/>
            <a:ext cx="2000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333333"/>
                </a:solidFill>
                <a:latin typeface="Microsoft JhengHei UI Light"/>
                <a:cs typeface="Microsoft JhengHei UI Light"/>
              </a:rPr>
              <a:t>48</a:t>
            </a:r>
            <a:endParaRPr sz="1200">
              <a:latin typeface="Microsoft JhengHei UI Light"/>
              <a:cs typeface="Microsoft JhengHei UI Ligh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2621" y="1297305"/>
            <a:ext cx="3386454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6FC0"/>
                </a:solidFill>
                <a:latin typeface="Microsoft Sans Serif"/>
                <a:cs typeface="Microsoft Sans Serif"/>
              </a:rPr>
              <a:t>Информация,</a:t>
            </a:r>
            <a:r>
              <a:rPr sz="1400" spc="-35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006FC0"/>
                </a:solidFill>
                <a:latin typeface="Microsoft Sans Serif"/>
                <a:cs typeface="Microsoft Sans Serif"/>
              </a:rPr>
              <a:t>хранящаяся</a:t>
            </a:r>
            <a:r>
              <a:rPr sz="1400" spc="-15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006FC0"/>
                </a:solidFill>
                <a:latin typeface="Microsoft Sans Serif"/>
                <a:cs typeface="Microsoft Sans Serif"/>
              </a:rPr>
              <a:t>в</a:t>
            </a:r>
            <a:r>
              <a:rPr sz="1400" spc="-20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006FC0"/>
                </a:solidFill>
                <a:latin typeface="Microsoft Sans Serif"/>
                <a:cs typeface="Microsoft Sans Serif"/>
              </a:rPr>
              <a:t>виде</a:t>
            </a:r>
            <a:r>
              <a:rPr sz="1400" spc="-20" dirty="0">
                <a:solidFill>
                  <a:srgbClr val="006FC0"/>
                </a:solidFill>
                <a:latin typeface="Microsoft Sans Serif"/>
                <a:cs typeface="Microsoft Sans Serif"/>
              </a:rPr>
              <a:t> </a:t>
            </a:r>
            <a:r>
              <a:rPr sz="1400" b="1" spc="-20" dirty="0">
                <a:solidFill>
                  <a:srgbClr val="006FC0"/>
                </a:solidFill>
                <a:latin typeface="Arial"/>
                <a:cs typeface="Arial"/>
              </a:rPr>
              <a:t>слоев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08963" y="16002"/>
            <a:ext cx="494855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0040" marR="5080" indent="-157797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00"/>
                </a:solidFill>
              </a:rPr>
              <a:t>Вектор</a:t>
            </a:r>
            <a:r>
              <a:rPr spc="-14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по</a:t>
            </a:r>
            <a:r>
              <a:rPr spc="-13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сравнению</a:t>
            </a:r>
            <a:r>
              <a:rPr spc="-160" dirty="0">
                <a:solidFill>
                  <a:srgbClr val="000000"/>
                </a:solidFill>
              </a:rPr>
              <a:t> </a:t>
            </a:r>
            <a:r>
              <a:rPr spc="-50" dirty="0">
                <a:solidFill>
                  <a:srgbClr val="000000"/>
                </a:solidFill>
              </a:rPr>
              <a:t>с </a:t>
            </a:r>
            <a:r>
              <a:rPr spc="-10" dirty="0">
                <a:solidFill>
                  <a:srgbClr val="000000"/>
                </a:solidFill>
              </a:rPr>
              <a:t>растром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519" y="1267205"/>
            <a:ext cx="4999990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Пространственные</a:t>
            </a:r>
            <a:r>
              <a:rPr sz="2400" spc="-11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данные, </a:t>
            </a:r>
            <a:r>
              <a:rPr sz="2400" spc="-25" dirty="0">
                <a:latin typeface="Microsoft Sans Serif"/>
                <a:cs typeface="Microsoft Sans Serif"/>
              </a:rPr>
              <a:t>используемые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для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подготовки </a:t>
            </a:r>
            <a:r>
              <a:rPr sz="2400" spc="-20" dirty="0">
                <a:latin typeface="Microsoft Sans Serif"/>
                <a:cs typeface="Microsoft Sans Serif"/>
              </a:rPr>
              <a:t>статистических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данных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spc="-50" dirty="0">
                <a:latin typeface="Microsoft Sans Serif"/>
                <a:cs typeface="Microsoft Sans Serif"/>
              </a:rPr>
              <a:t>в </a:t>
            </a:r>
            <a:r>
              <a:rPr sz="2400" spc="-25" dirty="0">
                <a:latin typeface="Microsoft Sans Serif"/>
                <a:cs typeface="Microsoft Sans Serif"/>
              </a:rPr>
              <a:t>Статистическом </a:t>
            </a:r>
            <a:r>
              <a:rPr sz="2400" spc="-10" dirty="0">
                <a:latin typeface="Microsoft Sans Serif"/>
                <a:cs typeface="Microsoft Sans Serif"/>
              </a:rPr>
              <a:t>управлении </a:t>
            </a:r>
            <a:r>
              <a:rPr sz="2400" dirty="0">
                <a:latin typeface="Microsoft Sans Serif"/>
                <a:cs typeface="Microsoft Sans Serif"/>
              </a:rPr>
              <a:t>Норвегии,</a:t>
            </a:r>
            <a:r>
              <a:rPr sz="2400" spc="-90" dirty="0">
                <a:latin typeface="Microsoft Sans Serif"/>
                <a:cs typeface="Microsoft Sans Serif"/>
              </a:rPr>
              <a:t> </a:t>
            </a:r>
            <a:r>
              <a:rPr sz="2400" spc="-60" dirty="0">
                <a:latin typeface="Microsoft Sans Serif"/>
                <a:cs typeface="Microsoft Sans Serif"/>
              </a:rPr>
              <a:t>как</a:t>
            </a:r>
            <a:r>
              <a:rPr sz="2400" spc="-8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правило</a:t>
            </a:r>
            <a:r>
              <a:rPr sz="2400" spc="-8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основаны </a:t>
            </a:r>
            <a:r>
              <a:rPr sz="2400" dirty="0">
                <a:latin typeface="Microsoft Sans Serif"/>
                <a:cs typeface="Microsoft Sans Serif"/>
              </a:rPr>
              <a:t>на</a:t>
            </a:r>
            <a:r>
              <a:rPr sz="2400" spc="-8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векторах</a:t>
            </a:r>
            <a:r>
              <a:rPr sz="2400" spc="-7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(здания,</a:t>
            </a:r>
            <a:r>
              <a:rPr sz="2400" spc="-8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адреса, </a:t>
            </a:r>
            <a:r>
              <a:rPr sz="2400" dirty="0">
                <a:latin typeface="Microsoft Sans Serif"/>
                <a:cs typeface="Microsoft Sans Serif"/>
              </a:rPr>
              <a:t>границы,</a:t>
            </a:r>
            <a:r>
              <a:rPr sz="2400" spc="-7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дорожные</a:t>
            </a:r>
            <a:r>
              <a:rPr sz="2400" spc="-7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сети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и</a:t>
            </a:r>
            <a:r>
              <a:rPr sz="2400" spc="-7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т.д.). </a:t>
            </a:r>
            <a:r>
              <a:rPr sz="2400" i="1" dirty="0">
                <a:latin typeface="Arial"/>
                <a:cs typeface="Arial"/>
              </a:rPr>
              <a:t>Также</a:t>
            </a:r>
            <a:r>
              <a:rPr sz="2400" i="1" spc="-130" dirty="0">
                <a:latin typeface="Arial"/>
                <a:cs typeface="Arial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статистика</a:t>
            </a:r>
            <a:r>
              <a:rPr sz="2400" spc="-13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сетки</a:t>
            </a:r>
            <a:r>
              <a:rPr sz="2400" spc="-10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является векторной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9519" y="4925695"/>
            <a:ext cx="465709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2400" dirty="0">
                <a:latin typeface="Microsoft Sans Serif"/>
                <a:cs typeface="Microsoft Sans Serif"/>
              </a:rPr>
              <a:t>Цифровые</a:t>
            </a:r>
            <a:r>
              <a:rPr sz="2400" spc="-12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модели</a:t>
            </a:r>
            <a:r>
              <a:rPr sz="2400" spc="-1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рельефа</a:t>
            </a:r>
            <a:r>
              <a:rPr sz="2400" spc="-110" dirty="0">
                <a:latin typeface="Microsoft Sans Serif"/>
                <a:cs typeface="Microsoft Sans Serif"/>
              </a:rPr>
              <a:t> </a:t>
            </a:r>
            <a:r>
              <a:rPr sz="2400" spc="-50" dirty="0">
                <a:latin typeface="Microsoft Sans Serif"/>
                <a:cs typeface="Microsoft Sans Serif"/>
              </a:rPr>
              <a:t>и </a:t>
            </a:r>
            <a:r>
              <a:rPr sz="2400" dirty="0">
                <a:latin typeface="Microsoft Sans Serif"/>
                <a:cs typeface="Microsoft Sans Serif"/>
              </a:rPr>
              <a:t>данные</a:t>
            </a:r>
            <a:r>
              <a:rPr sz="2400" spc="-9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спутникового дистанционного</a:t>
            </a:r>
            <a:r>
              <a:rPr sz="2400" spc="-12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зондирования </a:t>
            </a:r>
            <a:r>
              <a:rPr sz="2400" dirty="0">
                <a:latin typeface="Microsoft Sans Serif"/>
                <a:cs typeface="Microsoft Sans Serif"/>
              </a:rPr>
              <a:t>являются</a:t>
            </a:r>
            <a:r>
              <a:rPr sz="2400" spc="-125" dirty="0">
                <a:latin typeface="Microsoft Sans Serif"/>
                <a:cs typeface="Microsoft Sans Serif"/>
              </a:rPr>
              <a:t> </a:t>
            </a:r>
            <a:r>
              <a:rPr sz="2400" b="1" spc="-10" dirty="0">
                <a:latin typeface="Arial"/>
                <a:cs typeface="Arial"/>
              </a:rPr>
              <a:t>растровыми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17108" y="1784604"/>
            <a:ext cx="5979125" cy="4826508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23261" y="5841"/>
            <a:ext cx="6839584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525" algn="r">
              <a:lnSpc>
                <a:spcPct val="100000"/>
              </a:lnSpc>
              <a:spcBef>
                <a:spcPts val="100"/>
              </a:spcBef>
            </a:pPr>
            <a:r>
              <a:rPr spc="-50" dirty="0">
                <a:solidFill>
                  <a:srgbClr val="000000"/>
                </a:solidFill>
              </a:rPr>
              <a:t>Форматы</a:t>
            </a:r>
            <a:r>
              <a:rPr spc="-6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файлов</a:t>
            </a:r>
            <a:r>
              <a:rPr spc="-6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:</a:t>
            </a:r>
            <a:r>
              <a:rPr spc="-70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Векторный</a:t>
            </a:r>
            <a:r>
              <a:rPr spc="-70" dirty="0">
                <a:solidFill>
                  <a:srgbClr val="000000"/>
                </a:solidFill>
              </a:rPr>
              <a:t> </a:t>
            </a:r>
            <a:r>
              <a:rPr spc="-50" dirty="0">
                <a:solidFill>
                  <a:srgbClr val="000000"/>
                </a:solidFill>
              </a:rPr>
              <a:t>и</a:t>
            </a:r>
          </a:p>
          <a:p>
            <a:pPr marR="5080" algn="r">
              <a:lnSpc>
                <a:spcPct val="100000"/>
              </a:lnSpc>
            </a:pPr>
            <a:r>
              <a:rPr spc="-10" dirty="0">
                <a:solidFill>
                  <a:srgbClr val="000000"/>
                </a:solidFill>
              </a:rPr>
              <a:t>растровый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21537" y="1984705"/>
            <a:ext cx="471868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800" spc="-20" dirty="0">
                <a:latin typeface="Microsoft Sans Serif"/>
                <a:cs typeface="Microsoft Sans Serif"/>
              </a:rPr>
              <a:t>Файлы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пространственных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данных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для </a:t>
            </a:r>
            <a:r>
              <a:rPr sz="1800" spc="-20" dirty="0">
                <a:latin typeface="Microsoft Sans Serif"/>
                <a:cs typeface="Microsoft Sans Serif"/>
              </a:rPr>
              <a:t>использования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-110" dirty="0">
                <a:latin typeface="Microsoft Sans Serif"/>
                <a:cs typeface="Microsoft Sans Serif"/>
              </a:rPr>
              <a:t> </a:t>
            </a:r>
            <a:r>
              <a:rPr lang="ru-RU" sz="1800" dirty="0">
                <a:latin typeface="Microsoft Sans Serif"/>
                <a:cs typeface="Microsoft Sans Serif"/>
              </a:rPr>
              <a:t>ГИС </a:t>
            </a:r>
            <a:r>
              <a:rPr sz="1800" dirty="0" err="1">
                <a:latin typeface="Microsoft Sans Serif"/>
                <a:cs typeface="Microsoft Sans Serif"/>
              </a:rPr>
              <a:t>могут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иметь только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45" dirty="0">
                <a:latin typeface="Microsoft Sans Serif"/>
                <a:cs typeface="Microsoft Sans Serif"/>
              </a:rPr>
              <a:t>ОДИН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пространственный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формат.</a:t>
            </a:r>
            <a:endParaRPr sz="1800" dirty="0">
              <a:latin typeface="Microsoft Sans Serif"/>
              <a:cs typeface="Microsoft Sans Serif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</a:tabLst>
            </a:pPr>
            <a:r>
              <a:rPr lang="ru-RU" sz="1800" dirty="0">
                <a:latin typeface="Microsoft Sans Serif"/>
                <a:cs typeface="Microsoft Sans Serif"/>
              </a:rPr>
              <a:t>Каталог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45" dirty="0">
                <a:latin typeface="Microsoft Sans Serif"/>
                <a:cs typeface="Microsoft Sans Serif"/>
              </a:rPr>
              <a:t>показывает,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какой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формат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08049" y="3082544"/>
            <a:ext cx="13639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имеет</a:t>
            </a:r>
            <a:r>
              <a:rPr sz="1800" spc="-9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файл: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1537" y="5552033"/>
            <a:ext cx="468249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800" dirty="0">
                <a:latin typeface="Microsoft Sans Serif"/>
                <a:cs typeface="Microsoft Sans Serif"/>
              </a:rPr>
              <a:t>Accidents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не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относится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к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файлам </a:t>
            </a:r>
            <a:r>
              <a:rPr sz="1800" dirty="0">
                <a:latin typeface="Microsoft Sans Serif"/>
                <a:cs typeface="Microsoft Sans Serif"/>
              </a:rPr>
              <a:t>пространственных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данных,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это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файл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.txt,</a:t>
            </a:r>
            <a:endParaRPr sz="1800" dirty="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.xls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или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.csv</a:t>
            </a:r>
            <a:endParaRPr sz="1800" dirty="0">
              <a:latin typeface="Microsoft Sans Serif"/>
              <a:cs typeface="Microsoft Sans Serif"/>
            </a:endParaRPr>
          </a:p>
          <a:p>
            <a:pPr marL="329565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- Он не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40" dirty="0">
                <a:latin typeface="Microsoft Sans Serif"/>
                <a:cs typeface="Microsoft Sans Serif"/>
              </a:rPr>
              <a:t>может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быть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“прочитан”</a:t>
            </a:r>
            <a:r>
              <a:rPr sz="1800" spc="-95" dirty="0">
                <a:latin typeface="Microsoft Sans Serif"/>
                <a:cs typeface="Microsoft Sans Serif"/>
              </a:rPr>
              <a:t> </a:t>
            </a:r>
            <a:r>
              <a:rPr lang="ru-RU" sz="1800" spc="-10" dirty="0">
                <a:latin typeface="Microsoft Sans Serif"/>
                <a:cs typeface="Microsoft Sans Serif"/>
              </a:rPr>
              <a:t>ГИС</a:t>
            </a:r>
            <a:endParaRPr sz="1800" dirty="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774057" y="1508760"/>
            <a:ext cx="5786120" cy="3789045"/>
            <a:chOff x="4774057" y="1508760"/>
            <a:chExt cx="5786120" cy="378904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36336" y="1508760"/>
              <a:ext cx="4823460" cy="378866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919472" y="4876799"/>
              <a:ext cx="1609090" cy="222885"/>
            </a:xfrm>
            <a:custGeom>
              <a:avLst/>
              <a:gdLst/>
              <a:ahLst/>
              <a:cxnLst/>
              <a:rect l="l" t="t" r="r" b="b"/>
              <a:pathLst>
                <a:path w="1609090" h="222885">
                  <a:moveTo>
                    <a:pt x="1608823" y="38100"/>
                  </a:moveTo>
                  <a:lnTo>
                    <a:pt x="1596123" y="31750"/>
                  </a:lnTo>
                  <a:lnTo>
                    <a:pt x="1532636" y="0"/>
                  </a:lnTo>
                  <a:lnTo>
                    <a:pt x="1532636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1317929" y="44450"/>
                  </a:lnTo>
                  <a:lnTo>
                    <a:pt x="1540268" y="186982"/>
                  </a:lnTo>
                  <a:lnTo>
                    <a:pt x="1523111" y="213741"/>
                  </a:lnTo>
                  <a:lnTo>
                    <a:pt x="1607820" y="222758"/>
                  </a:lnTo>
                  <a:lnTo>
                    <a:pt x="1590573" y="193802"/>
                  </a:lnTo>
                  <a:lnTo>
                    <a:pt x="1564259" y="149606"/>
                  </a:lnTo>
                  <a:lnTo>
                    <a:pt x="1547126" y="176314"/>
                  </a:lnTo>
                  <a:lnTo>
                    <a:pt x="1341437" y="44450"/>
                  </a:lnTo>
                  <a:lnTo>
                    <a:pt x="1532636" y="44450"/>
                  </a:lnTo>
                  <a:lnTo>
                    <a:pt x="1532636" y="76200"/>
                  </a:lnTo>
                  <a:lnTo>
                    <a:pt x="1596123" y="44450"/>
                  </a:lnTo>
                  <a:lnTo>
                    <a:pt x="1608823" y="3810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84801" y="3857243"/>
              <a:ext cx="1661160" cy="603885"/>
            </a:xfrm>
            <a:custGeom>
              <a:avLst/>
              <a:gdLst/>
              <a:ahLst/>
              <a:cxnLst/>
              <a:rect l="l" t="t" r="r" b="b"/>
              <a:pathLst>
                <a:path w="1661159" h="603885">
                  <a:moveTo>
                    <a:pt x="1660893" y="240792"/>
                  </a:moveTo>
                  <a:lnTo>
                    <a:pt x="1575943" y="234188"/>
                  </a:lnTo>
                  <a:lnTo>
                    <a:pt x="1587906" y="263626"/>
                  </a:lnTo>
                  <a:lnTo>
                    <a:pt x="1145603" y="443547"/>
                  </a:lnTo>
                  <a:lnTo>
                    <a:pt x="1589862" y="54991"/>
                  </a:lnTo>
                  <a:lnTo>
                    <a:pt x="1610741" y="78867"/>
                  </a:lnTo>
                  <a:lnTo>
                    <a:pt x="1627822" y="37084"/>
                  </a:lnTo>
                  <a:lnTo>
                    <a:pt x="1642999" y="0"/>
                  </a:lnTo>
                  <a:lnTo>
                    <a:pt x="1560576" y="21463"/>
                  </a:lnTo>
                  <a:lnTo>
                    <a:pt x="1581505" y="45427"/>
                  </a:lnTo>
                  <a:lnTo>
                    <a:pt x="1109332" y="458292"/>
                  </a:lnTo>
                  <a:lnTo>
                    <a:pt x="1079246" y="470535"/>
                  </a:lnTo>
                  <a:lnTo>
                    <a:pt x="1080681" y="474065"/>
                  </a:lnTo>
                  <a:lnTo>
                    <a:pt x="2286" y="284861"/>
                  </a:lnTo>
                  <a:lnTo>
                    <a:pt x="0" y="297307"/>
                  </a:lnTo>
                  <a:lnTo>
                    <a:pt x="1077722" y="486460"/>
                  </a:lnTo>
                  <a:lnTo>
                    <a:pt x="1085850" y="495808"/>
                  </a:lnTo>
                  <a:lnTo>
                    <a:pt x="1093393" y="489204"/>
                  </a:lnTo>
                  <a:lnTo>
                    <a:pt x="1566456" y="572223"/>
                  </a:lnTo>
                  <a:lnTo>
                    <a:pt x="1560957" y="603504"/>
                  </a:lnTo>
                  <a:lnTo>
                    <a:pt x="1642618" y="579120"/>
                  </a:lnTo>
                  <a:lnTo>
                    <a:pt x="1636268" y="574421"/>
                  </a:lnTo>
                  <a:lnTo>
                    <a:pt x="1574165" y="528447"/>
                  </a:lnTo>
                  <a:lnTo>
                    <a:pt x="1568665" y="559663"/>
                  </a:lnTo>
                  <a:lnTo>
                    <a:pt x="1105700" y="478447"/>
                  </a:lnTo>
                  <a:lnTo>
                    <a:pt x="1116177" y="469290"/>
                  </a:lnTo>
                  <a:lnTo>
                    <a:pt x="1592681" y="275399"/>
                  </a:lnTo>
                  <a:lnTo>
                    <a:pt x="1604645" y="304800"/>
                  </a:lnTo>
                  <a:lnTo>
                    <a:pt x="1645043" y="258826"/>
                  </a:lnTo>
                  <a:lnTo>
                    <a:pt x="1660893" y="240792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74057" y="3586099"/>
              <a:ext cx="1753870" cy="211454"/>
            </a:xfrm>
            <a:custGeom>
              <a:avLst/>
              <a:gdLst/>
              <a:ahLst/>
              <a:cxnLst/>
              <a:rect l="l" t="t" r="r" b="b"/>
              <a:pathLst>
                <a:path w="1753870" h="211454">
                  <a:moveTo>
                    <a:pt x="1676983" y="31608"/>
                  </a:moveTo>
                  <a:lnTo>
                    <a:pt x="0" y="198374"/>
                  </a:lnTo>
                  <a:lnTo>
                    <a:pt x="1269" y="210946"/>
                  </a:lnTo>
                  <a:lnTo>
                    <a:pt x="1678226" y="44184"/>
                  </a:lnTo>
                  <a:lnTo>
                    <a:pt x="1676983" y="31608"/>
                  </a:lnTo>
                  <a:close/>
                </a:path>
                <a:path w="1753870" h="211454">
                  <a:moveTo>
                    <a:pt x="1753489" y="30352"/>
                  </a:moveTo>
                  <a:lnTo>
                    <a:pt x="1689607" y="30352"/>
                  </a:lnTo>
                  <a:lnTo>
                    <a:pt x="1690877" y="42925"/>
                  </a:lnTo>
                  <a:lnTo>
                    <a:pt x="1678226" y="44184"/>
                  </a:lnTo>
                  <a:lnTo>
                    <a:pt x="1681352" y="75818"/>
                  </a:lnTo>
                  <a:lnTo>
                    <a:pt x="1753489" y="30352"/>
                  </a:lnTo>
                  <a:close/>
                </a:path>
                <a:path w="1753870" h="211454">
                  <a:moveTo>
                    <a:pt x="1689607" y="30352"/>
                  </a:moveTo>
                  <a:lnTo>
                    <a:pt x="1676983" y="31608"/>
                  </a:lnTo>
                  <a:lnTo>
                    <a:pt x="1678226" y="44184"/>
                  </a:lnTo>
                  <a:lnTo>
                    <a:pt x="1690877" y="42925"/>
                  </a:lnTo>
                  <a:lnTo>
                    <a:pt x="1689607" y="30352"/>
                  </a:lnTo>
                  <a:close/>
                </a:path>
                <a:path w="1753870" h="211454">
                  <a:moveTo>
                    <a:pt x="1673859" y="0"/>
                  </a:moveTo>
                  <a:lnTo>
                    <a:pt x="1676983" y="31608"/>
                  </a:lnTo>
                  <a:lnTo>
                    <a:pt x="1689607" y="30352"/>
                  </a:lnTo>
                  <a:lnTo>
                    <a:pt x="1753489" y="30352"/>
                  </a:lnTo>
                  <a:lnTo>
                    <a:pt x="1673859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774565" y="3375405"/>
              <a:ext cx="1771650" cy="892175"/>
            </a:xfrm>
            <a:custGeom>
              <a:avLst/>
              <a:gdLst/>
              <a:ahLst/>
              <a:cxnLst/>
              <a:rect l="l" t="t" r="r" b="b"/>
              <a:pathLst>
                <a:path w="1771650" h="892175">
                  <a:moveTo>
                    <a:pt x="1743189" y="58293"/>
                  </a:moveTo>
                  <a:lnTo>
                    <a:pt x="1689354" y="58293"/>
                  </a:lnTo>
                  <a:lnTo>
                    <a:pt x="1676603" y="58293"/>
                  </a:lnTo>
                  <a:lnTo>
                    <a:pt x="1675765" y="89789"/>
                  </a:lnTo>
                  <a:lnTo>
                    <a:pt x="1743189" y="58293"/>
                  </a:lnTo>
                  <a:close/>
                </a:path>
                <a:path w="1771650" h="892175">
                  <a:moveTo>
                    <a:pt x="1752981" y="53721"/>
                  </a:moveTo>
                  <a:lnTo>
                    <a:pt x="1677797" y="13589"/>
                  </a:lnTo>
                  <a:lnTo>
                    <a:pt x="1676946" y="45262"/>
                  </a:lnTo>
                  <a:lnTo>
                    <a:pt x="254" y="0"/>
                  </a:lnTo>
                  <a:lnTo>
                    <a:pt x="0" y="12700"/>
                  </a:lnTo>
                  <a:lnTo>
                    <a:pt x="1676603" y="57950"/>
                  </a:lnTo>
                  <a:lnTo>
                    <a:pt x="1689354" y="57950"/>
                  </a:lnTo>
                  <a:lnTo>
                    <a:pt x="1743925" y="57950"/>
                  </a:lnTo>
                  <a:lnTo>
                    <a:pt x="1752981" y="53721"/>
                  </a:lnTo>
                  <a:close/>
                </a:path>
                <a:path w="1771650" h="892175">
                  <a:moveTo>
                    <a:pt x="1771383" y="892175"/>
                  </a:moveTo>
                  <a:lnTo>
                    <a:pt x="1769884" y="839089"/>
                  </a:lnTo>
                  <a:lnTo>
                    <a:pt x="1768983" y="806958"/>
                  </a:lnTo>
                  <a:lnTo>
                    <a:pt x="1741004" y="821931"/>
                  </a:lnTo>
                  <a:lnTo>
                    <a:pt x="1327023" y="49022"/>
                  </a:lnTo>
                  <a:lnTo>
                    <a:pt x="1315847" y="55118"/>
                  </a:lnTo>
                  <a:lnTo>
                    <a:pt x="1729740" y="827951"/>
                  </a:lnTo>
                  <a:lnTo>
                    <a:pt x="1701800" y="842899"/>
                  </a:lnTo>
                  <a:lnTo>
                    <a:pt x="1771383" y="892175"/>
                  </a:lnTo>
                  <a:close/>
                </a:path>
              </a:pathLst>
            </a:custGeom>
            <a:solidFill>
              <a:srgbClr val="B957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615054" y="3170935"/>
            <a:ext cx="906780" cy="112141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ct val="134200"/>
              </a:lnSpc>
              <a:spcBef>
                <a:spcPts val="30"/>
              </a:spcBef>
            </a:pPr>
            <a:r>
              <a:rPr sz="1800" spc="-10" dirty="0">
                <a:solidFill>
                  <a:srgbClr val="B95711"/>
                </a:solidFill>
                <a:latin typeface="Microsoft Sans Serif"/>
                <a:cs typeface="Microsoft Sans Serif"/>
              </a:rPr>
              <a:t>Точка </a:t>
            </a:r>
            <a:r>
              <a:rPr sz="1800" spc="-10" dirty="0">
                <a:solidFill>
                  <a:srgbClr val="00AF50"/>
                </a:solidFill>
                <a:latin typeface="Microsoft Sans Serif"/>
                <a:cs typeface="Microsoft Sans Serif"/>
              </a:rPr>
              <a:t>Линия </a:t>
            </a:r>
            <a:r>
              <a:rPr sz="1800" spc="-25" dirty="0">
                <a:solidFill>
                  <a:srgbClr val="006FC0"/>
                </a:solidFill>
                <a:latin typeface="Microsoft Sans Serif"/>
                <a:cs typeface="Microsoft Sans Serif"/>
              </a:rPr>
              <a:t>Полигон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18330" y="4757673"/>
            <a:ext cx="643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6F2F9F"/>
                </a:solidFill>
                <a:latin typeface="Microsoft Sans Serif"/>
                <a:cs typeface="Microsoft Sans Serif"/>
              </a:rPr>
              <a:t>Растр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46723" y="64542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333333"/>
                </a:solidFill>
                <a:latin typeface="Microsoft Sans Serif"/>
                <a:cs typeface="Microsoft Sans Serif"/>
              </a:rPr>
              <a:t>50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9506" y="533527"/>
            <a:ext cx="108623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" dirty="0"/>
              <a:t>Форматы</a:t>
            </a:r>
            <a:r>
              <a:rPr spc="-55" dirty="0"/>
              <a:t> </a:t>
            </a:r>
            <a:r>
              <a:rPr dirty="0"/>
              <a:t>файлов</a:t>
            </a:r>
            <a:r>
              <a:rPr spc="-55" dirty="0"/>
              <a:t> </a:t>
            </a:r>
            <a:r>
              <a:rPr dirty="0"/>
              <a:t>:</a:t>
            </a:r>
            <a:r>
              <a:rPr spc="-65" dirty="0"/>
              <a:t> </a:t>
            </a:r>
            <a:r>
              <a:rPr dirty="0"/>
              <a:t>File</a:t>
            </a:r>
            <a:r>
              <a:rPr spc="-55" dirty="0"/>
              <a:t> </a:t>
            </a:r>
            <a:r>
              <a:rPr dirty="0"/>
              <a:t>Geodatabase</a:t>
            </a:r>
            <a:r>
              <a:rPr spc="-70" dirty="0"/>
              <a:t> </a:t>
            </a:r>
            <a:r>
              <a:rPr dirty="0"/>
              <a:t>ИЛИ</a:t>
            </a:r>
            <a:r>
              <a:rPr spc="-50" dirty="0"/>
              <a:t> </a:t>
            </a:r>
            <a:r>
              <a:rPr spc="-10" dirty="0"/>
              <a:t>Shapefile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27292" y="1917192"/>
            <a:ext cx="3663696" cy="320497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09396" y="4730241"/>
            <a:ext cx="49784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2000" dirty="0">
                <a:latin typeface="Microsoft Sans Serif"/>
                <a:cs typeface="Microsoft Sans Serif"/>
              </a:rPr>
              <a:t>Обратите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внимание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на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разницу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цвете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396" y="1681352"/>
            <a:ext cx="5481955" cy="22345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Char char="•"/>
              <a:tabLst>
                <a:tab pos="299085" algn="l"/>
              </a:tabLst>
            </a:pPr>
            <a:r>
              <a:rPr sz="2000" spc="-55" dirty="0">
                <a:latin typeface="Microsoft Sans Serif"/>
                <a:cs typeface="Microsoft Sans Serif"/>
              </a:rPr>
              <a:t>Двумя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распространенными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форматами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для</a:t>
            </a:r>
            <a:endParaRPr sz="200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</a:pPr>
            <a:r>
              <a:rPr sz="2000" spc="-10" dirty="0">
                <a:latin typeface="Microsoft Sans Serif"/>
                <a:cs typeface="Microsoft Sans Serif"/>
              </a:rPr>
              <a:t>векторных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файлов</a:t>
            </a:r>
            <a:r>
              <a:rPr sz="2000" spc="-114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ArcGIS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являются:</a:t>
            </a:r>
            <a:endParaRPr sz="2000">
              <a:latin typeface="Microsoft Sans Serif"/>
              <a:cs typeface="Microsoft Sans Serif"/>
            </a:endParaRPr>
          </a:p>
          <a:p>
            <a:pPr marL="756285" lvl="1" indent="-286385">
              <a:lnSpc>
                <a:spcPct val="100000"/>
              </a:lnSpc>
              <a:buChar char="•"/>
              <a:tabLst>
                <a:tab pos="756285" algn="l"/>
              </a:tabLst>
            </a:pPr>
            <a:r>
              <a:rPr sz="2000" dirty="0">
                <a:latin typeface="Microsoft Sans Serif"/>
                <a:cs typeface="Microsoft Sans Serif"/>
              </a:rPr>
              <a:t>File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Geodatabase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(.gdb)</a:t>
            </a:r>
            <a:endParaRPr sz="2000">
              <a:latin typeface="Microsoft Sans Serif"/>
              <a:cs typeface="Microsoft Sans Serif"/>
            </a:endParaRPr>
          </a:p>
          <a:p>
            <a:pPr marL="756285" lvl="1" indent="-286385">
              <a:lnSpc>
                <a:spcPct val="100000"/>
              </a:lnSpc>
              <a:buChar char="•"/>
              <a:tabLst>
                <a:tab pos="756285" algn="l"/>
              </a:tabLst>
            </a:pPr>
            <a:r>
              <a:rPr sz="2000" dirty="0">
                <a:latin typeface="Microsoft Sans Serif"/>
                <a:cs typeface="Microsoft Sans Serif"/>
              </a:rPr>
              <a:t>Shapefile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(.shp)</a:t>
            </a:r>
            <a:endParaRPr sz="2000">
              <a:latin typeface="Microsoft Sans Serif"/>
              <a:cs typeface="Microsoft Sans Serif"/>
            </a:endParaRPr>
          </a:p>
          <a:p>
            <a:pPr marL="2881630" marR="1621790" indent="-400050">
              <a:lnSpc>
                <a:spcPct val="131100"/>
              </a:lnSpc>
              <a:spcBef>
                <a:spcPts val="2125"/>
              </a:spcBef>
            </a:pPr>
            <a:r>
              <a:rPr sz="1800" spc="-10" dirty="0">
                <a:solidFill>
                  <a:srgbClr val="BEBEBE"/>
                </a:solidFill>
                <a:latin typeface="Microsoft Sans Serif"/>
                <a:cs typeface="Microsoft Sans Serif"/>
              </a:rPr>
              <a:t>Geodatabase </a:t>
            </a:r>
            <a:r>
              <a:rPr sz="1800" spc="-10" dirty="0">
                <a:solidFill>
                  <a:srgbClr val="00AF50"/>
                </a:solidFill>
                <a:latin typeface="Microsoft Sans Serif"/>
                <a:cs typeface="Microsoft Sans Serif"/>
              </a:rPr>
              <a:t>Shapefile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724780" y="3070351"/>
            <a:ext cx="2235200" cy="1730375"/>
            <a:chOff x="4724780" y="3070351"/>
            <a:chExt cx="2235200" cy="1730375"/>
          </a:xfrm>
        </p:grpSpPr>
        <p:sp>
          <p:nvSpPr>
            <p:cNvPr id="7" name="object 7"/>
            <p:cNvSpPr/>
            <p:nvPr/>
          </p:nvSpPr>
          <p:spPr>
            <a:xfrm>
              <a:off x="4724780" y="3767708"/>
              <a:ext cx="2235200" cy="1033144"/>
            </a:xfrm>
            <a:custGeom>
              <a:avLst/>
              <a:gdLst/>
              <a:ahLst/>
              <a:cxnLst/>
              <a:rect l="l" t="t" r="r" b="b"/>
              <a:pathLst>
                <a:path w="2235200" h="1033145">
                  <a:moveTo>
                    <a:pt x="2162982" y="1004112"/>
                  </a:moveTo>
                  <a:lnTo>
                    <a:pt x="2149729" y="1032891"/>
                  </a:lnTo>
                  <a:lnTo>
                    <a:pt x="2234946" y="1030097"/>
                  </a:lnTo>
                  <a:lnTo>
                    <a:pt x="2218321" y="1009396"/>
                  </a:lnTo>
                  <a:lnTo>
                    <a:pt x="2174494" y="1009396"/>
                  </a:lnTo>
                  <a:lnTo>
                    <a:pt x="2162982" y="1004112"/>
                  </a:lnTo>
                  <a:close/>
                </a:path>
                <a:path w="2235200" h="1033145">
                  <a:moveTo>
                    <a:pt x="2168307" y="992552"/>
                  </a:moveTo>
                  <a:lnTo>
                    <a:pt x="2162982" y="1004112"/>
                  </a:lnTo>
                  <a:lnTo>
                    <a:pt x="2174494" y="1009396"/>
                  </a:lnTo>
                  <a:lnTo>
                    <a:pt x="2179828" y="997839"/>
                  </a:lnTo>
                  <a:lnTo>
                    <a:pt x="2168307" y="992552"/>
                  </a:lnTo>
                  <a:close/>
                </a:path>
                <a:path w="2235200" h="1033145">
                  <a:moveTo>
                    <a:pt x="2181605" y="963676"/>
                  </a:moveTo>
                  <a:lnTo>
                    <a:pt x="2168307" y="992552"/>
                  </a:lnTo>
                  <a:lnTo>
                    <a:pt x="2179828" y="997839"/>
                  </a:lnTo>
                  <a:lnTo>
                    <a:pt x="2174494" y="1009396"/>
                  </a:lnTo>
                  <a:lnTo>
                    <a:pt x="2218321" y="1009396"/>
                  </a:lnTo>
                  <a:lnTo>
                    <a:pt x="2181605" y="963676"/>
                  </a:lnTo>
                  <a:close/>
                </a:path>
                <a:path w="2235200" h="1033145">
                  <a:moveTo>
                    <a:pt x="5334" y="0"/>
                  </a:moveTo>
                  <a:lnTo>
                    <a:pt x="0" y="11430"/>
                  </a:lnTo>
                  <a:lnTo>
                    <a:pt x="2162982" y="1004112"/>
                  </a:lnTo>
                  <a:lnTo>
                    <a:pt x="2168307" y="992552"/>
                  </a:lnTo>
                  <a:lnTo>
                    <a:pt x="5334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73929" y="3070351"/>
              <a:ext cx="2185670" cy="318135"/>
            </a:xfrm>
            <a:custGeom>
              <a:avLst/>
              <a:gdLst/>
              <a:ahLst/>
              <a:cxnLst/>
              <a:rect l="l" t="t" r="r" b="b"/>
              <a:pathLst>
                <a:path w="2185670" h="318135">
                  <a:moveTo>
                    <a:pt x="2109227" y="31492"/>
                  </a:moveTo>
                  <a:lnTo>
                    <a:pt x="0" y="305308"/>
                  </a:lnTo>
                  <a:lnTo>
                    <a:pt x="1524" y="317881"/>
                  </a:lnTo>
                  <a:lnTo>
                    <a:pt x="2110852" y="44052"/>
                  </a:lnTo>
                  <a:lnTo>
                    <a:pt x="2109227" y="31492"/>
                  </a:lnTo>
                  <a:close/>
                </a:path>
                <a:path w="2185670" h="318135">
                  <a:moveTo>
                    <a:pt x="2182840" y="29845"/>
                  </a:moveTo>
                  <a:lnTo>
                    <a:pt x="2121916" y="29845"/>
                  </a:lnTo>
                  <a:lnTo>
                    <a:pt x="2123440" y="42418"/>
                  </a:lnTo>
                  <a:lnTo>
                    <a:pt x="2110852" y="44052"/>
                  </a:lnTo>
                  <a:lnTo>
                    <a:pt x="2114930" y="75564"/>
                  </a:lnTo>
                  <a:lnTo>
                    <a:pt x="2182840" y="29845"/>
                  </a:lnTo>
                  <a:close/>
                </a:path>
                <a:path w="2185670" h="318135">
                  <a:moveTo>
                    <a:pt x="2121916" y="29845"/>
                  </a:moveTo>
                  <a:lnTo>
                    <a:pt x="2109227" y="31492"/>
                  </a:lnTo>
                  <a:lnTo>
                    <a:pt x="2110852" y="44052"/>
                  </a:lnTo>
                  <a:lnTo>
                    <a:pt x="2123440" y="42418"/>
                  </a:lnTo>
                  <a:lnTo>
                    <a:pt x="2121916" y="29845"/>
                  </a:lnTo>
                  <a:close/>
                </a:path>
                <a:path w="2185670" h="318135">
                  <a:moveTo>
                    <a:pt x="2105152" y="0"/>
                  </a:moveTo>
                  <a:lnTo>
                    <a:pt x="2109227" y="31492"/>
                  </a:lnTo>
                  <a:lnTo>
                    <a:pt x="2121916" y="29845"/>
                  </a:lnTo>
                  <a:lnTo>
                    <a:pt x="2182840" y="29845"/>
                  </a:lnTo>
                  <a:lnTo>
                    <a:pt x="2185670" y="27939"/>
                  </a:lnTo>
                  <a:lnTo>
                    <a:pt x="210515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370">
              <a:lnSpc>
                <a:spcPts val="1425"/>
              </a:lnSpc>
            </a:pPr>
            <a:fld id="{81D60167-4931-47E6-BA6A-407CBD079E47}" type="slidenum">
              <a:rPr spc="-25" dirty="0"/>
              <a:t>50</a:t>
            </a:fld>
            <a:endParaRPr spc="-25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3498" rIns="0" bIns="0" rtlCol="0">
            <a:spAutoFit/>
          </a:bodyPr>
          <a:lstStyle/>
          <a:p>
            <a:pPr marL="322897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00"/>
                </a:solidFill>
              </a:rPr>
              <a:t>Системы</a:t>
            </a:r>
            <a:r>
              <a:rPr spc="-165" dirty="0">
                <a:solidFill>
                  <a:srgbClr val="000000"/>
                </a:solidFill>
              </a:rPr>
              <a:t> </a:t>
            </a:r>
            <a:r>
              <a:rPr spc="-35" dirty="0">
                <a:solidFill>
                  <a:srgbClr val="000000"/>
                </a:solidFill>
              </a:rPr>
              <a:t>координат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70607" y="1726819"/>
            <a:ext cx="646366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latin typeface="Microsoft Sans Serif"/>
                <a:cs typeface="Microsoft Sans Serif"/>
              </a:rPr>
              <a:t>Локализация</a:t>
            </a:r>
            <a:r>
              <a:rPr sz="2400" spc="-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с</a:t>
            </a:r>
            <a:r>
              <a:rPr sz="2400" spc="-8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помощью</a:t>
            </a:r>
            <a:r>
              <a:rPr sz="2400" spc="-7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системы</a:t>
            </a:r>
            <a:r>
              <a:rPr sz="2400" spc="-7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координат:</a:t>
            </a:r>
            <a:endParaRPr sz="2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2400">
              <a:latin typeface="Microsoft Sans Serif"/>
              <a:cs typeface="Microsoft Sans Serif"/>
            </a:endParaRPr>
          </a:p>
          <a:p>
            <a:pPr marL="756285" indent="-286385">
              <a:lnSpc>
                <a:spcPct val="100000"/>
              </a:lnSpc>
              <a:buFont typeface="Microsoft Sans Serif"/>
              <a:buChar char="•"/>
              <a:tabLst>
                <a:tab pos="756285" algn="l"/>
              </a:tabLst>
            </a:pPr>
            <a:r>
              <a:rPr sz="2400" b="1" spc="-10" dirty="0">
                <a:latin typeface="Arial"/>
                <a:cs typeface="Arial"/>
              </a:rPr>
              <a:t>Географические</a:t>
            </a:r>
            <a:r>
              <a:rPr sz="2400" b="1" spc="-114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координаты</a:t>
            </a:r>
            <a:r>
              <a:rPr sz="2400" b="1" spc="-114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(GCS)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5"/>
              </a:spcBef>
              <a:buFont typeface="Microsoft Sans Serif"/>
              <a:buChar char="•"/>
            </a:pPr>
            <a:endParaRPr sz="2400">
              <a:latin typeface="Arial"/>
              <a:cs typeface="Arial"/>
            </a:endParaRPr>
          </a:p>
          <a:p>
            <a:pPr marL="756285" indent="-286385">
              <a:lnSpc>
                <a:spcPct val="100000"/>
              </a:lnSpc>
              <a:buFont typeface="Microsoft Sans Serif"/>
              <a:buChar char="•"/>
              <a:tabLst>
                <a:tab pos="756285" algn="l"/>
              </a:tabLst>
            </a:pPr>
            <a:r>
              <a:rPr sz="2400" b="1" spc="-10" dirty="0">
                <a:latin typeface="Arial"/>
                <a:cs typeface="Arial"/>
              </a:rPr>
              <a:t>Координаты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проекции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370">
              <a:lnSpc>
                <a:spcPts val="1425"/>
              </a:lnSpc>
            </a:pPr>
            <a:fld id="{81D60167-4931-47E6-BA6A-407CBD079E47}" type="slidenum">
              <a:rPr spc="-25" dirty="0"/>
              <a:t>51</a:t>
            </a:fld>
            <a:endParaRPr spc="-25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7046" rIns="0" bIns="0" rtlCol="0">
            <a:spAutoFit/>
          </a:bodyPr>
          <a:lstStyle/>
          <a:p>
            <a:pPr marL="3817620" marR="5080" indent="-89916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Географические</a:t>
            </a:r>
            <a:r>
              <a:rPr spc="-120" dirty="0"/>
              <a:t> </a:t>
            </a:r>
            <a:r>
              <a:rPr spc="-10" dirty="0"/>
              <a:t>системы </a:t>
            </a:r>
            <a:r>
              <a:rPr spc="-30" dirty="0"/>
              <a:t>координат</a:t>
            </a:r>
            <a:r>
              <a:rPr spc="-175" dirty="0"/>
              <a:t> </a:t>
            </a:r>
            <a:r>
              <a:rPr spc="-10" dirty="0"/>
              <a:t>(GCS)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6445" y="1657934"/>
            <a:ext cx="5555615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2400" spc="-20" dirty="0">
                <a:latin typeface="Microsoft Sans Serif"/>
                <a:cs typeface="Microsoft Sans Serif"/>
              </a:rPr>
              <a:t>Положение</a:t>
            </a:r>
            <a:r>
              <a:rPr sz="2400" spc="-8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на</a:t>
            </a:r>
            <a:r>
              <a:rPr sz="2400" spc="-8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поверхности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Земли</a:t>
            </a:r>
            <a:endParaRPr sz="2400">
              <a:latin typeface="Microsoft Sans Serif"/>
              <a:cs typeface="Microsoft Sans Serif"/>
            </a:endParaRPr>
          </a:p>
          <a:p>
            <a:pPr marL="756285" marR="806450" lvl="1" indent="-287020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756285" algn="l"/>
              </a:tabLst>
            </a:pPr>
            <a:r>
              <a:rPr sz="2400" b="1" spc="-10" dirty="0">
                <a:solidFill>
                  <a:srgbClr val="006FC0"/>
                </a:solidFill>
                <a:latin typeface="Arial"/>
                <a:cs typeface="Arial"/>
              </a:rPr>
              <a:t>Широта/долгота</a:t>
            </a:r>
            <a:r>
              <a:rPr sz="2400" b="1" spc="-1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6FC0"/>
                </a:solidFill>
                <a:latin typeface="Arial"/>
                <a:cs typeface="Arial"/>
              </a:rPr>
              <a:t>(градусы, </a:t>
            </a:r>
            <a:r>
              <a:rPr sz="2400" b="1" dirty="0">
                <a:solidFill>
                  <a:srgbClr val="006FC0"/>
                </a:solidFill>
                <a:latin typeface="Arial"/>
                <a:cs typeface="Arial"/>
              </a:rPr>
              <a:t>минуты,</a:t>
            </a:r>
            <a:r>
              <a:rPr sz="2400" b="1" spc="-6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6FC0"/>
                </a:solidFill>
                <a:latin typeface="Arial"/>
                <a:cs typeface="Arial"/>
              </a:rPr>
              <a:t>секунды)</a:t>
            </a:r>
            <a:endParaRPr sz="2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20"/>
              </a:spcBef>
              <a:buClr>
                <a:srgbClr val="006FC0"/>
              </a:buClr>
              <a:buFont typeface="Microsoft Sans Serif"/>
              <a:buChar char="•"/>
            </a:pPr>
            <a:endParaRPr sz="2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2400" spc="-25" dirty="0">
                <a:latin typeface="Microsoft Sans Serif"/>
                <a:cs typeface="Microsoft Sans Serif"/>
              </a:rPr>
              <a:t>Трудности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с</a:t>
            </a:r>
            <a:r>
              <a:rPr sz="2400" spc="-7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вычислением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площадей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91881" y="6108598"/>
            <a:ext cx="1981200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solidFill>
                  <a:srgbClr val="808080"/>
                </a:solidFill>
                <a:latin typeface="Microsoft Sans Serif"/>
                <a:cs typeface="Microsoft Sans Serif"/>
              </a:rPr>
              <a:t>Источник:</a:t>
            </a:r>
            <a:r>
              <a:rPr sz="700" spc="-5" dirty="0">
                <a:solidFill>
                  <a:srgbClr val="808080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808080"/>
                </a:solidFill>
                <a:latin typeface="Microsoft Sans Serif"/>
                <a:cs typeface="Microsoft Sans Serif"/>
              </a:rPr>
              <a:t>Хейвуд</a:t>
            </a:r>
            <a:r>
              <a:rPr sz="700" spc="35" dirty="0">
                <a:solidFill>
                  <a:srgbClr val="808080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808080"/>
                </a:solidFill>
                <a:latin typeface="Microsoft Sans Serif"/>
                <a:cs typeface="Microsoft Sans Serif"/>
              </a:rPr>
              <a:t>и</a:t>
            </a:r>
            <a:r>
              <a:rPr sz="700" spc="-25" dirty="0">
                <a:solidFill>
                  <a:srgbClr val="808080"/>
                </a:solidFill>
                <a:latin typeface="Microsoft Sans Serif"/>
                <a:cs typeface="Microsoft Sans Serif"/>
              </a:rPr>
              <a:t> др.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700" dirty="0">
                <a:solidFill>
                  <a:srgbClr val="808080"/>
                </a:solidFill>
                <a:latin typeface="Microsoft Sans Serif"/>
                <a:cs typeface="Microsoft Sans Serif"/>
              </a:rPr>
              <a:t>“Введение</a:t>
            </a:r>
            <a:r>
              <a:rPr sz="700" spc="10" dirty="0">
                <a:solidFill>
                  <a:srgbClr val="808080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808080"/>
                </a:solidFill>
                <a:latin typeface="Microsoft Sans Serif"/>
                <a:cs typeface="Microsoft Sans Serif"/>
              </a:rPr>
              <a:t>в</a:t>
            </a:r>
            <a:r>
              <a:rPr sz="700" spc="-5" dirty="0">
                <a:solidFill>
                  <a:srgbClr val="808080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808080"/>
                </a:solidFill>
                <a:latin typeface="Microsoft Sans Serif"/>
                <a:cs typeface="Microsoft Sans Serif"/>
              </a:rPr>
              <a:t>географические</a:t>
            </a:r>
            <a:r>
              <a:rPr sz="700" spc="20" dirty="0">
                <a:solidFill>
                  <a:srgbClr val="808080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808080"/>
                </a:solidFill>
                <a:latin typeface="Microsoft Sans Serif"/>
                <a:cs typeface="Microsoft Sans Serif"/>
              </a:rPr>
              <a:t>информационные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700" spc="-10" dirty="0">
                <a:solidFill>
                  <a:srgbClr val="808080"/>
                </a:solidFill>
                <a:latin typeface="Microsoft Sans Serif"/>
                <a:cs typeface="Microsoft Sans Serif"/>
              </a:rPr>
              <a:t>системы”</a:t>
            </a:r>
            <a:endParaRPr sz="7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98773" y="1412733"/>
            <a:ext cx="4102644" cy="432360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370">
              <a:lnSpc>
                <a:spcPts val="1425"/>
              </a:lnSpc>
            </a:pPr>
            <a:fld id="{81D60167-4931-47E6-BA6A-407CBD079E47}" type="slidenum">
              <a:rPr spc="-25" dirty="0"/>
              <a:t>52</a:t>
            </a:fld>
            <a:endParaRPr spc="-25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6066" rIns="0" bIns="0" rtlCol="0">
            <a:spAutoFit/>
          </a:bodyPr>
          <a:lstStyle/>
          <a:p>
            <a:pPr marL="2000250">
              <a:lnSpc>
                <a:spcPct val="100000"/>
              </a:lnSpc>
              <a:spcBef>
                <a:spcPts val="100"/>
              </a:spcBef>
            </a:pPr>
            <a:r>
              <a:rPr dirty="0"/>
              <a:t>Системы</a:t>
            </a:r>
            <a:r>
              <a:rPr spc="-204" dirty="0"/>
              <a:t> </a:t>
            </a:r>
            <a:r>
              <a:rPr spc="-30" dirty="0"/>
              <a:t>координат</a:t>
            </a:r>
            <a:r>
              <a:rPr spc="-200" dirty="0"/>
              <a:t> </a:t>
            </a:r>
            <a:r>
              <a:rPr spc="-10" dirty="0"/>
              <a:t>проекции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671565" y="1584197"/>
            <a:ext cx="5359400" cy="4316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Microsoft Sans Serif"/>
                <a:cs typeface="Microsoft Sans Serif"/>
              </a:rPr>
              <a:t>Каждая</a:t>
            </a:r>
            <a:r>
              <a:rPr sz="1800" spc="-8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проекция</a:t>
            </a:r>
            <a:r>
              <a:rPr sz="1800" spc="-9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вызывает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различные</a:t>
            </a:r>
            <a:r>
              <a:rPr sz="1800" spc="-8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искажения </a:t>
            </a:r>
            <a:r>
              <a:rPr sz="1800" dirty="0">
                <a:latin typeface="Microsoft Sans Serif"/>
                <a:cs typeface="Microsoft Sans Serif"/>
              </a:rPr>
              <a:t>(в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расстояниях,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углах,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площадях).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spc="-50" dirty="0">
                <a:latin typeface="Microsoft Sans Serif"/>
                <a:cs typeface="Microsoft Sans Serif"/>
              </a:rPr>
              <a:t>: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299085" marR="483870" indent="-287020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800" b="1" spc="-10" dirty="0">
                <a:latin typeface="Arial"/>
                <a:cs typeface="Arial"/>
              </a:rPr>
              <a:t>Цилиндрическая</a:t>
            </a:r>
            <a:r>
              <a:rPr sz="1800" spc="-10" dirty="0">
                <a:latin typeface="Microsoft Sans Serif"/>
                <a:cs typeface="Microsoft Sans Serif"/>
              </a:rPr>
              <a:t>: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"истинная"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на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экваторе, </a:t>
            </a:r>
            <a:r>
              <a:rPr sz="1800" spc="-20" dirty="0">
                <a:latin typeface="Microsoft Sans Serif"/>
                <a:cs typeface="Microsoft Sans Serif"/>
              </a:rPr>
              <a:t>искажения</a:t>
            </a:r>
            <a:r>
              <a:rPr sz="1800" spc="-9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увеличиваются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к</a:t>
            </a:r>
            <a:r>
              <a:rPr sz="1800" spc="-8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полюсу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Font typeface="Microsoft Sans Serif"/>
              <a:buChar char="•"/>
            </a:pPr>
            <a:endParaRPr sz="1800">
              <a:latin typeface="Microsoft Sans Serif"/>
              <a:cs typeface="Microsoft Sans Serif"/>
            </a:endParaRPr>
          </a:p>
          <a:p>
            <a:pPr marL="299085" indent="-286385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800" b="1" dirty="0">
                <a:latin typeface="Arial"/>
                <a:cs typeface="Arial"/>
              </a:rPr>
              <a:t>Азимутальная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: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“истинная”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точке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касания,</a:t>
            </a:r>
            <a:endParaRPr sz="180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Microsoft Sans Serif"/>
                <a:cs typeface="Microsoft Sans Serif"/>
              </a:rPr>
              <a:t>схематичные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радиальные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искажений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299085" marR="30289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800" b="1" dirty="0">
                <a:latin typeface="Arial"/>
                <a:cs typeface="Arial"/>
              </a:rPr>
              <a:t>Коническая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: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“истинная”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вдоль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некоторых </a:t>
            </a:r>
            <a:r>
              <a:rPr sz="1800" dirty="0">
                <a:latin typeface="Microsoft Sans Serif"/>
                <a:cs typeface="Microsoft Sans Serif"/>
              </a:rPr>
              <a:t>параллелей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между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экватором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и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полюсом, </a:t>
            </a:r>
            <a:r>
              <a:rPr sz="1800" spc="-20" dirty="0">
                <a:latin typeface="Microsoft Sans Serif"/>
                <a:cs typeface="Microsoft Sans Serif"/>
              </a:rPr>
              <a:t>искажения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увеличиваются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обеих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сторон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от </a:t>
            </a:r>
            <a:r>
              <a:rPr sz="1800" dirty="0">
                <a:latin typeface="Microsoft Sans Serif"/>
                <a:cs typeface="Microsoft Sans Serif"/>
              </a:rPr>
              <a:t>этих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параллелей</a:t>
            </a:r>
            <a:endParaRPr sz="1800">
              <a:latin typeface="Microsoft Sans Serif"/>
              <a:cs typeface="Microsoft Sans Serif"/>
            </a:endParaRPr>
          </a:p>
          <a:p>
            <a:pPr marL="50800">
              <a:lnSpc>
                <a:spcPct val="100000"/>
              </a:lnSpc>
              <a:spcBef>
                <a:spcPts val="1385"/>
              </a:spcBef>
            </a:pPr>
            <a:r>
              <a:rPr sz="1800" spc="-10" dirty="0">
                <a:latin typeface="Microsoft Sans Serif"/>
                <a:cs typeface="Microsoft Sans Serif"/>
              </a:rPr>
              <a:t>Положение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на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поверхности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Земли</a:t>
            </a:r>
            <a:endParaRPr sz="1800">
              <a:latin typeface="Microsoft Sans Serif"/>
              <a:cs typeface="Microsoft Sans Serif"/>
            </a:endParaRPr>
          </a:p>
          <a:p>
            <a:pPr marL="794385" lvl="1" indent="-286385">
              <a:lnSpc>
                <a:spcPct val="100000"/>
              </a:lnSpc>
              <a:buFont typeface="Microsoft Sans Serif"/>
              <a:buChar char="•"/>
              <a:tabLst>
                <a:tab pos="794385" algn="l"/>
              </a:tabLst>
            </a:pPr>
            <a:r>
              <a:rPr sz="1800" b="1" dirty="0">
                <a:solidFill>
                  <a:srgbClr val="006FC0"/>
                </a:solidFill>
                <a:latin typeface="Arial"/>
                <a:cs typeface="Arial"/>
              </a:rPr>
              <a:t>Обычно</a:t>
            </a:r>
            <a:r>
              <a:rPr sz="1800" b="1" spc="-7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Arial"/>
                <a:cs typeface="Arial"/>
              </a:rPr>
              <a:t>Метрическая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1555" y="1373124"/>
            <a:ext cx="3382518" cy="529971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242305" y="6409131"/>
            <a:ext cx="985519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solidFill>
                  <a:srgbClr val="808080"/>
                </a:solidFill>
                <a:latin typeface="Microsoft Sans Serif"/>
                <a:cs typeface="Microsoft Sans Serif"/>
              </a:rPr>
              <a:t>Источник:</a:t>
            </a:r>
            <a:r>
              <a:rPr sz="700" spc="-5" dirty="0">
                <a:solidFill>
                  <a:srgbClr val="808080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808080"/>
                </a:solidFill>
                <a:latin typeface="Microsoft Sans Serif"/>
                <a:cs typeface="Microsoft Sans Serif"/>
              </a:rPr>
              <a:t>Хейвуд</a:t>
            </a:r>
            <a:r>
              <a:rPr sz="700" spc="35" dirty="0">
                <a:solidFill>
                  <a:srgbClr val="808080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808080"/>
                </a:solidFill>
                <a:latin typeface="Microsoft Sans Serif"/>
                <a:cs typeface="Microsoft Sans Serif"/>
              </a:rPr>
              <a:t>и</a:t>
            </a:r>
            <a:r>
              <a:rPr sz="700" spc="-25" dirty="0">
                <a:solidFill>
                  <a:srgbClr val="808080"/>
                </a:solidFill>
                <a:latin typeface="Microsoft Sans Serif"/>
                <a:cs typeface="Microsoft Sans Serif"/>
              </a:rPr>
              <a:t> др.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42305" y="6454241"/>
            <a:ext cx="1981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solidFill>
                  <a:srgbClr val="808080"/>
                </a:solidFill>
                <a:latin typeface="Microsoft Sans Serif"/>
                <a:cs typeface="Microsoft Sans Serif"/>
              </a:rPr>
              <a:t>“Введение</a:t>
            </a:r>
            <a:r>
              <a:rPr sz="700" spc="-5" dirty="0">
                <a:solidFill>
                  <a:srgbClr val="808080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808080"/>
                </a:solidFill>
                <a:latin typeface="Microsoft Sans Serif"/>
                <a:cs typeface="Microsoft Sans Serif"/>
              </a:rPr>
              <a:t>в </a:t>
            </a:r>
            <a:r>
              <a:rPr sz="700" spc="-95" dirty="0">
                <a:solidFill>
                  <a:srgbClr val="808080"/>
                </a:solidFill>
                <a:latin typeface="Microsoft Sans Serif"/>
                <a:cs typeface="Microsoft Sans Serif"/>
              </a:rPr>
              <a:t>географ</a:t>
            </a:r>
            <a:r>
              <a:rPr sz="1200" spc="-95" dirty="0">
                <a:solidFill>
                  <a:srgbClr val="333333"/>
                </a:solidFill>
                <a:latin typeface="Microsoft Sans Serif"/>
                <a:cs typeface="Microsoft Sans Serif"/>
              </a:rPr>
              <a:t>5</a:t>
            </a:r>
            <a:r>
              <a:rPr sz="700" spc="-95" dirty="0">
                <a:solidFill>
                  <a:srgbClr val="808080"/>
                </a:solidFill>
                <a:latin typeface="Microsoft Sans Serif"/>
                <a:cs typeface="Microsoft Sans Serif"/>
              </a:rPr>
              <a:t>и</a:t>
            </a:r>
            <a:r>
              <a:rPr sz="1200" spc="-95" dirty="0">
                <a:solidFill>
                  <a:srgbClr val="333333"/>
                </a:solidFill>
                <a:latin typeface="Microsoft Sans Serif"/>
                <a:cs typeface="Microsoft Sans Serif"/>
              </a:rPr>
              <a:t>4</a:t>
            </a:r>
            <a:r>
              <a:rPr sz="700" spc="-95" dirty="0">
                <a:solidFill>
                  <a:srgbClr val="808080"/>
                </a:solidFill>
                <a:latin typeface="Microsoft Sans Serif"/>
                <a:cs typeface="Microsoft Sans Serif"/>
              </a:rPr>
              <a:t>ческие</a:t>
            </a:r>
            <a:r>
              <a:rPr sz="700" spc="45" dirty="0">
                <a:solidFill>
                  <a:srgbClr val="808080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808080"/>
                </a:solidFill>
                <a:latin typeface="Microsoft Sans Serif"/>
                <a:cs typeface="Microsoft Sans Serif"/>
              </a:rPr>
              <a:t>информационные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50757" y="6127191"/>
            <a:ext cx="116713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solidFill>
                  <a:srgbClr val="808080"/>
                </a:solidFill>
                <a:latin typeface="Microsoft Sans Serif"/>
                <a:cs typeface="Microsoft Sans Serif"/>
              </a:rPr>
              <a:t>Источник:</a:t>
            </a:r>
            <a:r>
              <a:rPr sz="700" dirty="0">
                <a:solidFill>
                  <a:srgbClr val="808080"/>
                </a:solidFill>
                <a:latin typeface="Microsoft Sans Serif"/>
                <a:cs typeface="Microsoft Sans Serif"/>
              </a:rPr>
              <a:t> Бартио,</a:t>
            </a:r>
            <a:r>
              <a:rPr sz="700" spc="5" dirty="0">
                <a:solidFill>
                  <a:srgbClr val="808080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808080"/>
                </a:solidFill>
                <a:latin typeface="Microsoft Sans Serif"/>
                <a:cs typeface="Microsoft Sans Serif"/>
              </a:rPr>
              <a:t>Хейрман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42305" y="6631168"/>
            <a:ext cx="407034" cy="12446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700" spc="-10" dirty="0">
                <a:solidFill>
                  <a:srgbClr val="808080"/>
                </a:solidFill>
                <a:latin typeface="Microsoft Sans Serif"/>
                <a:cs typeface="Microsoft Sans Serif"/>
              </a:rPr>
              <a:t>системы”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39410" y="317119"/>
            <a:ext cx="20275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pc="-1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2390" y="2254650"/>
            <a:ext cx="4577009" cy="391145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926463" y="1055878"/>
            <a:ext cx="820293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Наиболее</a:t>
            </a:r>
            <a:r>
              <a:rPr sz="1800" spc="-8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часто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используемые</a:t>
            </a:r>
            <a:r>
              <a:rPr sz="1800" spc="-50" dirty="0">
                <a:latin typeface="Microsoft Sans Serif"/>
                <a:cs typeface="Microsoft Sans Serif"/>
              </a:rPr>
              <a:t> :</a:t>
            </a:r>
            <a:endParaRPr sz="1800">
              <a:latin typeface="Microsoft Sans Serif"/>
              <a:cs typeface="Microsoft Sans Serif"/>
            </a:endParaRPr>
          </a:p>
          <a:p>
            <a:pPr marL="393700">
              <a:lnSpc>
                <a:spcPct val="100000"/>
              </a:lnSpc>
            </a:pP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Цилиндрическое</a:t>
            </a:r>
            <a:r>
              <a:rPr sz="180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Универсальная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проекция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Меркатора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(UTM),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WGS84</a:t>
            </a:r>
            <a:endParaRPr sz="18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tabLst>
                <a:tab pos="756285" algn="l"/>
              </a:tabLst>
            </a:pPr>
            <a:r>
              <a:rPr sz="1800" spc="-50" dirty="0">
                <a:latin typeface="Microsoft Sans Serif"/>
                <a:cs typeface="Microsoft Sans Serif"/>
              </a:rPr>
              <a:t>-</a:t>
            </a:r>
            <a:r>
              <a:rPr sz="1800" dirty="0">
                <a:latin typeface="Microsoft Sans Serif"/>
                <a:cs typeface="Microsoft Sans Serif"/>
              </a:rPr>
              <a:t>	Зоны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32-</a:t>
            </a:r>
            <a:r>
              <a:rPr sz="1800" dirty="0">
                <a:latin typeface="Microsoft Sans Serif"/>
                <a:cs typeface="Microsoft Sans Serif"/>
              </a:rPr>
              <a:t>35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на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местном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уровне</a:t>
            </a:r>
            <a:endParaRPr sz="1800">
              <a:latin typeface="Microsoft Sans Serif"/>
              <a:cs typeface="Microsoft Sans Serif"/>
            </a:endParaRPr>
          </a:p>
          <a:p>
            <a:pPr marL="469900">
              <a:lnSpc>
                <a:spcPct val="100000"/>
              </a:lnSpc>
              <a:tabLst>
                <a:tab pos="756285" algn="l"/>
              </a:tabLst>
            </a:pPr>
            <a:r>
              <a:rPr sz="1800" spc="-50" dirty="0">
                <a:latin typeface="Microsoft Sans Serif"/>
                <a:cs typeface="Microsoft Sans Serif"/>
              </a:rPr>
              <a:t>-</a:t>
            </a:r>
            <a:r>
              <a:rPr sz="1800" dirty="0">
                <a:latin typeface="Microsoft Sans Serif"/>
                <a:cs typeface="Microsoft Sans Serif"/>
              </a:rPr>
              <a:t>	Зона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33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на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национальном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уровне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106393" y="2034539"/>
            <a:ext cx="2981325" cy="2986405"/>
            <a:chOff x="7106393" y="2034539"/>
            <a:chExt cx="2981325" cy="298640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06393" y="2034539"/>
              <a:ext cx="2980962" cy="26289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002523" y="4663439"/>
              <a:ext cx="76200" cy="357505"/>
            </a:xfrm>
            <a:custGeom>
              <a:avLst/>
              <a:gdLst/>
              <a:ahLst/>
              <a:cxnLst/>
              <a:rect l="l" t="t" r="r" b="b"/>
              <a:pathLst>
                <a:path w="76200" h="357504">
                  <a:moveTo>
                    <a:pt x="44450" y="63500"/>
                  </a:moveTo>
                  <a:lnTo>
                    <a:pt x="31750" y="63500"/>
                  </a:lnTo>
                  <a:lnTo>
                    <a:pt x="31750" y="357124"/>
                  </a:lnTo>
                  <a:lnTo>
                    <a:pt x="44450" y="357124"/>
                  </a:lnTo>
                  <a:lnTo>
                    <a:pt x="44450" y="63500"/>
                  </a:lnTo>
                  <a:close/>
                </a:path>
                <a:path w="76200" h="357504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357504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146417" y="5142738"/>
            <a:ext cx="257175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Проекционный</a:t>
            </a:r>
            <a:r>
              <a:rPr sz="1800" u="sng" spc="-4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800" u="sng" spc="-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пояс</a:t>
            </a:r>
            <a:r>
              <a:rPr sz="1800" spc="-25" dirty="0">
                <a:latin typeface="Microsoft Sans Serif"/>
                <a:cs typeface="Microsoft Sans Serif"/>
              </a:rPr>
              <a:t>-это </a:t>
            </a:r>
            <a:r>
              <a:rPr sz="1800" dirty="0">
                <a:latin typeface="Microsoft Sans Serif"/>
                <a:cs typeface="Microsoft Sans Serif"/>
              </a:rPr>
              <a:t>полоса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посередине,</a:t>
            </a:r>
            <a:r>
              <a:rPr sz="1800" spc="-25" dirty="0">
                <a:latin typeface="Microsoft Sans Serif"/>
                <a:cs typeface="Microsoft Sans Serif"/>
              </a:rPr>
              <a:t> где </a:t>
            </a:r>
            <a:r>
              <a:rPr sz="1800" dirty="0">
                <a:latin typeface="Microsoft Sans Serif"/>
                <a:cs typeface="Microsoft Sans Serif"/>
              </a:rPr>
              <a:t>цилиндр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не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виден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370">
              <a:lnSpc>
                <a:spcPts val="1425"/>
              </a:lnSpc>
            </a:pPr>
            <a:fld id="{81D60167-4931-47E6-BA6A-407CBD079E47}" type="slidenum">
              <a:rPr spc="-25" dirty="0"/>
              <a:t>54</a:t>
            </a:fld>
            <a:endParaRPr spc="-25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26463" y="1330197"/>
            <a:ext cx="75050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800" b="1" dirty="0">
                <a:latin typeface="Arial"/>
                <a:cs typeface="Arial"/>
              </a:rPr>
              <a:t>Азимутальная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равная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площадь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Ламберта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ETRS89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/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ETRS-</a:t>
            </a:r>
            <a:r>
              <a:rPr sz="1800" b="1" spc="-20" dirty="0">
                <a:latin typeface="Arial"/>
                <a:cs typeface="Arial"/>
              </a:rPr>
              <a:t>LAEA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(EPSG: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3035)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3199" rIns="0" bIns="0" rtlCol="0">
            <a:spAutoFit/>
          </a:bodyPr>
          <a:lstStyle/>
          <a:p>
            <a:pPr marL="211010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Проекция</a:t>
            </a:r>
            <a:r>
              <a:rPr spc="-200" dirty="0"/>
              <a:t> </a:t>
            </a:r>
            <a:r>
              <a:rPr spc="-10" dirty="0"/>
              <a:t>европейской</a:t>
            </a:r>
            <a:r>
              <a:rPr spc="-185" dirty="0"/>
              <a:t> </a:t>
            </a:r>
            <a:r>
              <a:rPr spc="-10" dirty="0"/>
              <a:t>карты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63239" y="1988820"/>
            <a:ext cx="6259068" cy="456133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272143" y="6197904"/>
            <a:ext cx="116713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solidFill>
                  <a:srgbClr val="808080"/>
                </a:solidFill>
                <a:latin typeface="Microsoft Sans Serif"/>
                <a:cs typeface="Microsoft Sans Serif"/>
              </a:rPr>
              <a:t>Источник:</a:t>
            </a:r>
            <a:r>
              <a:rPr sz="700" dirty="0">
                <a:solidFill>
                  <a:srgbClr val="808080"/>
                </a:solidFill>
                <a:latin typeface="Microsoft Sans Serif"/>
                <a:cs typeface="Microsoft Sans Serif"/>
              </a:rPr>
              <a:t> Бартио,</a:t>
            </a:r>
            <a:r>
              <a:rPr sz="700" spc="5" dirty="0">
                <a:solidFill>
                  <a:srgbClr val="808080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808080"/>
                </a:solidFill>
                <a:latin typeface="Microsoft Sans Serif"/>
                <a:cs typeface="Microsoft Sans Serif"/>
              </a:rPr>
              <a:t>Хейрман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370">
              <a:lnSpc>
                <a:spcPts val="1425"/>
              </a:lnSpc>
            </a:pPr>
            <a:fld id="{81D60167-4931-47E6-BA6A-407CBD079E47}" type="slidenum">
              <a:rPr spc="-25" dirty="0"/>
              <a:t>55</a:t>
            </a:fld>
            <a:endParaRPr spc="-25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81317" y="1975739"/>
            <a:ext cx="344423" cy="2560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926463" y="1328674"/>
            <a:ext cx="8067040" cy="45326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Shapefile</a:t>
            </a:r>
            <a:r>
              <a:rPr sz="2000" b="1" spc="-9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–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хорошо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известный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векторный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формат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файла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для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latin typeface="Arial"/>
                <a:cs typeface="Arial"/>
              </a:rPr>
              <a:t>использования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в</a:t>
            </a:r>
            <a:r>
              <a:rPr sz="2000" b="1" spc="-95" dirty="0">
                <a:latin typeface="Arial"/>
                <a:cs typeface="Arial"/>
              </a:rPr>
              <a:t> </a:t>
            </a:r>
            <a:r>
              <a:rPr lang="ru-RU" sz="2000" b="1" spc="-10" dirty="0">
                <a:latin typeface="Arial"/>
                <a:cs typeface="Arial"/>
              </a:rPr>
              <a:t>ГИС</a:t>
            </a:r>
            <a:endParaRPr sz="2000" dirty="0">
              <a:latin typeface="Arial"/>
              <a:cs typeface="Arial"/>
            </a:endParaRPr>
          </a:p>
          <a:p>
            <a:pPr marL="12700" marR="67310">
              <a:lnSpc>
                <a:spcPct val="100000"/>
              </a:lnSpc>
              <a:spcBef>
                <a:spcPts val="10"/>
              </a:spcBef>
              <a:tabLst>
                <a:tab pos="4787900" algn="l"/>
              </a:tabLst>
            </a:pPr>
            <a:r>
              <a:rPr sz="1800" spc="-45" dirty="0">
                <a:latin typeface="Microsoft Sans Serif"/>
                <a:cs typeface="Microsoft Sans Serif"/>
              </a:rPr>
              <a:t>Фактически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состоит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из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нескольких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файлов</a:t>
            </a:r>
            <a:r>
              <a:rPr sz="1800" dirty="0">
                <a:latin typeface="Microsoft Sans Serif"/>
                <a:cs typeface="Microsoft Sans Serif"/>
              </a:rPr>
              <a:t>	с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одинаковым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именем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файла, </a:t>
            </a:r>
            <a:r>
              <a:rPr sz="1800" dirty="0">
                <a:latin typeface="Microsoft Sans Serif"/>
                <a:cs typeface="Microsoft Sans Serif"/>
              </a:rPr>
              <a:t>разных</a:t>
            </a:r>
            <a:r>
              <a:rPr sz="1800" spc="-7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типов</a:t>
            </a:r>
            <a:r>
              <a:rPr sz="1800" spc="-8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файлов</a:t>
            </a:r>
            <a:endParaRPr sz="1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8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Arial"/>
                <a:cs typeface="Arial"/>
              </a:rPr>
              <a:t>Обязательные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файлы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(3)</a:t>
            </a:r>
            <a:endParaRPr sz="1800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.shp</a:t>
            </a:r>
            <a:r>
              <a:rPr sz="1800"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800" spc="745" dirty="0">
                <a:latin typeface="Microsoft Sans Serif"/>
                <a:cs typeface="Microsoft Sans Serif"/>
              </a:rPr>
              <a:t>—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формат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формы;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сама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геометрия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объекта</a:t>
            </a:r>
            <a:endParaRPr sz="1800" dirty="0">
              <a:latin typeface="Microsoft Sans Serif"/>
              <a:cs typeface="Microsoft Sans Serif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</a:tabLst>
            </a:pP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.shx</a:t>
            </a:r>
            <a:r>
              <a:rPr sz="1800" spc="-3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800" spc="745" dirty="0">
                <a:latin typeface="Microsoft Sans Serif"/>
                <a:cs typeface="Microsoft Sans Serif"/>
              </a:rPr>
              <a:t>—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формат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индекса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формы;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позиционный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индекс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геометрии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объекта</a:t>
            </a:r>
            <a:endParaRPr sz="1800" dirty="0">
              <a:latin typeface="Microsoft Sans Serif"/>
              <a:cs typeface="Microsoft Sans Serif"/>
            </a:endParaRPr>
          </a:p>
          <a:p>
            <a:pPr marL="299085" marR="310515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.dbf</a:t>
            </a:r>
            <a:r>
              <a:rPr sz="1800" spc="-3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800" spc="745" dirty="0">
                <a:latin typeface="Microsoft Sans Serif"/>
                <a:cs typeface="Microsoft Sans Serif"/>
              </a:rPr>
              <a:t>—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формат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атрибутов;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столбчатые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атрибуты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для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каждой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фигуры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50" dirty="0">
                <a:latin typeface="Microsoft Sans Serif"/>
                <a:cs typeface="Microsoft Sans Serif"/>
              </a:rPr>
              <a:t>в </a:t>
            </a:r>
            <a:r>
              <a:rPr sz="1800" spc="-10" dirty="0">
                <a:latin typeface="Microsoft Sans Serif"/>
                <a:cs typeface="Microsoft Sans Serif"/>
              </a:rPr>
              <a:t>формате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dBase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IV</a:t>
            </a:r>
            <a:endParaRPr sz="1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5"/>
              </a:spcBef>
              <a:buClr>
                <a:srgbClr val="FF0000"/>
              </a:buClr>
              <a:buFont typeface="Microsoft Sans Serif"/>
              <a:buChar char="•"/>
            </a:pPr>
            <a:endParaRPr sz="18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Другие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файлы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(13)</a:t>
            </a:r>
            <a:endParaRPr sz="1800" dirty="0">
              <a:latin typeface="Arial"/>
              <a:cs typeface="Arial"/>
            </a:endParaRPr>
          </a:p>
          <a:p>
            <a:pPr marL="299085" marR="1442720" indent="-287020">
              <a:lnSpc>
                <a:spcPct val="100000"/>
              </a:lnSpc>
              <a:buChar char="•"/>
              <a:tabLst>
                <a:tab pos="329565" algn="l"/>
              </a:tabLst>
            </a:pP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.prj</a:t>
            </a:r>
            <a:r>
              <a:rPr sz="1800" spc="-4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800" spc="745" dirty="0">
                <a:latin typeface="Microsoft Sans Serif"/>
                <a:cs typeface="Microsoft Sans Serif"/>
              </a:rPr>
              <a:t>—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формат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проекции;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система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координат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и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информация 	</a:t>
            </a:r>
            <a:r>
              <a:rPr sz="1800" dirty="0">
                <a:latin typeface="Microsoft Sans Serif"/>
                <a:cs typeface="Microsoft Sans Serif"/>
              </a:rPr>
              <a:t>о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проекции,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обычный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текстовый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файл,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описывающий 	проекцию</a:t>
            </a:r>
            <a:endParaRPr sz="18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299085" algn="l"/>
              </a:tabLst>
            </a:pPr>
            <a:r>
              <a:rPr sz="1800" spc="-50" dirty="0">
                <a:latin typeface="Microsoft Sans Serif"/>
                <a:cs typeface="Microsoft Sans Serif"/>
              </a:rPr>
              <a:t>•</a:t>
            </a:r>
            <a:r>
              <a:rPr sz="1800" dirty="0">
                <a:latin typeface="Microsoft Sans Serif"/>
                <a:cs typeface="Microsoft Sans Serif"/>
              </a:rPr>
              <a:t>	+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12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других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7524" y="420370"/>
            <a:ext cx="97459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Файлы</a:t>
            </a:r>
            <a:r>
              <a:rPr spc="-110" dirty="0"/>
              <a:t> </a:t>
            </a:r>
            <a:r>
              <a:rPr spc="-10" dirty="0"/>
              <a:t>пространственных</a:t>
            </a:r>
            <a:r>
              <a:rPr spc="-125" dirty="0"/>
              <a:t> </a:t>
            </a:r>
            <a:r>
              <a:rPr dirty="0"/>
              <a:t>данных</a:t>
            </a:r>
            <a:r>
              <a:rPr spc="-125" dirty="0"/>
              <a:t> </a:t>
            </a:r>
            <a:r>
              <a:rPr dirty="0"/>
              <a:t>и</a:t>
            </a:r>
            <a:r>
              <a:rPr spc="-110" dirty="0"/>
              <a:t> </a:t>
            </a:r>
            <a:r>
              <a:rPr spc="-10" dirty="0"/>
              <a:t>проекция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8865107" y="4082796"/>
            <a:ext cx="2959735" cy="2348865"/>
            <a:chOff x="8865107" y="4082796"/>
            <a:chExt cx="2959735" cy="234886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74251" y="4091940"/>
              <a:ext cx="2941320" cy="23301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869679" y="4087368"/>
              <a:ext cx="2950845" cy="2339340"/>
            </a:xfrm>
            <a:custGeom>
              <a:avLst/>
              <a:gdLst/>
              <a:ahLst/>
              <a:cxnLst/>
              <a:rect l="l" t="t" r="r" b="b"/>
              <a:pathLst>
                <a:path w="2950845" h="2339340">
                  <a:moveTo>
                    <a:pt x="0" y="2339339"/>
                  </a:moveTo>
                  <a:lnTo>
                    <a:pt x="2950464" y="2339339"/>
                  </a:lnTo>
                  <a:lnTo>
                    <a:pt x="2950464" y="0"/>
                  </a:lnTo>
                  <a:lnTo>
                    <a:pt x="0" y="0"/>
                  </a:lnTo>
                  <a:lnTo>
                    <a:pt x="0" y="2339339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370">
              <a:lnSpc>
                <a:spcPts val="1425"/>
              </a:lnSpc>
            </a:pPr>
            <a:fld id="{81D60167-4931-47E6-BA6A-407CBD079E47}" type="slidenum">
              <a:rPr spc="-25" dirty="0"/>
              <a:t>56</a:t>
            </a:fld>
            <a:endParaRPr spc="-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2693</Words>
  <Application>Microsoft Office PowerPoint</Application>
  <PresentationFormat>Широкоэкранный</PresentationFormat>
  <Paragraphs>738</Paragraphs>
  <Slides>56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66" baseType="lpstr">
      <vt:lpstr>Microsoft JhengHei UI Light</vt:lpstr>
      <vt:lpstr>Arial</vt:lpstr>
      <vt:lpstr>Bahnschrift</vt:lpstr>
      <vt:lpstr>Calibri</vt:lpstr>
      <vt:lpstr>Courier New</vt:lpstr>
      <vt:lpstr>Microsoft Sans Serif</vt:lpstr>
      <vt:lpstr>Times New Roman</vt:lpstr>
      <vt:lpstr>Verdana</vt:lpstr>
      <vt:lpstr>Wingdings</vt:lpstr>
      <vt:lpstr>Office Theme</vt:lpstr>
      <vt:lpstr>Примеры применения ГИС</vt:lpstr>
      <vt:lpstr>Географические Информационные Системы (ГИС)</vt:lpstr>
      <vt:lpstr>Географические Информационные Системы (ГИС)</vt:lpstr>
      <vt:lpstr>С чего началась ГИС?</vt:lpstr>
      <vt:lpstr>Модель «реального мира» : Пространственно расположенная информация, хранящаяся в виде точек, линий, полигонов ИЛИ растра</vt:lpstr>
      <vt:lpstr>Модель «реального мира» : Пространственно расположенная информация, хранящаяся в виде точек, линий, полигонов ИЛИ растра</vt:lpstr>
      <vt:lpstr>Захват и хранение пространственных данных (Геоданных) Модели пространственных данных = Векторные ИЛИ растровые</vt:lpstr>
      <vt:lpstr>Захват и хранение пространственных данных (геоданных)</vt:lpstr>
      <vt:lpstr>Презентация PowerPoint</vt:lpstr>
      <vt:lpstr>Географическая система координат</vt:lpstr>
      <vt:lpstr>Захват и хранение пространственных данных (Геоданных) Модели пространственных данных = Векторные ИЛИ растровые</vt:lpstr>
      <vt:lpstr>Захват и хранение пространственных данных (Геоданных) Модели пространственных данных = Векторные ИЛИ растровые</vt:lpstr>
      <vt:lpstr>Захват и хранение пространственных данных (Геоданных)</vt:lpstr>
      <vt:lpstr>Географические информационные системы - ГИС</vt:lpstr>
      <vt:lpstr>Географические информационные системы</vt:lpstr>
      <vt:lpstr>Презентация PowerPoint</vt:lpstr>
      <vt:lpstr>Презентация PowerPoint</vt:lpstr>
      <vt:lpstr>Географические информационные системы</vt:lpstr>
      <vt:lpstr>Презентация PowerPoint</vt:lpstr>
      <vt:lpstr>Презентация PowerPoint</vt:lpstr>
      <vt:lpstr>Презентация PowerPoint</vt:lpstr>
      <vt:lpstr>Презентация PowerPoint</vt:lpstr>
      <vt:lpstr>Карта и таблица атрибутов связаны</vt:lpstr>
      <vt:lpstr>Презентация PowerPoint</vt:lpstr>
      <vt:lpstr>Пространственная привязка картографических данных</vt:lpstr>
      <vt:lpstr>Пространственная привязка картографических данных</vt:lpstr>
      <vt:lpstr>Пространственная привязка картографических данных</vt:lpstr>
      <vt:lpstr>Как?</vt:lpstr>
      <vt:lpstr>Как?</vt:lpstr>
      <vt:lpstr>Примеры использования ГИС</vt:lpstr>
      <vt:lpstr>ГИС</vt:lpstr>
      <vt:lpstr>Примеры : Google Maps</vt:lpstr>
      <vt:lpstr>Статистика землепользования</vt:lpstr>
      <vt:lpstr>Статистика землепользования</vt:lpstr>
      <vt:lpstr>- Портал адаптивной карты, генерирует cлужбы веб-функций и службы веб-карт для всех слоев карты Норвежского статистического управления</vt:lpstr>
      <vt:lpstr>Городские районы</vt:lpstr>
      <vt:lpstr>Статистика сетки</vt:lpstr>
      <vt:lpstr>Доступ к зонам отдыха</vt:lpstr>
      <vt:lpstr>Индекс центральности - для каждой административной единицы Норвегии:</vt:lpstr>
      <vt:lpstr>ЦУР доля населения с хорошим доступом к общественному транспорту</vt:lpstr>
      <vt:lpstr>Статистические карты, Выходные данные:</vt:lpstr>
      <vt:lpstr>ГИС в «Национальных статистических агентствах»</vt:lpstr>
      <vt:lpstr>Модель пространственных данных</vt:lpstr>
      <vt:lpstr>Модель растровых данных</vt:lpstr>
      <vt:lpstr>Модель растровых данных</vt:lpstr>
      <vt:lpstr>Модель растровых данных</vt:lpstr>
      <vt:lpstr>Модель растровых данных</vt:lpstr>
      <vt:lpstr>Вектор по сравнению с растром</vt:lpstr>
      <vt:lpstr>Форматы файлов : Векторный и растровый</vt:lpstr>
      <vt:lpstr>Форматы файлов : File Geodatabase ИЛИ Shapefile</vt:lpstr>
      <vt:lpstr>Системы координат</vt:lpstr>
      <vt:lpstr>Географические системы координат (GCS)</vt:lpstr>
      <vt:lpstr>Системы координат проекции</vt:lpstr>
      <vt:lpstr>Презентация PowerPoint</vt:lpstr>
      <vt:lpstr>Проекция европейской карты</vt:lpstr>
      <vt:lpstr>Файлы пространственных данных и проекция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Наталья Кончакова</dc:creator>
  <cp:lastModifiedBy>Наталья Кончакова</cp:lastModifiedBy>
  <cp:revision>1</cp:revision>
  <dcterms:created xsi:type="dcterms:W3CDTF">2024-08-22T09:11:15Z</dcterms:created>
  <dcterms:modified xsi:type="dcterms:W3CDTF">2024-08-22T09:31:26Z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2021-09-27T00:00:00Z</vt:filetime>
  </property>
  <property fmtid="{D5CDD505-2E9C-101B-9397-08002B2CF9AE}" pid="3" name="LastSaved">
    <vt:filetime>2024-08-22T00:00:00Z</vt:filetime>
  </property>
</Properties>
</file>