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3"/>
  </p:notes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7A3C5-EF48-4BB6-A7B2-8E554D845BEE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F93A1-020C-4933-8B12-BA9BFE592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6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728DC4C-B8F9-4E8C-B5E5-EB5C1E8D06D1}" type="slidenum">
              <a:rPr lang="ru-RU" altLang="ru-RU" sz="1200" smtClean="0"/>
              <a:pPr/>
              <a:t>1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6E9B9-9A6A-AFA2-629B-791DDD8B4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668844-39F9-03BC-92C0-06A9F9690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E2C42E-B788-7CA9-F745-C341160BA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28DFCF-DF5E-DCEE-B1DF-3D3E589A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0DD5A1-E4A7-2C7E-789C-1124C425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575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3F44F-3453-D2E8-E71C-D220C28D5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AF85B-EF2E-FCE7-9238-D23E5D563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FB0632-3EF0-A6CC-45AF-C6DE10FFE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F21C0C-BC9B-7B9D-D9B9-7EE63ECA7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3047BF-C75A-106B-D1DA-B7444399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0D8DF-CA96-3FFB-DA32-4D32D0B63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71C826-C9B8-D0AF-3126-7DBD10790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E5B379-6980-222A-FB11-CCF1C716B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75DB45-C91F-29AC-1E62-A33A8678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0DCDD9-6490-0569-263D-0A38E566E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46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5E238-A098-328B-A493-C5E72CAE2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0243F2-EB03-1EFE-B7FF-3202048E6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A61DAB-E859-36EF-F7AF-1D5187153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4E87E1-F8C3-77A0-70C4-A05065A97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367118-D860-DA9C-438C-4DF4DEDF2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9C117A-0914-53B9-7999-A2B7E35E4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0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ABB83-35BF-B4D0-3FEC-538747FD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06A59-0E88-8581-0317-591E1BE50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FB1BB4-33B5-4EE5-B108-08AED71D0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0F3FEE-A459-31E8-3E6A-2616607AD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F8418F-C890-8D47-998F-A96F62FEC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C231B6-082D-6768-9829-82EEBB5CA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2A84F87-E606-B181-99C8-A46A068B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5E3BDC-69ED-F044-8D4A-0EA2FC70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3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F2E009-13C5-0236-FC4C-0469DCE9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099A86-06D9-E4AD-0CF7-430D24EA0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41D1ED-4400-63A8-47A2-02F50B80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B9F344-D265-097E-1DDD-D1D7CD65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9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9798057-3A3F-71CF-4E9F-CCA7B137E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357060-0F54-174A-181A-F118915A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EB2A0D-63D0-5328-C4B1-5BFB42509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27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2F5FD-51F1-D921-D040-D702EB50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095CA5-3947-A484-D130-5933FE498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72B2BA-A4C8-2DE9-D88A-E4E005D5C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31DD19-5DAE-1CBA-0CB3-C6C7D23B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C4BBD9-15CF-41F1-60AC-B27CC0EB1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5759F8-977D-3487-C9EF-24BE1054F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7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119910-BC97-253D-6E9E-B6AEF5EF4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5AD13CE-3E70-EA69-5D88-02E654664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7175D9-80AD-2661-2745-1F573A5B2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9A37B2-8EA0-D043-E856-50886E798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593967-03AB-F6A6-48FA-CC523528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938F64-DCB6-14AE-C9D0-FD67B9834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8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520A0-DA88-F8C6-117C-1CD62017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2EFE40-89AD-DABC-68E1-C6BC70563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3A68E0-DD97-E076-1DF5-3F2254B8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DFA662-226B-3D45-9377-72DC3EB8D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97F8B1-2C4C-5380-41A1-F9DA4529C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7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1A6EB7-A8F7-BC2D-5749-FCB72C3421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6B5352-996D-FE79-5563-C7C74D3ED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B3176-C81C-8796-39D2-1A56F781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7C4EB0-2CE3-BA2E-19CB-0F21342B7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BDA7BB-EE32-8E2F-DA44-D206B93D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01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92805-FB93-A234-8F73-B42A1A8E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F8EB81-994C-397C-01A1-658DC0B04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44B4B8-8205-0FAE-FA60-B675DD92E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68523-D6E9-4819-BC41-AC9D22381A60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DAEDED-2AB6-BC63-74EA-97D41ADC7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60ADD0-6EC3-52C8-47AB-0942C4500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01CA-DF3A-4D8C-872D-ECA9BE8AB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86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706" y="331478"/>
            <a:ext cx="6602673" cy="350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5103" y="2190440"/>
            <a:ext cx="12190756" cy="2235233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ru-RU" altLang="ru-RU" sz="2539"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66426" y="1"/>
            <a:ext cx="8531065" cy="29250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РОССИЙСКОЙ ФЕДЕРАЦИИ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автономное образовательное учреждение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«НАЦИОНАЛЬНЫЙ ИССЛЕДОВАТЕЛЬСКИЙ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ТОМСКИЙ ПОЛИТЕХНИЧЕСКИЙ УНИВЕРСИТЕТ»</a:t>
            </a:r>
          </a:p>
          <a:p>
            <a:pPr>
              <a:defRPr/>
            </a:pP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ИНЖЕНЕРНАЯ ШКОЛА ПРИРОДНЫХ РЕСУРСОВ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геологии</a:t>
            </a:r>
          </a:p>
          <a:p>
            <a:pPr>
              <a:defRPr/>
            </a:pPr>
            <a:r>
              <a:rPr lang="ru-RU" sz="169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/>
          </a:p>
        </p:txBody>
      </p:sp>
      <p:sp>
        <p:nvSpPr>
          <p:cNvPr id="2053" name="Заголовок 1"/>
          <p:cNvSpPr>
            <a:spLocks noGrp="1"/>
          </p:cNvSpPr>
          <p:nvPr>
            <p:ph type="ctrTitle"/>
          </p:nvPr>
        </p:nvSpPr>
        <p:spPr>
          <a:xfrm>
            <a:off x="406012" y="2250914"/>
            <a:ext cx="11785368" cy="2174760"/>
          </a:xfrm>
        </p:spPr>
        <p:txBody>
          <a:bodyPr/>
          <a:lstStyle/>
          <a:p>
            <a:r>
              <a:rPr lang="ru-RU" altLang="ru-RU" sz="3950" dirty="0">
                <a:latin typeface="Times New Roman" pitchFamily="18" charset="0"/>
                <a:cs typeface="Times New Roman" pitchFamily="18" charset="0"/>
              </a:rPr>
              <a:t>Лекция</a:t>
            </a:r>
            <a:br>
              <a:rPr lang="en-US" altLang="ru-RU" sz="3950" dirty="0">
                <a:latin typeface="Times New Roman" pitchFamily="18" charset="0"/>
                <a:cs typeface="Times New Roman" pitchFamily="18" charset="0"/>
              </a:rPr>
            </a:br>
            <a:r>
              <a:rPr lang="ru-RU" sz="3950" b="1" dirty="0">
                <a:latin typeface="Times New Roman" pitchFamily="18" charset="0"/>
                <a:cs typeface="Times New Roman" pitchFamily="18" charset="0"/>
              </a:rPr>
              <a:t>Требования к цифровому описанию</a:t>
            </a:r>
            <a:r>
              <a:rPr lang="en-US" sz="395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50" b="1" dirty="0">
                <a:latin typeface="Times New Roman" pitchFamily="18" charset="0"/>
                <a:cs typeface="Times New Roman" pitchFamily="18" charset="0"/>
              </a:rPr>
              <a:t>пространственных данных ГИС</a:t>
            </a:r>
            <a:endParaRPr lang="ru-RU" altLang="ru-RU" sz="39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Подзаголовок 2"/>
          <p:cNvSpPr txBox="1">
            <a:spLocks/>
          </p:cNvSpPr>
          <p:nvPr/>
        </p:nvSpPr>
        <p:spPr bwMode="auto">
          <a:xfrm>
            <a:off x="623" y="4425673"/>
            <a:ext cx="12190756" cy="243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ts val="564"/>
              </a:spcBef>
              <a:buClr>
                <a:schemeClr val="accent1"/>
              </a:buClr>
              <a:buSzPct val="70000"/>
            </a:pPr>
            <a:endParaRPr lang="ru-RU" altLang="ru-RU" sz="1693" b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564"/>
              </a:spcBef>
              <a:buClr>
                <a:schemeClr val="accent1"/>
              </a:buClr>
              <a:buSzPct val="70000"/>
            </a:pPr>
            <a:endParaRPr lang="ru-RU" altLang="ru-RU" sz="1693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564"/>
              </a:spcBef>
              <a:buClr>
                <a:schemeClr val="accent1"/>
              </a:buClr>
              <a:buSzPct val="70000"/>
            </a:pPr>
            <a:endParaRPr lang="ru-RU" altLang="ru-RU" sz="1693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564"/>
              </a:spcBef>
              <a:buClr>
                <a:schemeClr val="accent1"/>
              </a:buClr>
              <a:buSzPct val="70000"/>
            </a:pPr>
            <a:endParaRPr lang="ru-RU" altLang="ru-RU" sz="1693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564"/>
              </a:spcBef>
              <a:buClr>
                <a:schemeClr val="accent1"/>
              </a:buClr>
              <a:buSzPct val="70000"/>
            </a:pPr>
            <a:r>
              <a:rPr lang="ru-RU" altLang="ru-RU" sz="1693" b="1" dirty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>
              <a:spcBef>
                <a:spcPts val="846"/>
              </a:spcBef>
              <a:buClr>
                <a:schemeClr val="accent1"/>
              </a:buClr>
              <a:buSzPct val="70000"/>
            </a:pPr>
            <a:endParaRPr lang="ru-RU" altLang="ru-RU" sz="1975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046BA-504D-572F-C15F-F0C5D2ED7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1035"/>
          </a:xfrm>
        </p:spPr>
        <p:txBody>
          <a:bodyPr/>
          <a:lstStyle/>
          <a:p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Принципы классификации и цифрового описания объектов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DC2E75-EF15-2AC8-F1D9-EFF4B6792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2" indent="0" algn="just" hangingPunct="0">
              <a:spcBef>
                <a:spcPts val="400"/>
              </a:spcBef>
              <a:buNone/>
              <a:tabLst>
                <a:tab pos="1087755" algn="l"/>
                <a:tab pos="630555" algn="l"/>
                <a:tab pos="10877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ГИС осуществляется группировка объектов по следующим уровням:</a:t>
            </a: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1087755" algn="l"/>
                <a:tab pos="630555" algn="l"/>
                <a:tab pos="1087755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слоев – группировка нескольких слоев по назначению, владельцу, масштабу или другому высокоуровневому признаку;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слой информации – группировка нескольких схожих по характеристикам типов объектов в рамках одного слоя (таблицы);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объектов – группировка осуществляется в рамках одного слоя однотипных объектов, отличающихся отдельными характеристиками.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809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39FF-58FD-3E1E-7D0B-492D05953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270"/>
            <a:ext cx="10515600" cy="925195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Тематическое разделение объектов цифровых топографических карт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BB6FE9-8EB6-2CCF-6CFE-F7390CA7E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758825"/>
            <a:ext cx="1149604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1. Пример группы слоев </a:t>
            </a:r>
          </a:p>
          <a:p>
            <a:endParaRPr lang="ru-RU" sz="1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2A0ED59-EFEB-CA83-7D7C-2B01158C9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017128"/>
              </p:ext>
            </p:extLst>
          </p:nvPr>
        </p:nvGraphicFramePr>
        <p:xfrm>
          <a:off x="838200" y="1161415"/>
          <a:ext cx="10515600" cy="4937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8186">
                  <a:extLst>
                    <a:ext uri="{9D8B030D-6E8A-4147-A177-3AD203B41FA5}">
                      <a16:colId xmlns:a16="http://schemas.microsoft.com/office/drawing/2014/main" val="218317887"/>
                    </a:ext>
                  </a:extLst>
                </a:gridCol>
                <a:gridCol w="3278844">
                  <a:extLst>
                    <a:ext uri="{9D8B030D-6E8A-4147-A177-3AD203B41FA5}">
                      <a16:colId xmlns:a16="http://schemas.microsoft.com/office/drawing/2014/main" val="3706231565"/>
                    </a:ext>
                  </a:extLst>
                </a:gridCol>
                <a:gridCol w="6578570">
                  <a:extLst>
                    <a:ext uri="{9D8B030D-6E8A-4147-A177-3AD203B41FA5}">
                      <a16:colId xmlns:a16="http://schemas.microsoft.com/office/drawing/2014/main" val="647447760"/>
                    </a:ext>
                  </a:extLst>
                </a:gridCol>
              </a:tblGrid>
              <a:tr h="240213"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№ п/п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Наименование группы слоев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Описание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2992098052"/>
                  </a:ext>
                </a:extLst>
              </a:tr>
              <a:tr h="360321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Общее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Общие слои (административное деление, компании, фототочки, месторождения, картографическая изученность, номенклатура листов карт)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138787761"/>
                  </a:ext>
                </a:extLst>
              </a:tr>
              <a:tr h="840747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Промышленность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Информация о существующих объектах техногенного происхождения (поселения, автомобильные и ж\д дороги, транспортные и гидротехнические сооружения, трубопроводы, электрические сети, горная выработка, площадки, здания, сооружения, емкости, агрегаты, опоры, телекоммуникации и связь, надписи промышленных объектов)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2987505934"/>
                  </a:ext>
                </a:extLst>
              </a:tr>
              <a:tr h="360321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Природа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Информация о природных объектах местности (гидрография, рельеф, растительность, грунты, болота, надписи природных объектов)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3632410749"/>
                  </a:ext>
                </a:extLst>
              </a:tr>
              <a:tr h="24021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Геофизические исследования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Информация по объектам полевых и камеральных проектов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1067051113"/>
                  </a:ext>
                </a:extLst>
              </a:tr>
              <a:tr h="24021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Экология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effectLst/>
                        </a:rPr>
                        <a:t>Экологическая информация (загрязненные земельные участки)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1593899659"/>
                  </a:ext>
                </a:extLst>
              </a:tr>
              <a:tr h="24021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Землепользование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Данные о земельных участках, кадастровом делении территории, лесных картах и охранных зонах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/>
                </a:tc>
                <a:extLst>
                  <a:ext uri="{0D108BD9-81ED-4DB2-BD59-A6C34878D82A}">
                    <a16:rowId xmlns:a16="http://schemas.microsoft.com/office/drawing/2014/main" val="192361078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DED12AE-3129-5FEB-A3B8-C0E1B67709A1}"/>
              </a:ext>
            </a:extLst>
          </p:cNvPr>
          <p:cNvSpPr txBox="1"/>
          <p:nvPr/>
        </p:nvSpPr>
        <p:spPr>
          <a:xfrm>
            <a:off x="751840" y="6207125"/>
            <a:ext cx="9936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Группы слоев зависят от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назначения базы пространственных данных!!!</a:t>
            </a:r>
            <a:endParaRPr lang="ru-RU" sz="18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5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C24EC-3152-3E2F-4AB0-0D3807D98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863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Типы локализации объектов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D79033-37E1-94DA-E642-DFE116BEC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022984"/>
            <a:ext cx="11313160" cy="5743575"/>
          </a:xfrm>
        </p:spPr>
        <p:txBody>
          <a:bodyPr>
            <a:normAutofit fontScale="92500" lnSpcReduction="10000"/>
          </a:bodyPr>
          <a:lstStyle/>
          <a:p>
            <a:pPr marL="0" lvl="2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Объекты на плане в зависимости от пространственных и атрибутивных характеристик по типу локализации делятся на точечные, линейные, площадные и текстовые.</a:t>
            </a: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1.К точечным объектам относятся такие объекты, как: колодец, скважина, столб, фонарь и др. Точечные объекты могут быть ориентированы в пространстве. Местоположение точечного стандартно-ориентированного объекта определяется точкой с координатами (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Размещение точечных условных знаков на плане, относительно точки по координатам:</a:t>
            </a:r>
          </a:p>
          <a:p>
            <a:pPr marL="0" lvl="0" indent="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знаки, имеющие правильную геометрическую форму, должны размещаться центром знака в точке (прямоугольники, круги, треугольники и т.д.);</a:t>
            </a:r>
          </a:p>
          <a:p>
            <a:pPr marL="0" lvl="0" indent="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знаки, имеющие вид перспективного изображения объектов – серединой основания знака в точке (знаки заводских труб, метеостанций и т.д.);</a:t>
            </a:r>
          </a:p>
          <a:p>
            <a:pPr marL="0" lvl="0" indent="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 в виде фигуры с прямым углом в основании – вершиной прямого угла знака в точке (километровые столбы, водоразборные колонки и т.д.);</a:t>
            </a:r>
          </a:p>
          <a:p>
            <a:pPr marL="0" lvl="0" indent="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 в виде сочетания нескольких фигур – серединой центра нижней фигуры знака в точке (нефтяные вышки, сооружения башенного типа и т.д.).</a:t>
            </a:r>
          </a:p>
          <a:p>
            <a:pPr marL="0" lvl="0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Линейными объектами являются трубопроводы, ограждения, линии электропередач, элементы границ объектов природы и др. Линиями, однозначно определяющими положение линейных объектов, являются осевые линии объектов или контуры природных. Линейный объект может быть незамкнутым или замкнутым. При описании кривых нельзя использовать дуги.</a:t>
            </a: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 площадным объектам относятся здание, навес, площадка и др. Площадной объект может описываться одним замкнутым контуром, являющимся границей объекта, или несколькими замкнутыми контурами, являющимися внешней и внутренней границами объекта. У площадных объектов начальная и конечная точки контура обязательно должны совпадать.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72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FAC247-2083-8812-3303-1202D31B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/>
          <a:lstStyle/>
          <a:p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1FBC7E-C1E2-1141-3628-B6205D7DB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80" y="992505"/>
            <a:ext cx="10515600" cy="4351338"/>
          </a:xfrm>
        </p:spPr>
        <p:txBody>
          <a:bodyPr>
            <a:noAutofit/>
          </a:bodyPr>
          <a:lstStyle/>
          <a:p>
            <a:pPr marL="0" lvl="2" indent="0" algn="just" hangingPunct="0">
              <a:spcBef>
                <a:spcPts val="400"/>
              </a:spcBef>
              <a:buNone/>
              <a:tabLst>
                <a:tab pos="228600" algn="l"/>
                <a:tab pos="630555" algn="l"/>
                <a:tab pos="10877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цифрового описания объекта состоит из двух операций: 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контура объекта;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внесение атрибутивных данных.</a:t>
            </a:r>
          </a:p>
          <a:p>
            <a:pPr marL="0" lvl="0" indent="0" algn="just" hangingPunct="0">
              <a:spcBef>
                <a:spcPts val="400"/>
              </a:spcBef>
              <a:buNone/>
              <a:tabLst>
                <a:tab pos="228600" algn="l"/>
                <a:tab pos="666750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just" hangingPunct="0">
              <a:spcBef>
                <a:spcPts val="400"/>
              </a:spcBef>
              <a:buFont typeface="+mj-lt"/>
              <a:buAutoNum type="arabicPeriod"/>
              <a:tabLst>
                <a:tab pos="228600" algn="l"/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формирования контура объектов</a:t>
            </a:r>
          </a:p>
          <a:p>
            <a:pPr marL="0" lvl="2" indent="0" algn="just" hangingPunct="0">
              <a:spcBef>
                <a:spcPts val="400"/>
              </a:spcBef>
              <a:buNone/>
              <a:tabLst>
                <a:tab pos="228600" algn="l"/>
                <a:tab pos="630238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контура объектов выполняется путем занесения координат точек контура, определяющих его местоположение и плановые очертания, и упорядочивания точек контура по направлению обхода. 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формировании контура объектов не допускается: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наложение объектов, не пересекающихся в действительности, и расхождение между контурами на смежных границах, т.е. необходимо согласовывать контуры между собой;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рассогласованность комбинаций объектов разных типов (площадь - линия, линия - точка и т.п.). Например, реки должны иметь четкие примыкания к объектам, в которые они впадают (другим рекам, озерам), линии электропередачи должны следовать строго от опоры к опоре;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дублирование объектов.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2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3D388-B2C8-228D-DE6F-A4AE3611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91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8FC8EC-7F8C-EC22-0A95-7CC263081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053464"/>
            <a:ext cx="5664200" cy="5631815"/>
          </a:xfrm>
        </p:spPr>
        <p:txBody>
          <a:bodyPr>
            <a:normAutofit lnSpcReduction="10000"/>
          </a:bodyPr>
          <a:lstStyle/>
          <a:p>
            <a:pPr marL="571500" indent="-342900" algn="just" hangingPunct="0">
              <a:spcBef>
                <a:spcPts val="300"/>
              </a:spcBef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должно быть случайных объектов, не являющихся элементами содержания и не имеющих атрибутов.</a:t>
            </a:r>
          </a:p>
          <a:p>
            <a:pPr marL="571500" indent="-342900" algn="just" hangingPunct="0">
              <a:spcBef>
                <a:spcPts val="300"/>
              </a:spcBef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Контур пространственного объекта формируется в соответствии с типом локализации данного объекта.</a:t>
            </a:r>
          </a:p>
          <a:p>
            <a:pPr marL="571500" indent="-342900" algn="just" hangingPunct="0">
              <a:spcBef>
                <a:spcPts val="300"/>
              </a:spcBef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Пространственные объекты, изображенные внемасштабным условным знаком, описываются точкой, определяющей местоположение объекта на местности.</a:t>
            </a:r>
          </a:p>
          <a:p>
            <a:pPr marL="571500" indent="-342900" algn="just" hangingPunct="0">
              <a:spcBef>
                <a:spcPts val="300"/>
              </a:spcBef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формировании контура линейного или площадного объекта необходимо определить (рисунок 1):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координаты характерных точек контура (характерными называются точки, передающие конфигурацию объекта);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координаты точек примыкания контура к смежным объектам.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mage003">
            <a:extLst>
              <a:ext uri="{FF2B5EF4-FFF2-40B4-BE49-F238E27FC236}">
                <a16:creationId xmlns:a16="http://schemas.microsoft.com/office/drawing/2014/main" id="{85FAFD14-DC02-EF95-C2A8-98B2A05E5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1335720"/>
            <a:ext cx="5142567" cy="30533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C0512D-5987-5A92-D858-DAA89969E762}"/>
              </a:ext>
            </a:extLst>
          </p:cNvPr>
          <p:cNvSpPr txBox="1"/>
          <p:nvPr/>
        </p:nvSpPr>
        <p:spPr>
          <a:xfrm>
            <a:off x="6319520" y="4515799"/>
            <a:ext cx="5528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1. Формирование контура линейного или площадного объекта</a:t>
            </a:r>
          </a:p>
        </p:txBody>
      </p:sp>
    </p:spTree>
    <p:extLst>
      <p:ext uri="{BB962C8B-B14F-4D97-AF65-F5344CB8AC3E}">
        <p14:creationId xmlns:p14="http://schemas.microsoft.com/office/powerpoint/2010/main" val="2040354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51FBE-1D75-647A-6017-0A167293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055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51B00-51DD-307F-3405-F4AD034D0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440" y="995680"/>
            <a:ext cx="11008360" cy="560832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Контуры объектов, примыкающих друг к другу в плане, обязательно должны иметь общие точки.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Площадной объект, в границах которого располагается другой площадной объект, описывается внешним и внутренним контуром.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Пространственный объект, состоящий из участков с различными характеристиками, делится на части так, чтобы в пределах каждой части характеристики были постоянными, например, при смене ширины дороги или типа ее покрытия, изменении диаметра трубопровода.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векторизации объектов в плане, имеющих твердый контур, согласно [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51608 – 2000. Карты цифровые топографические. Требования к качеству. 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составляет 0,1 мм в масштабе цифрового плана. Данные для масштабов плана приведены в таблице 2.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2. Данные для масштабов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погрешности, равные удвоенным значениям, при этом число точек с предельным значением не должно превышать 10 % от общего числа измеренных точек.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399A385-184E-5DE1-0DFA-B7F6F8C54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364412"/>
              </p:ext>
            </p:extLst>
          </p:nvPr>
        </p:nvGraphicFramePr>
        <p:xfrm>
          <a:off x="2580640" y="3620294"/>
          <a:ext cx="7152640" cy="217157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61771">
                  <a:extLst>
                    <a:ext uri="{9D8B030D-6E8A-4147-A177-3AD203B41FA5}">
                      <a16:colId xmlns:a16="http://schemas.microsoft.com/office/drawing/2014/main" val="1202646383"/>
                    </a:ext>
                  </a:extLst>
                </a:gridCol>
                <a:gridCol w="2605829">
                  <a:extLst>
                    <a:ext uri="{9D8B030D-6E8A-4147-A177-3AD203B41FA5}">
                      <a16:colId xmlns:a16="http://schemas.microsoft.com/office/drawing/2014/main" val="764163541"/>
                    </a:ext>
                  </a:extLst>
                </a:gridCol>
                <a:gridCol w="2185040">
                  <a:extLst>
                    <a:ext uri="{9D8B030D-6E8A-4147-A177-3AD203B41FA5}">
                      <a16:colId xmlns:a16="http://schemas.microsoft.com/office/drawing/2014/main" val="2898371039"/>
                    </a:ext>
                  </a:extLst>
                </a:gridCol>
              </a:tblGrid>
              <a:tr h="405733"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 dirty="0">
                          <a:effectLst/>
                        </a:rPr>
                        <a:t>Масштаб цифрового плана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Точность в масштабе плана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Расстояния на местности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5451351"/>
                  </a:ext>
                </a:extLst>
              </a:tr>
              <a:tr h="40573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1 : 500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0,1 мм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0,05 м (5 см)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6713167"/>
                  </a:ext>
                </a:extLst>
              </a:tr>
              <a:tr h="40573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1 : 1 000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0,1 мм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0,1 м (10 см)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1887304"/>
                  </a:ext>
                </a:extLst>
              </a:tr>
              <a:tr h="40573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1 : 2 000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0,1 мм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0,2 м (20 см)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716068"/>
                  </a:ext>
                </a:extLst>
              </a:tr>
              <a:tr h="40573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1 : 5 000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0,1 мм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0,5 м (50 см)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4085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259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76AD9-18AC-1089-C87D-700638753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19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02146A-2444-5707-6A50-EE2E28D2B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20"/>
            <a:ext cx="10754360" cy="5140643"/>
          </a:xfrm>
        </p:spPr>
        <p:txBody>
          <a:bodyPr/>
          <a:lstStyle/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создании графического изображения объектов большое значение имеет соблюдение их топологической корректности.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выполнении различных операций с данными в ГИС, топологическая некорректность данных может являться источником проблем. Операции над данными, содержащими ошибки геометрии, могут успешно выполняться, но результаты выполнения этих операций могут быть неверны.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часто встречающиеся недопустимые ошибки геометрии приведены в таблице 3.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13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B5F13-2E40-55C1-E338-B30A6494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8BF8AF-24E1-5408-7415-18585021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4720"/>
            <a:ext cx="10515600" cy="5242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 Недопустимые ошибки геометрии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912E95-9827-6CB6-015F-48BCB2609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313" y="1337763"/>
            <a:ext cx="7015368" cy="540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28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B5F13-2E40-55C1-E338-B30A6494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8BF8AF-24E1-5408-7415-18585021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4720"/>
            <a:ext cx="10515600" cy="5242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 Недопустимые ошибки геометрии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BCFF39-6A7B-EBF3-8608-B46C2B9B1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438" y="1285576"/>
            <a:ext cx="7711936" cy="44040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B89A32-207E-BA8A-6D78-7EE8A44CB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438" y="5633720"/>
            <a:ext cx="7709028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28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96629-F0A7-01A5-F773-EAB093BCF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991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0CE42A-3552-EFA9-AC1B-4998ABD9F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320" y="1235710"/>
            <a:ext cx="10515600" cy="4351338"/>
          </a:xfrm>
        </p:spPr>
        <p:txBody>
          <a:bodyPr/>
          <a:lstStyle/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часто встречающиеся недопустимые ошибки связанности объектов приведены в таблице 4.</a:t>
            </a:r>
          </a:p>
          <a:p>
            <a:pPr marL="0" indent="0" algn="ctr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4. Недопустимые ошибки связанности объектов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BF792D-FA49-6026-86E8-1375A6241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56" y="2251822"/>
            <a:ext cx="8098043" cy="316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4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5CF95-7FF5-C393-4584-20880C3B5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цифрового описания картографической информации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E58B0-B6A8-BF1C-E8BC-61BB991A8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60" y="1097280"/>
            <a:ext cx="10774680" cy="4351338"/>
          </a:xfrm>
        </p:spPr>
        <p:txBody>
          <a:bodyPr>
            <a:normAutofit/>
          </a:bodyPr>
          <a:lstStyle/>
          <a:p>
            <a:pPr marL="0" lvl="2" indent="0" algn="just" hangingPunct="0">
              <a:spcBef>
                <a:spcPts val="400"/>
              </a:spcBef>
              <a:buNone/>
              <a:tabLst>
                <a:tab pos="228600" algn="l"/>
                <a:tab pos="630555" algn="l"/>
                <a:tab pos="10877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формирования атрибутивных данных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атрибутивных данных выполняется путем описания функциональных, технических, тематических\специализированных, природных характеристик объекта, показанных на топографическом плане, ключевых полей на иные системы.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пояснительный текст, присутствующий на плане и описывающий характеристики объектов в целом, должен быть перенесен в атрибутивные данные в предназначенные для этих значений поля. Если необходимое поле отсутствует, то информацию необходимо перенести в поле «Примечания». При наличии справочных значений классификатора атрибутивные данные выбираются из них.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поле «Наименование» заносятся номера объектов, собственные названия, а также установившиеся общепринятые названия объектов.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460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57706-2323-103B-A631-F92E883D4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055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метрики объектов цифровых топографических карт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E4D046-C283-80CA-BF79-360721451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995680"/>
            <a:ext cx="11404600" cy="4351338"/>
          </a:xfrm>
        </p:spPr>
        <p:txBody>
          <a:bodyPr>
            <a:noAutofit/>
          </a:bodyPr>
          <a:lstStyle/>
          <a:p>
            <a:pPr marL="0" lvl="2" indent="0" algn="just" hangingPunct="0">
              <a:spcBef>
                <a:spcPts val="400"/>
              </a:spcBef>
              <a:buNone/>
              <a:tabLst>
                <a:tab pos="228600" algn="l"/>
                <a:tab pos="630555" algn="l"/>
                <a:tab pos="10877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точечного объекта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точечного стандартно-ориентированного объекта – координаты точки местоположения центра объекта.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точечного нестандартно ориентированного объекта – координаты точки местоположения центра объекта и угол поворота объекта, определяющий его ориентацию, отсчитанный по часовой стрелке от оси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геодезической системы координат.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33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57706-2323-103B-A631-F92E883D4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055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метрики объектов цифровых топографических карт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E4D046-C283-80CA-BF79-360721451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995680"/>
            <a:ext cx="11404600" cy="4351338"/>
          </a:xfrm>
        </p:spPr>
        <p:txBody>
          <a:bodyPr>
            <a:noAutofit/>
          </a:bodyPr>
          <a:lstStyle/>
          <a:p>
            <a:pPr indent="0" algn="just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линейного объекта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линейного объекта должна быть представлена массивом координат точек, расположенных на осевой линии объекта по всей его длине. Содержание координат точек должно обеспечивать возможность формирования следующих вариантов метрики: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совпадающими координатами точек начала и конца объекта;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несовпадающими координатами точек начала и конца объекта;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плотностью точек, необходимой и достаточной для сохранения геометрически правильного описания объектов ЦТК (прямоугольник, круг);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точками, фиксирующими вершины углов поворота ломаной линии.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зависимости от задания направления формирования метрики объекты с линейным характером локализации следует подразделять: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произвольным направлением;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фиксированным направлением.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выборе направления формирования метрики следует руководствоваться правилами, изложенными в таблице 5.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465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57706-2323-103B-A631-F92E883D4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055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метрики объектов цифровых топографических карт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E4D046-C283-80CA-BF79-360721451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995680"/>
            <a:ext cx="11404600" cy="4351338"/>
          </a:xfrm>
        </p:spPr>
        <p:txBody>
          <a:bodyPr>
            <a:noAutofit/>
          </a:bodyPr>
          <a:lstStyle/>
          <a:p>
            <a:pPr marL="0" indent="0" algn="ctr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5. Направление формирования метрики линейных объектов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C65FEB-DC37-A11B-6E18-C4702299A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60" y="1409111"/>
            <a:ext cx="9377680" cy="484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90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8FFD0-0853-E7C6-0603-6614B417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485"/>
            <a:ext cx="10515600" cy="52895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метрики объектов цифровых топографических карт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9C39F3-7719-D654-53C6-FA11DD18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0" y="853440"/>
            <a:ext cx="10988040" cy="5049520"/>
          </a:xfrm>
        </p:spPr>
        <p:txBody>
          <a:bodyPr>
            <a:normAutofit lnSpcReduction="10000"/>
          </a:bodyPr>
          <a:lstStyle/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между вершинами должно быть &gt; 0,1 мм в масштабе карты.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целостном объекте не должно быть разрывов, независимо от наличия «вынужденных» разрывов на изображении (например, при наложении другого условного знака, при изображении пунктирной линией или разрыве подписью).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допускается создание объектов, сущность которых – условные знаки либо элементы оформления карты.</a:t>
            </a:r>
          </a:p>
          <a:p>
            <a:pPr marL="1143000" lvl="2" indent="-228600" algn="just" hangingPunct="0">
              <a:spcBef>
                <a:spcPts val="400"/>
              </a:spcBef>
              <a:buFont typeface="+mj-lt"/>
              <a:buAutoNum type="arabicPeriod"/>
              <a:tabLst>
                <a:tab pos="228600" algn="l"/>
                <a:tab pos="630555" algn="l"/>
                <a:tab pos="1087755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just" hangingPunct="0">
              <a:spcBef>
                <a:spcPts val="400"/>
              </a:spcBef>
              <a:buNone/>
              <a:tabLst>
                <a:tab pos="228600" algn="l"/>
                <a:tab pos="630555" algn="l"/>
                <a:tab pos="1087755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отображения линейных объектов</a:t>
            </a:r>
          </a:p>
          <a:p>
            <a:pPr indent="18034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сохранять направление оцифровки, т.е., например, все части линии должны быть векторизованы в одном направлении. При формировании контура линейного объекта, имеющего направление, векторизация должна выполняться по направлению «потока» (например, линейные реки должны быть векторизованы от истока к устью).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разрыве линейного объекта другими линейными или площадными объектами на исходном топографическом материале, линия должна быть продолжена с сохранением конфигурации или прямым отрезком.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Расположенные на линейных объектах точечные объекты не приводят к разделению линейных объектов на части (точечные знаки станций на линии железных дорог), если технологические и геометрические параметры линейных объектов не изменяются в месте соприкосновения с точечным объектом или под его воздействием.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 должен быть разделен в местах смены атрибутивных характеристик.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854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586A5-6121-50F3-E5F8-8B9DB93A2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метрики объектов цифровых топографических карт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4B58A2-A8EC-EBF2-F53B-2370D0D6D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1016000"/>
            <a:ext cx="11308080" cy="5476875"/>
          </a:xfrm>
        </p:spPr>
        <p:txBody>
          <a:bodyPr>
            <a:noAutofit/>
          </a:bodyPr>
          <a:lstStyle/>
          <a:p>
            <a:pPr marL="914400" lvl="2" indent="0" algn="just" hangingPunct="0">
              <a:spcBef>
                <a:spcPts val="400"/>
              </a:spcBef>
              <a:buNone/>
              <a:tabLst>
                <a:tab pos="228600" algn="l"/>
                <a:tab pos="630555" algn="l"/>
                <a:tab pos="10877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площадного объекта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Метрика площадного объекта должна быть представлена массивом координат точек, расположенных на линии границы объекта по всей ее длине, с обязательным замыканием контура. Плотность массива координат точек должна обеспечивать возможность формирования следующих вариантов метрики: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точки фиксируют все вершины углов поворота ломаной линии;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плотность точек границ должна быть необходимой и достаточной для сохранения геометрически правильного описания объектов.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Положение начальной точки при описании границы площадных объектов выбирается произвольно либо согласно документам.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площадных объектов, за исключением объектов, координаты которых четко зафиксированы в документах, должны соблюдаться следующие правила направления обхода контура: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площадных объектов, описывающихся одним контуром, направление обхода оцифровывания контура по правилу «объект – справа» (по часовой стрелке);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площадной объект, в границах которого располагается другой площадной объект (или объекты), описывается внешним и внутренним контурами. Направление обхода внешнего контура по правилу «объект – справа», внутреннего – по правилу «объект – слева». Для каждого последующего вложенного объекта направление формирования метрики изменяется на противоположное.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выделении площадных объектов ЦТК следует учитывать наличие следующих типов объектов: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четко определяемыми границами;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границами, которые определяются особенностями самих объектов.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033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F8EA2-57CE-5792-A387-58FB13EF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65087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метрики объектов цифровых топографических карт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989BB-6642-A4B7-7C59-4F8179DC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965200"/>
            <a:ext cx="11282680" cy="650875"/>
          </a:xfrm>
        </p:spPr>
        <p:txBody>
          <a:bodyPr/>
          <a:lstStyle/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Примеры способов формирования контура площадных объектов, изложены в таблице 6.</a:t>
            </a:r>
          </a:p>
          <a:p>
            <a:pPr marL="0" indent="0" algn="ctr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6. Способы формирования контура площадных объектов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6E9115-365D-528B-985D-8F21279B2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948" y="1585655"/>
            <a:ext cx="7799373" cy="3849945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56EDAF56-EF08-7DD5-B505-4A4175C390D9}"/>
              </a:ext>
            </a:extLst>
          </p:cNvPr>
          <p:cNvSpPr txBox="1">
            <a:spLocks/>
          </p:cNvSpPr>
          <p:nvPr/>
        </p:nvSpPr>
        <p:spPr>
          <a:xfrm>
            <a:off x="472440" y="5567362"/>
            <a:ext cx="11282680" cy="650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сложного пространственного объекта, являющегося совокупностью простых пространственных объектов, объединенных целевым назначением, каждый пространственный объект следует формировать самостоятельно.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04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F8EA2-57CE-5792-A387-58FB13EF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519113"/>
          </a:xfrm>
        </p:spPr>
        <p:txBody>
          <a:bodyPr>
            <a:normAutofit/>
          </a:bodyPr>
          <a:lstStyle/>
          <a:p>
            <a:pPr marL="457200" lvl="1" algn="just" hangingPunct="0">
              <a:spcBef>
                <a:spcPts val="800"/>
              </a:spcBef>
              <a:tabLst>
                <a:tab pos="828675" algn="l"/>
                <a:tab pos="449580" algn="l"/>
              </a:tabLst>
            </a:pP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989BB-6642-A4B7-7C59-4F8179DC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965200"/>
            <a:ext cx="11282680" cy="5578475"/>
          </a:xfrm>
        </p:spPr>
        <p:txBody>
          <a:bodyPr>
            <a:normAutofit/>
          </a:bodyPr>
          <a:lstStyle/>
          <a:p>
            <a:pPr marL="914400" lvl="2" indent="0" algn="just" hangingPunct="0">
              <a:spcBef>
                <a:spcPts val="400"/>
              </a:spcBef>
              <a:buNone/>
              <a:tabLst>
                <a:tab pos="228600" algn="l"/>
                <a:tab pos="630555" algn="l"/>
                <a:tab pos="10877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объектов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 слоя классификация объектов осуществляется посредством определения типа объекта на основании справочников. Справочник содержит числовой код и описание соответствующего типа объектов.</a:t>
            </a:r>
          </a:p>
          <a:p>
            <a:pPr indent="215900" algn="just" hangingPunct="0">
              <a:spcBef>
                <a:spcPts val="30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принципами классификации объектов внутри слоя, является: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уникальная идентификация объектов в пределах слоя;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на основании типа объекта;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ведение признака актуальности\неактуальности объектов, для исключения объектов с неактуальной (недостоверной) информацией;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указание на источник информации, зарегистрированный в соответствующей таблице источников информации;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указание периода появления и исчезновения конкретного объекта на местности;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атрибуты в соответствии с атрибутами слоя.</a:t>
            </a:r>
          </a:p>
          <a:p>
            <a:pPr indent="0" algn="just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формирования названия таблиц</a:t>
            </a:r>
          </a:p>
          <a:p>
            <a:pPr indent="0" algn="just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названия слоя осуществляется по следующему принципу: 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часть названия относится к разделу (группе слоев), которому принадлежит слой (табл.7);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часть названия – тематика слоя;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часть названия – подраздел;</a:t>
            </a:r>
          </a:p>
          <a:p>
            <a:pPr marL="342900" lvl="0" indent="-342900" algn="just" hangingPunct="0">
              <a:spcBef>
                <a:spcPts val="400"/>
              </a:spcBef>
              <a:buFont typeface="Times New Roman" panose="02020603050405020304" pitchFamily="18" charset="0"/>
              <a:buChar char="-"/>
              <a:tabLst>
                <a:tab pos="228600" algn="l"/>
                <a:tab pos="66675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часть названия – тип геометрии слоя (в соответствии с геометрией объекта) (табл.8).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618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F8EA2-57CE-5792-A387-58FB13EF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519113"/>
          </a:xfrm>
        </p:spPr>
        <p:txBody>
          <a:bodyPr>
            <a:normAutofit/>
          </a:bodyPr>
          <a:lstStyle/>
          <a:p>
            <a:pPr marL="457200" lvl="1" algn="just" hangingPunct="0">
              <a:spcBef>
                <a:spcPts val="800"/>
              </a:spcBef>
              <a:tabLst>
                <a:tab pos="828675" algn="l"/>
                <a:tab pos="449580" algn="l"/>
              </a:tabLst>
            </a:pP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989BB-6642-A4B7-7C59-4F8179DC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" y="741680"/>
            <a:ext cx="11282680" cy="5578475"/>
          </a:xfrm>
        </p:spPr>
        <p:txBody>
          <a:bodyPr>
            <a:normAutofit/>
          </a:bodyPr>
          <a:lstStyle/>
          <a:p>
            <a:pPr marL="0" indent="0" algn="ctr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7. Соответствие наименования группы и префикса (пример)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769C910-BD71-5CEB-A707-CF5027C64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9550"/>
              </p:ext>
            </p:extLst>
          </p:nvPr>
        </p:nvGraphicFramePr>
        <p:xfrm>
          <a:off x="2733040" y="1137920"/>
          <a:ext cx="6801746" cy="5578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518">
                  <a:extLst>
                    <a:ext uri="{9D8B030D-6E8A-4147-A177-3AD203B41FA5}">
                      <a16:colId xmlns:a16="http://schemas.microsoft.com/office/drawing/2014/main" val="3065414269"/>
                    </a:ext>
                  </a:extLst>
                </a:gridCol>
                <a:gridCol w="3107755">
                  <a:extLst>
                    <a:ext uri="{9D8B030D-6E8A-4147-A177-3AD203B41FA5}">
                      <a16:colId xmlns:a16="http://schemas.microsoft.com/office/drawing/2014/main" val="3579227700"/>
                    </a:ext>
                  </a:extLst>
                </a:gridCol>
                <a:gridCol w="3108473">
                  <a:extLst>
                    <a:ext uri="{9D8B030D-6E8A-4147-A177-3AD203B41FA5}">
                      <a16:colId xmlns:a16="http://schemas.microsoft.com/office/drawing/2014/main" val="4289984370"/>
                    </a:ext>
                  </a:extLst>
                </a:gridCol>
              </a:tblGrid>
              <a:tr h="392728"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200">
                          <a:effectLst/>
                        </a:rPr>
                        <a:t>№ п/п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200" dirty="0">
                          <a:effectLst/>
                        </a:rPr>
                        <a:t>Наименование группы слоев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200">
                          <a:effectLst/>
                        </a:rPr>
                        <a:t>Префикс в названии слоя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813689514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Общее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com_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684209976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Природа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301569433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Гидрография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nature_hydro_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417444118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Рельеф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nature_relief_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909985199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Растительность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nature_green_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976913736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Грунты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nature_ground_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432206790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Болота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nature_swamp_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705882933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2.6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Надписи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nature_text_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518209247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Промышленность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817143682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Поселения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prom_setl_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145985480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Автомобильные дороги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prom_road_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364816503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Железные дороги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prom_rail_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371250708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Транспортные сооружения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prom_transp_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1068817964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Гидротехнические сооружения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prom_hydro_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537814228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Трубопроводы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prom_pipe_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906181459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Сети электрические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prom_electr_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1006624350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Горная выработка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prom_excavat_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583953423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3.9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Здания и сооружения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prom_constr_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244860932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3.10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Опоры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prom_support_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626117472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3.11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Связь и телекоммуникации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prom_telecom_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1031484977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3.12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Надписи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prom_label_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686005406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Недропользование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 err="1">
                          <a:effectLst/>
                        </a:rPr>
                        <a:t>surv</a:t>
                      </a:r>
                      <a:r>
                        <a:rPr lang="ru-RU" sz="1200" dirty="0">
                          <a:effectLst/>
                        </a:rPr>
                        <a:t>_, </a:t>
                      </a:r>
                      <a:r>
                        <a:rPr lang="ru-RU" sz="1200" dirty="0" err="1">
                          <a:effectLst/>
                        </a:rPr>
                        <a:t>cg</a:t>
                      </a:r>
                      <a:r>
                        <a:rPr lang="ru-RU" sz="1200" dirty="0">
                          <a:effectLst/>
                        </a:rPr>
                        <a:t>_, </a:t>
                      </a:r>
                      <a:r>
                        <a:rPr lang="ru-RU" sz="1200" dirty="0" err="1">
                          <a:effectLst/>
                        </a:rPr>
                        <a:t>smb</a:t>
                      </a:r>
                      <a:r>
                        <a:rPr lang="ru-RU" sz="1200" dirty="0">
                          <a:effectLst/>
                        </a:rPr>
                        <a:t>_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1663521226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</a:rPr>
                        <a:t>Геофизические исследования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 err="1">
                          <a:effectLst/>
                        </a:rPr>
                        <a:t>geol</a:t>
                      </a:r>
                      <a:r>
                        <a:rPr lang="ru-RU" sz="1200" dirty="0">
                          <a:effectLst/>
                        </a:rPr>
                        <a:t>_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3404615662"/>
                  </a:ext>
                </a:extLst>
              </a:tr>
              <a:tr h="21503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</a:rPr>
                        <a:t>Экология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eco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2990922210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</a:rPr>
                        <a:t>Загрязненные участки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>
                          <a:effectLst/>
                        </a:rPr>
                        <a:t>eco_dirty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1209125048"/>
                  </a:ext>
                </a:extLst>
              </a:tr>
              <a:tr h="198828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>
                          <a:effectLst/>
                        </a:rPr>
                        <a:t>Землепользование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200" dirty="0" err="1">
                          <a:effectLst/>
                        </a:rPr>
                        <a:t>land</a:t>
                      </a:r>
                      <a:r>
                        <a:rPr lang="ru-RU" sz="1200" dirty="0">
                          <a:effectLst/>
                        </a:rPr>
                        <a:t>_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84" marR="60984" marT="0" marB="0"/>
                </a:tc>
                <a:extLst>
                  <a:ext uri="{0D108BD9-81ED-4DB2-BD59-A6C34878D82A}">
                    <a16:rowId xmlns:a16="http://schemas.microsoft.com/office/drawing/2014/main" val="1388785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882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F8EA2-57CE-5792-A387-58FB13EF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519113"/>
          </a:xfrm>
        </p:spPr>
        <p:txBody>
          <a:bodyPr>
            <a:normAutofit/>
          </a:bodyPr>
          <a:lstStyle/>
          <a:p>
            <a:pPr marL="457200" lvl="1" algn="just" hangingPunct="0">
              <a:spcBef>
                <a:spcPts val="800"/>
              </a:spcBef>
              <a:tabLst>
                <a:tab pos="828675" algn="l"/>
                <a:tab pos="449580" algn="l"/>
              </a:tabLst>
            </a:pP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989BB-6642-A4B7-7C59-4F8179DC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" y="741680"/>
            <a:ext cx="11282680" cy="5578475"/>
          </a:xfrm>
        </p:spPr>
        <p:txBody>
          <a:bodyPr>
            <a:normAutofit/>
          </a:bodyPr>
          <a:lstStyle/>
          <a:p>
            <a:pPr marL="0" indent="0" algn="ctr" hangingPunct="0">
              <a:spcBef>
                <a:spcPts val="30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8. Соответствие типа слоя и префикса (пример)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EBD5CB9-376C-4A1A-80D3-20886FE0D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120132"/>
              </p:ext>
            </p:extLst>
          </p:nvPr>
        </p:nvGraphicFramePr>
        <p:xfrm>
          <a:off x="2504440" y="1385094"/>
          <a:ext cx="6771640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5820">
                  <a:extLst>
                    <a:ext uri="{9D8B030D-6E8A-4147-A177-3AD203B41FA5}">
                      <a16:colId xmlns:a16="http://schemas.microsoft.com/office/drawing/2014/main" val="1589381031"/>
                    </a:ext>
                  </a:extLst>
                </a:gridCol>
                <a:gridCol w="3385820">
                  <a:extLst>
                    <a:ext uri="{9D8B030D-6E8A-4147-A177-3AD203B41FA5}">
                      <a16:colId xmlns:a16="http://schemas.microsoft.com/office/drawing/2014/main" val="6845044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Тип слоя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300"/>
                        </a:spcBef>
                      </a:pPr>
                      <a:r>
                        <a:rPr lang="ru-RU" sz="1800">
                          <a:effectLst/>
                        </a:rPr>
                        <a:t>В названии слоя</a:t>
                      </a:r>
                      <a:endParaRPr lang="ru-RU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740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Точечный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_p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1779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Мульти-точечный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_</a:t>
                      </a:r>
                      <a:r>
                        <a:rPr lang="ru-RU" sz="1800" dirty="0" err="1">
                          <a:effectLst/>
                        </a:rPr>
                        <a:t>mp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4012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Линейный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_l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6640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Мультилинейный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_ml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763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Площадной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_a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535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>
                          <a:effectLst/>
                        </a:rPr>
                        <a:t>Мультиплощадной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</a:pPr>
                      <a:r>
                        <a:rPr lang="ru-RU" sz="1800" dirty="0">
                          <a:effectLst/>
                        </a:rPr>
                        <a:t>_</a:t>
                      </a:r>
                      <a:r>
                        <a:rPr lang="ru-RU" sz="1800" dirty="0" err="1">
                          <a:effectLst/>
                        </a:rPr>
                        <a:t>ma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507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10466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2240</Words>
  <Application>Microsoft Office PowerPoint</Application>
  <PresentationFormat>Широкоэкранный</PresentationFormat>
  <Paragraphs>274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Лекция Требования к цифровому описанию пространственных данных ГИС</vt:lpstr>
      <vt:lpstr>Принципы классификации и цифрового описания объектов</vt:lpstr>
      <vt:lpstr>Тематическое разделение объектов цифровых топографических карт</vt:lpstr>
      <vt:lpstr>Типы локализации объектов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Общие правила цифрового описания картографической информации</vt:lpstr>
      <vt:lpstr>Представление метрики объектов цифровых топографических карт</vt:lpstr>
      <vt:lpstr>Представление метрики объектов цифровых топографических карт</vt:lpstr>
      <vt:lpstr>Представление метрики объектов цифровых топографических карт</vt:lpstr>
      <vt:lpstr>Представление метрики объектов цифровых топографических карт</vt:lpstr>
      <vt:lpstr>Представление метрики объектов цифровых топографических карт</vt:lpstr>
      <vt:lpstr>Представление метрики объектов цифровых топографических карт</vt:lpstr>
      <vt:lpstr>Слои информации</vt:lpstr>
      <vt:lpstr>Слои информации</vt:lpstr>
      <vt:lpstr>Слои информации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Кончакова</dc:creator>
  <cp:lastModifiedBy>Наталья Кончакова</cp:lastModifiedBy>
  <cp:revision>3</cp:revision>
  <dcterms:created xsi:type="dcterms:W3CDTF">2024-09-02T10:42:33Z</dcterms:created>
  <dcterms:modified xsi:type="dcterms:W3CDTF">2024-09-02T12:20:53Z</dcterms:modified>
</cp:coreProperties>
</file>