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1"/>
  </p:notesMasterIdLst>
  <p:sldIdLst>
    <p:sldId id="256" r:id="rId2"/>
    <p:sldId id="321" r:id="rId3"/>
    <p:sldId id="322" r:id="rId4"/>
    <p:sldId id="464" r:id="rId5"/>
    <p:sldId id="339" r:id="rId6"/>
    <p:sldId id="342" r:id="rId7"/>
    <p:sldId id="343" r:id="rId8"/>
    <p:sldId id="344" r:id="rId9"/>
    <p:sldId id="345" r:id="rId10"/>
    <p:sldId id="346" r:id="rId11"/>
    <p:sldId id="347" r:id="rId12"/>
    <p:sldId id="348" r:id="rId13"/>
    <p:sldId id="349" r:id="rId14"/>
    <p:sldId id="350" r:id="rId15"/>
    <p:sldId id="351" r:id="rId16"/>
    <p:sldId id="340" r:id="rId17"/>
    <p:sldId id="316" r:id="rId18"/>
    <p:sldId id="323" r:id="rId19"/>
    <p:sldId id="332" r:id="rId20"/>
    <p:sldId id="315" r:id="rId21"/>
    <p:sldId id="327" r:id="rId22"/>
    <p:sldId id="331" r:id="rId23"/>
    <p:sldId id="326" r:id="rId24"/>
    <p:sldId id="330" r:id="rId25"/>
    <p:sldId id="329" r:id="rId26"/>
    <p:sldId id="328" r:id="rId27"/>
    <p:sldId id="324" r:id="rId28"/>
    <p:sldId id="333" r:id="rId29"/>
    <p:sldId id="341" r:id="rId30"/>
    <p:sldId id="337" r:id="rId31"/>
    <p:sldId id="436" r:id="rId32"/>
    <p:sldId id="437" r:id="rId33"/>
    <p:sldId id="438" r:id="rId34"/>
    <p:sldId id="439" r:id="rId35"/>
    <p:sldId id="440" r:id="rId36"/>
    <p:sldId id="441" r:id="rId37"/>
    <p:sldId id="442" r:id="rId38"/>
    <p:sldId id="443" r:id="rId39"/>
    <p:sldId id="444" r:id="rId40"/>
    <p:sldId id="445" r:id="rId41"/>
    <p:sldId id="457" r:id="rId42"/>
    <p:sldId id="446" r:id="rId43"/>
    <p:sldId id="458" r:id="rId44"/>
    <p:sldId id="447" r:id="rId45"/>
    <p:sldId id="448" r:id="rId46"/>
    <p:sldId id="449" r:id="rId47"/>
    <p:sldId id="459" r:id="rId48"/>
    <p:sldId id="460" r:id="rId49"/>
    <p:sldId id="461" r:id="rId50"/>
    <p:sldId id="462" r:id="rId51"/>
    <p:sldId id="450" r:id="rId52"/>
    <p:sldId id="451" r:id="rId53"/>
    <p:sldId id="452" r:id="rId54"/>
    <p:sldId id="453" r:id="rId55"/>
    <p:sldId id="463" r:id="rId56"/>
    <p:sldId id="454" r:id="rId57"/>
    <p:sldId id="455" r:id="rId58"/>
    <p:sldId id="456" r:id="rId59"/>
    <p:sldId id="273" r:id="rId60"/>
  </p:sldIdLst>
  <p:sldSz cx="8640763" cy="4860925"/>
  <p:notesSz cx="9926638" cy="6797675"/>
  <p:defaultTextStyle>
    <a:defPPr>
      <a:defRPr lang="ru-RU"/>
    </a:defPPr>
    <a:lvl1pPr algn="l" rtl="0" eaLnBrk="0" fontAlgn="base" hangingPunct="0">
      <a:spcBef>
        <a:spcPct val="0"/>
      </a:spcBef>
      <a:spcAft>
        <a:spcPct val="0"/>
      </a:spcAft>
      <a:defRPr sz="1500" kern="1200">
        <a:solidFill>
          <a:schemeClr val="tx1"/>
        </a:solidFill>
        <a:latin typeface="Arial" charset="0"/>
        <a:ea typeface="+mn-ea"/>
        <a:cs typeface="+mn-cs"/>
      </a:defRPr>
    </a:lvl1pPr>
    <a:lvl2pPr marL="457200" algn="l" rtl="0" eaLnBrk="0" fontAlgn="base" hangingPunct="0">
      <a:spcBef>
        <a:spcPct val="0"/>
      </a:spcBef>
      <a:spcAft>
        <a:spcPct val="0"/>
      </a:spcAft>
      <a:defRPr sz="1500" kern="1200">
        <a:solidFill>
          <a:schemeClr val="tx1"/>
        </a:solidFill>
        <a:latin typeface="Arial" charset="0"/>
        <a:ea typeface="+mn-ea"/>
        <a:cs typeface="+mn-cs"/>
      </a:defRPr>
    </a:lvl2pPr>
    <a:lvl3pPr marL="914400" algn="l" rtl="0" eaLnBrk="0" fontAlgn="base" hangingPunct="0">
      <a:spcBef>
        <a:spcPct val="0"/>
      </a:spcBef>
      <a:spcAft>
        <a:spcPct val="0"/>
      </a:spcAft>
      <a:defRPr sz="1500" kern="1200">
        <a:solidFill>
          <a:schemeClr val="tx1"/>
        </a:solidFill>
        <a:latin typeface="Arial" charset="0"/>
        <a:ea typeface="+mn-ea"/>
        <a:cs typeface="+mn-cs"/>
      </a:defRPr>
    </a:lvl3pPr>
    <a:lvl4pPr marL="1371600" algn="l" rtl="0" eaLnBrk="0" fontAlgn="base" hangingPunct="0">
      <a:spcBef>
        <a:spcPct val="0"/>
      </a:spcBef>
      <a:spcAft>
        <a:spcPct val="0"/>
      </a:spcAft>
      <a:defRPr sz="1500" kern="1200">
        <a:solidFill>
          <a:schemeClr val="tx1"/>
        </a:solidFill>
        <a:latin typeface="Arial" charset="0"/>
        <a:ea typeface="+mn-ea"/>
        <a:cs typeface="+mn-cs"/>
      </a:defRPr>
    </a:lvl4pPr>
    <a:lvl5pPr marL="1828800" algn="l" rtl="0" eaLnBrk="0" fontAlgn="base" hangingPunct="0">
      <a:spcBef>
        <a:spcPct val="0"/>
      </a:spcBef>
      <a:spcAft>
        <a:spcPct val="0"/>
      </a:spcAft>
      <a:defRPr sz="1500" kern="1200">
        <a:solidFill>
          <a:schemeClr val="tx1"/>
        </a:solidFill>
        <a:latin typeface="Arial" charset="0"/>
        <a:ea typeface="+mn-ea"/>
        <a:cs typeface="+mn-cs"/>
      </a:defRPr>
    </a:lvl5pPr>
    <a:lvl6pPr marL="2286000" algn="l" defTabSz="914400" rtl="0" eaLnBrk="1" latinLnBrk="0" hangingPunct="1">
      <a:defRPr sz="1500" kern="1200">
        <a:solidFill>
          <a:schemeClr val="tx1"/>
        </a:solidFill>
        <a:latin typeface="Arial" charset="0"/>
        <a:ea typeface="+mn-ea"/>
        <a:cs typeface="+mn-cs"/>
      </a:defRPr>
    </a:lvl6pPr>
    <a:lvl7pPr marL="2743200" algn="l" defTabSz="914400" rtl="0" eaLnBrk="1" latinLnBrk="0" hangingPunct="1">
      <a:defRPr sz="1500" kern="1200">
        <a:solidFill>
          <a:schemeClr val="tx1"/>
        </a:solidFill>
        <a:latin typeface="Arial" charset="0"/>
        <a:ea typeface="+mn-ea"/>
        <a:cs typeface="+mn-cs"/>
      </a:defRPr>
    </a:lvl7pPr>
    <a:lvl8pPr marL="3200400" algn="l" defTabSz="914400" rtl="0" eaLnBrk="1" latinLnBrk="0" hangingPunct="1">
      <a:defRPr sz="1500" kern="1200">
        <a:solidFill>
          <a:schemeClr val="tx1"/>
        </a:solidFill>
        <a:latin typeface="Arial" charset="0"/>
        <a:ea typeface="+mn-ea"/>
        <a:cs typeface="+mn-cs"/>
      </a:defRPr>
    </a:lvl8pPr>
    <a:lvl9pPr marL="3657600" algn="l" defTabSz="914400" rtl="0" eaLnBrk="1" latinLnBrk="0" hangingPunct="1">
      <a:defRPr sz="15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531">
          <p15:clr>
            <a:srgbClr val="A4A3A4"/>
          </p15:clr>
        </p15:guide>
        <p15:guide id="2" pos="27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FF0101"/>
    <a:srgbClr val="FF8484"/>
    <a:srgbClr val="FFDE75"/>
    <a:srgbClr val="FF0000"/>
    <a:srgbClr val="D20000"/>
    <a:srgbClr val="C1F39C"/>
    <a:srgbClr val="FFCCCC"/>
    <a:srgbClr val="FF6600"/>
    <a:srgbClr val="FF84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6" autoAdjust="0"/>
    <p:restoredTop sz="94194" autoAdjust="0"/>
  </p:normalViewPr>
  <p:slideViewPr>
    <p:cSldViewPr>
      <p:cViewPr varScale="1">
        <p:scale>
          <a:sx n="104" d="100"/>
          <a:sy n="104" d="100"/>
        </p:scale>
        <p:origin x="1214" y="77"/>
      </p:cViewPr>
      <p:guideLst>
        <p:guide orient="horz" pos="1531"/>
        <p:guide pos="272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ья Кончакова" userId="07a550979c00c582" providerId="LiveId" clId="{5675F538-B1FF-41F3-95A3-10D69FC8C88B}"/>
    <pc:docChg chg="modSld">
      <pc:chgData name="Наталья Кончакова" userId="07a550979c00c582" providerId="LiveId" clId="{5675F538-B1FF-41F3-95A3-10D69FC8C88B}" dt="2024-08-20T05:48:46.527" v="1" actId="20577"/>
      <pc:docMkLst>
        <pc:docMk/>
      </pc:docMkLst>
      <pc:sldChg chg="modSp mod">
        <pc:chgData name="Наталья Кончакова" userId="07a550979c00c582" providerId="LiveId" clId="{5675F538-B1FF-41F3-95A3-10D69FC8C88B}" dt="2024-08-20T05:48:46.527" v="1" actId="20577"/>
        <pc:sldMkLst>
          <pc:docMk/>
          <pc:sldMk cId="0" sldId="256"/>
        </pc:sldMkLst>
        <pc:spChg chg="mod">
          <ac:chgData name="Наталья Кончакова" userId="07a550979c00c582" providerId="LiveId" clId="{5675F538-B1FF-41F3-95A3-10D69FC8C88B}" dt="2024-08-20T05:48:46.527" v="1" actId="20577"/>
          <ac:spMkLst>
            <pc:docMk/>
            <pc:sldMk cId="0" sldId="256"/>
            <ac:spMk id="205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FD7261-C107-4881-A0B8-FFB03DB1B6C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161032A1-7E0F-4C95-9A7C-76F880141E7C}">
      <dgm:prSet phldrT="[Текст]" custT="1"/>
      <dgm:spPr/>
      <dgm:t>
        <a:bodyPr/>
        <a:lstStyle/>
        <a:p>
          <a:r>
            <a:rPr lang="ru-RU" sz="1000" dirty="0">
              <a:solidFill>
                <a:schemeClr val="tx1"/>
              </a:solidFill>
              <a:effectLst/>
              <a:latin typeface="Times New Roman" panose="02020603050405020304" pitchFamily="18" charset="0"/>
              <a:ea typeface="Times New Roman" panose="02020603050405020304" pitchFamily="18" charset="0"/>
            </a:rPr>
            <a:t>а)</a:t>
          </a:r>
          <a:r>
            <a:rPr lang="ru-RU" sz="1000" spc="2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поиск,</a:t>
          </a:r>
          <a:r>
            <a:rPr lang="ru-RU" sz="1000" spc="48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сбор,  </a:t>
          </a:r>
          <a:r>
            <a:rPr lang="ru-RU" sz="1000" spc="13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создание,  </a:t>
          </a:r>
          <a:r>
            <a:rPr lang="ru-RU" sz="1000" spc="13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хранение,  </a:t>
          </a:r>
          <a:r>
            <a:rPr lang="ru-RU" sz="1000" spc="13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обработка,  </a:t>
          </a:r>
          <a:r>
            <a:rPr lang="ru-RU" sz="1000" spc="11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предоставление</a:t>
          </a:r>
          <a:r>
            <a:rPr lang="ru-RU" sz="1000" spc="-34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a:t>
          </a:r>
          <a:r>
            <a:rPr lang="ru-RU" sz="1000" spc="-1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распространение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2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r>
            <a:rPr lang="ru-RU" sz="1000" spc="-1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включенных</a:t>
          </a:r>
          <a:r>
            <a:rPr lang="ru-RU" sz="1000" spc="-1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a:t>
          </a:r>
          <a:r>
            <a:rPr lang="ru-RU" sz="1000" spc="-1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систему;</a:t>
          </a:r>
          <a:endParaRPr lang="ru-RU" sz="1000" dirty="0">
            <a:solidFill>
              <a:schemeClr val="tx1"/>
            </a:solidFill>
          </a:endParaRPr>
        </a:p>
      </dgm:t>
    </dgm:pt>
    <dgm:pt modelId="{418B3E79-5891-400D-A92C-5F36E12D540E}" type="parTrans" cxnId="{6B2EE462-828E-4460-BEBD-D90C88073325}">
      <dgm:prSet/>
      <dgm:spPr/>
      <dgm:t>
        <a:bodyPr/>
        <a:lstStyle/>
        <a:p>
          <a:endParaRPr lang="ru-RU"/>
        </a:p>
      </dgm:t>
    </dgm:pt>
    <dgm:pt modelId="{25D770A6-0405-4CEF-9489-689E64AA2B86}" type="sibTrans" cxnId="{6B2EE462-828E-4460-BEBD-D90C88073325}">
      <dgm:prSet/>
      <dgm:spPr/>
      <dgm:t>
        <a:bodyPr/>
        <a:lstStyle/>
        <a:p>
          <a:endParaRPr lang="ru-RU"/>
        </a:p>
      </dgm:t>
    </dgm:pt>
    <dgm:pt modelId="{8C8A9D63-C0C1-4E55-B777-208EE9E3C592}">
      <dgm:prSet phldrT="[Текст]" custT="1"/>
      <dgm:spPr/>
      <dgm:t>
        <a:bodyPr/>
        <a:lstStyle/>
        <a:p>
          <a:pPr>
            <a:buSzPts val="1400"/>
          </a:pPr>
          <a:r>
            <a:rPr lang="ru-RU" sz="1000" dirty="0">
              <a:solidFill>
                <a:schemeClr val="tx1"/>
              </a:solidFill>
              <a:effectLst/>
              <a:latin typeface="Times New Roman" panose="02020603050405020304" pitchFamily="18" charset="0"/>
              <a:ea typeface="Times New Roman" panose="02020603050405020304" pitchFamily="18" charset="0"/>
            </a:rPr>
            <a:t>б) ведение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информационных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ресурсов,</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необходимых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для</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функционирования</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национальной</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системы</a:t>
          </a:r>
          <a:r>
            <a:rPr lang="ru-RU" sz="1000" spc="-33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2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endParaRPr lang="ru-RU" sz="1000" dirty="0">
            <a:solidFill>
              <a:schemeClr val="tx1"/>
            </a:solidFill>
          </a:endParaRPr>
        </a:p>
      </dgm:t>
    </dgm:pt>
    <dgm:pt modelId="{0A125209-519C-46C1-9C4B-79C6E3078C8E}" type="parTrans" cxnId="{A6F5A372-6081-45D2-B78E-781A7B66D796}">
      <dgm:prSet/>
      <dgm:spPr/>
      <dgm:t>
        <a:bodyPr/>
        <a:lstStyle/>
        <a:p>
          <a:endParaRPr lang="ru-RU"/>
        </a:p>
      </dgm:t>
    </dgm:pt>
    <dgm:pt modelId="{13233235-0660-45E5-9631-2477AE033A1D}" type="sibTrans" cxnId="{A6F5A372-6081-45D2-B78E-781A7B66D796}">
      <dgm:prSet/>
      <dgm:spPr/>
      <dgm:t>
        <a:bodyPr/>
        <a:lstStyle/>
        <a:p>
          <a:endParaRPr lang="ru-RU"/>
        </a:p>
      </dgm:t>
    </dgm:pt>
    <dgm:pt modelId="{C07D469D-5CEE-4E8B-9E62-AACF5B30B7D7}">
      <dgm:prSet phldrT="[Текст]" custT="1"/>
      <dgm:spPr/>
      <dgm:t>
        <a:bodyPr/>
        <a:lstStyle/>
        <a:p>
          <a:r>
            <a:rPr lang="ru-RU" sz="1000" dirty="0">
              <a:solidFill>
                <a:schemeClr val="tx1"/>
              </a:solidFill>
              <a:effectLst/>
              <a:latin typeface="Times New Roman" panose="02020603050405020304" pitchFamily="18" charset="0"/>
              <a:ea typeface="Times New Roman" panose="02020603050405020304" pitchFamily="18" charset="0"/>
            </a:rPr>
            <a:t>г) предоставление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пользователям</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включенных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систему,</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том</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числе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посредством</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портала</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"Национальная</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система</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входящего</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состав</a:t>
          </a:r>
          <a:r>
            <a:rPr lang="ru-RU" sz="1000" spc="-1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системы (далее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a:t>
          </a:r>
          <a:r>
            <a:rPr lang="ru-RU" sz="1000" spc="-10"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портал);</a:t>
          </a:r>
          <a:endParaRPr lang="ru-RU" sz="1000" dirty="0">
            <a:solidFill>
              <a:schemeClr val="tx1"/>
            </a:solidFill>
          </a:endParaRPr>
        </a:p>
      </dgm:t>
    </dgm:pt>
    <dgm:pt modelId="{2E062233-5C27-48F7-B983-AAA792348ED8}" type="parTrans" cxnId="{43851795-8CC6-4FEE-9531-BBD7B62D16FC}">
      <dgm:prSet/>
      <dgm:spPr/>
      <dgm:t>
        <a:bodyPr/>
        <a:lstStyle/>
        <a:p>
          <a:endParaRPr lang="ru-RU"/>
        </a:p>
      </dgm:t>
    </dgm:pt>
    <dgm:pt modelId="{3FD49346-8BE9-4384-A4F3-FE3CF5492AAF}" type="sibTrans" cxnId="{43851795-8CC6-4FEE-9531-BBD7B62D16FC}">
      <dgm:prSet/>
      <dgm:spPr/>
      <dgm:t>
        <a:bodyPr/>
        <a:lstStyle/>
        <a:p>
          <a:endParaRPr lang="ru-RU"/>
        </a:p>
      </dgm:t>
    </dgm:pt>
    <dgm:pt modelId="{E3DA3B25-7F64-4E9E-B4A2-495BF3E5F00D}">
      <dgm:prSet phldrT="[Текст]" custT="1"/>
      <dgm:spPr/>
      <dgm:t>
        <a:bodyPr/>
        <a:lstStyle/>
        <a:p>
          <a:r>
            <a:rPr lang="ru-RU" sz="1000" dirty="0">
              <a:solidFill>
                <a:schemeClr val="tx1"/>
              </a:solidFill>
              <a:effectLst/>
              <a:latin typeface="Times New Roman" panose="02020603050405020304" pitchFamily="18" charset="0"/>
              <a:ea typeface="Times New Roman" panose="02020603050405020304" pitchFamily="18" charset="0"/>
            </a:rPr>
            <a:t>в) информационное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взаимодействие,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включая</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обмен</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сведениями,</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системы,</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информационных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a:t>
          </a:r>
          <a:r>
            <a:rPr lang="ru-RU" sz="1000" spc="-33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государственных и</a:t>
          </a:r>
          <a:r>
            <a:rPr lang="ru-RU" sz="1000" spc="-1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иных</a:t>
          </a:r>
          <a:r>
            <a:rPr lang="ru-RU" sz="1000" spc="-1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информационных ресурсов;</a:t>
          </a:r>
          <a:endParaRPr lang="ru-RU" sz="1000" dirty="0">
            <a:solidFill>
              <a:schemeClr val="tx1"/>
            </a:solidFill>
          </a:endParaRPr>
        </a:p>
      </dgm:t>
    </dgm:pt>
    <dgm:pt modelId="{F1C4CE70-62AD-48BE-AD98-6F88916E86CF}" type="parTrans" cxnId="{81B5F712-5754-4A81-B576-7A2E758A0658}">
      <dgm:prSet/>
      <dgm:spPr/>
      <dgm:t>
        <a:bodyPr/>
        <a:lstStyle/>
        <a:p>
          <a:endParaRPr lang="ru-RU"/>
        </a:p>
      </dgm:t>
    </dgm:pt>
    <dgm:pt modelId="{02B5CE2D-8F1B-4816-B2C7-743CB41730E0}" type="sibTrans" cxnId="{81B5F712-5754-4A81-B576-7A2E758A0658}">
      <dgm:prSet/>
      <dgm:spPr/>
      <dgm:t>
        <a:bodyPr/>
        <a:lstStyle/>
        <a:p>
          <a:endParaRPr lang="ru-RU"/>
        </a:p>
      </dgm:t>
    </dgm:pt>
    <dgm:pt modelId="{814C84AA-B4C7-4732-B851-A2E56204BF06}">
      <dgm:prSet phldrT="[Текст]" custT="1"/>
      <dgm:spPr/>
      <dgm:t>
        <a:bodyPr/>
        <a:lstStyle/>
        <a:p>
          <a:r>
            <a:rPr lang="ru-RU" sz="1000" dirty="0">
              <a:solidFill>
                <a:schemeClr val="tx1"/>
              </a:solidFill>
              <a:effectLst/>
              <a:latin typeface="Times New Roman" panose="02020603050405020304" pitchFamily="18" charset="0"/>
              <a:ea typeface="Times New Roman" panose="02020603050405020304" pitchFamily="18" charset="0"/>
            </a:rPr>
            <a:t>д) предоставление</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муниципальных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услуг,</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связанных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использованием</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данных,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посредством</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информационного</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взаимодействия</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федеральной</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государственной</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информационной     </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системой       "Единый       портал      государственных</a:t>
          </a:r>
          <a:r>
            <a:rPr lang="ru-RU" sz="1000" spc="-33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и</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муниципальных</a:t>
          </a:r>
          <a:r>
            <a:rPr lang="ru-RU" sz="1000" spc="5" dirty="0">
              <a:solidFill>
                <a:schemeClr val="tx1"/>
              </a:solidFill>
              <a:effectLst/>
              <a:latin typeface="Times New Roman" panose="02020603050405020304" pitchFamily="18" charset="0"/>
              <a:ea typeface="Times New Roman" panose="02020603050405020304" pitchFamily="18" charset="0"/>
            </a:rPr>
            <a:t> </a:t>
          </a:r>
          <a:r>
            <a:rPr lang="ru-RU" sz="1000" dirty="0">
              <a:solidFill>
                <a:schemeClr val="tx1"/>
              </a:solidFill>
              <a:effectLst/>
              <a:latin typeface="Times New Roman" panose="02020603050405020304" pitchFamily="18" charset="0"/>
              <a:ea typeface="Times New Roman" panose="02020603050405020304" pitchFamily="18" charset="0"/>
            </a:rPr>
            <a:t>услуг (функций)";</a:t>
          </a:r>
          <a:endParaRPr lang="ru-RU" sz="1000" dirty="0">
            <a:solidFill>
              <a:schemeClr val="tx1"/>
            </a:solidFill>
          </a:endParaRPr>
        </a:p>
      </dgm:t>
    </dgm:pt>
    <dgm:pt modelId="{B81DAC54-DBB9-4D6F-90B5-1781AF2580B4}" type="parTrans" cxnId="{C7953D6C-3821-4668-A35C-3CEF946C3DA7}">
      <dgm:prSet/>
      <dgm:spPr/>
      <dgm:t>
        <a:bodyPr/>
        <a:lstStyle/>
        <a:p>
          <a:endParaRPr lang="ru-RU"/>
        </a:p>
      </dgm:t>
    </dgm:pt>
    <dgm:pt modelId="{D9B576EA-0C9F-4864-A199-B54500180FB0}" type="sibTrans" cxnId="{C7953D6C-3821-4668-A35C-3CEF946C3DA7}">
      <dgm:prSet/>
      <dgm:spPr/>
      <dgm:t>
        <a:bodyPr/>
        <a:lstStyle/>
        <a:p>
          <a:endParaRPr lang="ru-RU"/>
        </a:p>
      </dgm:t>
    </dgm:pt>
    <dgm:pt modelId="{062261A9-E38A-474E-93B6-E57D3D45EC32}">
      <dgm:prSet phldrT="[Текст]" custT="1"/>
      <dgm:spPr/>
      <dgm:t>
        <a:bodyPr/>
        <a:lstStyle/>
        <a:p>
          <a:r>
            <a:rPr lang="ru-RU" sz="1000">
              <a:solidFill>
                <a:schemeClr val="tx1"/>
              </a:solidFill>
              <a:effectLst/>
              <a:latin typeface="Times New Roman" panose="02020603050405020304" pitchFamily="18" charset="0"/>
              <a:ea typeface="Times New Roman" panose="02020603050405020304" pitchFamily="18" charset="0"/>
            </a:rPr>
            <a:t>е) функционирование</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электронных</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сервисов</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портала,</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связанных</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с</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использованием</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данных,</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а</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также</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программ</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для</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электронных</a:t>
          </a:r>
          <a:r>
            <a:rPr lang="ru-RU" sz="1000" spc="22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вычислительных</a:t>
          </a:r>
          <a:r>
            <a:rPr lang="ru-RU" sz="1000" spc="22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машин</a:t>
          </a:r>
          <a:r>
            <a:rPr lang="ru-RU" sz="1000" spc="21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и</a:t>
          </a:r>
          <a:r>
            <a:rPr lang="ru-RU" sz="1000" spc="22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баз</a:t>
          </a:r>
          <a:r>
            <a:rPr lang="ru-RU" sz="1000" spc="220">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данных,</a:t>
          </a:r>
          <a:r>
            <a:rPr lang="ru-RU" sz="1000" spc="20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обеспечивающих проведение анализа пространственных данных и формирование отчетности</a:t>
          </a:r>
          <a:r>
            <a:rPr lang="ru-RU" sz="1000" spc="-33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и</a:t>
          </a:r>
          <a:r>
            <a:rPr lang="ru-RU" sz="1000" spc="-5">
              <a:solidFill>
                <a:schemeClr val="tx1"/>
              </a:solidFill>
              <a:effectLst/>
              <a:latin typeface="Times New Roman" panose="02020603050405020304" pitchFamily="18" charset="0"/>
              <a:ea typeface="Times New Roman" panose="02020603050405020304" pitchFamily="18" charset="0"/>
            </a:rPr>
            <a:t> </a:t>
          </a:r>
          <a:r>
            <a:rPr lang="ru-RU" sz="1000">
              <a:solidFill>
                <a:schemeClr val="tx1"/>
              </a:solidFill>
              <a:effectLst/>
              <a:latin typeface="Times New Roman" panose="02020603050405020304" pitchFamily="18" charset="0"/>
              <a:ea typeface="Times New Roman" panose="02020603050405020304" pitchFamily="18" charset="0"/>
            </a:rPr>
            <a:t>аналитики.</a:t>
          </a:r>
          <a:endParaRPr lang="ru-RU" sz="1000" dirty="0">
            <a:solidFill>
              <a:schemeClr val="tx1"/>
            </a:solidFill>
          </a:endParaRPr>
        </a:p>
      </dgm:t>
    </dgm:pt>
    <dgm:pt modelId="{B37333A8-EDC7-460E-9A5C-7F74A26F9843}" type="parTrans" cxnId="{426367FC-E8D5-48A2-B0CA-7292FA969198}">
      <dgm:prSet/>
      <dgm:spPr/>
      <dgm:t>
        <a:bodyPr/>
        <a:lstStyle/>
        <a:p>
          <a:endParaRPr lang="ru-RU"/>
        </a:p>
      </dgm:t>
    </dgm:pt>
    <dgm:pt modelId="{FB6E4D18-A7BC-4D41-8F4D-C75C4905EFA3}" type="sibTrans" cxnId="{426367FC-E8D5-48A2-B0CA-7292FA969198}">
      <dgm:prSet/>
      <dgm:spPr/>
      <dgm:t>
        <a:bodyPr/>
        <a:lstStyle/>
        <a:p>
          <a:endParaRPr lang="ru-RU"/>
        </a:p>
      </dgm:t>
    </dgm:pt>
    <dgm:pt modelId="{01FBD8BE-3A08-4095-9783-81A141758A64}" type="pres">
      <dgm:prSet presAssocID="{D2FD7261-C107-4881-A0B8-FFB03DB1B6CA}" presName="linear" presStyleCnt="0">
        <dgm:presLayoutVars>
          <dgm:dir/>
          <dgm:animLvl val="lvl"/>
          <dgm:resizeHandles val="exact"/>
        </dgm:presLayoutVars>
      </dgm:prSet>
      <dgm:spPr/>
    </dgm:pt>
    <dgm:pt modelId="{A56F163B-A597-4C23-9574-E7E070A5FCC5}" type="pres">
      <dgm:prSet presAssocID="{161032A1-7E0F-4C95-9A7C-76F880141E7C}" presName="parentLin" presStyleCnt="0"/>
      <dgm:spPr/>
    </dgm:pt>
    <dgm:pt modelId="{8887C0B6-860F-4673-AAEF-DF5FC4551C01}" type="pres">
      <dgm:prSet presAssocID="{161032A1-7E0F-4C95-9A7C-76F880141E7C}" presName="parentLeftMargin" presStyleLbl="node1" presStyleIdx="0" presStyleCnt="6"/>
      <dgm:spPr/>
    </dgm:pt>
    <dgm:pt modelId="{31CE42A7-608D-4CD0-A107-2A9E02EE44A3}" type="pres">
      <dgm:prSet presAssocID="{161032A1-7E0F-4C95-9A7C-76F880141E7C}" presName="parentText" presStyleLbl="node1" presStyleIdx="0" presStyleCnt="6" custScaleX="157296">
        <dgm:presLayoutVars>
          <dgm:chMax val="0"/>
          <dgm:bulletEnabled val="1"/>
        </dgm:presLayoutVars>
      </dgm:prSet>
      <dgm:spPr/>
    </dgm:pt>
    <dgm:pt modelId="{6C1D1E0D-3E13-42D0-8E1D-36A84E32FA3E}" type="pres">
      <dgm:prSet presAssocID="{161032A1-7E0F-4C95-9A7C-76F880141E7C}" presName="negativeSpace" presStyleCnt="0"/>
      <dgm:spPr/>
    </dgm:pt>
    <dgm:pt modelId="{B11FDA6D-0B79-41AB-9380-54C541E8AB01}" type="pres">
      <dgm:prSet presAssocID="{161032A1-7E0F-4C95-9A7C-76F880141E7C}" presName="childText" presStyleLbl="conFgAcc1" presStyleIdx="0" presStyleCnt="6">
        <dgm:presLayoutVars>
          <dgm:bulletEnabled val="1"/>
        </dgm:presLayoutVars>
      </dgm:prSet>
      <dgm:spPr/>
    </dgm:pt>
    <dgm:pt modelId="{B0C0A9A9-09DD-4C8A-B5D4-B192D46FE6C7}" type="pres">
      <dgm:prSet presAssocID="{25D770A6-0405-4CEF-9489-689E64AA2B86}" presName="spaceBetweenRectangles" presStyleCnt="0"/>
      <dgm:spPr/>
    </dgm:pt>
    <dgm:pt modelId="{61FA9DAD-A921-4646-806F-FE4A33A30C02}" type="pres">
      <dgm:prSet presAssocID="{8C8A9D63-C0C1-4E55-B777-208EE9E3C592}" presName="parentLin" presStyleCnt="0"/>
      <dgm:spPr/>
    </dgm:pt>
    <dgm:pt modelId="{D3A49F26-9289-4C1F-952E-96A8B7C12CA8}" type="pres">
      <dgm:prSet presAssocID="{8C8A9D63-C0C1-4E55-B777-208EE9E3C592}" presName="parentLeftMargin" presStyleLbl="node1" presStyleIdx="0" presStyleCnt="6"/>
      <dgm:spPr/>
    </dgm:pt>
    <dgm:pt modelId="{C1599929-1A64-4BFD-9EA6-41D020D6805A}" type="pres">
      <dgm:prSet presAssocID="{8C8A9D63-C0C1-4E55-B777-208EE9E3C592}" presName="parentText" presStyleLbl="node1" presStyleIdx="1" presStyleCnt="6" custScaleX="157296">
        <dgm:presLayoutVars>
          <dgm:chMax val="0"/>
          <dgm:bulletEnabled val="1"/>
        </dgm:presLayoutVars>
      </dgm:prSet>
      <dgm:spPr/>
    </dgm:pt>
    <dgm:pt modelId="{4303CF62-AF93-4780-A8E7-FC2119A6E554}" type="pres">
      <dgm:prSet presAssocID="{8C8A9D63-C0C1-4E55-B777-208EE9E3C592}" presName="negativeSpace" presStyleCnt="0"/>
      <dgm:spPr/>
    </dgm:pt>
    <dgm:pt modelId="{7F007047-DBFE-44B6-AF34-68BD064BE08E}" type="pres">
      <dgm:prSet presAssocID="{8C8A9D63-C0C1-4E55-B777-208EE9E3C592}" presName="childText" presStyleLbl="conFgAcc1" presStyleIdx="1" presStyleCnt="6">
        <dgm:presLayoutVars>
          <dgm:bulletEnabled val="1"/>
        </dgm:presLayoutVars>
      </dgm:prSet>
      <dgm:spPr/>
    </dgm:pt>
    <dgm:pt modelId="{4C751CB0-24D2-47B1-BF9A-A33B917627F7}" type="pres">
      <dgm:prSet presAssocID="{13233235-0660-45E5-9631-2477AE033A1D}" presName="spaceBetweenRectangles" presStyleCnt="0"/>
      <dgm:spPr/>
    </dgm:pt>
    <dgm:pt modelId="{0D8E5584-B88E-4CB7-872F-5F3F04ABDBC6}" type="pres">
      <dgm:prSet presAssocID="{E3DA3B25-7F64-4E9E-B4A2-495BF3E5F00D}" presName="parentLin" presStyleCnt="0"/>
      <dgm:spPr/>
    </dgm:pt>
    <dgm:pt modelId="{413C9543-EAF9-4BE2-BE6C-C00FDF67DE53}" type="pres">
      <dgm:prSet presAssocID="{E3DA3B25-7F64-4E9E-B4A2-495BF3E5F00D}" presName="parentLeftMargin" presStyleLbl="node1" presStyleIdx="1" presStyleCnt="6"/>
      <dgm:spPr/>
    </dgm:pt>
    <dgm:pt modelId="{B68A7091-08E4-48D5-965A-ABFAD8597FF6}" type="pres">
      <dgm:prSet presAssocID="{E3DA3B25-7F64-4E9E-B4A2-495BF3E5F00D}" presName="parentText" presStyleLbl="node1" presStyleIdx="2" presStyleCnt="6" custScaleX="157296">
        <dgm:presLayoutVars>
          <dgm:chMax val="0"/>
          <dgm:bulletEnabled val="1"/>
        </dgm:presLayoutVars>
      </dgm:prSet>
      <dgm:spPr/>
    </dgm:pt>
    <dgm:pt modelId="{78B03604-F841-4BD4-997F-BD91EC240323}" type="pres">
      <dgm:prSet presAssocID="{E3DA3B25-7F64-4E9E-B4A2-495BF3E5F00D}" presName="negativeSpace" presStyleCnt="0"/>
      <dgm:spPr/>
    </dgm:pt>
    <dgm:pt modelId="{0444B691-C6EE-4DBB-80D3-1B762F00FDF3}" type="pres">
      <dgm:prSet presAssocID="{E3DA3B25-7F64-4E9E-B4A2-495BF3E5F00D}" presName="childText" presStyleLbl="conFgAcc1" presStyleIdx="2" presStyleCnt="6">
        <dgm:presLayoutVars>
          <dgm:bulletEnabled val="1"/>
        </dgm:presLayoutVars>
      </dgm:prSet>
      <dgm:spPr/>
    </dgm:pt>
    <dgm:pt modelId="{51DDCC1B-23A6-447C-89DD-C04DA6786981}" type="pres">
      <dgm:prSet presAssocID="{02B5CE2D-8F1B-4816-B2C7-743CB41730E0}" presName="spaceBetweenRectangles" presStyleCnt="0"/>
      <dgm:spPr/>
    </dgm:pt>
    <dgm:pt modelId="{9030EFC6-AEF7-4B53-86B9-6D02CD014145}" type="pres">
      <dgm:prSet presAssocID="{C07D469D-5CEE-4E8B-9E62-AACF5B30B7D7}" presName="parentLin" presStyleCnt="0"/>
      <dgm:spPr/>
    </dgm:pt>
    <dgm:pt modelId="{FD238E31-3726-4351-8F6D-E11F2399E1B3}" type="pres">
      <dgm:prSet presAssocID="{C07D469D-5CEE-4E8B-9E62-AACF5B30B7D7}" presName="parentLeftMargin" presStyleLbl="node1" presStyleIdx="2" presStyleCnt="6"/>
      <dgm:spPr/>
    </dgm:pt>
    <dgm:pt modelId="{F8367BB3-8DCF-4E4C-B9BD-105934BD9579}" type="pres">
      <dgm:prSet presAssocID="{C07D469D-5CEE-4E8B-9E62-AACF5B30B7D7}" presName="parentText" presStyleLbl="node1" presStyleIdx="3" presStyleCnt="6" custScaleX="157296">
        <dgm:presLayoutVars>
          <dgm:chMax val="0"/>
          <dgm:bulletEnabled val="1"/>
        </dgm:presLayoutVars>
      </dgm:prSet>
      <dgm:spPr/>
    </dgm:pt>
    <dgm:pt modelId="{98131737-DA19-40F4-812F-B11E1519CCFE}" type="pres">
      <dgm:prSet presAssocID="{C07D469D-5CEE-4E8B-9E62-AACF5B30B7D7}" presName="negativeSpace" presStyleCnt="0"/>
      <dgm:spPr/>
    </dgm:pt>
    <dgm:pt modelId="{D0C97505-8A03-45E6-853D-6AB6D48608CD}" type="pres">
      <dgm:prSet presAssocID="{C07D469D-5CEE-4E8B-9E62-AACF5B30B7D7}" presName="childText" presStyleLbl="conFgAcc1" presStyleIdx="3" presStyleCnt="6">
        <dgm:presLayoutVars>
          <dgm:bulletEnabled val="1"/>
        </dgm:presLayoutVars>
      </dgm:prSet>
      <dgm:spPr/>
    </dgm:pt>
    <dgm:pt modelId="{77F70912-BAA1-48C0-B8BC-4FF711C2AACB}" type="pres">
      <dgm:prSet presAssocID="{3FD49346-8BE9-4384-A4F3-FE3CF5492AAF}" presName="spaceBetweenRectangles" presStyleCnt="0"/>
      <dgm:spPr/>
    </dgm:pt>
    <dgm:pt modelId="{B7505DAA-4E02-4ADC-B583-E9EA99C9FA4A}" type="pres">
      <dgm:prSet presAssocID="{814C84AA-B4C7-4732-B851-A2E56204BF06}" presName="parentLin" presStyleCnt="0"/>
      <dgm:spPr/>
    </dgm:pt>
    <dgm:pt modelId="{7ECEDB1F-58F2-44DC-812B-8D214892D80B}" type="pres">
      <dgm:prSet presAssocID="{814C84AA-B4C7-4732-B851-A2E56204BF06}" presName="parentLeftMargin" presStyleLbl="node1" presStyleIdx="3" presStyleCnt="6"/>
      <dgm:spPr/>
    </dgm:pt>
    <dgm:pt modelId="{0EC8F2F5-1514-42B1-91A6-22780C25664B}" type="pres">
      <dgm:prSet presAssocID="{814C84AA-B4C7-4732-B851-A2E56204BF06}" presName="parentText" presStyleLbl="node1" presStyleIdx="4" presStyleCnt="6" custScaleX="157296">
        <dgm:presLayoutVars>
          <dgm:chMax val="0"/>
          <dgm:bulletEnabled val="1"/>
        </dgm:presLayoutVars>
      </dgm:prSet>
      <dgm:spPr/>
    </dgm:pt>
    <dgm:pt modelId="{1BDBA750-931D-41C6-B504-54F5BC0C8845}" type="pres">
      <dgm:prSet presAssocID="{814C84AA-B4C7-4732-B851-A2E56204BF06}" presName="negativeSpace" presStyleCnt="0"/>
      <dgm:spPr/>
    </dgm:pt>
    <dgm:pt modelId="{2D9AA111-C6C1-4EED-8C16-047CE2C16CE9}" type="pres">
      <dgm:prSet presAssocID="{814C84AA-B4C7-4732-B851-A2E56204BF06}" presName="childText" presStyleLbl="conFgAcc1" presStyleIdx="4" presStyleCnt="6">
        <dgm:presLayoutVars>
          <dgm:bulletEnabled val="1"/>
        </dgm:presLayoutVars>
      </dgm:prSet>
      <dgm:spPr/>
    </dgm:pt>
    <dgm:pt modelId="{3247E57D-FE4A-414B-8741-BCF29987C691}" type="pres">
      <dgm:prSet presAssocID="{D9B576EA-0C9F-4864-A199-B54500180FB0}" presName="spaceBetweenRectangles" presStyleCnt="0"/>
      <dgm:spPr/>
    </dgm:pt>
    <dgm:pt modelId="{C14A5D7F-E460-474C-AE1F-29139844F4C2}" type="pres">
      <dgm:prSet presAssocID="{062261A9-E38A-474E-93B6-E57D3D45EC32}" presName="parentLin" presStyleCnt="0"/>
      <dgm:spPr/>
    </dgm:pt>
    <dgm:pt modelId="{F55AB803-6AA8-4E0B-9510-06C11207C28C}" type="pres">
      <dgm:prSet presAssocID="{062261A9-E38A-474E-93B6-E57D3D45EC32}" presName="parentLeftMargin" presStyleLbl="node1" presStyleIdx="4" presStyleCnt="6"/>
      <dgm:spPr/>
    </dgm:pt>
    <dgm:pt modelId="{3DDF9CF9-713F-4ED8-9BBE-5FE793BF0C2B}" type="pres">
      <dgm:prSet presAssocID="{062261A9-E38A-474E-93B6-E57D3D45EC32}" presName="parentText" presStyleLbl="node1" presStyleIdx="5" presStyleCnt="6" custScaleX="157296">
        <dgm:presLayoutVars>
          <dgm:chMax val="0"/>
          <dgm:bulletEnabled val="1"/>
        </dgm:presLayoutVars>
      </dgm:prSet>
      <dgm:spPr/>
    </dgm:pt>
    <dgm:pt modelId="{CF2A7BA4-B4A6-404F-A4B6-E6A6295747D8}" type="pres">
      <dgm:prSet presAssocID="{062261A9-E38A-474E-93B6-E57D3D45EC32}" presName="negativeSpace" presStyleCnt="0"/>
      <dgm:spPr/>
    </dgm:pt>
    <dgm:pt modelId="{48F3E0BE-94DD-4C83-AAFF-6C2156D2DFED}" type="pres">
      <dgm:prSet presAssocID="{062261A9-E38A-474E-93B6-E57D3D45EC32}" presName="childText" presStyleLbl="conFgAcc1" presStyleIdx="5" presStyleCnt="6">
        <dgm:presLayoutVars>
          <dgm:bulletEnabled val="1"/>
        </dgm:presLayoutVars>
      </dgm:prSet>
      <dgm:spPr/>
    </dgm:pt>
  </dgm:ptLst>
  <dgm:cxnLst>
    <dgm:cxn modelId="{467A0A0D-1EA1-48DB-8366-1A96D8B70198}" type="presOf" srcId="{8C8A9D63-C0C1-4E55-B777-208EE9E3C592}" destId="{D3A49F26-9289-4C1F-952E-96A8B7C12CA8}" srcOrd="0" destOrd="0" presId="urn:microsoft.com/office/officeart/2005/8/layout/list1"/>
    <dgm:cxn modelId="{81B5F712-5754-4A81-B576-7A2E758A0658}" srcId="{D2FD7261-C107-4881-A0B8-FFB03DB1B6CA}" destId="{E3DA3B25-7F64-4E9E-B4A2-495BF3E5F00D}" srcOrd="2" destOrd="0" parTransId="{F1C4CE70-62AD-48BE-AD98-6F88916E86CF}" sibTransId="{02B5CE2D-8F1B-4816-B2C7-743CB41730E0}"/>
    <dgm:cxn modelId="{B2BB4225-40EC-413B-A1A9-842D67D91364}" type="presOf" srcId="{161032A1-7E0F-4C95-9A7C-76F880141E7C}" destId="{31CE42A7-608D-4CD0-A107-2A9E02EE44A3}" srcOrd="1" destOrd="0" presId="urn:microsoft.com/office/officeart/2005/8/layout/list1"/>
    <dgm:cxn modelId="{6B2EE462-828E-4460-BEBD-D90C88073325}" srcId="{D2FD7261-C107-4881-A0B8-FFB03DB1B6CA}" destId="{161032A1-7E0F-4C95-9A7C-76F880141E7C}" srcOrd="0" destOrd="0" parTransId="{418B3E79-5891-400D-A92C-5F36E12D540E}" sibTransId="{25D770A6-0405-4CEF-9489-689E64AA2B86}"/>
    <dgm:cxn modelId="{C7953D6C-3821-4668-A35C-3CEF946C3DA7}" srcId="{D2FD7261-C107-4881-A0B8-FFB03DB1B6CA}" destId="{814C84AA-B4C7-4732-B851-A2E56204BF06}" srcOrd="4" destOrd="0" parTransId="{B81DAC54-DBB9-4D6F-90B5-1781AF2580B4}" sibTransId="{D9B576EA-0C9F-4864-A199-B54500180FB0}"/>
    <dgm:cxn modelId="{1FAE8571-079A-498A-93C9-FFEE02B1A528}" type="presOf" srcId="{C07D469D-5CEE-4E8B-9E62-AACF5B30B7D7}" destId="{F8367BB3-8DCF-4E4C-B9BD-105934BD9579}" srcOrd="1" destOrd="0" presId="urn:microsoft.com/office/officeart/2005/8/layout/list1"/>
    <dgm:cxn modelId="{A6F5A372-6081-45D2-B78E-781A7B66D796}" srcId="{D2FD7261-C107-4881-A0B8-FFB03DB1B6CA}" destId="{8C8A9D63-C0C1-4E55-B777-208EE9E3C592}" srcOrd="1" destOrd="0" parTransId="{0A125209-519C-46C1-9C4B-79C6E3078C8E}" sibTransId="{13233235-0660-45E5-9631-2477AE033A1D}"/>
    <dgm:cxn modelId="{00D0D28D-9469-4586-9479-1D07F9ADD6C7}" type="presOf" srcId="{C07D469D-5CEE-4E8B-9E62-AACF5B30B7D7}" destId="{FD238E31-3726-4351-8F6D-E11F2399E1B3}" srcOrd="0" destOrd="0" presId="urn:microsoft.com/office/officeart/2005/8/layout/list1"/>
    <dgm:cxn modelId="{12B34791-7503-4F52-B042-C62F4CA4881C}" type="presOf" srcId="{D2FD7261-C107-4881-A0B8-FFB03DB1B6CA}" destId="{01FBD8BE-3A08-4095-9783-81A141758A64}" srcOrd="0" destOrd="0" presId="urn:microsoft.com/office/officeart/2005/8/layout/list1"/>
    <dgm:cxn modelId="{9BA1D594-F0E0-4385-8C8E-63990E1BE119}" type="presOf" srcId="{E3DA3B25-7F64-4E9E-B4A2-495BF3E5F00D}" destId="{413C9543-EAF9-4BE2-BE6C-C00FDF67DE53}" srcOrd="0" destOrd="0" presId="urn:microsoft.com/office/officeart/2005/8/layout/list1"/>
    <dgm:cxn modelId="{43851795-8CC6-4FEE-9531-BBD7B62D16FC}" srcId="{D2FD7261-C107-4881-A0B8-FFB03DB1B6CA}" destId="{C07D469D-5CEE-4E8B-9E62-AACF5B30B7D7}" srcOrd="3" destOrd="0" parTransId="{2E062233-5C27-48F7-B983-AAA792348ED8}" sibTransId="{3FD49346-8BE9-4384-A4F3-FE3CF5492AAF}"/>
    <dgm:cxn modelId="{9206AFA5-4994-4544-AD4C-812001B63E6F}" type="presOf" srcId="{062261A9-E38A-474E-93B6-E57D3D45EC32}" destId="{3DDF9CF9-713F-4ED8-9BBE-5FE793BF0C2B}" srcOrd="1" destOrd="0" presId="urn:microsoft.com/office/officeart/2005/8/layout/list1"/>
    <dgm:cxn modelId="{406F2DB8-29F7-4271-A1B5-3A110B8F51C2}" type="presOf" srcId="{814C84AA-B4C7-4732-B851-A2E56204BF06}" destId="{0EC8F2F5-1514-42B1-91A6-22780C25664B}" srcOrd="1" destOrd="0" presId="urn:microsoft.com/office/officeart/2005/8/layout/list1"/>
    <dgm:cxn modelId="{29DE55C0-5ED5-4D8B-9E54-84695157C077}" type="presOf" srcId="{814C84AA-B4C7-4732-B851-A2E56204BF06}" destId="{7ECEDB1F-58F2-44DC-812B-8D214892D80B}" srcOrd="0" destOrd="0" presId="urn:microsoft.com/office/officeart/2005/8/layout/list1"/>
    <dgm:cxn modelId="{521918D2-38F4-4C8D-8594-2F319B16CA9C}" type="presOf" srcId="{062261A9-E38A-474E-93B6-E57D3D45EC32}" destId="{F55AB803-6AA8-4E0B-9510-06C11207C28C}" srcOrd="0" destOrd="0" presId="urn:microsoft.com/office/officeart/2005/8/layout/list1"/>
    <dgm:cxn modelId="{2BC00DE9-B1B1-44B8-84C7-E53E78F73A76}" type="presOf" srcId="{161032A1-7E0F-4C95-9A7C-76F880141E7C}" destId="{8887C0B6-860F-4673-AAEF-DF5FC4551C01}" srcOrd="0" destOrd="0" presId="urn:microsoft.com/office/officeart/2005/8/layout/list1"/>
    <dgm:cxn modelId="{5D8F6BF8-9D8D-4C4B-A550-CC8703019958}" type="presOf" srcId="{8C8A9D63-C0C1-4E55-B777-208EE9E3C592}" destId="{C1599929-1A64-4BFD-9EA6-41D020D6805A}" srcOrd="1" destOrd="0" presId="urn:microsoft.com/office/officeart/2005/8/layout/list1"/>
    <dgm:cxn modelId="{DCBE23F9-F92B-4900-9EAF-3F6F894BB544}" type="presOf" srcId="{E3DA3B25-7F64-4E9E-B4A2-495BF3E5F00D}" destId="{B68A7091-08E4-48D5-965A-ABFAD8597FF6}" srcOrd="1" destOrd="0" presId="urn:microsoft.com/office/officeart/2005/8/layout/list1"/>
    <dgm:cxn modelId="{426367FC-E8D5-48A2-B0CA-7292FA969198}" srcId="{D2FD7261-C107-4881-A0B8-FFB03DB1B6CA}" destId="{062261A9-E38A-474E-93B6-E57D3D45EC32}" srcOrd="5" destOrd="0" parTransId="{B37333A8-EDC7-460E-9A5C-7F74A26F9843}" sibTransId="{FB6E4D18-A7BC-4D41-8F4D-C75C4905EFA3}"/>
    <dgm:cxn modelId="{0947301E-2D89-4E88-8E27-E8BADBE7F851}" type="presParOf" srcId="{01FBD8BE-3A08-4095-9783-81A141758A64}" destId="{A56F163B-A597-4C23-9574-E7E070A5FCC5}" srcOrd="0" destOrd="0" presId="urn:microsoft.com/office/officeart/2005/8/layout/list1"/>
    <dgm:cxn modelId="{969C23E9-886C-490A-A87D-B3E6305D8E13}" type="presParOf" srcId="{A56F163B-A597-4C23-9574-E7E070A5FCC5}" destId="{8887C0B6-860F-4673-AAEF-DF5FC4551C01}" srcOrd="0" destOrd="0" presId="urn:microsoft.com/office/officeart/2005/8/layout/list1"/>
    <dgm:cxn modelId="{9D708703-5012-41C8-A95C-80ECB06F3AE2}" type="presParOf" srcId="{A56F163B-A597-4C23-9574-E7E070A5FCC5}" destId="{31CE42A7-608D-4CD0-A107-2A9E02EE44A3}" srcOrd="1" destOrd="0" presId="urn:microsoft.com/office/officeart/2005/8/layout/list1"/>
    <dgm:cxn modelId="{B5C57BC9-45BE-4740-BB32-5A18074A880C}" type="presParOf" srcId="{01FBD8BE-3A08-4095-9783-81A141758A64}" destId="{6C1D1E0D-3E13-42D0-8E1D-36A84E32FA3E}" srcOrd="1" destOrd="0" presId="urn:microsoft.com/office/officeart/2005/8/layout/list1"/>
    <dgm:cxn modelId="{F89DE685-293E-46EE-AB50-76C1F40ADF6D}" type="presParOf" srcId="{01FBD8BE-3A08-4095-9783-81A141758A64}" destId="{B11FDA6D-0B79-41AB-9380-54C541E8AB01}" srcOrd="2" destOrd="0" presId="urn:microsoft.com/office/officeart/2005/8/layout/list1"/>
    <dgm:cxn modelId="{1224E0C2-587D-4707-B917-5C57515F1651}" type="presParOf" srcId="{01FBD8BE-3A08-4095-9783-81A141758A64}" destId="{B0C0A9A9-09DD-4C8A-B5D4-B192D46FE6C7}" srcOrd="3" destOrd="0" presId="urn:microsoft.com/office/officeart/2005/8/layout/list1"/>
    <dgm:cxn modelId="{A1E0CE92-09BB-45E2-ABFE-D229995D0F3B}" type="presParOf" srcId="{01FBD8BE-3A08-4095-9783-81A141758A64}" destId="{61FA9DAD-A921-4646-806F-FE4A33A30C02}" srcOrd="4" destOrd="0" presId="urn:microsoft.com/office/officeart/2005/8/layout/list1"/>
    <dgm:cxn modelId="{6CC840B3-F7BB-48B7-B219-B361CB442662}" type="presParOf" srcId="{61FA9DAD-A921-4646-806F-FE4A33A30C02}" destId="{D3A49F26-9289-4C1F-952E-96A8B7C12CA8}" srcOrd="0" destOrd="0" presId="urn:microsoft.com/office/officeart/2005/8/layout/list1"/>
    <dgm:cxn modelId="{78BE5154-186D-43E0-A09F-4EF896574F4B}" type="presParOf" srcId="{61FA9DAD-A921-4646-806F-FE4A33A30C02}" destId="{C1599929-1A64-4BFD-9EA6-41D020D6805A}" srcOrd="1" destOrd="0" presId="urn:microsoft.com/office/officeart/2005/8/layout/list1"/>
    <dgm:cxn modelId="{F821C0D4-B6CB-4387-8617-61B82DEFC030}" type="presParOf" srcId="{01FBD8BE-3A08-4095-9783-81A141758A64}" destId="{4303CF62-AF93-4780-A8E7-FC2119A6E554}" srcOrd="5" destOrd="0" presId="urn:microsoft.com/office/officeart/2005/8/layout/list1"/>
    <dgm:cxn modelId="{1115D52E-0629-4406-B0AF-FC05751C4480}" type="presParOf" srcId="{01FBD8BE-3A08-4095-9783-81A141758A64}" destId="{7F007047-DBFE-44B6-AF34-68BD064BE08E}" srcOrd="6" destOrd="0" presId="urn:microsoft.com/office/officeart/2005/8/layout/list1"/>
    <dgm:cxn modelId="{27D03CA9-1E89-4473-9E06-0A6F1055E91D}" type="presParOf" srcId="{01FBD8BE-3A08-4095-9783-81A141758A64}" destId="{4C751CB0-24D2-47B1-BF9A-A33B917627F7}" srcOrd="7" destOrd="0" presId="urn:microsoft.com/office/officeart/2005/8/layout/list1"/>
    <dgm:cxn modelId="{1B356044-F6CE-4F68-A3E6-5A3F20F1D388}" type="presParOf" srcId="{01FBD8BE-3A08-4095-9783-81A141758A64}" destId="{0D8E5584-B88E-4CB7-872F-5F3F04ABDBC6}" srcOrd="8" destOrd="0" presId="urn:microsoft.com/office/officeart/2005/8/layout/list1"/>
    <dgm:cxn modelId="{96C1FC5E-A2FD-4143-A7C7-310E72B3BAC1}" type="presParOf" srcId="{0D8E5584-B88E-4CB7-872F-5F3F04ABDBC6}" destId="{413C9543-EAF9-4BE2-BE6C-C00FDF67DE53}" srcOrd="0" destOrd="0" presId="urn:microsoft.com/office/officeart/2005/8/layout/list1"/>
    <dgm:cxn modelId="{A7AC19CF-5390-4E87-92CB-2B193ECAE145}" type="presParOf" srcId="{0D8E5584-B88E-4CB7-872F-5F3F04ABDBC6}" destId="{B68A7091-08E4-48D5-965A-ABFAD8597FF6}" srcOrd="1" destOrd="0" presId="urn:microsoft.com/office/officeart/2005/8/layout/list1"/>
    <dgm:cxn modelId="{C5CC3AF1-2179-47DA-85DD-95D1084B080A}" type="presParOf" srcId="{01FBD8BE-3A08-4095-9783-81A141758A64}" destId="{78B03604-F841-4BD4-997F-BD91EC240323}" srcOrd="9" destOrd="0" presId="urn:microsoft.com/office/officeart/2005/8/layout/list1"/>
    <dgm:cxn modelId="{3EA9E79B-9E64-4EF3-8173-0A1D5B688F64}" type="presParOf" srcId="{01FBD8BE-3A08-4095-9783-81A141758A64}" destId="{0444B691-C6EE-4DBB-80D3-1B762F00FDF3}" srcOrd="10" destOrd="0" presId="urn:microsoft.com/office/officeart/2005/8/layout/list1"/>
    <dgm:cxn modelId="{EB284266-F6CF-43C6-A8C4-EB2931DA1A27}" type="presParOf" srcId="{01FBD8BE-3A08-4095-9783-81A141758A64}" destId="{51DDCC1B-23A6-447C-89DD-C04DA6786981}" srcOrd="11" destOrd="0" presId="urn:microsoft.com/office/officeart/2005/8/layout/list1"/>
    <dgm:cxn modelId="{990159CC-B68B-470D-AED3-87E1D042C614}" type="presParOf" srcId="{01FBD8BE-3A08-4095-9783-81A141758A64}" destId="{9030EFC6-AEF7-4B53-86B9-6D02CD014145}" srcOrd="12" destOrd="0" presId="urn:microsoft.com/office/officeart/2005/8/layout/list1"/>
    <dgm:cxn modelId="{3A1E78B4-D5B7-4E43-A609-9FA30F3FF22D}" type="presParOf" srcId="{9030EFC6-AEF7-4B53-86B9-6D02CD014145}" destId="{FD238E31-3726-4351-8F6D-E11F2399E1B3}" srcOrd="0" destOrd="0" presId="urn:microsoft.com/office/officeart/2005/8/layout/list1"/>
    <dgm:cxn modelId="{117DC690-8603-4EC2-957D-B6E3E315BF40}" type="presParOf" srcId="{9030EFC6-AEF7-4B53-86B9-6D02CD014145}" destId="{F8367BB3-8DCF-4E4C-B9BD-105934BD9579}" srcOrd="1" destOrd="0" presId="urn:microsoft.com/office/officeart/2005/8/layout/list1"/>
    <dgm:cxn modelId="{BED7932B-5378-4981-A88E-1DF1D22E9748}" type="presParOf" srcId="{01FBD8BE-3A08-4095-9783-81A141758A64}" destId="{98131737-DA19-40F4-812F-B11E1519CCFE}" srcOrd="13" destOrd="0" presId="urn:microsoft.com/office/officeart/2005/8/layout/list1"/>
    <dgm:cxn modelId="{833833E5-9E69-48F4-9866-E4504DDDDC4E}" type="presParOf" srcId="{01FBD8BE-3A08-4095-9783-81A141758A64}" destId="{D0C97505-8A03-45E6-853D-6AB6D48608CD}" srcOrd="14" destOrd="0" presId="urn:microsoft.com/office/officeart/2005/8/layout/list1"/>
    <dgm:cxn modelId="{1EE4F439-2A3A-4ABA-8A95-782987261D86}" type="presParOf" srcId="{01FBD8BE-3A08-4095-9783-81A141758A64}" destId="{77F70912-BAA1-48C0-B8BC-4FF711C2AACB}" srcOrd="15" destOrd="0" presId="urn:microsoft.com/office/officeart/2005/8/layout/list1"/>
    <dgm:cxn modelId="{28D4B35E-1B14-42EB-842D-9F6FDBC842BA}" type="presParOf" srcId="{01FBD8BE-3A08-4095-9783-81A141758A64}" destId="{B7505DAA-4E02-4ADC-B583-E9EA99C9FA4A}" srcOrd="16" destOrd="0" presId="urn:microsoft.com/office/officeart/2005/8/layout/list1"/>
    <dgm:cxn modelId="{035A785C-CACF-49C2-A62A-60E801EC7535}" type="presParOf" srcId="{B7505DAA-4E02-4ADC-B583-E9EA99C9FA4A}" destId="{7ECEDB1F-58F2-44DC-812B-8D214892D80B}" srcOrd="0" destOrd="0" presId="urn:microsoft.com/office/officeart/2005/8/layout/list1"/>
    <dgm:cxn modelId="{99D2351C-68A1-4A47-82AD-57423424EE54}" type="presParOf" srcId="{B7505DAA-4E02-4ADC-B583-E9EA99C9FA4A}" destId="{0EC8F2F5-1514-42B1-91A6-22780C25664B}" srcOrd="1" destOrd="0" presId="urn:microsoft.com/office/officeart/2005/8/layout/list1"/>
    <dgm:cxn modelId="{3D8CACCA-4890-4A99-BE85-1357FC547A45}" type="presParOf" srcId="{01FBD8BE-3A08-4095-9783-81A141758A64}" destId="{1BDBA750-931D-41C6-B504-54F5BC0C8845}" srcOrd="17" destOrd="0" presId="urn:microsoft.com/office/officeart/2005/8/layout/list1"/>
    <dgm:cxn modelId="{12A6DE1A-DBE9-49A6-A6CE-62019FE9EBEE}" type="presParOf" srcId="{01FBD8BE-3A08-4095-9783-81A141758A64}" destId="{2D9AA111-C6C1-4EED-8C16-047CE2C16CE9}" srcOrd="18" destOrd="0" presId="urn:microsoft.com/office/officeart/2005/8/layout/list1"/>
    <dgm:cxn modelId="{82969D03-418B-43ED-B399-F0EB07DFDE75}" type="presParOf" srcId="{01FBD8BE-3A08-4095-9783-81A141758A64}" destId="{3247E57D-FE4A-414B-8741-BCF29987C691}" srcOrd="19" destOrd="0" presId="urn:microsoft.com/office/officeart/2005/8/layout/list1"/>
    <dgm:cxn modelId="{A9250470-3EC0-41CC-A92E-05C35A5A7EB4}" type="presParOf" srcId="{01FBD8BE-3A08-4095-9783-81A141758A64}" destId="{C14A5D7F-E460-474C-AE1F-29139844F4C2}" srcOrd="20" destOrd="0" presId="urn:microsoft.com/office/officeart/2005/8/layout/list1"/>
    <dgm:cxn modelId="{78E77062-4438-484B-889F-2E19145308F6}" type="presParOf" srcId="{C14A5D7F-E460-474C-AE1F-29139844F4C2}" destId="{F55AB803-6AA8-4E0B-9510-06C11207C28C}" srcOrd="0" destOrd="0" presId="urn:microsoft.com/office/officeart/2005/8/layout/list1"/>
    <dgm:cxn modelId="{3142BAA3-2646-40D2-BE2A-08A0C8765395}" type="presParOf" srcId="{C14A5D7F-E460-474C-AE1F-29139844F4C2}" destId="{3DDF9CF9-713F-4ED8-9BBE-5FE793BF0C2B}" srcOrd="1" destOrd="0" presId="urn:microsoft.com/office/officeart/2005/8/layout/list1"/>
    <dgm:cxn modelId="{D6E79C1D-308D-42FC-80B2-CBD6F7480708}" type="presParOf" srcId="{01FBD8BE-3A08-4095-9783-81A141758A64}" destId="{CF2A7BA4-B4A6-404F-A4B6-E6A6295747D8}" srcOrd="21" destOrd="0" presId="urn:microsoft.com/office/officeart/2005/8/layout/list1"/>
    <dgm:cxn modelId="{EFDC1C4B-E888-4451-873D-827A5A986114}" type="presParOf" srcId="{01FBD8BE-3A08-4095-9783-81A141758A64}" destId="{48F3E0BE-94DD-4C83-AAFF-6C2156D2DFED}"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EA1F93-179D-4AFD-B47A-121CE33645FD}" type="doc">
      <dgm:prSet loTypeId="urn:microsoft.com/office/officeart/2005/8/layout/pyramid2" loCatId="list" qsTypeId="urn:microsoft.com/office/officeart/2005/8/quickstyle/simple1" qsCatId="simple" csTypeId="urn:microsoft.com/office/officeart/2005/8/colors/accent1_2" csCatId="accent1" phldr="1"/>
      <dgm:spPr/>
    </dgm:pt>
    <dgm:pt modelId="{F0D6CC92-DB3D-4BC3-98EF-E7A83BF97E0C}">
      <dgm:prSet phldrT="[Текст]"/>
      <dgm:spPr/>
      <dgm:t>
        <a:bodyPr/>
        <a:lstStyle/>
        <a:p>
          <a:r>
            <a:rPr lang="ru-RU" dirty="0">
              <a:effectLst/>
              <a:latin typeface="Times New Roman" panose="02020603050405020304" pitchFamily="18" charset="0"/>
              <a:ea typeface="Times New Roman" panose="02020603050405020304" pitchFamily="18" charset="0"/>
            </a:rPr>
            <a:t>а)</a:t>
          </a:r>
          <a:r>
            <a:rPr lang="ru-RU" spc="2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поставщики</a:t>
          </a:r>
          <a:r>
            <a:rPr lang="ru-RU" spc="-1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информации;</a:t>
          </a:r>
          <a:r>
            <a:rPr lang="ru-RU" spc="-335" dirty="0">
              <a:effectLst/>
              <a:latin typeface="Times New Roman" panose="02020603050405020304" pitchFamily="18" charset="0"/>
              <a:ea typeface="Times New Roman" panose="02020603050405020304" pitchFamily="18" charset="0"/>
            </a:rPr>
            <a:t> </a:t>
          </a:r>
          <a:endParaRPr lang="ru-RU" dirty="0"/>
        </a:p>
      </dgm:t>
    </dgm:pt>
    <dgm:pt modelId="{B775B8ED-1536-4914-9FF3-31DDDEA691C9}" type="parTrans" cxnId="{65552DE4-7FE8-4319-9677-710D90715CCC}">
      <dgm:prSet/>
      <dgm:spPr/>
      <dgm:t>
        <a:bodyPr/>
        <a:lstStyle/>
        <a:p>
          <a:endParaRPr lang="ru-RU"/>
        </a:p>
      </dgm:t>
    </dgm:pt>
    <dgm:pt modelId="{1306ED62-4CA1-40DF-9B62-7CAC289C761E}" type="sibTrans" cxnId="{65552DE4-7FE8-4319-9677-710D90715CCC}">
      <dgm:prSet/>
      <dgm:spPr/>
      <dgm:t>
        <a:bodyPr/>
        <a:lstStyle/>
        <a:p>
          <a:endParaRPr lang="ru-RU"/>
        </a:p>
      </dgm:t>
    </dgm:pt>
    <dgm:pt modelId="{C5E1E3E7-0487-4908-AB36-3F7954B53AC1}">
      <dgm:prSet phldrT="[Текст]"/>
      <dgm:spPr/>
      <dgm:t>
        <a:bodyPr/>
        <a:lstStyle/>
        <a:p>
          <a:r>
            <a:rPr lang="ru-RU" dirty="0">
              <a:effectLst/>
              <a:latin typeface="Times New Roman" panose="02020603050405020304" pitchFamily="18" charset="0"/>
              <a:ea typeface="Times New Roman" panose="02020603050405020304" pitchFamily="18" charset="0"/>
            </a:rPr>
            <a:t>б)</a:t>
          </a:r>
          <a:r>
            <a:rPr lang="ru-RU" spc="2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пользователи;</a:t>
          </a:r>
          <a:endParaRPr lang="ru-RU" dirty="0"/>
        </a:p>
      </dgm:t>
    </dgm:pt>
    <dgm:pt modelId="{EB6197D8-5FDE-4A49-A0B3-42A4BFC5C8B5}" type="parTrans" cxnId="{563F6EF3-C432-41AF-805D-CC5A1E949716}">
      <dgm:prSet/>
      <dgm:spPr/>
      <dgm:t>
        <a:bodyPr/>
        <a:lstStyle/>
        <a:p>
          <a:endParaRPr lang="ru-RU"/>
        </a:p>
      </dgm:t>
    </dgm:pt>
    <dgm:pt modelId="{3657EFD2-BDA5-44CF-82F7-A057B5B2504C}" type="sibTrans" cxnId="{563F6EF3-C432-41AF-805D-CC5A1E949716}">
      <dgm:prSet/>
      <dgm:spPr/>
      <dgm:t>
        <a:bodyPr/>
        <a:lstStyle/>
        <a:p>
          <a:endParaRPr lang="ru-RU"/>
        </a:p>
      </dgm:t>
    </dgm:pt>
    <dgm:pt modelId="{B4F17088-46C0-4C88-BCBF-0A72AB770627}">
      <dgm:prSet phldrT="[Текст]"/>
      <dgm:spPr/>
      <dgm:t>
        <a:bodyPr/>
        <a:lstStyle/>
        <a:p>
          <a:r>
            <a:rPr lang="ru-RU" dirty="0">
              <a:effectLst/>
              <a:latin typeface="Times New Roman" panose="02020603050405020304" pitchFamily="18" charset="0"/>
              <a:ea typeface="Times New Roman" panose="02020603050405020304" pitchFamily="18" charset="0"/>
            </a:rPr>
            <a:t>в)</a:t>
          </a:r>
          <a:r>
            <a:rPr lang="ru-RU" spc="3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оператор системы.</a:t>
          </a:r>
          <a:endParaRPr lang="ru-RU" dirty="0"/>
        </a:p>
      </dgm:t>
    </dgm:pt>
    <dgm:pt modelId="{31E15B37-D5A1-49E1-9570-244346803B92}" type="parTrans" cxnId="{5D389BF7-19C5-4F77-A3E3-925AF0D5CE20}">
      <dgm:prSet/>
      <dgm:spPr/>
      <dgm:t>
        <a:bodyPr/>
        <a:lstStyle/>
        <a:p>
          <a:endParaRPr lang="ru-RU"/>
        </a:p>
      </dgm:t>
    </dgm:pt>
    <dgm:pt modelId="{EACB30A7-F972-4909-BE04-A0AB0308E461}" type="sibTrans" cxnId="{5D389BF7-19C5-4F77-A3E3-925AF0D5CE20}">
      <dgm:prSet/>
      <dgm:spPr/>
      <dgm:t>
        <a:bodyPr/>
        <a:lstStyle/>
        <a:p>
          <a:endParaRPr lang="ru-RU"/>
        </a:p>
      </dgm:t>
    </dgm:pt>
    <dgm:pt modelId="{741931EC-4B37-4E50-B1BB-4B5A574AD310}" type="pres">
      <dgm:prSet presAssocID="{9FEA1F93-179D-4AFD-B47A-121CE33645FD}" presName="compositeShape" presStyleCnt="0">
        <dgm:presLayoutVars>
          <dgm:dir/>
          <dgm:resizeHandles/>
        </dgm:presLayoutVars>
      </dgm:prSet>
      <dgm:spPr/>
    </dgm:pt>
    <dgm:pt modelId="{9A322774-FDF2-4DD0-97EB-E1E9149500D1}" type="pres">
      <dgm:prSet presAssocID="{9FEA1F93-179D-4AFD-B47A-121CE33645FD}" presName="pyramid" presStyleLbl="node1" presStyleIdx="0" presStyleCnt="1" custScaleX="150000"/>
      <dgm:spPr/>
    </dgm:pt>
    <dgm:pt modelId="{8BBB66BB-5789-4667-ACE1-7AF32FF2E7DC}" type="pres">
      <dgm:prSet presAssocID="{9FEA1F93-179D-4AFD-B47A-121CE33645FD}" presName="theList" presStyleCnt="0"/>
      <dgm:spPr/>
    </dgm:pt>
    <dgm:pt modelId="{A95FD5A3-1C50-4420-B439-955830B1A29F}" type="pres">
      <dgm:prSet presAssocID="{F0D6CC92-DB3D-4BC3-98EF-E7A83BF97E0C}" presName="aNode" presStyleLbl="fgAcc1" presStyleIdx="0" presStyleCnt="3">
        <dgm:presLayoutVars>
          <dgm:bulletEnabled val="1"/>
        </dgm:presLayoutVars>
      </dgm:prSet>
      <dgm:spPr/>
    </dgm:pt>
    <dgm:pt modelId="{9F14B654-52A2-4B56-9DBF-575B452C822C}" type="pres">
      <dgm:prSet presAssocID="{F0D6CC92-DB3D-4BC3-98EF-E7A83BF97E0C}" presName="aSpace" presStyleCnt="0"/>
      <dgm:spPr/>
    </dgm:pt>
    <dgm:pt modelId="{67091165-E6AA-45A0-BECC-12B074EF2370}" type="pres">
      <dgm:prSet presAssocID="{C5E1E3E7-0487-4908-AB36-3F7954B53AC1}" presName="aNode" presStyleLbl="fgAcc1" presStyleIdx="1" presStyleCnt="3">
        <dgm:presLayoutVars>
          <dgm:bulletEnabled val="1"/>
        </dgm:presLayoutVars>
      </dgm:prSet>
      <dgm:spPr/>
    </dgm:pt>
    <dgm:pt modelId="{83DD30E0-46F1-4AAB-866E-3BF95B3F2E70}" type="pres">
      <dgm:prSet presAssocID="{C5E1E3E7-0487-4908-AB36-3F7954B53AC1}" presName="aSpace" presStyleCnt="0"/>
      <dgm:spPr/>
    </dgm:pt>
    <dgm:pt modelId="{72F03FEF-5587-459B-AE7C-FC44D3C22167}" type="pres">
      <dgm:prSet presAssocID="{B4F17088-46C0-4C88-BCBF-0A72AB770627}" presName="aNode" presStyleLbl="fgAcc1" presStyleIdx="2" presStyleCnt="3">
        <dgm:presLayoutVars>
          <dgm:bulletEnabled val="1"/>
        </dgm:presLayoutVars>
      </dgm:prSet>
      <dgm:spPr/>
    </dgm:pt>
    <dgm:pt modelId="{D7374548-C5A0-4CE4-9A74-96DB53472BEE}" type="pres">
      <dgm:prSet presAssocID="{B4F17088-46C0-4C88-BCBF-0A72AB770627}" presName="aSpace" presStyleCnt="0"/>
      <dgm:spPr/>
    </dgm:pt>
  </dgm:ptLst>
  <dgm:cxnLst>
    <dgm:cxn modelId="{9128F949-0B16-4FF1-988C-8A6F6F84CB00}" type="presOf" srcId="{B4F17088-46C0-4C88-BCBF-0A72AB770627}" destId="{72F03FEF-5587-459B-AE7C-FC44D3C22167}" srcOrd="0" destOrd="0" presId="urn:microsoft.com/office/officeart/2005/8/layout/pyramid2"/>
    <dgm:cxn modelId="{F3DD815A-8B42-4B1B-B75E-1C6D2A535AF9}" type="presOf" srcId="{C5E1E3E7-0487-4908-AB36-3F7954B53AC1}" destId="{67091165-E6AA-45A0-BECC-12B074EF2370}" srcOrd="0" destOrd="0" presId="urn:microsoft.com/office/officeart/2005/8/layout/pyramid2"/>
    <dgm:cxn modelId="{4FF00B7D-1CBC-4D7F-B341-2E17E0B40294}" type="presOf" srcId="{F0D6CC92-DB3D-4BC3-98EF-E7A83BF97E0C}" destId="{A95FD5A3-1C50-4420-B439-955830B1A29F}" srcOrd="0" destOrd="0" presId="urn:microsoft.com/office/officeart/2005/8/layout/pyramid2"/>
    <dgm:cxn modelId="{65552DE4-7FE8-4319-9677-710D90715CCC}" srcId="{9FEA1F93-179D-4AFD-B47A-121CE33645FD}" destId="{F0D6CC92-DB3D-4BC3-98EF-E7A83BF97E0C}" srcOrd="0" destOrd="0" parTransId="{B775B8ED-1536-4914-9FF3-31DDDEA691C9}" sibTransId="{1306ED62-4CA1-40DF-9B62-7CAC289C761E}"/>
    <dgm:cxn modelId="{563F6EF3-C432-41AF-805D-CC5A1E949716}" srcId="{9FEA1F93-179D-4AFD-B47A-121CE33645FD}" destId="{C5E1E3E7-0487-4908-AB36-3F7954B53AC1}" srcOrd="1" destOrd="0" parTransId="{EB6197D8-5FDE-4A49-A0B3-42A4BFC5C8B5}" sibTransId="{3657EFD2-BDA5-44CF-82F7-A057B5B2504C}"/>
    <dgm:cxn modelId="{2A989DF5-AC5F-4F9A-99B9-F3E9F71F97F6}" type="presOf" srcId="{9FEA1F93-179D-4AFD-B47A-121CE33645FD}" destId="{741931EC-4B37-4E50-B1BB-4B5A574AD310}" srcOrd="0" destOrd="0" presId="urn:microsoft.com/office/officeart/2005/8/layout/pyramid2"/>
    <dgm:cxn modelId="{5D389BF7-19C5-4F77-A3E3-925AF0D5CE20}" srcId="{9FEA1F93-179D-4AFD-B47A-121CE33645FD}" destId="{B4F17088-46C0-4C88-BCBF-0A72AB770627}" srcOrd="2" destOrd="0" parTransId="{31E15B37-D5A1-49E1-9570-244346803B92}" sibTransId="{EACB30A7-F972-4909-BE04-A0AB0308E461}"/>
    <dgm:cxn modelId="{73C9D98F-9E8A-4666-AD6A-5B1194A07C01}" type="presParOf" srcId="{741931EC-4B37-4E50-B1BB-4B5A574AD310}" destId="{9A322774-FDF2-4DD0-97EB-E1E9149500D1}" srcOrd="0" destOrd="0" presId="urn:microsoft.com/office/officeart/2005/8/layout/pyramid2"/>
    <dgm:cxn modelId="{FFD2A2F7-9588-4D70-B056-42A2352ED0FD}" type="presParOf" srcId="{741931EC-4B37-4E50-B1BB-4B5A574AD310}" destId="{8BBB66BB-5789-4667-ACE1-7AF32FF2E7DC}" srcOrd="1" destOrd="0" presId="urn:microsoft.com/office/officeart/2005/8/layout/pyramid2"/>
    <dgm:cxn modelId="{B60C113B-2156-45BD-87EF-CB8F466025AC}" type="presParOf" srcId="{8BBB66BB-5789-4667-ACE1-7AF32FF2E7DC}" destId="{A95FD5A3-1C50-4420-B439-955830B1A29F}" srcOrd="0" destOrd="0" presId="urn:microsoft.com/office/officeart/2005/8/layout/pyramid2"/>
    <dgm:cxn modelId="{7887F139-78A8-4515-9922-8FBB5658E11D}" type="presParOf" srcId="{8BBB66BB-5789-4667-ACE1-7AF32FF2E7DC}" destId="{9F14B654-52A2-4B56-9DBF-575B452C822C}" srcOrd="1" destOrd="0" presId="urn:microsoft.com/office/officeart/2005/8/layout/pyramid2"/>
    <dgm:cxn modelId="{6B2F146F-90FE-44C5-9C4B-B8FB9F92E8A7}" type="presParOf" srcId="{8BBB66BB-5789-4667-ACE1-7AF32FF2E7DC}" destId="{67091165-E6AA-45A0-BECC-12B074EF2370}" srcOrd="2" destOrd="0" presId="urn:microsoft.com/office/officeart/2005/8/layout/pyramid2"/>
    <dgm:cxn modelId="{9DB241C8-9140-4E8D-8E4C-886B65BF2B77}" type="presParOf" srcId="{8BBB66BB-5789-4667-ACE1-7AF32FF2E7DC}" destId="{83DD30E0-46F1-4AAB-866E-3BF95B3F2E70}" srcOrd="3" destOrd="0" presId="urn:microsoft.com/office/officeart/2005/8/layout/pyramid2"/>
    <dgm:cxn modelId="{1E7D31A9-09A1-47BE-B38A-A024A1851865}" type="presParOf" srcId="{8BBB66BB-5789-4667-ACE1-7AF32FF2E7DC}" destId="{72F03FEF-5587-459B-AE7C-FC44D3C22167}" srcOrd="4" destOrd="0" presId="urn:microsoft.com/office/officeart/2005/8/layout/pyramid2"/>
    <dgm:cxn modelId="{89762496-01DA-4956-AD4A-0F0CA338DBF0}" type="presParOf" srcId="{8BBB66BB-5789-4667-ACE1-7AF32FF2E7DC}" destId="{D7374548-C5A0-4CE4-9A74-96DB53472BEE}"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FDA6D-0B79-41AB-9380-54C541E8AB01}">
      <dsp:nvSpPr>
        <dsp:cNvPr id="0" name=""/>
        <dsp:cNvSpPr/>
      </dsp:nvSpPr>
      <dsp:spPr>
        <a:xfrm>
          <a:off x="0" y="25948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CE42A7-608D-4CD0-A107-2A9E02EE44A3}">
      <dsp:nvSpPr>
        <dsp:cNvPr id="0" name=""/>
        <dsp:cNvSpPr/>
      </dsp:nvSpPr>
      <dsp:spPr>
        <a:xfrm>
          <a:off x="316344" y="5284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solidFill>
              <a:effectLst/>
              <a:latin typeface="Times New Roman" panose="02020603050405020304" pitchFamily="18" charset="0"/>
              <a:ea typeface="Times New Roman" panose="02020603050405020304" pitchFamily="18" charset="0"/>
            </a:rPr>
            <a:t>а)</a:t>
          </a:r>
          <a:r>
            <a:rPr lang="ru-RU" sz="1000" kern="1200" spc="2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поиск,</a:t>
          </a:r>
          <a:r>
            <a:rPr lang="ru-RU" sz="1000" kern="1200" spc="48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сбор,  </a:t>
          </a:r>
          <a:r>
            <a:rPr lang="ru-RU" sz="1000" kern="1200" spc="13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создание,  </a:t>
          </a:r>
          <a:r>
            <a:rPr lang="ru-RU" sz="1000" kern="1200" spc="13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хранение,  </a:t>
          </a:r>
          <a:r>
            <a:rPr lang="ru-RU" sz="1000" kern="1200" spc="13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обработка,  </a:t>
          </a:r>
          <a:r>
            <a:rPr lang="ru-RU" sz="1000" kern="1200" spc="11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предоставление</a:t>
          </a:r>
          <a:r>
            <a:rPr lang="ru-RU" sz="1000" kern="1200" spc="-34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a:t>
          </a:r>
          <a:r>
            <a:rPr lang="ru-RU" sz="1000" kern="1200" spc="-1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распространение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2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r>
            <a:rPr lang="ru-RU" sz="1000" kern="1200" spc="-1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включенных</a:t>
          </a:r>
          <a:r>
            <a:rPr lang="ru-RU" sz="1000" kern="1200" spc="-1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a:t>
          </a:r>
          <a:r>
            <a:rPr lang="ru-RU" sz="1000" kern="1200" spc="-1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систему;</a:t>
          </a:r>
          <a:endParaRPr lang="ru-RU" sz="1000" kern="1200" dirty="0">
            <a:solidFill>
              <a:schemeClr val="tx1"/>
            </a:solidFill>
          </a:endParaRPr>
        </a:p>
      </dsp:txBody>
      <dsp:txXfrm>
        <a:off x="336519" y="73024"/>
        <a:ext cx="6926006" cy="372930"/>
      </dsp:txXfrm>
    </dsp:sp>
    <dsp:sp modelId="{7F007047-DBFE-44B6-AF34-68BD064BE08E}">
      <dsp:nvSpPr>
        <dsp:cNvPr id="0" name=""/>
        <dsp:cNvSpPr/>
      </dsp:nvSpPr>
      <dsp:spPr>
        <a:xfrm>
          <a:off x="0" y="89452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599929-1A64-4BFD-9EA6-41D020D6805A}">
      <dsp:nvSpPr>
        <dsp:cNvPr id="0" name=""/>
        <dsp:cNvSpPr/>
      </dsp:nvSpPr>
      <dsp:spPr>
        <a:xfrm>
          <a:off x="316344" y="68788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SzPts val="1400"/>
            <a:buNone/>
          </a:pPr>
          <a:r>
            <a:rPr lang="ru-RU" sz="1000" kern="1200" dirty="0">
              <a:solidFill>
                <a:schemeClr val="tx1"/>
              </a:solidFill>
              <a:effectLst/>
              <a:latin typeface="Times New Roman" panose="02020603050405020304" pitchFamily="18" charset="0"/>
              <a:ea typeface="Times New Roman" panose="02020603050405020304" pitchFamily="18" charset="0"/>
            </a:rPr>
            <a:t>б) ведение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информационных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ресурсов,</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необходимых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для</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функционирования</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национальной</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системы</a:t>
          </a:r>
          <a:r>
            <a:rPr lang="ru-RU" sz="1000" kern="1200" spc="-33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2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endParaRPr lang="ru-RU" sz="1000" kern="1200" dirty="0">
            <a:solidFill>
              <a:schemeClr val="tx1"/>
            </a:solidFill>
          </a:endParaRPr>
        </a:p>
      </dsp:txBody>
      <dsp:txXfrm>
        <a:off x="336519" y="708064"/>
        <a:ext cx="6926006" cy="372930"/>
      </dsp:txXfrm>
    </dsp:sp>
    <dsp:sp modelId="{0444B691-C6EE-4DBB-80D3-1B762F00FDF3}">
      <dsp:nvSpPr>
        <dsp:cNvPr id="0" name=""/>
        <dsp:cNvSpPr/>
      </dsp:nvSpPr>
      <dsp:spPr>
        <a:xfrm>
          <a:off x="0" y="152956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8A7091-08E4-48D5-965A-ABFAD8597FF6}">
      <dsp:nvSpPr>
        <dsp:cNvPr id="0" name=""/>
        <dsp:cNvSpPr/>
      </dsp:nvSpPr>
      <dsp:spPr>
        <a:xfrm>
          <a:off x="316344" y="132292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solidFill>
              <a:effectLst/>
              <a:latin typeface="Times New Roman" panose="02020603050405020304" pitchFamily="18" charset="0"/>
              <a:ea typeface="Times New Roman" panose="02020603050405020304" pitchFamily="18" charset="0"/>
            </a:rPr>
            <a:t>в) информационное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взаимодействие,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включая</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обмен</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сведениями,</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системы,</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информационных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a:t>
          </a:r>
          <a:r>
            <a:rPr lang="ru-RU" sz="1000" kern="1200" spc="-33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государственных и</a:t>
          </a:r>
          <a:r>
            <a:rPr lang="ru-RU" sz="1000" kern="1200" spc="-1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иных</a:t>
          </a:r>
          <a:r>
            <a:rPr lang="ru-RU" sz="1000" kern="1200" spc="-1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информационных ресурсов;</a:t>
          </a:r>
          <a:endParaRPr lang="ru-RU" sz="1000" kern="1200" dirty="0">
            <a:solidFill>
              <a:schemeClr val="tx1"/>
            </a:solidFill>
          </a:endParaRPr>
        </a:p>
      </dsp:txBody>
      <dsp:txXfrm>
        <a:off x="336519" y="1343104"/>
        <a:ext cx="6926006" cy="372930"/>
      </dsp:txXfrm>
    </dsp:sp>
    <dsp:sp modelId="{D0C97505-8A03-45E6-853D-6AB6D48608CD}">
      <dsp:nvSpPr>
        <dsp:cNvPr id="0" name=""/>
        <dsp:cNvSpPr/>
      </dsp:nvSpPr>
      <dsp:spPr>
        <a:xfrm>
          <a:off x="0" y="216460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367BB3-8DCF-4E4C-B9BD-105934BD9579}">
      <dsp:nvSpPr>
        <dsp:cNvPr id="0" name=""/>
        <dsp:cNvSpPr/>
      </dsp:nvSpPr>
      <dsp:spPr>
        <a:xfrm>
          <a:off x="316344" y="195796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solidFill>
              <a:effectLst/>
              <a:latin typeface="Times New Roman" panose="02020603050405020304" pitchFamily="18" charset="0"/>
              <a:ea typeface="Times New Roman" panose="02020603050405020304" pitchFamily="18" charset="0"/>
            </a:rPr>
            <a:t>г) предоставление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пользователям</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включенных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систему,</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том</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числе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посредством</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портала</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"Национальная</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система</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входящего</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состав</a:t>
          </a:r>
          <a:r>
            <a:rPr lang="ru-RU" sz="1000" kern="1200" spc="-1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системы (далее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a:t>
          </a:r>
          <a:r>
            <a:rPr lang="ru-RU" sz="1000" kern="1200" spc="-10"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портал);</a:t>
          </a:r>
          <a:endParaRPr lang="ru-RU" sz="1000" kern="1200" dirty="0">
            <a:solidFill>
              <a:schemeClr val="tx1"/>
            </a:solidFill>
          </a:endParaRPr>
        </a:p>
      </dsp:txBody>
      <dsp:txXfrm>
        <a:off x="336519" y="1978144"/>
        <a:ext cx="6926006" cy="372930"/>
      </dsp:txXfrm>
    </dsp:sp>
    <dsp:sp modelId="{2D9AA111-C6C1-4EED-8C16-047CE2C16CE9}">
      <dsp:nvSpPr>
        <dsp:cNvPr id="0" name=""/>
        <dsp:cNvSpPr/>
      </dsp:nvSpPr>
      <dsp:spPr>
        <a:xfrm>
          <a:off x="0" y="279964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C8F2F5-1514-42B1-91A6-22780C25664B}">
      <dsp:nvSpPr>
        <dsp:cNvPr id="0" name=""/>
        <dsp:cNvSpPr/>
      </dsp:nvSpPr>
      <dsp:spPr>
        <a:xfrm>
          <a:off x="316344" y="259300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solidFill>
              <a:effectLst/>
              <a:latin typeface="Times New Roman" panose="02020603050405020304" pitchFamily="18" charset="0"/>
              <a:ea typeface="Times New Roman" panose="02020603050405020304" pitchFamily="18" charset="0"/>
            </a:rPr>
            <a:t>д) предоставление</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государственных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муниципальных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услуг,</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связанных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использованием</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данных,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посредством</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информационного</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взаимодействия</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федеральной</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государственной</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информационной     </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системой       "Единый       портал      государственных</a:t>
          </a:r>
          <a:r>
            <a:rPr lang="ru-RU" sz="1000" kern="1200" spc="-33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и</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муниципальных</a:t>
          </a:r>
          <a:r>
            <a:rPr lang="ru-RU" sz="1000" kern="1200" spc="5" dirty="0">
              <a:solidFill>
                <a:schemeClr val="tx1"/>
              </a:solidFill>
              <a:effectLst/>
              <a:latin typeface="Times New Roman" panose="02020603050405020304" pitchFamily="18" charset="0"/>
              <a:ea typeface="Times New Roman" panose="02020603050405020304" pitchFamily="18" charset="0"/>
            </a:rPr>
            <a:t> </a:t>
          </a:r>
          <a:r>
            <a:rPr lang="ru-RU" sz="1000" kern="1200" dirty="0">
              <a:solidFill>
                <a:schemeClr val="tx1"/>
              </a:solidFill>
              <a:effectLst/>
              <a:latin typeface="Times New Roman" panose="02020603050405020304" pitchFamily="18" charset="0"/>
              <a:ea typeface="Times New Roman" panose="02020603050405020304" pitchFamily="18" charset="0"/>
            </a:rPr>
            <a:t>услуг (функций)";</a:t>
          </a:r>
          <a:endParaRPr lang="ru-RU" sz="1000" kern="1200" dirty="0">
            <a:solidFill>
              <a:schemeClr val="tx1"/>
            </a:solidFill>
          </a:endParaRPr>
        </a:p>
      </dsp:txBody>
      <dsp:txXfrm>
        <a:off x="336519" y="2613184"/>
        <a:ext cx="6926006" cy="372930"/>
      </dsp:txXfrm>
    </dsp:sp>
    <dsp:sp modelId="{48F3E0BE-94DD-4C83-AAFF-6C2156D2DFED}">
      <dsp:nvSpPr>
        <dsp:cNvPr id="0" name=""/>
        <dsp:cNvSpPr/>
      </dsp:nvSpPr>
      <dsp:spPr>
        <a:xfrm>
          <a:off x="0" y="3434689"/>
          <a:ext cx="7287661"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DF9CF9-713F-4ED8-9BBE-5FE793BF0C2B}">
      <dsp:nvSpPr>
        <dsp:cNvPr id="0" name=""/>
        <dsp:cNvSpPr/>
      </dsp:nvSpPr>
      <dsp:spPr>
        <a:xfrm>
          <a:off x="316344" y="3228049"/>
          <a:ext cx="6966356"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819" tIns="0" rIns="192819" bIns="0" numCol="1" spcCol="1270" anchor="ctr" anchorCtr="0">
          <a:noAutofit/>
        </a:bodyPr>
        <a:lstStyle/>
        <a:p>
          <a:pPr marL="0" lvl="0" indent="0" algn="l" defTabSz="444500">
            <a:lnSpc>
              <a:spcPct val="90000"/>
            </a:lnSpc>
            <a:spcBef>
              <a:spcPct val="0"/>
            </a:spcBef>
            <a:spcAft>
              <a:spcPct val="35000"/>
            </a:spcAft>
            <a:buNone/>
          </a:pPr>
          <a:r>
            <a:rPr lang="ru-RU" sz="1000" kern="1200">
              <a:solidFill>
                <a:schemeClr val="tx1"/>
              </a:solidFill>
              <a:effectLst/>
              <a:latin typeface="Times New Roman" panose="02020603050405020304" pitchFamily="18" charset="0"/>
              <a:ea typeface="Times New Roman" panose="02020603050405020304" pitchFamily="18" charset="0"/>
            </a:rPr>
            <a:t>е) функционирование</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электронных</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сервисов</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портала,</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связанных</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с</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использованием</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пространственных</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данных,</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а</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также</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программ</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для</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электронных</a:t>
          </a:r>
          <a:r>
            <a:rPr lang="ru-RU" sz="1000" kern="1200" spc="22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вычислительных</a:t>
          </a:r>
          <a:r>
            <a:rPr lang="ru-RU" sz="1000" kern="1200" spc="22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машин</a:t>
          </a:r>
          <a:r>
            <a:rPr lang="ru-RU" sz="1000" kern="1200" spc="21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и</a:t>
          </a:r>
          <a:r>
            <a:rPr lang="ru-RU" sz="1000" kern="1200" spc="22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баз</a:t>
          </a:r>
          <a:r>
            <a:rPr lang="ru-RU" sz="1000" kern="1200" spc="220">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данных,</a:t>
          </a:r>
          <a:r>
            <a:rPr lang="ru-RU" sz="1000" kern="1200" spc="20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обеспечивающих проведение анализа пространственных данных и формирование отчетности</a:t>
          </a:r>
          <a:r>
            <a:rPr lang="ru-RU" sz="1000" kern="1200" spc="-33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и</a:t>
          </a:r>
          <a:r>
            <a:rPr lang="ru-RU" sz="1000" kern="1200" spc="-5">
              <a:solidFill>
                <a:schemeClr val="tx1"/>
              </a:solidFill>
              <a:effectLst/>
              <a:latin typeface="Times New Roman" panose="02020603050405020304" pitchFamily="18" charset="0"/>
              <a:ea typeface="Times New Roman" panose="02020603050405020304" pitchFamily="18" charset="0"/>
            </a:rPr>
            <a:t> </a:t>
          </a:r>
          <a:r>
            <a:rPr lang="ru-RU" sz="1000" kern="1200">
              <a:solidFill>
                <a:schemeClr val="tx1"/>
              </a:solidFill>
              <a:effectLst/>
              <a:latin typeface="Times New Roman" panose="02020603050405020304" pitchFamily="18" charset="0"/>
              <a:ea typeface="Times New Roman" panose="02020603050405020304" pitchFamily="18" charset="0"/>
            </a:rPr>
            <a:t>аналитики.</a:t>
          </a:r>
          <a:endParaRPr lang="ru-RU" sz="1000" kern="1200" dirty="0">
            <a:solidFill>
              <a:schemeClr val="tx1"/>
            </a:solidFill>
          </a:endParaRPr>
        </a:p>
      </dsp:txBody>
      <dsp:txXfrm>
        <a:off x="336519" y="3248224"/>
        <a:ext cx="6926006"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22774-FDF2-4DD0-97EB-E1E9149500D1}">
      <dsp:nvSpPr>
        <dsp:cNvPr id="0" name=""/>
        <dsp:cNvSpPr/>
      </dsp:nvSpPr>
      <dsp:spPr>
        <a:xfrm>
          <a:off x="0" y="0"/>
          <a:ext cx="5760508" cy="3840339"/>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5FD5A3-1C50-4420-B439-955830B1A29F}">
      <dsp:nvSpPr>
        <dsp:cNvPr id="0" name=""/>
        <dsp:cNvSpPr/>
      </dsp:nvSpPr>
      <dsp:spPr>
        <a:xfrm>
          <a:off x="2880254" y="386096"/>
          <a:ext cx="2496220" cy="9090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kern="1200" dirty="0">
              <a:effectLst/>
              <a:latin typeface="Times New Roman" panose="02020603050405020304" pitchFamily="18" charset="0"/>
              <a:ea typeface="Times New Roman" panose="02020603050405020304" pitchFamily="18" charset="0"/>
            </a:rPr>
            <a:t>а)</a:t>
          </a:r>
          <a:r>
            <a:rPr lang="ru-RU" sz="2400" kern="1200" spc="25" dirty="0">
              <a:effectLst/>
              <a:latin typeface="Times New Roman" panose="02020603050405020304" pitchFamily="18" charset="0"/>
              <a:ea typeface="Times New Roman" panose="02020603050405020304" pitchFamily="18" charset="0"/>
            </a:rPr>
            <a:t> </a:t>
          </a:r>
          <a:r>
            <a:rPr lang="ru-RU" sz="2400" kern="1200" dirty="0">
              <a:effectLst/>
              <a:latin typeface="Times New Roman" panose="02020603050405020304" pitchFamily="18" charset="0"/>
              <a:ea typeface="Times New Roman" panose="02020603050405020304" pitchFamily="18" charset="0"/>
            </a:rPr>
            <a:t>поставщики</a:t>
          </a:r>
          <a:r>
            <a:rPr lang="ru-RU" sz="2400" kern="1200" spc="-15" dirty="0">
              <a:effectLst/>
              <a:latin typeface="Times New Roman" panose="02020603050405020304" pitchFamily="18" charset="0"/>
              <a:ea typeface="Times New Roman" panose="02020603050405020304" pitchFamily="18" charset="0"/>
            </a:rPr>
            <a:t> </a:t>
          </a:r>
          <a:r>
            <a:rPr lang="ru-RU" sz="2400" kern="1200" dirty="0">
              <a:effectLst/>
              <a:latin typeface="Times New Roman" panose="02020603050405020304" pitchFamily="18" charset="0"/>
              <a:ea typeface="Times New Roman" panose="02020603050405020304" pitchFamily="18" charset="0"/>
            </a:rPr>
            <a:t>информации;</a:t>
          </a:r>
          <a:r>
            <a:rPr lang="ru-RU" sz="2400" kern="1200" spc="-335" dirty="0">
              <a:effectLst/>
              <a:latin typeface="Times New Roman" panose="02020603050405020304" pitchFamily="18" charset="0"/>
              <a:ea typeface="Times New Roman" panose="02020603050405020304" pitchFamily="18" charset="0"/>
            </a:rPr>
            <a:t> </a:t>
          </a:r>
          <a:endParaRPr lang="ru-RU" sz="2400" kern="1200" dirty="0"/>
        </a:p>
      </dsp:txBody>
      <dsp:txXfrm>
        <a:off x="2924632" y="430474"/>
        <a:ext cx="2407464" cy="820324"/>
      </dsp:txXfrm>
    </dsp:sp>
    <dsp:sp modelId="{67091165-E6AA-45A0-BECC-12B074EF2370}">
      <dsp:nvSpPr>
        <dsp:cNvPr id="0" name=""/>
        <dsp:cNvSpPr/>
      </dsp:nvSpPr>
      <dsp:spPr>
        <a:xfrm>
          <a:off x="2880254" y="1408811"/>
          <a:ext cx="2496220" cy="9090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kern="1200" dirty="0">
              <a:effectLst/>
              <a:latin typeface="Times New Roman" panose="02020603050405020304" pitchFamily="18" charset="0"/>
              <a:ea typeface="Times New Roman" panose="02020603050405020304" pitchFamily="18" charset="0"/>
            </a:rPr>
            <a:t>б)</a:t>
          </a:r>
          <a:r>
            <a:rPr lang="ru-RU" sz="2400" kern="1200" spc="25" dirty="0">
              <a:effectLst/>
              <a:latin typeface="Times New Roman" panose="02020603050405020304" pitchFamily="18" charset="0"/>
              <a:ea typeface="Times New Roman" panose="02020603050405020304" pitchFamily="18" charset="0"/>
            </a:rPr>
            <a:t> </a:t>
          </a:r>
          <a:r>
            <a:rPr lang="ru-RU" sz="2400" kern="1200" dirty="0">
              <a:effectLst/>
              <a:latin typeface="Times New Roman" panose="02020603050405020304" pitchFamily="18" charset="0"/>
              <a:ea typeface="Times New Roman" panose="02020603050405020304" pitchFamily="18" charset="0"/>
            </a:rPr>
            <a:t>пользователи;</a:t>
          </a:r>
          <a:endParaRPr lang="ru-RU" sz="2400" kern="1200" dirty="0"/>
        </a:p>
      </dsp:txBody>
      <dsp:txXfrm>
        <a:off x="2924632" y="1453189"/>
        <a:ext cx="2407464" cy="820324"/>
      </dsp:txXfrm>
    </dsp:sp>
    <dsp:sp modelId="{72F03FEF-5587-459B-AE7C-FC44D3C22167}">
      <dsp:nvSpPr>
        <dsp:cNvPr id="0" name=""/>
        <dsp:cNvSpPr/>
      </dsp:nvSpPr>
      <dsp:spPr>
        <a:xfrm>
          <a:off x="2880254" y="2431527"/>
          <a:ext cx="2496220" cy="9090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kern="1200" dirty="0">
              <a:effectLst/>
              <a:latin typeface="Times New Roman" panose="02020603050405020304" pitchFamily="18" charset="0"/>
              <a:ea typeface="Times New Roman" panose="02020603050405020304" pitchFamily="18" charset="0"/>
            </a:rPr>
            <a:t>в)</a:t>
          </a:r>
          <a:r>
            <a:rPr lang="ru-RU" sz="2400" kern="1200" spc="35" dirty="0">
              <a:effectLst/>
              <a:latin typeface="Times New Roman" panose="02020603050405020304" pitchFamily="18" charset="0"/>
              <a:ea typeface="Times New Roman" panose="02020603050405020304" pitchFamily="18" charset="0"/>
            </a:rPr>
            <a:t> </a:t>
          </a:r>
          <a:r>
            <a:rPr lang="ru-RU" sz="2400" kern="1200" dirty="0">
              <a:effectLst/>
              <a:latin typeface="Times New Roman" panose="02020603050405020304" pitchFamily="18" charset="0"/>
              <a:ea typeface="Times New Roman" panose="02020603050405020304" pitchFamily="18" charset="0"/>
            </a:rPr>
            <a:t>оператор системы.</a:t>
          </a:r>
          <a:endParaRPr lang="ru-RU" sz="2400" kern="1200" dirty="0"/>
        </a:p>
      </dsp:txBody>
      <dsp:txXfrm>
        <a:off x="2924632" y="2475905"/>
        <a:ext cx="2407464" cy="82032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1543" cy="341458"/>
          </a:xfrm>
          <a:prstGeom prst="rect">
            <a:avLst/>
          </a:prstGeom>
        </p:spPr>
        <p:txBody>
          <a:bodyPr vert="horz" lIns="91440" tIns="45720" rIns="91440" bIns="45720" rtlCol="0"/>
          <a:lstStyle>
            <a:lvl1pPr algn="l" eaLnBrk="1" hangingPunct="1">
              <a:defRPr sz="1200">
                <a:latin typeface="Arial" panose="020B0604020202020204" pitchFamily="34" charset="0"/>
              </a:defRPr>
            </a:lvl1pPr>
          </a:lstStyle>
          <a:p>
            <a:pPr>
              <a:defRPr/>
            </a:pPr>
            <a:endParaRPr lang="ru-RU"/>
          </a:p>
        </p:txBody>
      </p:sp>
      <p:sp>
        <p:nvSpPr>
          <p:cNvPr id="3" name="Дата 2"/>
          <p:cNvSpPr>
            <a:spLocks noGrp="1"/>
          </p:cNvSpPr>
          <p:nvPr>
            <p:ph type="dt" idx="1"/>
          </p:nvPr>
        </p:nvSpPr>
        <p:spPr>
          <a:xfrm>
            <a:off x="5623372" y="0"/>
            <a:ext cx="4301543" cy="341458"/>
          </a:xfrm>
          <a:prstGeom prst="rect">
            <a:avLst/>
          </a:prstGeom>
        </p:spPr>
        <p:txBody>
          <a:bodyPr vert="horz" lIns="91440" tIns="45720" rIns="91440" bIns="45720" rtlCol="0"/>
          <a:lstStyle>
            <a:lvl1pPr algn="r" eaLnBrk="1" hangingPunct="1">
              <a:defRPr sz="1200">
                <a:latin typeface="Arial" panose="020B0604020202020204" pitchFamily="34" charset="0"/>
              </a:defRPr>
            </a:lvl1pPr>
          </a:lstStyle>
          <a:p>
            <a:pPr>
              <a:defRPr/>
            </a:pPr>
            <a:fld id="{B8D6649B-88D3-4724-ADE1-448B49448D2E}" type="datetimeFigureOut">
              <a:rPr lang="ru-RU"/>
              <a:pPr>
                <a:defRPr/>
              </a:pPr>
              <a:t>29.08.2024</a:t>
            </a:fld>
            <a:endParaRPr lang="ru-RU"/>
          </a:p>
        </p:txBody>
      </p:sp>
      <p:sp>
        <p:nvSpPr>
          <p:cNvPr id="4" name="Образ слайда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992664" y="3271382"/>
            <a:ext cx="7941310" cy="2676584"/>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6456219"/>
            <a:ext cx="4301543" cy="341457"/>
          </a:xfrm>
          <a:prstGeom prst="rect">
            <a:avLst/>
          </a:prstGeom>
        </p:spPr>
        <p:txBody>
          <a:bodyPr vert="horz" lIns="91440" tIns="45720" rIns="91440" bIns="45720" rtlCol="0" anchor="b"/>
          <a:lstStyle>
            <a:lvl1pPr algn="l" eaLnBrk="1" hangingPunct="1">
              <a:defRPr sz="1200">
                <a:latin typeface="Arial" panose="020B0604020202020204" pitchFamily="34" charset="0"/>
              </a:defRPr>
            </a:lvl1pPr>
          </a:lstStyle>
          <a:p>
            <a:pPr>
              <a:defRPr/>
            </a:pPr>
            <a:endParaRPr lang="ru-RU"/>
          </a:p>
        </p:txBody>
      </p:sp>
      <p:sp>
        <p:nvSpPr>
          <p:cNvPr id="7" name="Номер слайда 6"/>
          <p:cNvSpPr>
            <a:spLocks noGrp="1"/>
          </p:cNvSpPr>
          <p:nvPr>
            <p:ph type="sldNum" sz="quarter" idx="5"/>
          </p:nvPr>
        </p:nvSpPr>
        <p:spPr>
          <a:xfrm>
            <a:off x="5623372" y="6456219"/>
            <a:ext cx="4301543" cy="34145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5ED1E53-B4E9-4C59-B7F7-A79BBC2FAF1A}" type="slidenum">
              <a:rPr lang="ru-RU" altLang="ru-RU"/>
              <a:pPr>
                <a:defRPr/>
              </a:pPr>
              <a:t>‹#›</a:t>
            </a:fld>
            <a:endParaRPr lang="ru-RU" altLang="ru-RU"/>
          </a:p>
        </p:txBody>
      </p:sp>
    </p:spTree>
    <p:extLst>
      <p:ext uri="{BB962C8B-B14F-4D97-AF65-F5344CB8AC3E}">
        <p14:creationId xmlns:p14="http://schemas.microsoft.com/office/powerpoint/2010/main" val="1875838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215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E728DC4C-B8F9-4E8C-B5E5-EB5C1E8D06D1}" type="slidenum">
              <a:rPr lang="ru-RU" altLang="ru-RU" sz="1200" smtClean="0"/>
              <a:pPr/>
              <a:t>1</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Основной инструмент</a:t>
            </a:r>
            <a:r>
              <a:rPr lang="en-US" dirty="0"/>
              <a:t> </a:t>
            </a:r>
            <a:r>
              <a:rPr lang="ru-RU" dirty="0"/>
              <a:t>в Росреестре, на текущий момент, для работы с пространственными данными является «Публичная кадастровая карта».</a:t>
            </a:r>
          </a:p>
          <a:p>
            <a:r>
              <a:rPr lang="ru-RU" dirty="0"/>
              <a:t>Данной картой может пользоваться абсолютно любой житель РФ, так же часто это карту применяют Органы власти в своей работе и Юр лица для получения различной информации по земельным ресурсам и объектам недвижимости.</a:t>
            </a:r>
          </a:p>
          <a:p>
            <a:endParaRPr lang="ru-RU" dirty="0"/>
          </a:p>
          <a:p>
            <a:r>
              <a:rPr lang="ru-RU" dirty="0"/>
              <a:t>На ней можно выполнить например такие действия:</a:t>
            </a:r>
          </a:p>
          <a:p>
            <a:r>
              <a:rPr lang="ru-RU" dirty="0"/>
              <a:t>Вы можете найти свой участок по кадастровому номеру, или адресу. Получить базовую информацию по стоимости, разрешенному использованию, площади и иное, а также</a:t>
            </a:r>
            <a:r>
              <a:rPr lang="en-US" dirty="0"/>
              <a:t> </a:t>
            </a:r>
            <a:r>
              <a:rPr lang="ru-RU" dirty="0"/>
              <a:t>Подгрузить дополнительную пространственную информацию или изменить картографическую основу.</a:t>
            </a:r>
          </a:p>
          <a:p>
            <a:endParaRPr lang="ru-RU" dirty="0"/>
          </a:p>
          <a:p>
            <a:r>
              <a:rPr lang="ru-RU" dirty="0"/>
              <a:t>В целом публичная кадастровая карта это качественная система/сервис. Но в ней есть существенный минус - она сделан на импортном ПО. </a:t>
            </a:r>
          </a:p>
          <a:p>
            <a:r>
              <a:rPr lang="ru-RU" dirty="0"/>
              <a:t>Соответственно появилась задача сделать ее на </a:t>
            </a:r>
            <a:r>
              <a:rPr lang="en-US" dirty="0" err="1"/>
              <a:t>OpenSource</a:t>
            </a:r>
            <a:r>
              <a:rPr lang="en-US" dirty="0"/>
              <a:t> </a:t>
            </a:r>
            <a:r>
              <a:rPr lang="ru-RU" dirty="0"/>
              <a:t>решениях и получить отечественный продукт, дополнить функционал,  так же упросить жителям решения жизненных ситуаций.</a:t>
            </a:r>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2</a:t>
            </a:fld>
            <a:endParaRPr lang="ru-RU"/>
          </a:p>
        </p:txBody>
      </p:sp>
    </p:spTree>
    <p:extLst>
      <p:ext uri="{BB962C8B-B14F-4D97-AF65-F5344CB8AC3E}">
        <p14:creationId xmlns:p14="http://schemas.microsoft.com/office/powerpoint/2010/main" val="1000110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	В 2021 году был запущен опытный проект ЕИР, на основании которого было принято решение о создании НСПД, который должна в будущем заменить публичную кадастровую карту.</a:t>
            </a:r>
          </a:p>
          <a:p>
            <a:r>
              <a:rPr lang="ru-RU" dirty="0"/>
              <a:t>ЕИР был внедрен в 11 муниципалитетах 4 субъектов РФ:</a:t>
            </a:r>
          </a:p>
          <a:p>
            <a:pPr marL="228600" indent="-228600">
              <a:buAutoNum type="arabicPeriod"/>
            </a:pPr>
            <a:r>
              <a:rPr lang="ru-RU" dirty="0"/>
              <a:t>Краснодарский край</a:t>
            </a:r>
          </a:p>
          <a:p>
            <a:pPr marL="228600" indent="-228600">
              <a:buAutoNum type="arabicPeriod"/>
            </a:pPr>
            <a:r>
              <a:rPr lang="ru-RU" dirty="0"/>
              <a:t>Иркутск</a:t>
            </a:r>
          </a:p>
          <a:p>
            <a:pPr marL="228600" indent="-228600">
              <a:buAutoNum type="arabicPeriod"/>
            </a:pPr>
            <a:r>
              <a:rPr lang="ru-RU" dirty="0"/>
              <a:t>Татарстан</a:t>
            </a:r>
          </a:p>
          <a:p>
            <a:pPr marL="228600" indent="-228600">
              <a:buAutoNum type="arabicPeriod"/>
            </a:pPr>
            <a:r>
              <a:rPr lang="ru-RU" dirty="0"/>
              <a:t>Пермский край</a:t>
            </a:r>
            <a:br>
              <a:rPr lang="ru-RU" dirty="0"/>
            </a:br>
            <a:endParaRPr lang="ru-RU" dirty="0"/>
          </a:p>
          <a:p>
            <a:pPr marL="0" indent="0">
              <a:buNone/>
            </a:pPr>
            <a:r>
              <a:rPr lang="ru-RU" dirty="0"/>
              <a:t>За создание проект отвечала компания «Парма </a:t>
            </a:r>
            <a:r>
              <a:rPr lang="en-US" dirty="0"/>
              <a:t>technology</a:t>
            </a:r>
            <a:r>
              <a:rPr lang="ru-RU" dirty="0"/>
              <a:t>». </a:t>
            </a:r>
          </a:p>
          <a:p>
            <a:pPr marL="0" indent="0">
              <a:buNone/>
            </a:pPr>
            <a:endParaRPr lang="ru-RU" dirty="0"/>
          </a:p>
          <a:p>
            <a:pPr marL="0" indent="0">
              <a:buNone/>
            </a:pPr>
            <a:r>
              <a:rPr lang="ru-RU" dirty="0"/>
              <a:t>Плюсы и минусы проекта ЕИР: </a:t>
            </a:r>
            <a:endParaRPr lang="en-US" dirty="0"/>
          </a:p>
          <a:p>
            <a:pPr marL="0" indent="0">
              <a:buNone/>
            </a:pPr>
            <a:r>
              <a:rPr lang="ru-RU" dirty="0"/>
              <a:t>Плюсы:</a:t>
            </a:r>
          </a:p>
          <a:p>
            <a:pPr marL="0" indent="0">
              <a:buNone/>
            </a:pPr>
            <a:r>
              <a:rPr lang="ru-RU" dirty="0"/>
              <a:t>1) Команда Пармы в короткий срок сделали опытный рабочий образец с определенным функционалом, который защитили на уровне правительства и Росреестра.</a:t>
            </a:r>
          </a:p>
          <a:p>
            <a:pPr marL="0" indent="0">
              <a:buNone/>
            </a:pPr>
            <a:r>
              <a:rPr lang="ru-RU" dirty="0"/>
              <a:t>Минус (не совсем чтобы минус):</a:t>
            </a:r>
          </a:p>
          <a:p>
            <a:pPr marL="0" indent="0">
              <a:buNone/>
            </a:pPr>
            <a:r>
              <a:rPr lang="ru-RU" dirty="0"/>
              <a:t>1) Но так как это был эксперимент, у них не было изначально задачи масштабировать на всю территорию страны. Была задача опытно проверить в целом необходимость такой системы и какие плюсы она может дать.</a:t>
            </a:r>
          </a:p>
          <a:p>
            <a:pPr marL="0" indent="0">
              <a:buNone/>
            </a:pPr>
            <a:endParaRPr lang="ru-RU" dirty="0"/>
          </a:p>
          <a:p>
            <a:pPr marL="0" indent="0">
              <a:buNone/>
            </a:pPr>
            <a:endParaRPr lang="ru-RU" dirty="0"/>
          </a:p>
          <a:p>
            <a:pPr marL="0" indent="0">
              <a:buNone/>
            </a:pPr>
            <a:endParaRPr lang="ru-RU" dirty="0"/>
          </a:p>
          <a:p>
            <a:pPr marL="0" indent="0">
              <a:buNone/>
            </a:pP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3</a:t>
            </a:fld>
            <a:endParaRPr lang="ru-RU"/>
          </a:p>
        </p:txBody>
      </p:sp>
    </p:spTree>
    <p:extLst>
      <p:ext uri="{BB962C8B-B14F-4D97-AF65-F5344CB8AC3E}">
        <p14:creationId xmlns:p14="http://schemas.microsoft.com/office/powerpoint/2010/main" val="619831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a:t>
            </a:fld>
            <a:endParaRPr lang="ru-RU" altLang="ru-RU" sz="1200"/>
          </a:p>
        </p:txBody>
      </p:sp>
    </p:spTree>
    <p:extLst>
      <p:ext uri="{BB962C8B-B14F-4D97-AF65-F5344CB8AC3E}">
        <p14:creationId xmlns:p14="http://schemas.microsoft.com/office/powerpoint/2010/main" val="1544596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a:t>
            </a:fld>
            <a:endParaRPr lang="ru-RU" altLang="ru-RU" sz="1200"/>
          </a:p>
        </p:txBody>
      </p:sp>
    </p:spTree>
    <p:extLst>
      <p:ext uri="{BB962C8B-B14F-4D97-AF65-F5344CB8AC3E}">
        <p14:creationId xmlns:p14="http://schemas.microsoft.com/office/powerpoint/2010/main" val="3547828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6</a:t>
            </a:fld>
            <a:endParaRPr lang="ru-RU" altLang="ru-RU" sz="1200"/>
          </a:p>
        </p:txBody>
      </p:sp>
    </p:spTree>
    <p:extLst>
      <p:ext uri="{BB962C8B-B14F-4D97-AF65-F5344CB8AC3E}">
        <p14:creationId xmlns:p14="http://schemas.microsoft.com/office/powerpoint/2010/main" val="2803465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7</a:t>
            </a:fld>
            <a:endParaRPr lang="ru-RU" altLang="ru-RU" sz="1200"/>
          </a:p>
        </p:txBody>
      </p:sp>
    </p:spTree>
    <p:extLst>
      <p:ext uri="{BB962C8B-B14F-4D97-AF65-F5344CB8AC3E}">
        <p14:creationId xmlns:p14="http://schemas.microsoft.com/office/powerpoint/2010/main" val="2306383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8</a:t>
            </a:fld>
            <a:endParaRPr lang="ru-RU" altLang="ru-RU" sz="1200"/>
          </a:p>
        </p:txBody>
      </p:sp>
    </p:spTree>
    <p:extLst>
      <p:ext uri="{BB962C8B-B14F-4D97-AF65-F5344CB8AC3E}">
        <p14:creationId xmlns:p14="http://schemas.microsoft.com/office/powerpoint/2010/main" val="3386483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9</a:t>
            </a:fld>
            <a:endParaRPr lang="ru-RU" altLang="ru-RU" sz="1200"/>
          </a:p>
        </p:txBody>
      </p:sp>
    </p:spTree>
    <p:extLst>
      <p:ext uri="{BB962C8B-B14F-4D97-AF65-F5344CB8AC3E}">
        <p14:creationId xmlns:p14="http://schemas.microsoft.com/office/powerpoint/2010/main" val="2808335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10</a:t>
            </a:fld>
            <a:endParaRPr lang="ru-RU" altLang="ru-RU" sz="1200"/>
          </a:p>
        </p:txBody>
      </p:sp>
    </p:spTree>
    <p:extLst>
      <p:ext uri="{BB962C8B-B14F-4D97-AF65-F5344CB8AC3E}">
        <p14:creationId xmlns:p14="http://schemas.microsoft.com/office/powerpoint/2010/main" val="3426428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11</a:t>
            </a:fld>
            <a:endParaRPr lang="ru-RU" altLang="ru-RU" sz="1200"/>
          </a:p>
        </p:txBody>
      </p:sp>
    </p:spTree>
    <p:extLst>
      <p:ext uri="{BB962C8B-B14F-4D97-AF65-F5344CB8AC3E}">
        <p14:creationId xmlns:p14="http://schemas.microsoft.com/office/powerpoint/2010/main" val="2552106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12</a:t>
            </a:fld>
            <a:endParaRPr lang="ru-RU" altLang="ru-RU" sz="1200"/>
          </a:p>
        </p:txBody>
      </p:sp>
    </p:spTree>
    <p:extLst>
      <p:ext uri="{BB962C8B-B14F-4D97-AF65-F5344CB8AC3E}">
        <p14:creationId xmlns:p14="http://schemas.microsoft.com/office/powerpoint/2010/main" val="380464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13</a:t>
            </a:fld>
            <a:endParaRPr lang="ru-RU" altLang="ru-RU" sz="1200"/>
          </a:p>
        </p:txBody>
      </p:sp>
    </p:spTree>
    <p:extLst>
      <p:ext uri="{BB962C8B-B14F-4D97-AF65-F5344CB8AC3E}">
        <p14:creationId xmlns:p14="http://schemas.microsoft.com/office/powerpoint/2010/main" val="2076337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14</a:t>
            </a:fld>
            <a:endParaRPr lang="ru-RU" altLang="ru-RU" sz="1200"/>
          </a:p>
        </p:txBody>
      </p:sp>
    </p:spTree>
    <p:extLst>
      <p:ext uri="{BB962C8B-B14F-4D97-AF65-F5344CB8AC3E}">
        <p14:creationId xmlns:p14="http://schemas.microsoft.com/office/powerpoint/2010/main" val="958178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15</a:t>
            </a:fld>
            <a:endParaRPr lang="ru-RU" altLang="ru-RU" sz="1200"/>
          </a:p>
        </p:txBody>
      </p:sp>
    </p:spTree>
    <p:extLst>
      <p:ext uri="{BB962C8B-B14F-4D97-AF65-F5344CB8AC3E}">
        <p14:creationId xmlns:p14="http://schemas.microsoft.com/office/powerpoint/2010/main" val="3957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16</a:t>
            </a:fld>
            <a:endParaRPr lang="ru-RU" altLang="ru-RU" sz="1200"/>
          </a:p>
        </p:txBody>
      </p:sp>
    </p:spTree>
    <p:extLst>
      <p:ext uri="{BB962C8B-B14F-4D97-AF65-F5344CB8AC3E}">
        <p14:creationId xmlns:p14="http://schemas.microsoft.com/office/powerpoint/2010/main" val="350020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Основная задача это создание единой точки доступа ко всей пространственной информации в РФ.</a:t>
            </a:r>
          </a:p>
          <a:p>
            <a:r>
              <a:rPr lang="ru-RU" dirty="0"/>
              <a:t>На текущий момент в нашей стране есть десятки систем, которые содержат в себе определенную часть данных касаемой земельного участка или другого пространственного объекта.</a:t>
            </a:r>
          </a:p>
          <a:p>
            <a:r>
              <a:rPr lang="ru-RU" dirty="0"/>
              <a:t>Если раньше для получения полной информации по земельному участку или объекту недвижимости нужно было сделать интеграцию с каждой из них.</a:t>
            </a:r>
          </a:p>
          <a:p>
            <a:r>
              <a:rPr lang="ru-RU" dirty="0"/>
              <a:t>Система НСПД будет агрегатором всех этих данных и пользователю будет проще получить всю информацию.</a:t>
            </a:r>
          </a:p>
        </p:txBody>
      </p:sp>
      <p:sp>
        <p:nvSpPr>
          <p:cNvPr id="4" name="Номер слайда 3"/>
          <p:cNvSpPr>
            <a:spLocks noGrp="1"/>
          </p:cNvSpPr>
          <p:nvPr>
            <p:ph type="sldNum" sz="quarter" idx="5"/>
          </p:nvPr>
        </p:nvSpPr>
        <p:spPr/>
        <p:txBody>
          <a:bodyPr/>
          <a:lstStyle/>
          <a:p>
            <a:fld id="{2F914611-3808-A44F-832B-9FF4314DBCF5}" type="slidenum">
              <a:rPr lang="ru-RU" smtClean="0"/>
              <a:t>17</a:t>
            </a:fld>
            <a:endParaRPr lang="ru-RU"/>
          </a:p>
        </p:txBody>
      </p:sp>
    </p:spTree>
    <p:extLst>
      <p:ext uri="{BB962C8B-B14F-4D97-AF65-F5344CB8AC3E}">
        <p14:creationId xmlns:p14="http://schemas.microsoft.com/office/powerpoint/2010/main" val="125738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spcAft>
                <a:spcPts val="1200"/>
              </a:spcAft>
              <a:buSzPct val="100000"/>
            </a:pPr>
            <a:r>
              <a:rPr lang="ru-RU" b="1" dirty="0">
                <a:solidFill>
                  <a:srgbClr val="007BB9"/>
                </a:solidFill>
                <a:latin typeface="Montserrat" pitchFamily="2" charset="0"/>
              </a:rPr>
              <a:t>В итоге после объединения в себе различных данных система НСПД будет решать следующие задачи.</a:t>
            </a:r>
          </a:p>
          <a:p>
            <a:pPr algn="just">
              <a:spcAft>
                <a:spcPts val="1200"/>
              </a:spcAft>
              <a:buSzPct val="100000"/>
            </a:pPr>
            <a:endParaRPr lang="ru-RU" b="1" dirty="0">
              <a:solidFill>
                <a:srgbClr val="007BB9"/>
              </a:solidFill>
              <a:latin typeface="Montserrat" pitchFamily="2" charset="0"/>
            </a:endParaRPr>
          </a:p>
          <a:p>
            <a:pPr algn="just">
              <a:spcAft>
                <a:spcPts val="1200"/>
              </a:spcAft>
              <a:buSzPct val="100000"/>
            </a:pPr>
            <a:r>
              <a:rPr lang="ru-RU" b="1" dirty="0">
                <a:solidFill>
                  <a:srgbClr val="007BB9"/>
                </a:solidFill>
                <a:latin typeface="Montserrat" pitchFamily="2" charset="0"/>
              </a:rPr>
              <a:t>Будет создан геоинформационный ресурс</a:t>
            </a:r>
          </a:p>
          <a:p>
            <a:pPr algn="just">
              <a:spcAft>
                <a:spcPts val="1200"/>
              </a:spcAft>
              <a:buSzPct val="100000"/>
            </a:pPr>
            <a:r>
              <a:rPr lang="ru-RU" b="1" dirty="0">
                <a:solidFill>
                  <a:srgbClr val="007BB9"/>
                </a:solidFill>
                <a:latin typeface="Montserrat" pitchFamily="2" charset="0"/>
              </a:rPr>
              <a:t>Геоинформационный ресурс </a:t>
            </a:r>
            <a:r>
              <a:rPr lang="ru-RU" dirty="0">
                <a:latin typeface="Montserrat" pitchFamily="2" charset="0"/>
              </a:rPr>
              <a:t>— </a:t>
            </a:r>
            <a:r>
              <a:rPr lang="ru-RU" b="1" dirty="0">
                <a:latin typeface="Montserrat" pitchFamily="2" charset="0"/>
              </a:rPr>
              <a:t>наборы специализированных слоёв </a:t>
            </a:r>
            <a:r>
              <a:rPr lang="ru-RU" dirty="0">
                <a:latin typeface="Montserrat" pitchFamily="2" charset="0"/>
              </a:rPr>
              <a:t>с пространственными данными (включая </a:t>
            </a:r>
            <a:r>
              <a:rPr lang="ru-RU" dirty="0" err="1">
                <a:latin typeface="Montserrat" pitchFamily="2" charset="0"/>
              </a:rPr>
              <a:t>картоснову</a:t>
            </a:r>
            <a:r>
              <a:rPr lang="ru-RU" dirty="0">
                <a:latin typeface="Montserrat" pitchFamily="2" charset="0"/>
              </a:rPr>
              <a:t>), создаваемыми органами власти из различных сфер для собственных нужд и/или для предоставления отраслевой информации гражданам и бизнесу.</a:t>
            </a:r>
          </a:p>
          <a:p>
            <a:pPr algn="just">
              <a:spcAft>
                <a:spcPts val="1200"/>
              </a:spcAft>
              <a:buSzPct val="100000"/>
            </a:pPr>
            <a:endParaRPr lang="ru-RU" dirty="0">
              <a:latin typeface="Montserrat" pitchFamily="2" charset="0"/>
              <a:ea typeface="Montserrat"/>
              <a:sym typeface="Montserrat"/>
            </a:endParaRPr>
          </a:p>
          <a:p>
            <a:pPr algn="just">
              <a:spcAft>
                <a:spcPts val="1200"/>
              </a:spcAft>
              <a:buSzPct val="100000"/>
            </a:pPr>
            <a:r>
              <a:rPr lang="ru-RU" dirty="0">
                <a:latin typeface="Montserrat" pitchFamily="2" charset="0"/>
                <a:ea typeface="Montserrat"/>
                <a:sym typeface="Montserrat"/>
              </a:rPr>
              <a:t>Так же на основе поступивших данных система НСПД сможет обеспечить создание неограниченного набора цифровых сервисов.</a:t>
            </a:r>
          </a:p>
          <a:p>
            <a:pPr algn="just">
              <a:spcAft>
                <a:spcPts val="1200"/>
              </a:spcAft>
              <a:buSzPct val="100000"/>
            </a:pPr>
            <a:endParaRPr lang="ru-RU" dirty="0">
              <a:latin typeface="Montserrat" pitchFamily="2" charset="0"/>
              <a:ea typeface="Montserrat"/>
              <a:sym typeface="Montserrat"/>
            </a:endParaRPr>
          </a:p>
          <a:p>
            <a:pPr algn="just">
              <a:spcAft>
                <a:spcPts val="1200"/>
              </a:spcAft>
              <a:buSzPct val="100000"/>
            </a:pPr>
            <a:r>
              <a:rPr lang="ru-RU" b="1" dirty="0">
                <a:solidFill>
                  <a:srgbClr val="007BB9"/>
                </a:solidFill>
                <a:latin typeface="Montserrat" pitchFamily="2" charset="0"/>
              </a:rPr>
              <a:t>Цифровые сервисы </a:t>
            </a:r>
            <a:r>
              <a:rPr lang="ru-RU" b="1" dirty="0">
                <a:latin typeface="Montserrat" pitchFamily="2" charset="0"/>
              </a:rPr>
              <a:t>— готовые решения по жизненным ситуациям </a:t>
            </a:r>
            <a:r>
              <a:rPr lang="ru-RU" dirty="0">
                <a:latin typeface="Montserrat" pitchFamily="2" charset="0"/>
              </a:rPr>
              <a:t>в сфере земли, недвижимости и строительства, оптимизирующие и объединяющие бизнес-процессы  государственных и муниципальных услуг. </a:t>
            </a:r>
          </a:p>
          <a:p>
            <a:pPr algn="just">
              <a:spcAft>
                <a:spcPts val="1200"/>
              </a:spcAft>
              <a:buSzPct val="100000"/>
            </a:pPr>
            <a:r>
              <a:rPr lang="ru-RU" dirty="0">
                <a:latin typeface="Montserrat" pitchFamily="2" charset="0"/>
              </a:rPr>
              <a:t>Через несколько слайдов мы поговорим о паре из них.</a:t>
            </a:r>
          </a:p>
          <a:p>
            <a:pPr algn="just">
              <a:spcAft>
                <a:spcPts val="1200"/>
              </a:spcAft>
              <a:buSzPct val="100000"/>
            </a:pP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18</a:t>
            </a:fld>
            <a:endParaRPr lang="ru-RU"/>
          </a:p>
        </p:txBody>
      </p:sp>
    </p:spTree>
    <p:extLst>
      <p:ext uri="{BB962C8B-B14F-4D97-AF65-F5344CB8AC3E}">
        <p14:creationId xmlns:p14="http://schemas.microsoft.com/office/powerpoint/2010/main" val="801810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 основе ТЗ можно выделить 13 подсистем с различными функциональными задачами. </a:t>
            </a:r>
          </a:p>
          <a:p>
            <a:r>
              <a:rPr lang="ru-RU" dirty="0"/>
              <a:t>На данной схеме можно увидеть </a:t>
            </a:r>
            <a:r>
              <a:rPr lang="ru-RU" dirty="0" err="1"/>
              <a:t>верхнеуровнево</a:t>
            </a:r>
            <a:r>
              <a:rPr lang="ru-RU" dirty="0"/>
              <a:t> функции и задачи, которые должна решать НСПД. </a:t>
            </a:r>
          </a:p>
          <a:p>
            <a:r>
              <a:rPr lang="ru-RU" dirty="0"/>
              <a:t>Так же можно увидеть взаимодействие основных компонентов НСПД между собой.</a:t>
            </a:r>
          </a:p>
          <a:p>
            <a:endParaRPr lang="ru-RU" dirty="0"/>
          </a:p>
          <a:p>
            <a:r>
              <a:rPr lang="ru-RU" dirty="0"/>
              <a:t>На основе данной схеме была сформирована концептуальная схема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19</a:t>
            </a:fld>
            <a:endParaRPr lang="ru-RU"/>
          </a:p>
        </p:txBody>
      </p:sp>
    </p:spTree>
    <p:extLst>
      <p:ext uri="{BB962C8B-B14F-4D97-AF65-F5344CB8AC3E}">
        <p14:creationId xmlns:p14="http://schemas.microsoft.com/office/powerpoint/2010/main" val="1483048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уже сказал ранее. На основе ТЗ и схемы подсистем НСПД была определена данная архитектурная схема, которую Вы видите на экране.</a:t>
            </a:r>
          </a:p>
          <a:p>
            <a:endParaRPr lang="ru-RU" dirty="0"/>
          </a:p>
          <a:p>
            <a:r>
              <a:rPr lang="ru-RU" dirty="0"/>
              <a:t>Можно выделить следующие основные элементы архитектурной схемы НСПД:</a:t>
            </a:r>
          </a:p>
          <a:p>
            <a:r>
              <a:rPr lang="ru-RU" dirty="0"/>
              <a:t>Внутренняя часть НСПД. </a:t>
            </a:r>
          </a:p>
          <a:p>
            <a:r>
              <a:rPr lang="ru-RU" dirty="0"/>
              <a:t>Внутренняя часть предназначена для работы различных органов власти РФ. </a:t>
            </a:r>
          </a:p>
          <a:p>
            <a:r>
              <a:rPr lang="ru-RU" dirty="0"/>
              <a:t>Она состоит из внутреннего портала, который включается себя как пространственную информацию с их атрибутами, а так же функционал позволяющий органам власти решать свои задачи в различных сферах земли, недвижимости и строительства.</a:t>
            </a:r>
          </a:p>
          <a:p>
            <a:endParaRPr lang="ru-RU" dirty="0"/>
          </a:p>
          <a:p>
            <a:endParaRPr lang="ru-RU" dirty="0"/>
          </a:p>
          <a:p>
            <a:r>
              <a:rPr lang="ru-RU" dirty="0"/>
              <a:t>Публичная часть НСПД. </a:t>
            </a:r>
          </a:p>
          <a:p>
            <a:r>
              <a:rPr lang="ru-RU" dirty="0"/>
              <a:t>Публичная часть предназначена для жителей РФ и основной ее функционал это геоинформационная система, о которой мы говорили ранее и сервисы для решения жизненных ситуаций.</a:t>
            </a:r>
          </a:p>
          <a:p>
            <a:endParaRPr lang="ru-RU" dirty="0"/>
          </a:p>
          <a:p>
            <a:endParaRPr lang="ru-RU" dirty="0"/>
          </a:p>
          <a:p>
            <a:r>
              <a:rPr lang="ru-RU" dirty="0"/>
              <a:t>Центром системы является ЯДРО НСПД (Базы данных и приложение которое обслуживает взаимодействие с ядром). Ядро НСПД является источником данных для публичного и внутреннего портала НСПД.</a:t>
            </a:r>
          </a:p>
          <a:p>
            <a:endParaRPr lang="en-US" dirty="0"/>
          </a:p>
          <a:p>
            <a:endParaRPr lang="ru-RU" dirty="0"/>
          </a:p>
          <a:p>
            <a:r>
              <a:rPr lang="ru-RU" dirty="0"/>
              <a:t>Так же на данной схеме можно увидеть, что некоторые приложения в рамках НСПД делают подрядчики. Например: Приложение для Машинного обучения или приложение верификации атрибутивных данных поступающих в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20</a:t>
            </a:fld>
            <a:endParaRPr lang="ru-RU"/>
          </a:p>
        </p:txBody>
      </p:sp>
    </p:spTree>
    <p:extLst>
      <p:ext uri="{BB962C8B-B14F-4D97-AF65-F5344CB8AC3E}">
        <p14:creationId xmlns:p14="http://schemas.microsoft.com/office/powerpoint/2010/main" val="2932114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Основные сценарии работы в НСПД для публичного пользователя</a:t>
            </a:r>
          </a:p>
        </p:txBody>
      </p:sp>
      <p:sp>
        <p:nvSpPr>
          <p:cNvPr id="4" name="Номер слайда 3"/>
          <p:cNvSpPr>
            <a:spLocks noGrp="1"/>
          </p:cNvSpPr>
          <p:nvPr>
            <p:ph type="sldNum" sz="quarter" idx="5"/>
          </p:nvPr>
        </p:nvSpPr>
        <p:spPr/>
        <p:txBody>
          <a:bodyPr/>
          <a:lstStyle/>
          <a:p>
            <a:fld id="{2F914611-3808-A44F-832B-9FF4314DBCF5}" type="slidenum">
              <a:rPr lang="ru-RU" smtClean="0"/>
              <a:t>21</a:t>
            </a:fld>
            <a:endParaRPr lang="ru-RU"/>
          </a:p>
        </p:txBody>
      </p:sp>
    </p:spTree>
    <p:extLst>
      <p:ext uri="{BB962C8B-B14F-4D97-AF65-F5344CB8AC3E}">
        <p14:creationId xmlns:p14="http://schemas.microsoft.com/office/powerpoint/2010/main" val="497482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Пользователь попадая на главную страницу будет иметь возможность попасть либо в геоинформационный портал или выбрать один из интересующий онлайн сервисов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22</a:t>
            </a:fld>
            <a:endParaRPr lang="ru-RU"/>
          </a:p>
        </p:txBody>
      </p:sp>
    </p:spTree>
    <p:extLst>
      <p:ext uri="{BB962C8B-B14F-4D97-AF65-F5344CB8AC3E}">
        <p14:creationId xmlns:p14="http://schemas.microsoft.com/office/powerpoint/2010/main" val="2216700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и говорили ранее геоинформационный портал будет представлять собой набор </a:t>
            </a:r>
            <a:r>
              <a:rPr lang="ru-RU" b="1" dirty="0">
                <a:latin typeface="Montserrat" pitchFamily="2" charset="0"/>
              </a:rPr>
              <a:t>специализированных слоёв </a:t>
            </a:r>
            <a:r>
              <a:rPr lang="ru-RU" dirty="0">
                <a:latin typeface="Montserrat" pitchFamily="2" charset="0"/>
              </a:rPr>
              <a:t>с пространственными данными (включая </a:t>
            </a:r>
            <a:r>
              <a:rPr lang="ru-RU" dirty="0" err="1">
                <a:latin typeface="Montserrat" pitchFamily="2" charset="0"/>
              </a:rPr>
              <a:t>картоснову</a:t>
            </a:r>
            <a:r>
              <a:rPr lang="ru-RU" dirty="0">
                <a:latin typeface="Montserrat" pitchFamily="2" charset="0"/>
              </a:rPr>
              <a:t>). Пользователь будет иметь возможность выбирать нужный ему набор данных, печатать, рисовать новые объекты на карте и производить иные действия.</a:t>
            </a: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23</a:t>
            </a:fld>
            <a:endParaRPr lang="ru-RU"/>
          </a:p>
        </p:txBody>
      </p:sp>
    </p:spTree>
    <p:extLst>
      <p:ext uri="{BB962C8B-B14F-4D97-AF65-F5344CB8AC3E}">
        <p14:creationId xmlns:p14="http://schemas.microsoft.com/office/powerpoint/2010/main" val="3775471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Так же у пользователя будет возможность просмотреть атрибуты пространственных данных в формате реестров. Где будет так же возможность сделать по фильтрам определенные выборки и распечатать результаты, а так же по итогам выборки показать их на карте.</a:t>
            </a:r>
          </a:p>
        </p:txBody>
      </p:sp>
      <p:sp>
        <p:nvSpPr>
          <p:cNvPr id="4" name="Номер слайда 3"/>
          <p:cNvSpPr>
            <a:spLocks noGrp="1"/>
          </p:cNvSpPr>
          <p:nvPr>
            <p:ph type="sldNum" sz="quarter" idx="5"/>
          </p:nvPr>
        </p:nvSpPr>
        <p:spPr/>
        <p:txBody>
          <a:bodyPr/>
          <a:lstStyle/>
          <a:p>
            <a:fld id="{2F914611-3808-A44F-832B-9FF4314DBCF5}" type="slidenum">
              <a:rPr lang="ru-RU" smtClean="0"/>
              <a:t>24</a:t>
            </a:fld>
            <a:endParaRPr lang="ru-RU"/>
          </a:p>
        </p:txBody>
      </p:sp>
    </p:spTree>
    <p:extLst>
      <p:ext uri="{BB962C8B-B14F-4D97-AF65-F5344CB8AC3E}">
        <p14:creationId xmlns:p14="http://schemas.microsoft.com/office/powerpoint/2010/main" val="2437790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Теперь поговорим о паре онлайн сервисов: ИЖС и Градостроительная проработка. </a:t>
            </a:r>
          </a:p>
          <a:p>
            <a:r>
              <a:rPr lang="ru-RU" dirty="0"/>
              <a:t>Как и говорил ранее онлайн сервисы предназначены решить жизненные ситуации.</a:t>
            </a:r>
          </a:p>
          <a:p>
            <a:r>
              <a:rPr lang="ru-RU" dirty="0"/>
              <a:t>Если простыми словами сервис ИЖС предназначен помочь человеку построить дом на своем участке. Он сможет отрисовать свой дом, и выбрать место, где он может его построить, на своем земельном участке.</a:t>
            </a:r>
          </a:p>
          <a:p>
            <a:r>
              <a:rPr lang="ru-RU" dirty="0"/>
              <a:t>При определении местоположения сервис будет автоматически учитывать все ограничения земельного участка и выдавать информацию, что например в данном месте его местоположение невозможно по причине того что дом будет попадать в водоохранную зону реки.</a:t>
            </a:r>
          </a:p>
          <a:p>
            <a:r>
              <a:rPr lang="ru-RU" dirty="0"/>
              <a:t>На основе такой схемы пользователю будет получить разрешение на строительство своего дома.</a:t>
            </a:r>
          </a:p>
          <a:p>
            <a:endParaRPr lang="ru-RU" dirty="0"/>
          </a:p>
          <a:p>
            <a:r>
              <a:rPr lang="ru-RU" dirty="0"/>
              <a:t>Например сейчас люди подают данную схему, нарисовав ее от руки, без учета ограничений земельного участка и в итоге получают отказ на строительство дома от органа, который выдает такие разрешения.</a:t>
            </a:r>
          </a:p>
        </p:txBody>
      </p:sp>
      <p:sp>
        <p:nvSpPr>
          <p:cNvPr id="4" name="Номер слайда 3"/>
          <p:cNvSpPr>
            <a:spLocks noGrp="1"/>
          </p:cNvSpPr>
          <p:nvPr>
            <p:ph type="sldNum" sz="quarter" idx="5"/>
          </p:nvPr>
        </p:nvSpPr>
        <p:spPr/>
        <p:txBody>
          <a:bodyPr/>
          <a:lstStyle/>
          <a:p>
            <a:fld id="{2F914611-3808-A44F-832B-9FF4314DBCF5}" type="slidenum">
              <a:rPr lang="ru-RU" smtClean="0"/>
              <a:t>25</a:t>
            </a:fld>
            <a:endParaRPr lang="ru-RU"/>
          </a:p>
        </p:txBody>
      </p:sp>
    </p:spTree>
    <p:extLst>
      <p:ext uri="{BB962C8B-B14F-4D97-AF65-F5344CB8AC3E}">
        <p14:creationId xmlns:p14="http://schemas.microsoft.com/office/powerpoint/2010/main" val="535947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Второй сервис который мы рассмотрим. Называется Градостроительная проработка.</a:t>
            </a:r>
          </a:p>
          <a:p>
            <a:r>
              <a:rPr lang="ru-RU" dirty="0"/>
              <a:t>Как раз он показывает ту единую точку входа получения всей пространственной информации по объекту.</a:t>
            </a:r>
          </a:p>
          <a:p>
            <a:r>
              <a:rPr lang="ru-RU" dirty="0"/>
              <a:t>То есть пользователь будет иметь возможность в упрощенном порядке посмотреть все ограничения и регламенты использования своего участка, а так же базовую информации по нему. Раньше ему нужно было ли подаваться на отдельную услугу либо собираться информацию отдельно из каждого источника.</a:t>
            </a:r>
          </a:p>
        </p:txBody>
      </p:sp>
      <p:sp>
        <p:nvSpPr>
          <p:cNvPr id="4" name="Номер слайда 3"/>
          <p:cNvSpPr>
            <a:spLocks noGrp="1"/>
          </p:cNvSpPr>
          <p:nvPr>
            <p:ph type="sldNum" sz="quarter" idx="5"/>
          </p:nvPr>
        </p:nvSpPr>
        <p:spPr/>
        <p:txBody>
          <a:bodyPr/>
          <a:lstStyle/>
          <a:p>
            <a:fld id="{2F914611-3808-A44F-832B-9FF4314DBCF5}" type="slidenum">
              <a:rPr lang="ru-RU" smtClean="0"/>
              <a:t>26</a:t>
            </a:fld>
            <a:endParaRPr lang="ru-RU"/>
          </a:p>
        </p:txBody>
      </p:sp>
    </p:spTree>
    <p:extLst>
      <p:ext uri="{BB962C8B-B14F-4D97-AF65-F5344CB8AC3E}">
        <p14:creationId xmlns:p14="http://schemas.microsoft.com/office/powerpoint/2010/main" val="189528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spcAft>
                <a:spcPts val="1200"/>
              </a:spcAft>
              <a:buSzPct val="100000"/>
            </a:pPr>
            <a:r>
              <a:rPr lang="ru-RU" b="0" dirty="0">
                <a:solidFill>
                  <a:srgbClr val="007BB9"/>
                </a:solidFill>
                <a:latin typeface="Montserrat" pitchFamily="2" charset="0"/>
              </a:rPr>
              <a:t>На данном слайде можно увидеть основные этапы развития НСПД.</a:t>
            </a:r>
          </a:p>
          <a:p>
            <a:pPr algn="just">
              <a:spcAft>
                <a:spcPts val="1200"/>
              </a:spcAft>
              <a:buSzPct val="100000"/>
            </a:pPr>
            <a:r>
              <a:rPr lang="ru-RU" b="0" dirty="0">
                <a:solidFill>
                  <a:srgbClr val="007BB9"/>
                </a:solidFill>
                <a:latin typeface="Montserrat" pitchFamily="2" charset="0"/>
              </a:rPr>
              <a:t>На текущий год запланирована разработки и запуск в опытную эксплуатацию. В процесс разработки входят все приложения, которые ранее были указаны на слайде «Концептуальная схема архитектуры НСПД»</a:t>
            </a:r>
          </a:p>
          <a:p>
            <a:pPr algn="just">
              <a:spcAft>
                <a:spcPts val="1200"/>
              </a:spcAft>
              <a:buSzPct val="100000"/>
            </a:pPr>
            <a:r>
              <a:rPr lang="ru-RU" b="0" dirty="0">
                <a:solidFill>
                  <a:srgbClr val="007BB9"/>
                </a:solidFill>
                <a:latin typeface="Montserrat" pitchFamily="2" charset="0"/>
              </a:rPr>
              <a:t>И внедрение в 4 субъекта:</a:t>
            </a:r>
          </a:p>
          <a:p>
            <a:pPr marL="228600" indent="-228600">
              <a:buAutoNum type="arabicPeriod"/>
            </a:pPr>
            <a:r>
              <a:rPr lang="ru-RU" dirty="0"/>
              <a:t>Краснодарский край</a:t>
            </a:r>
          </a:p>
          <a:p>
            <a:pPr marL="228600" indent="-228600">
              <a:buAutoNum type="arabicPeriod"/>
            </a:pPr>
            <a:r>
              <a:rPr lang="ru-RU" dirty="0"/>
              <a:t>Иркутск</a:t>
            </a:r>
          </a:p>
          <a:p>
            <a:pPr marL="228600" indent="-228600">
              <a:buAutoNum type="arabicPeriod"/>
            </a:pPr>
            <a:r>
              <a:rPr lang="ru-RU" dirty="0"/>
              <a:t>Татарстан</a:t>
            </a:r>
          </a:p>
          <a:p>
            <a:pPr marL="228600" indent="-228600">
              <a:buFont typeface="+mj-lt"/>
              <a:buAutoNum type="arabicPeriod"/>
            </a:pPr>
            <a:r>
              <a:rPr lang="ru-RU" dirty="0"/>
              <a:t>Пермский край</a:t>
            </a:r>
            <a:br>
              <a:rPr lang="ru-RU" dirty="0"/>
            </a:br>
            <a:endParaRPr lang="ru-RU" b="0" dirty="0">
              <a:solidFill>
                <a:srgbClr val="007BB9"/>
              </a:solidFill>
              <a:latin typeface="Montserrat" pitchFamily="2" charset="0"/>
            </a:endParaRPr>
          </a:p>
          <a:p>
            <a:pPr marL="0" indent="0">
              <a:buFont typeface="+mj-lt"/>
              <a:buNone/>
            </a:pPr>
            <a:r>
              <a:rPr lang="ru-RU" b="0" dirty="0">
                <a:solidFill>
                  <a:srgbClr val="007BB9"/>
                </a:solidFill>
                <a:latin typeface="Montserrat" pitchFamily="2" charset="0"/>
              </a:rPr>
              <a:t>На начало следующего года запланировано подключение пользователей первых пользователей и опытная эксплуатация. После выделения новых мощностей в июне 2023, будут подключены еще 8 субъектов и к концу 2023 в системе НСПД будут работать 20 субъектов РФ. Так же параллельно с процессом подключения будет внедряться новый функционал и онлайн сервисы и кейсы. Начало промышленной </a:t>
            </a:r>
            <a:r>
              <a:rPr lang="ru-RU" b="0">
                <a:solidFill>
                  <a:srgbClr val="007BB9"/>
                </a:solidFill>
                <a:latin typeface="Montserrat" pitchFamily="2" charset="0"/>
              </a:rPr>
              <a:t>эксплуатации запланировано на начало 2024 года.</a:t>
            </a:r>
            <a:endParaRPr lang="ru-RU" b="0" dirty="0">
              <a:solidFill>
                <a:srgbClr val="007BB9"/>
              </a:solidFill>
              <a:latin typeface="Montserrat" pitchFamily="2" charset="0"/>
            </a:endParaRPr>
          </a:p>
          <a:p>
            <a:pPr marL="0" indent="0">
              <a:buFont typeface="+mj-lt"/>
              <a:buNone/>
            </a:pPr>
            <a:r>
              <a:rPr lang="ru-RU" b="0" dirty="0">
                <a:solidFill>
                  <a:srgbClr val="007BB9"/>
                </a:solidFill>
                <a:latin typeface="Montserrat" pitchFamily="2" charset="0"/>
              </a:rPr>
              <a:t>Внедрение на территорию всей РФ запланировано на конец 2024 год.</a:t>
            </a:r>
          </a:p>
          <a:p>
            <a:pPr marL="0" indent="0">
              <a:buFont typeface="+mj-lt"/>
              <a:buNone/>
            </a:pPr>
            <a:endParaRPr lang="ru-RU" b="0" dirty="0">
              <a:solidFill>
                <a:srgbClr val="007BB9"/>
              </a:solidFill>
              <a:latin typeface="Montserrat" pitchFamily="2" charset="0"/>
            </a:endParaRPr>
          </a:p>
          <a:p>
            <a:pPr marL="0" indent="0">
              <a:buFont typeface="+mj-lt"/>
              <a:buNone/>
            </a:pPr>
            <a:br>
              <a:rPr lang="ru-RU" b="0" dirty="0">
                <a:solidFill>
                  <a:srgbClr val="007BB9"/>
                </a:solidFill>
                <a:latin typeface="Montserrat" pitchFamily="2" charset="0"/>
              </a:rPr>
            </a:br>
            <a:endParaRPr lang="ru-RU" b="0" dirty="0">
              <a:solidFill>
                <a:srgbClr val="007BB9"/>
              </a:solidFill>
              <a:latin typeface="Montserrat" pitchFamily="2" charset="0"/>
            </a:endParaRPr>
          </a:p>
        </p:txBody>
      </p:sp>
      <p:sp>
        <p:nvSpPr>
          <p:cNvPr id="4" name="Номер слайда 3"/>
          <p:cNvSpPr>
            <a:spLocks noGrp="1"/>
          </p:cNvSpPr>
          <p:nvPr>
            <p:ph type="sldNum" sz="quarter" idx="5"/>
          </p:nvPr>
        </p:nvSpPr>
        <p:spPr/>
        <p:txBody>
          <a:bodyPr/>
          <a:lstStyle/>
          <a:p>
            <a:fld id="{2F914611-3808-A44F-832B-9FF4314DBCF5}" type="slidenum">
              <a:rPr lang="ru-RU" smtClean="0"/>
              <a:t>27</a:t>
            </a:fld>
            <a:endParaRPr lang="ru-RU"/>
          </a:p>
        </p:txBody>
      </p:sp>
    </p:spTree>
    <p:extLst>
      <p:ext uri="{BB962C8B-B14F-4D97-AF65-F5344CB8AC3E}">
        <p14:creationId xmlns:p14="http://schemas.microsoft.com/office/powerpoint/2010/main" val="2008883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Перспективы развития:</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a:t>
            </a:r>
            <a:r>
              <a:rPr lang="ru-RU" sz="1200" dirty="0">
                <a:latin typeface="Arial" panose="020B0604020202020204" pitchFamily="34" charset="0"/>
              </a:rPr>
              <a:t> </a:t>
            </a:r>
            <a:r>
              <a:rPr lang="ru-RU" sz="1200" b="1" dirty="0">
                <a:solidFill>
                  <a:schemeClr val="accent2"/>
                </a:solidFill>
                <a:latin typeface="Arial" panose="020B0604020202020204" pitchFamily="34" charset="0"/>
              </a:rPr>
              <a:t>цифровой экосистемы </a:t>
            </a:r>
            <a:r>
              <a:rPr lang="ru-RU" sz="12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Формирование </a:t>
            </a:r>
            <a:r>
              <a:rPr lang="ru-RU" sz="1200" b="1" dirty="0">
                <a:solidFill>
                  <a:schemeClr val="accent2"/>
                </a:solidFill>
                <a:latin typeface="Arial" panose="020B0604020202020204" pitchFamily="34" charset="0"/>
              </a:rPr>
              <a:t>центра экспертизы </a:t>
            </a:r>
            <a:r>
              <a:rPr lang="ru-RU" sz="12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 технологической платформы для </a:t>
            </a:r>
            <a:r>
              <a:rPr lang="ru-RU" sz="1200" b="1" dirty="0">
                <a:solidFill>
                  <a:schemeClr val="accent2"/>
                </a:solidFill>
                <a:latin typeface="Arial" panose="020B0604020202020204" pitchFamily="34" charset="0"/>
              </a:rPr>
              <a:t>отечественных</a:t>
            </a:r>
            <a:r>
              <a:rPr lang="ru-RU" sz="1200" b="1" dirty="0">
                <a:latin typeface="Arial" panose="020B0604020202020204" pitchFamily="34" charset="0"/>
              </a:rPr>
              <a:t> </a:t>
            </a:r>
            <a:r>
              <a:rPr lang="ru-RU" sz="1200" dirty="0">
                <a:solidFill>
                  <a:srgbClr val="000000"/>
                </a:solidFill>
                <a:latin typeface="Arial" panose="020B0604020202020204" pitchFamily="34" charset="0"/>
              </a:rPr>
              <a:t>программных разработок в сфере </a:t>
            </a:r>
            <a:r>
              <a:rPr lang="ru-RU" sz="1200" b="1" dirty="0">
                <a:solidFill>
                  <a:schemeClr val="accent2"/>
                </a:solidFill>
                <a:latin typeface="Arial" panose="020B0604020202020204" pitchFamily="34" charset="0"/>
              </a:rPr>
              <a:t>геоинформационных технологий</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Расширение сферы применения геоинформационных технологий</a:t>
            </a:r>
            <a:br>
              <a:rPr lang="ru-RU" sz="1200" dirty="0">
                <a:solidFill>
                  <a:srgbClr val="000000"/>
                </a:solidFill>
                <a:latin typeface="Arial" panose="020B0604020202020204" pitchFamily="34" charset="0"/>
              </a:rPr>
            </a:br>
            <a:r>
              <a:rPr lang="ru-RU" sz="1200" dirty="0">
                <a:solidFill>
                  <a:srgbClr val="000000"/>
                </a:solidFill>
                <a:latin typeface="Arial" panose="020B0604020202020204" pitchFamily="34" charset="0"/>
              </a:rPr>
              <a:t>за счёт</a:t>
            </a:r>
            <a:r>
              <a:rPr lang="ru-RU" sz="1200" dirty="0">
                <a:latin typeface="Arial" panose="020B0604020202020204" pitchFamily="34" charset="0"/>
              </a:rPr>
              <a:t> </a:t>
            </a:r>
            <a:r>
              <a:rPr lang="ru-RU" sz="1200" b="1" dirty="0">
                <a:solidFill>
                  <a:schemeClr val="accent2"/>
                </a:solidFill>
                <a:latin typeface="Arial" panose="020B0604020202020204" pitchFamily="34" charset="0"/>
              </a:rPr>
              <a:t>саморазвивающегося аналитического потенциала</a:t>
            </a:r>
            <a:r>
              <a:rPr lang="ru-RU" sz="1200" dirty="0">
                <a:latin typeface="Arial" panose="020B0604020202020204" pitchFamily="34" charset="0"/>
              </a:rPr>
              <a:t> </a:t>
            </a:r>
            <a:r>
              <a:rPr lang="ru-RU" sz="1200" dirty="0">
                <a:solidFill>
                  <a:srgbClr val="000000"/>
                </a:solidFill>
                <a:latin typeface="Arial" panose="020B0604020202020204" pitchFamily="34" charset="0"/>
              </a:rPr>
              <a:t>Системы</a:t>
            </a:r>
            <a:endParaRPr lang="en-US" sz="1200" dirty="0">
              <a:solidFill>
                <a:srgbClr val="000000"/>
              </a:solidFill>
              <a:latin typeface="Arial" panose="020B0604020202020204" pitchFamily="34" charset="0"/>
            </a:endParaRP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 базы и инструментов для</a:t>
            </a:r>
            <a:r>
              <a:rPr lang="ru-RU" sz="1200" dirty="0">
                <a:latin typeface="Arial" panose="020B0604020202020204" pitchFamily="34" charset="0"/>
              </a:rPr>
              <a:t> </a:t>
            </a:r>
            <a:r>
              <a:rPr lang="ru-RU" sz="1200" b="1" dirty="0" err="1">
                <a:solidFill>
                  <a:schemeClr val="accent2"/>
                </a:solidFill>
                <a:latin typeface="Arial" panose="020B0604020202020204" pitchFamily="34" charset="0"/>
              </a:rPr>
              <a:t>проактивного</a:t>
            </a:r>
            <a:r>
              <a:rPr lang="ru-RU" sz="1200" dirty="0">
                <a:latin typeface="Arial" panose="020B0604020202020204" pitchFamily="34" charset="0"/>
              </a:rPr>
              <a:t> </a:t>
            </a:r>
            <a:r>
              <a:rPr lang="ru-RU" sz="1200" dirty="0">
                <a:solidFill>
                  <a:srgbClr val="000000"/>
                </a:solidFill>
                <a:latin typeface="Arial" panose="020B0604020202020204" pitchFamily="34" charset="0"/>
              </a:rPr>
              <a:t>предоставления услуг</a:t>
            </a:r>
          </a:p>
        </p:txBody>
      </p:sp>
      <p:sp>
        <p:nvSpPr>
          <p:cNvPr id="4" name="Номер слайда 3"/>
          <p:cNvSpPr>
            <a:spLocks noGrp="1"/>
          </p:cNvSpPr>
          <p:nvPr>
            <p:ph type="sldNum" sz="quarter" idx="5"/>
          </p:nvPr>
        </p:nvSpPr>
        <p:spPr/>
        <p:txBody>
          <a:bodyPr/>
          <a:lstStyle/>
          <a:p>
            <a:fld id="{2F914611-3808-A44F-832B-9FF4314DBCF5}" type="slidenum">
              <a:rPr lang="ru-RU" smtClean="0"/>
              <a:t>28</a:t>
            </a:fld>
            <a:endParaRPr lang="ru-RU"/>
          </a:p>
        </p:txBody>
      </p:sp>
    </p:spTree>
    <p:extLst>
      <p:ext uri="{BB962C8B-B14F-4D97-AF65-F5344CB8AC3E}">
        <p14:creationId xmlns:p14="http://schemas.microsoft.com/office/powerpoint/2010/main" val="3893618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30</a:t>
            </a:fld>
            <a:endParaRPr lang="ru-RU" altLang="ru-RU" sz="1200"/>
          </a:p>
        </p:txBody>
      </p:sp>
    </p:spTree>
    <p:extLst>
      <p:ext uri="{BB962C8B-B14F-4D97-AF65-F5344CB8AC3E}">
        <p14:creationId xmlns:p14="http://schemas.microsoft.com/office/powerpoint/2010/main" val="2413290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31</a:t>
            </a:fld>
            <a:endParaRPr lang="ru-RU" altLang="ru-RU" sz="1200"/>
          </a:p>
        </p:txBody>
      </p:sp>
    </p:spTree>
    <p:extLst>
      <p:ext uri="{BB962C8B-B14F-4D97-AF65-F5344CB8AC3E}">
        <p14:creationId xmlns:p14="http://schemas.microsoft.com/office/powerpoint/2010/main" val="408626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32</a:t>
            </a:fld>
            <a:endParaRPr lang="ru-RU" altLang="ru-RU" sz="1200"/>
          </a:p>
        </p:txBody>
      </p:sp>
    </p:spTree>
    <p:extLst>
      <p:ext uri="{BB962C8B-B14F-4D97-AF65-F5344CB8AC3E}">
        <p14:creationId xmlns:p14="http://schemas.microsoft.com/office/powerpoint/2010/main" val="1986908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33</a:t>
            </a:fld>
            <a:endParaRPr lang="ru-RU" altLang="ru-RU" sz="1200"/>
          </a:p>
        </p:txBody>
      </p:sp>
    </p:spTree>
    <p:extLst>
      <p:ext uri="{BB962C8B-B14F-4D97-AF65-F5344CB8AC3E}">
        <p14:creationId xmlns:p14="http://schemas.microsoft.com/office/powerpoint/2010/main" val="40333492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34</a:t>
            </a:fld>
            <a:endParaRPr lang="ru-RU" altLang="ru-RU" sz="1200"/>
          </a:p>
        </p:txBody>
      </p:sp>
    </p:spTree>
    <p:extLst>
      <p:ext uri="{BB962C8B-B14F-4D97-AF65-F5344CB8AC3E}">
        <p14:creationId xmlns:p14="http://schemas.microsoft.com/office/powerpoint/2010/main" val="33185842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35</a:t>
            </a:fld>
            <a:endParaRPr lang="ru-RU" altLang="ru-RU" sz="1200"/>
          </a:p>
        </p:txBody>
      </p:sp>
    </p:spTree>
    <p:extLst>
      <p:ext uri="{BB962C8B-B14F-4D97-AF65-F5344CB8AC3E}">
        <p14:creationId xmlns:p14="http://schemas.microsoft.com/office/powerpoint/2010/main" val="38639418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36</a:t>
            </a:fld>
            <a:endParaRPr lang="ru-RU" altLang="ru-RU" sz="1200"/>
          </a:p>
        </p:txBody>
      </p:sp>
    </p:spTree>
    <p:extLst>
      <p:ext uri="{BB962C8B-B14F-4D97-AF65-F5344CB8AC3E}">
        <p14:creationId xmlns:p14="http://schemas.microsoft.com/office/powerpoint/2010/main" val="24764426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37</a:t>
            </a:fld>
            <a:endParaRPr lang="ru-RU" altLang="ru-RU" sz="1200"/>
          </a:p>
        </p:txBody>
      </p:sp>
    </p:spTree>
    <p:extLst>
      <p:ext uri="{BB962C8B-B14F-4D97-AF65-F5344CB8AC3E}">
        <p14:creationId xmlns:p14="http://schemas.microsoft.com/office/powerpoint/2010/main" val="3478851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38</a:t>
            </a:fld>
            <a:endParaRPr lang="ru-RU" altLang="ru-RU" sz="1200"/>
          </a:p>
        </p:txBody>
      </p:sp>
    </p:spTree>
    <p:extLst>
      <p:ext uri="{BB962C8B-B14F-4D97-AF65-F5344CB8AC3E}">
        <p14:creationId xmlns:p14="http://schemas.microsoft.com/office/powerpoint/2010/main" val="36750169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39</a:t>
            </a:fld>
            <a:endParaRPr lang="ru-RU" altLang="ru-RU" sz="1200"/>
          </a:p>
        </p:txBody>
      </p:sp>
    </p:spTree>
    <p:extLst>
      <p:ext uri="{BB962C8B-B14F-4D97-AF65-F5344CB8AC3E}">
        <p14:creationId xmlns:p14="http://schemas.microsoft.com/office/powerpoint/2010/main" val="23946067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40</a:t>
            </a:fld>
            <a:endParaRPr lang="ru-RU" altLang="ru-RU" sz="1200"/>
          </a:p>
        </p:txBody>
      </p:sp>
    </p:spTree>
    <p:extLst>
      <p:ext uri="{BB962C8B-B14F-4D97-AF65-F5344CB8AC3E}">
        <p14:creationId xmlns:p14="http://schemas.microsoft.com/office/powerpoint/2010/main" val="41783593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41</a:t>
            </a:fld>
            <a:endParaRPr lang="ru-RU" altLang="ru-RU" sz="1200"/>
          </a:p>
        </p:txBody>
      </p:sp>
    </p:spTree>
    <p:extLst>
      <p:ext uri="{BB962C8B-B14F-4D97-AF65-F5344CB8AC3E}">
        <p14:creationId xmlns:p14="http://schemas.microsoft.com/office/powerpoint/2010/main" val="12323305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42</a:t>
            </a:fld>
            <a:endParaRPr lang="ru-RU" altLang="ru-RU" sz="1200"/>
          </a:p>
        </p:txBody>
      </p:sp>
    </p:spTree>
    <p:extLst>
      <p:ext uri="{BB962C8B-B14F-4D97-AF65-F5344CB8AC3E}">
        <p14:creationId xmlns:p14="http://schemas.microsoft.com/office/powerpoint/2010/main" val="3036867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43</a:t>
            </a:fld>
            <a:endParaRPr lang="ru-RU" altLang="ru-RU" sz="1200"/>
          </a:p>
        </p:txBody>
      </p:sp>
    </p:spTree>
    <p:extLst>
      <p:ext uri="{BB962C8B-B14F-4D97-AF65-F5344CB8AC3E}">
        <p14:creationId xmlns:p14="http://schemas.microsoft.com/office/powerpoint/2010/main" val="39530021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44</a:t>
            </a:fld>
            <a:endParaRPr lang="ru-RU" altLang="ru-RU" sz="1200"/>
          </a:p>
        </p:txBody>
      </p:sp>
    </p:spTree>
    <p:extLst>
      <p:ext uri="{BB962C8B-B14F-4D97-AF65-F5344CB8AC3E}">
        <p14:creationId xmlns:p14="http://schemas.microsoft.com/office/powerpoint/2010/main" val="3430760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45</a:t>
            </a:fld>
            <a:endParaRPr lang="ru-RU" altLang="ru-RU" sz="1200"/>
          </a:p>
        </p:txBody>
      </p:sp>
    </p:spTree>
    <p:extLst>
      <p:ext uri="{BB962C8B-B14F-4D97-AF65-F5344CB8AC3E}">
        <p14:creationId xmlns:p14="http://schemas.microsoft.com/office/powerpoint/2010/main" val="41694479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46</a:t>
            </a:fld>
            <a:endParaRPr lang="ru-RU" altLang="ru-RU" sz="1200"/>
          </a:p>
        </p:txBody>
      </p:sp>
    </p:spTree>
    <p:extLst>
      <p:ext uri="{BB962C8B-B14F-4D97-AF65-F5344CB8AC3E}">
        <p14:creationId xmlns:p14="http://schemas.microsoft.com/office/powerpoint/2010/main" val="2744330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47</a:t>
            </a:fld>
            <a:endParaRPr lang="ru-RU" altLang="ru-RU" sz="1200"/>
          </a:p>
        </p:txBody>
      </p:sp>
    </p:spTree>
    <p:extLst>
      <p:ext uri="{BB962C8B-B14F-4D97-AF65-F5344CB8AC3E}">
        <p14:creationId xmlns:p14="http://schemas.microsoft.com/office/powerpoint/2010/main" val="40055208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48</a:t>
            </a:fld>
            <a:endParaRPr lang="ru-RU" altLang="ru-RU" sz="1200"/>
          </a:p>
        </p:txBody>
      </p:sp>
    </p:spTree>
    <p:extLst>
      <p:ext uri="{BB962C8B-B14F-4D97-AF65-F5344CB8AC3E}">
        <p14:creationId xmlns:p14="http://schemas.microsoft.com/office/powerpoint/2010/main" val="40477958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49</a:t>
            </a:fld>
            <a:endParaRPr lang="ru-RU" altLang="ru-RU" sz="1200"/>
          </a:p>
        </p:txBody>
      </p:sp>
    </p:spTree>
    <p:extLst>
      <p:ext uri="{BB962C8B-B14F-4D97-AF65-F5344CB8AC3E}">
        <p14:creationId xmlns:p14="http://schemas.microsoft.com/office/powerpoint/2010/main" val="3213164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50</a:t>
            </a:fld>
            <a:endParaRPr lang="ru-RU" altLang="ru-RU" sz="1200"/>
          </a:p>
        </p:txBody>
      </p:sp>
    </p:spTree>
    <p:extLst>
      <p:ext uri="{BB962C8B-B14F-4D97-AF65-F5344CB8AC3E}">
        <p14:creationId xmlns:p14="http://schemas.microsoft.com/office/powerpoint/2010/main" val="22459740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51</a:t>
            </a:fld>
            <a:endParaRPr lang="ru-RU" altLang="ru-RU" sz="1200"/>
          </a:p>
        </p:txBody>
      </p:sp>
    </p:spTree>
    <p:extLst>
      <p:ext uri="{BB962C8B-B14F-4D97-AF65-F5344CB8AC3E}">
        <p14:creationId xmlns:p14="http://schemas.microsoft.com/office/powerpoint/2010/main" val="27046353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52</a:t>
            </a:fld>
            <a:endParaRPr lang="ru-RU" altLang="ru-RU" sz="1200"/>
          </a:p>
        </p:txBody>
      </p:sp>
    </p:spTree>
    <p:extLst>
      <p:ext uri="{BB962C8B-B14F-4D97-AF65-F5344CB8AC3E}">
        <p14:creationId xmlns:p14="http://schemas.microsoft.com/office/powerpoint/2010/main" val="1225640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53</a:t>
            </a:fld>
            <a:endParaRPr lang="ru-RU" altLang="ru-RU" sz="1200"/>
          </a:p>
        </p:txBody>
      </p:sp>
    </p:spTree>
    <p:extLst>
      <p:ext uri="{BB962C8B-B14F-4D97-AF65-F5344CB8AC3E}">
        <p14:creationId xmlns:p14="http://schemas.microsoft.com/office/powerpoint/2010/main" val="36901553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54</a:t>
            </a:fld>
            <a:endParaRPr lang="ru-RU" altLang="ru-RU" sz="1200"/>
          </a:p>
        </p:txBody>
      </p:sp>
    </p:spTree>
    <p:extLst>
      <p:ext uri="{BB962C8B-B14F-4D97-AF65-F5344CB8AC3E}">
        <p14:creationId xmlns:p14="http://schemas.microsoft.com/office/powerpoint/2010/main" val="38218892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55</a:t>
            </a:fld>
            <a:endParaRPr lang="ru-RU" altLang="ru-RU" sz="1200"/>
          </a:p>
        </p:txBody>
      </p:sp>
    </p:spTree>
    <p:extLst>
      <p:ext uri="{BB962C8B-B14F-4D97-AF65-F5344CB8AC3E}">
        <p14:creationId xmlns:p14="http://schemas.microsoft.com/office/powerpoint/2010/main" val="24892893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56</a:t>
            </a:fld>
            <a:endParaRPr lang="ru-RU" altLang="ru-RU" sz="1200"/>
          </a:p>
        </p:txBody>
      </p:sp>
    </p:spTree>
    <p:extLst>
      <p:ext uri="{BB962C8B-B14F-4D97-AF65-F5344CB8AC3E}">
        <p14:creationId xmlns:p14="http://schemas.microsoft.com/office/powerpoint/2010/main" val="3935453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57</a:t>
            </a:fld>
            <a:endParaRPr lang="ru-RU" altLang="ru-RU" sz="1200"/>
          </a:p>
        </p:txBody>
      </p:sp>
    </p:spTree>
    <p:extLst>
      <p:ext uri="{BB962C8B-B14F-4D97-AF65-F5344CB8AC3E}">
        <p14:creationId xmlns:p14="http://schemas.microsoft.com/office/powerpoint/2010/main" val="918153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58</a:t>
            </a:fld>
            <a:endParaRPr lang="ru-RU" altLang="ru-RU" sz="1200"/>
          </a:p>
        </p:txBody>
      </p:sp>
    </p:spTree>
    <p:extLst>
      <p:ext uri="{BB962C8B-B14F-4D97-AF65-F5344CB8AC3E}">
        <p14:creationId xmlns:p14="http://schemas.microsoft.com/office/powerpoint/2010/main" val="40673676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2629B978-6FD5-4B4F-A517-6FD1F300FAC2}" type="slidenum">
              <a:rPr lang="ru-RU" altLang="ru-RU" sz="1200" smtClean="0"/>
              <a:pPr/>
              <a:t>59</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7700" y="1509713"/>
            <a:ext cx="7345363" cy="1042987"/>
          </a:xfrm>
        </p:spPr>
        <p:txBody>
          <a:bodyPr/>
          <a:lstStyle/>
          <a:p>
            <a:r>
              <a:rPr lang="ru-RU"/>
              <a:t>Образец заголовка</a:t>
            </a:r>
          </a:p>
        </p:txBody>
      </p:sp>
      <p:sp>
        <p:nvSpPr>
          <p:cNvPr id="3" name="Подзаголовок 2"/>
          <p:cNvSpPr>
            <a:spLocks noGrp="1"/>
          </p:cNvSpPr>
          <p:nvPr>
            <p:ph type="subTitle" idx="1"/>
          </p:nvPr>
        </p:nvSpPr>
        <p:spPr>
          <a:xfrm>
            <a:off x="1295400" y="2754313"/>
            <a:ext cx="6049963" cy="12430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DB0B4FA-753F-4344-AE19-7BC1B32420AC}" type="slidenum">
              <a:rPr lang="ru-RU" altLang="ru-RU"/>
              <a:pPr>
                <a:defRPr/>
              </a:pPr>
              <a:t>‹#›</a:t>
            </a:fld>
            <a:endParaRPr lang="ru-RU" altLang="ru-RU"/>
          </a:p>
        </p:txBody>
      </p:sp>
    </p:spTree>
    <p:extLst>
      <p:ext uri="{BB962C8B-B14F-4D97-AF65-F5344CB8AC3E}">
        <p14:creationId xmlns:p14="http://schemas.microsoft.com/office/powerpoint/2010/main" val="3942267200"/>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2C694BD-3E91-46CD-AA75-AE9E596ADC76}" type="slidenum">
              <a:rPr lang="ru-RU" altLang="ru-RU"/>
              <a:pPr>
                <a:defRPr/>
              </a:pPr>
              <a:t>‹#›</a:t>
            </a:fld>
            <a:endParaRPr lang="ru-RU" altLang="ru-RU"/>
          </a:p>
        </p:txBody>
      </p:sp>
    </p:spTree>
    <p:extLst>
      <p:ext uri="{BB962C8B-B14F-4D97-AF65-F5344CB8AC3E}">
        <p14:creationId xmlns:p14="http://schemas.microsoft.com/office/powerpoint/2010/main" val="407566302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3124200"/>
            <a:ext cx="7345363" cy="965200"/>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682625" y="2060575"/>
            <a:ext cx="7345363" cy="10636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E3071F5-5FB4-4484-B810-17BF1343C61F}" type="slidenum">
              <a:rPr lang="ru-RU" altLang="ru-RU"/>
              <a:pPr>
                <a:defRPr/>
              </a:pPr>
              <a:t>‹#›</a:t>
            </a:fld>
            <a:endParaRPr lang="ru-RU" altLang="ru-RU"/>
          </a:p>
        </p:txBody>
      </p:sp>
    </p:spTree>
    <p:extLst>
      <p:ext uri="{BB962C8B-B14F-4D97-AF65-F5344CB8AC3E}">
        <p14:creationId xmlns:p14="http://schemas.microsoft.com/office/powerpoint/2010/main" val="48951953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31800" y="1133475"/>
            <a:ext cx="3811588"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395788" y="1133475"/>
            <a:ext cx="3813175"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C2FC55D-840C-4DBE-978D-65BF1BDFCC51}" type="slidenum">
              <a:rPr lang="ru-RU" altLang="ru-RU"/>
              <a:pPr>
                <a:defRPr/>
              </a:pPr>
              <a:t>‹#›</a:t>
            </a:fld>
            <a:endParaRPr lang="ru-RU" altLang="ru-RU"/>
          </a:p>
        </p:txBody>
      </p:sp>
    </p:spTree>
    <p:extLst>
      <p:ext uri="{BB962C8B-B14F-4D97-AF65-F5344CB8AC3E}">
        <p14:creationId xmlns:p14="http://schemas.microsoft.com/office/powerpoint/2010/main" val="26391581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31800" y="1087438"/>
            <a:ext cx="3817938"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31800" y="1541463"/>
            <a:ext cx="3817938"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389438" y="1087438"/>
            <a:ext cx="3819525"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389438" y="1541463"/>
            <a:ext cx="3819525"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065222A5-74EE-418C-9216-CB8926BB0483}" type="slidenum">
              <a:rPr lang="ru-RU" altLang="ru-RU"/>
              <a:pPr>
                <a:defRPr/>
              </a:pPr>
              <a:t>‹#›</a:t>
            </a:fld>
            <a:endParaRPr lang="ru-RU" altLang="ru-RU"/>
          </a:p>
        </p:txBody>
      </p:sp>
    </p:spTree>
    <p:extLst>
      <p:ext uri="{BB962C8B-B14F-4D97-AF65-F5344CB8AC3E}">
        <p14:creationId xmlns:p14="http://schemas.microsoft.com/office/powerpoint/2010/main" val="401349663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8CB7451-334E-42C3-871F-F536D2DF5761}" type="slidenum">
              <a:rPr lang="ru-RU" altLang="ru-RU"/>
              <a:pPr>
                <a:defRPr/>
              </a:pPr>
              <a:t>‹#›</a:t>
            </a:fld>
            <a:endParaRPr lang="ru-RU" altLang="ru-RU"/>
          </a:p>
        </p:txBody>
      </p:sp>
    </p:spTree>
    <p:extLst>
      <p:ext uri="{BB962C8B-B14F-4D97-AF65-F5344CB8AC3E}">
        <p14:creationId xmlns:p14="http://schemas.microsoft.com/office/powerpoint/2010/main" val="244802383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75AEDB47-44D9-4005-BB3F-4922B64D9B0F}" type="slidenum">
              <a:rPr lang="ru-RU" altLang="ru-RU"/>
              <a:pPr>
                <a:defRPr/>
              </a:pPr>
              <a:t>‹#›</a:t>
            </a:fld>
            <a:endParaRPr lang="ru-RU" altLang="ru-RU"/>
          </a:p>
        </p:txBody>
      </p:sp>
    </p:spTree>
    <p:extLst>
      <p:ext uri="{BB962C8B-B14F-4D97-AF65-F5344CB8AC3E}">
        <p14:creationId xmlns:p14="http://schemas.microsoft.com/office/powerpoint/2010/main" val="152044599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800" y="193675"/>
            <a:ext cx="2843213" cy="823913"/>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378200" y="193675"/>
            <a:ext cx="4830763" cy="4148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31800" y="1017588"/>
            <a:ext cx="2843213" cy="3324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F577543-4825-4486-B655-8A7B37C118AD}" type="slidenum">
              <a:rPr lang="ru-RU" altLang="ru-RU"/>
              <a:pPr>
                <a:defRPr/>
              </a:pPr>
              <a:t>‹#›</a:t>
            </a:fld>
            <a:endParaRPr lang="ru-RU" altLang="ru-RU"/>
          </a:p>
        </p:txBody>
      </p:sp>
    </p:spTree>
    <p:extLst>
      <p:ext uri="{BB962C8B-B14F-4D97-AF65-F5344CB8AC3E}">
        <p14:creationId xmlns:p14="http://schemas.microsoft.com/office/powerpoint/2010/main" val="320016055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3863" y="3402013"/>
            <a:ext cx="5184775" cy="401637"/>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693863" y="434975"/>
            <a:ext cx="5184775" cy="291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693863" y="3803650"/>
            <a:ext cx="5184775" cy="571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983D556-7D31-406E-8584-A7A290633FD2}" type="slidenum">
              <a:rPr lang="ru-RU" altLang="ru-RU"/>
              <a:pPr>
                <a:defRPr/>
              </a:pPr>
              <a:t>‹#›</a:t>
            </a:fld>
            <a:endParaRPr lang="ru-RU" altLang="ru-RU"/>
          </a:p>
        </p:txBody>
      </p:sp>
    </p:spTree>
    <p:extLst>
      <p:ext uri="{BB962C8B-B14F-4D97-AF65-F5344CB8AC3E}">
        <p14:creationId xmlns:p14="http://schemas.microsoft.com/office/powerpoint/2010/main" val="333523481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78B60E3-55F3-4196-90FE-9B2D36F4546D}" type="slidenum">
              <a:rPr lang="ru-RU" altLang="ru-RU"/>
              <a:pPr>
                <a:defRPr/>
              </a:pPr>
              <a:t>‹#›</a:t>
            </a:fld>
            <a:endParaRPr lang="ru-RU" altLang="ru-RU"/>
          </a:p>
        </p:txBody>
      </p:sp>
    </p:spTree>
    <p:extLst>
      <p:ext uri="{BB962C8B-B14F-4D97-AF65-F5344CB8AC3E}">
        <p14:creationId xmlns:p14="http://schemas.microsoft.com/office/powerpoint/2010/main" val="46195523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65863" y="195263"/>
            <a:ext cx="1943100" cy="414655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31800" y="195263"/>
            <a:ext cx="5681663" cy="41465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8562F44-1370-4606-BFE9-64BA69559C0D}" type="slidenum">
              <a:rPr lang="ru-RU" altLang="ru-RU"/>
              <a:pPr>
                <a:defRPr/>
              </a:pPr>
              <a:t>‹#›</a:t>
            </a:fld>
            <a:endParaRPr lang="ru-RU" altLang="ru-RU"/>
          </a:p>
        </p:txBody>
      </p:sp>
    </p:spTree>
    <p:extLst>
      <p:ext uri="{BB962C8B-B14F-4D97-AF65-F5344CB8AC3E}">
        <p14:creationId xmlns:p14="http://schemas.microsoft.com/office/powerpoint/2010/main" val="363962112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Слайд_заголовок в 1 строку">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751C468A-AFE0-40F3-BF7E-A255C456D7FA}"/>
              </a:ext>
            </a:extLst>
          </p:cNvPr>
          <p:cNvSpPr/>
          <p:nvPr userDrawn="1"/>
        </p:nvSpPr>
        <p:spPr>
          <a:xfrm rot="16200000">
            <a:off x="8202735" y="4422897"/>
            <a:ext cx="34022" cy="842032"/>
          </a:xfrm>
          <a:prstGeom prst="rect">
            <a:avLst/>
          </a:prstGeom>
          <a:solidFill>
            <a:srgbClr val="1E4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01"/>
          </a:p>
        </p:txBody>
      </p:sp>
      <p:sp>
        <p:nvSpPr>
          <p:cNvPr id="10" name="Прямоугольник 9">
            <a:extLst>
              <a:ext uri="{FF2B5EF4-FFF2-40B4-BE49-F238E27FC236}">
                <a16:creationId xmlns:a16="http://schemas.microsoft.com/office/drawing/2014/main" id="{288A7276-9E0C-4204-8162-6046A849F2EC}"/>
              </a:ext>
            </a:extLst>
          </p:cNvPr>
          <p:cNvSpPr/>
          <p:nvPr userDrawn="1"/>
        </p:nvSpPr>
        <p:spPr>
          <a:xfrm>
            <a:off x="8606743" y="4018807"/>
            <a:ext cx="34019" cy="842118"/>
          </a:xfrm>
          <a:prstGeom prst="rect">
            <a:avLst/>
          </a:prstGeom>
          <a:solidFill>
            <a:srgbClr val="1E4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01"/>
          </a:p>
        </p:txBody>
      </p:sp>
      <p:sp>
        <p:nvSpPr>
          <p:cNvPr id="11" name="Номер слайда 3">
            <a:extLst>
              <a:ext uri="{FF2B5EF4-FFF2-40B4-BE49-F238E27FC236}">
                <a16:creationId xmlns:a16="http://schemas.microsoft.com/office/drawing/2014/main" id="{E0FE3CA4-8931-48F7-A416-491A0E844F79}"/>
              </a:ext>
            </a:extLst>
          </p:cNvPr>
          <p:cNvSpPr txBox="1">
            <a:spLocks/>
          </p:cNvSpPr>
          <p:nvPr userDrawn="1"/>
        </p:nvSpPr>
        <p:spPr>
          <a:xfrm>
            <a:off x="8207474" y="4369945"/>
            <a:ext cx="365725" cy="258799"/>
          </a:xfrm>
          <a:prstGeom prst="rect">
            <a:avLst/>
          </a:prstGeom>
        </p:spPr>
        <p:txBody>
          <a:bodyPr lIns="0" tIns="0" rIns="0" bIns="0" anchor="b"/>
          <a:lstStyle>
            <a:defPPr>
              <a:defRPr lang="en-US"/>
            </a:defPPr>
            <a:lvl1pPr marL="0" algn="l" defTabSz="685800" rtl="0" eaLnBrk="1" latinLnBrk="0" hangingPunct="1">
              <a:lnSpc>
                <a:spcPct val="100000"/>
              </a:lnSpc>
              <a:spcBef>
                <a:spcPct val="0"/>
              </a:spcBef>
              <a:buNone/>
              <a:defRPr lang="ru-RU" sz="900" b="0" kern="1200" spc="0" baseline="0" smtClean="0">
                <a:solidFill>
                  <a:srgbClr val="171C30"/>
                </a:solidFill>
                <a:latin typeface="Segoe UI Light" panose="020B0502040204020203" pitchFamily="34" charset="0"/>
                <a:ea typeface="PT Root UI" panose="020B0303020202020204" pitchFamily="34" charset="-52"/>
                <a:cs typeface="Segoe UI Light" panose="020B0502040204020203" pitchFamily="34" charset="0"/>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a:lstStyle>
          <a:p>
            <a:pPr>
              <a:lnSpc>
                <a:spcPct val="150000"/>
              </a:lnSpc>
              <a:spcAft>
                <a:spcPts val="483"/>
              </a:spcAft>
              <a:buClr>
                <a:schemeClr val="bg2"/>
              </a:buClr>
              <a:buSzPct val="130000"/>
            </a:pPr>
            <a:fld id="{AE3344E4-5E8A-4F97-8707-05640C78D158}" type="slidenum">
              <a:rPr lang="ru-RU" sz="945">
                <a:solidFill>
                  <a:schemeClr val="tx2">
                    <a:lumMod val="50000"/>
                    <a:lumOff val="50000"/>
                  </a:schemeClr>
                </a:solidFill>
              </a:rPr>
              <a:pPr>
                <a:lnSpc>
                  <a:spcPct val="150000"/>
                </a:lnSpc>
                <a:spcAft>
                  <a:spcPts val="483"/>
                </a:spcAft>
                <a:buClr>
                  <a:schemeClr val="bg2"/>
                </a:buClr>
                <a:buSzPct val="130000"/>
              </a:pPr>
              <a:t>‹#›</a:t>
            </a:fld>
            <a:endParaRPr lang="ru-RU" sz="945" dirty="0">
              <a:solidFill>
                <a:schemeClr val="tx2">
                  <a:lumMod val="50000"/>
                  <a:lumOff val="50000"/>
                </a:schemeClr>
              </a:solidFill>
            </a:endParaRPr>
          </a:p>
        </p:txBody>
      </p:sp>
      <p:sp>
        <p:nvSpPr>
          <p:cNvPr id="12" name="Текст 4">
            <a:extLst>
              <a:ext uri="{FF2B5EF4-FFF2-40B4-BE49-F238E27FC236}">
                <a16:creationId xmlns:a16="http://schemas.microsoft.com/office/drawing/2014/main" id="{E3328539-EA03-4D93-B675-C3122086584A}"/>
              </a:ext>
            </a:extLst>
          </p:cNvPr>
          <p:cNvSpPr>
            <a:spLocks noGrp="1"/>
          </p:cNvSpPr>
          <p:nvPr>
            <p:ph type="body" sz="quarter" idx="11" hasCustomPrompt="1"/>
          </p:nvPr>
        </p:nvSpPr>
        <p:spPr>
          <a:xfrm>
            <a:off x="289916" y="193083"/>
            <a:ext cx="6158077" cy="307414"/>
          </a:xfrm>
          <a:prstGeom prst="rect">
            <a:avLst/>
          </a:prstGeom>
        </p:spPr>
        <p:txBody>
          <a:bodyPr wrap="square" anchor="t">
            <a:noAutofit/>
          </a:bodyPr>
          <a:lstStyle>
            <a:lvl1pPr marL="0" marR="0" indent="0" algn="l" defTabSz="736323" rtl="0" eaLnBrk="1" fontAlgn="auto" latinLnBrk="0" hangingPunct="1">
              <a:lnSpc>
                <a:spcPct val="100000"/>
              </a:lnSpc>
              <a:spcBef>
                <a:spcPct val="0"/>
              </a:spcBef>
              <a:spcAft>
                <a:spcPts val="242"/>
              </a:spcAft>
              <a:buClrTx/>
              <a:buSzTx/>
              <a:buFontTx/>
              <a:buNone/>
              <a:tabLst/>
              <a:defRPr lang="ru-RU" sz="2079"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dirty="0"/>
              <a:t>Название заголовка. </a:t>
            </a:r>
            <a:r>
              <a:rPr lang="en-US" dirty="0"/>
              <a:t>Segoe UI </a:t>
            </a:r>
            <a:r>
              <a:rPr lang="en-US" dirty="0" err="1"/>
              <a:t>Semibold</a:t>
            </a:r>
            <a:r>
              <a:rPr lang="ru-RU" dirty="0"/>
              <a:t>, 22</a:t>
            </a:r>
          </a:p>
        </p:txBody>
      </p:sp>
      <p:sp>
        <p:nvSpPr>
          <p:cNvPr id="13" name="Текст 6">
            <a:extLst>
              <a:ext uri="{FF2B5EF4-FFF2-40B4-BE49-F238E27FC236}">
                <a16:creationId xmlns:a16="http://schemas.microsoft.com/office/drawing/2014/main" id="{35AFE9D4-B08E-4689-A0F0-6D5F5D0FBE75}"/>
              </a:ext>
            </a:extLst>
          </p:cNvPr>
          <p:cNvSpPr>
            <a:spLocks noGrp="1"/>
          </p:cNvSpPr>
          <p:nvPr>
            <p:ph type="body" sz="quarter" idx="13" hasCustomPrompt="1"/>
          </p:nvPr>
        </p:nvSpPr>
        <p:spPr>
          <a:xfrm>
            <a:off x="280753" y="584366"/>
            <a:ext cx="3733427" cy="265402"/>
          </a:xfrm>
          <a:prstGeom prst="rect">
            <a:avLst/>
          </a:prstGeom>
        </p:spPr>
        <p:txBody>
          <a:bodyPr/>
          <a:lstStyle>
            <a:lvl1pPr marL="0" indent="0" algn="l" defTabSz="864026" rtl="0" eaLnBrk="1" latinLnBrk="0" hangingPunct="1">
              <a:lnSpc>
                <a:spcPct val="90000"/>
              </a:lnSpc>
              <a:spcBef>
                <a:spcPct val="0"/>
              </a:spcBef>
              <a:spcAft>
                <a:spcPts val="0"/>
              </a:spcAft>
              <a:buNone/>
              <a:defRPr lang="ru-RU" sz="1228" kern="1200" dirty="0">
                <a:solidFill>
                  <a:srgbClr val="171C30"/>
                </a:solidFill>
                <a:latin typeface="Segoe UI Semilight" panose="020B0402040204020203" pitchFamily="34" charset="0"/>
                <a:ea typeface="PT Root UI" panose="020B0303020202020204" pitchFamily="34" charset="-52"/>
                <a:cs typeface="Segoe UI Semilight" panose="020B0402040204020203" pitchFamily="34" charset="0"/>
              </a:defRPr>
            </a:lvl1pPr>
            <a:lvl2pPr marL="220896" indent="0">
              <a:buNone/>
              <a:defRPr sz="1323">
                <a:solidFill>
                  <a:srgbClr val="002060"/>
                </a:solidFill>
                <a:latin typeface="+mj-lt"/>
              </a:defRPr>
            </a:lvl2pPr>
            <a:lvl3pPr marL="441794" indent="0">
              <a:buNone/>
              <a:defRPr sz="1323">
                <a:solidFill>
                  <a:srgbClr val="002060"/>
                </a:solidFill>
                <a:latin typeface="+mj-lt"/>
              </a:defRPr>
            </a:lvl3pPr>
            <a:lvl4pPr marL="1104483" indent="0">
              <a:buNone/>
              <a:defRPr sz="1323">
                <a:solidFill>
                  <a:srgbClr val="002060"/>
                </a:solidFill>
                <a:latin typeface="+mj-lt"/>
              </a:defRPr>
            </a:lvl4pPr>
            <a:lvl5pPr marL="1472645" indent="0">
              <a:buNone/>
              <a:defRPr sz="1323">
                <a:solidFill>
                  <a:srgbClr val="002060"/>
                </a:solidFill>
                <a:latin typeface="+mj-lt"/>
              </a:defRPr>
            </a:lvl5pPr>
          </a:lstStyle>
          <a:p>
            <a:pPr lvl="0"/>
            <a:r>
              <a:rPr lang="ru-RU" dirty="0"/>
              <a:t>Название подзаголовка. </a:t>
            </a:r>
            <a:r>
              <a:rPr lang="en-US" dirty="0"/>
              <a:t>Segoe UI </a:t>
            </a:r>
            <a:r>
              <a:rPr lang="en-US" dirty="0" err="1"/>
              <a:t>Semilight</a:t>
            </a:r>
            <a:r>
              <a:rPr lang="ru-RU" dirty="0"/>
              <a:t>, 13</a:t>
            </a:r>
          </a:p>
        </p:txBody>
      </p:sp>
      <p:sp>
        <p:nvSpPr>
          <p:cNvPr id="14" name="Текст 3">
            <a:extLst>
              <a:ext uri="{FF2B5EF4-FFF2-40B4-BE49-F238E27FC236}">
                <a16:creationId xmlns:a16="http://schemas.microsoft.com/office/drawing/2014/main" id="{0BB64205-C692-41D8-914D-F4AB7FEB87DF}"/>
              </a:ext>
            </a:extLst>
          </p:cNvPr>
          <p:cNvSpPr>
            <a:spLocks noGrp="1"/>
          </p:cNvSpPr>
          <p:nvPr>
            <p:ph type="body" sz="quarter" idx="14"/>
          </p:nvPr>
        </p:nvSpPr>
        <p:spPr>
          <a:xfrm>
            <a:off x="373533" y="1109446"/>
            <a:ext cx="7893698" cy="3260498"/>
          </a:xfrm>
          <a:prstGeom prst="rect">
            <a:avLst/>
          </a:prstGeom>
        </p:spPr>
        <p:txBody>
          <a:bodyPr/>
          <a:lstStyle>
            <a:lvl1pPr marL="0" indent="-220898">
              <a:buClr>
                <a:srgbClr val="E30613"/>
              </a:buClr>
              <a:buSzPct val="100000"/>
              <a:buFont typeface="Courier New" panose="02070309020205020404" pitchFamily="49" charset="0"/>
              <a:buChar char="o"/>
              <a:defRPr sz="1040">
                <a:solidFill>
                  <a:schemeClr val="accent1">
                    <a:lumMod val="10000"/>
                  </a:schemeClr>
                </a:solidFill>
                <a:latin typeface="+mn-lt"/>
              </a:defRPr>
            </a:lvl1pPr>
            <a:lvl2pPr marL="441794" indent="-170084">
              <a:buClr>
                <a:srgbClr val="E30613"/>
              </a:buClr>
              <a:buSzPct val="100000"/>
              <a:buFont typeface="Arial" panose="020B0604020202020204" pitchFamily="34" charset="0"/>
              <a:buChar char="•"/>
              <a:defRPr sz="945">
                <a:solidFill>
                  <a:schemeClr val="accent1">
                    <a:lumMod val="10000"/>
                  </a:schemeClr>
                </a:solidFill>
                <a:latin typeface="+mn-lt"/>
              </a:defRPr>
            </a:lvl2pPr>
            <a:lvl3pPr marL="662690" indent="-170084">
              <a:spcAft>
                <a:spcPts val="0"/>
              </a:spcAft>
              <a:buClr>
                <a:srgbClr val="E30613"/>
              </a:buClr>
              <a:buSzPct val="100000"/>
              <a:buFont typeface="Calibri Light" panose="020F0302020204030204" pitchFamily="34" charset="0"/>
              <a:buChar char="₋"/>
              <a:defRPr sz="850">
                <a:solidFill>
                  <a:schemeClr val="accent1">
                    <a:lumMod val="10000"/>
                  </a:schemeClr>
                </a:solidFill>
                <a:latin typeface="+mn-lt"/>
              </a:defRPr>
            </a:lvl3pPr>
          </a:lstStyle>
          <a:p>
            <a:pPr lvl="0"/>
            <a:r>
              <a:rPr lang="ru-RU" dirty="0"/>
              <a:t>Образец текста</a:t>
            </a:r>
          </a:p>
          <a:p>
            <a:pPr lvl="1"/>
            <a:r>
              <a:rPr lang="ru-RU" dirty="0"/>
              <a:t>Второй уровень</a:t>
            </a:r>
          </a:p>
          <a:p>
            <a:pPr lvl="2"/>
            <a:r>
              <a:rPr lang="ru-RU" dirty="0"/>
              <a:t>Третий уровень</a:t>
            </a:r>
          </a:p>
        </p:txBody>
      </p:sp>
      <p:pic>
        <p:nvPicPr>
          <p:cNvPr id="17" name="Рисунок 16">
            <a:extLst>
              <a:ext uri="{FF2B5EF4-FFF2-40B4-BE49-F238E27FC236}">
                <a16:creationId xmlns:a16="http://schemas.microsoft.com/office/drawing/2014/main" id="{5FCC2C72-F9B2-4FAA-83C5-749B81290C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051819" y="182590"/>
            <a:ext cx="1241662" cy="431926"/>
          </a:xfrm>
          <a:prstGeom prst="rect">
            <a:avLst/>
          </a:prstGeom>
        </p:spPr>
      </p:pic>
    </p:spTree>
    <p:extLst>
      <p:ext uri="{BB962C8B-B14F-4D97-AF65-F5344CB8AC3E}">
        <p14:creationId xmlns:p14="http://schemas.microsoft.com/office/powerpoint/2010/main" val="67614391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00" y="195263"/>
            <a:ext cx="7777163"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431800" y="1133475"/>
            <a:ext cx="7777163" cy="320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p:cNvSpPr>
            <a:spLocks noGrp="1" noChangeArrowheads="1"/>
          </p:cNvSpPr>
          <p:nvPr>
            <p:ph type="dt" sz="half" idx="2"/>
          </p:nvPr>
        </p:nvSpPr>
        <p:spPr bwMode="auto">
          <a:xfrm>
            <a:off x="431800"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defTabSz="771525" eaLnBrk="1" hangingPunct="1">
              <a:defRPr sz="12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2952750" y="4425950"/>
            <a:ext cx="273526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ctr" defTabSz="771525" eaLnBrk="1" hangingPunct="1">
              <a:defRPr sz="12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192838"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r" defTabSz="771525" eaLnBrk="1" hangingPunct="1">
              <a:defRPr sz="1200"/>
            </a:lvl1pPr>
          </a:lstStyle>
          <a:p>
            <a:pPr>
              <a:defRPr/>
            </a:pPr>
            <a:fld id="{70A1CCC0-1767-4A31-9E48-70610D552942}"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fade/>
  </p:transition>
  <p:hf hdr="0" ftr="0" dt="0"/>
  <p:txStyles>
    <p:title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charset="0"/>
        </a:defRPr>
      </a:lvl2pPr>
      <a:lvl3pPr algn="ctr" defTabSz="771525" rtl="0" eaLnBrk="0" fontAlgn="base" hangingPunct="0">
        <a:spcBef>
          <a:spcPct val="0"/>
        </a:spcBef>
        <a:spcAft>
          <a:spcPct val="0"/>
        </a:spcAft>
        <a:defRPr sz="3700">
          <a:solidFill>
            <a:schemeClr val="tx2"/>
          </a:solidFill>
          <a:latin typeface="Arial" charset="0"/>
        </a:defRPr>
      </a:lvl3pPr>
      <a:lvl4pPr algn="ctr" defTabSz="771525" rtl="0" eaLnBrk="0" fontAlgn="base" hangingPunct="0">
        <a:spcBef>
          <a:spcPct val="0"/>
        </a:spcBef>
        <a:spcAft>
          <a:spcPct val="0"/>
        </a:spcAft>
        <a:defRPr sz="3700">
          <a:solidFill>
            <a:schemeClr val="tx2"/>
          </a:solidFill>
          <a:latin typeface="Arial" charset="0"/>
        </a:defRPr>
      </a:lvl4pPr>
      <a:lvl5pPr algn="ctr" defTabSz="771525" rtl="0" eaLnBrk="0" fontAlgn="base" hangingPunct="0">
        <a:spcBef>
          <a:spcPct val="0"/>
        </a:spcBef>
        <a:spcAft>
          <a:spcPct val="0"/>
        </a:spcAft>
        <a:defRPr sz="3700">
          <a:solidFill>
            <a:schemeClr val="tx2"/>
          </a:solidFill>
          <a:latin typeface="Arial" charset="0"/>
        </a:defRPr>
      </a:lvl5pPr>
      <a:lvl6pPr marL="457200" algn="ctr" defTabSz="771525" rtl="0" fontAlgn="base">
        <a:spcBef>
          <a:spcPct val="0"/>
        </a:spcBef>
        <a:spcAft>
          <a:spcPct val="0"/>
        </a:spcAft>
        <a:defRPr sz="3700">
          <a:solidFill>
            <a:schemeClr val="tx2"/>
          </a:solidFill>
          <a:latin typeface="Arial" charset="0"/>
        </a:defRPr>
      </a:lvl6pPr>
      <a:lvl7pPr marL="914400" algn="ctr" defTabSz="771525" rtl="0" fontAlgn="base">
        <a:spcBef>
          <a:spcPct val="0"/>
        </a:spcBef>
        <a:spcAft>
          <a:spcPct val="0"/>
        </a:spcAft>
        <a:defRPr sz="3700">
          <a:solidFill>
            <a:schemeClr val="tx2"/>
          </a:solidFill>
          <a:latin typeface="Arial" charset="0"/>
        </a:defRPr>
      </a:lvl7pPr>
      <a:lvl8pPr marL="1371600" algn="ctr" defTabSz="771525" rtl="0" fontAlgn="base">
        <a:spcBef>
          <a:spcPct val="0"/>
        </a:spcBef>
        <a:spcAft>
          <a:spcPct val="0"/>
        </a:spcAft>
        <a:defRPr sz="3700">
          <a:solidFill>
            <a:schemeClr val="tx2"/>
          </a:solidFill>
          <a:latin typeface="Arial" charset="0"/>
        </a:defRPr>
      </a:lvl8pPr>
      <a:lvl9pPr marL="1828800" algn="ctr" defTabSz="771525" rtl="0" fontAlgn="base">
        <a:spcBef>
          <a:spcPct val="0"/>
        </a:spcBef>
        <a:spcAft>
          <a:spcPct val="0"/>
        </a:spcAft>
        <a:defRPr sz="3700">
          <a:solidFill>
            <a:schemeClr val="tx2"/>
          </a:solidFill>
          <a:latin typeface="Arial" charset="0"/>
        </a:defRPr>
      </a:lvl9pPr>
    </p:titleStyle>
    <p:bodyStyle>
      <a:lvl1pPr marL="288925" indent="-288925" algn="l" defTabSz="771525" rtl="0" eaLnBrk="0" fontAlgn="base" hangingPunct="0">
        <a:spcBef>
          <a:spcPct val="20000"/>
        </a:spcBef>
        <a:spcAft>
          <a:spcPct val="0"/>
        </a:spcAft>
        <a:buChar char="•"/>
        <a:defRPr sz="2700">
          <a:solidFill>
            <a:schemeClr val="tx1"/>
          </a:solidFill>
          <a:latin typeface="+mn-lt"/>
          <a:ea typeface="+mn-ea"/>
          <a:cs typeface="+mn-cs"/>
        </a:defRPr>
      </a:lvl1pPr>
      <a:lvl2pPr marL="627063" indent="-241300" algn="l" defTabSz="771525" rtl="0" eaLnBrk="0" fontAlgn="base" hangingPunct="0">
        <a:spcBef>
          <a:spcPct val="20000"/>
        </a:spcBef>
        <a:spcAft>
          <a:spcPct val="0"/>
        </a:spcAft>
        <a:buChar char="–"/>
        <a:defRPr sz="2400">
          <a:solidFill>
            <a:schemeClr val="tx1"/>
          </a:solidFill>
          <a:latin typeface="+mn-lt"/>
        </a:defRPr>
      </a:lvl2pPr>
      <a:lvl3pPr marL="963613" indent="-192088" algn="l" defTabSz="771525" rtl="0" eaLnBrk="0" fontAlgn="base" hangingPunct="0">
        <a:spcBef>
          <a:spcPct val="20000"/>
        </a:spcBef>
        <a:spcAft>
          <a:spcPct val="0"/>
        </a:spcAft>
        <a:buChar char="•"/>
        <a:defRPr sz="2000">
          <a:solidFill>
            <a:schemeClr val="tx1"/>
          </a:solidFill>
          <a:latin typeface="+mn-lt"/>
        </a:defRPr>
      </a:lvl3pPr>
      <a:lvl4pPr marL="1349375" indent="-192088" algn="l" defTabSz="771525" rtl="0" eaLnBrk="0" fontAlgn="base" hangingPunct="0">
        <a:spcBef>
          <a:spcPct val="20000"/>
        </a:spcBef>
        <a:spcAft>
          <a:spcPct val="0"/>
        </a:spcAft>
        <a:buChar char="–"/>
        <a:defRPr sz="1700">
          <a:solidFill>
            <a:schemeClr val="tx1"/>
          </a:solidFill>
          <a:latin typeface="+mn-lt"/>
        </a:defRPr>
      </a:lvl4pPr>
      <a:lvl5pPr marL="1735138" indent="-192088" algn="l" defTabSz="771525" rtl="0" eaLnBrk="0" fontAlgn="base" hangingPunct="0">
        <a:spcBef>
          <a:spcPct val="20000"/>
        </a:spcBef>
        <a:spcAft>
          <a:spcPct val="0"/>
        </a:spcAft>
        <a:buChar char="»"/>
        <a:defRPr sz="1700">
          <a:solidFill>
            <a:schemeClr val="tx1"/>
          </a:solidFill>
          <a:latin typeface="+mn-lt"/>
        </a:defRPr>
      </a:lvl5pPr>
      <a:lvl6pPr marL="2192338" indent="-192088" algn="l" defTabSz="771525" rtl="0" fontAlgn="base">
        <a:spcBef>
          <a:spcPct val="20000"/>
        </a:spcBef>
        <a:spcAft>
          <a:spcPct val="0"/>
        </a:spcAft>
        <a:buChar char="»"/>
        <a:defRPr sz="1700">
          <a:solidFill>
            <a:schemeClr val="tx1"/>
          </a:solidFill>
          <a:latin typeface="+mn-lt"/>
        </a:defRPr>
      </a:lvl6pPr>
      <a:lvl7pPr marL="2649538" indent="-192088" algn="l" defTabSz="771525" rtl="0" fontAlgn="base">
        <a:spcBef>
          <a:spcPct val="20000"/>
        </a:spcBef>
        <a:spcAft>
          <a:spcPct val="0"/>
        </a:spcAft>
        <a:buChar char="»"/>
        <a:defRPr sz="1700">
          <a:solidFill>
            <a:schemeClr val="tx1"/>
          </a:solidFill>
          <a:latin typeface="+mn-lt"/>
        </a:defRPr>
      </a:lvl7pPr>
      <a:lvl8pPr marL="3106738" indent="-192088" algn="l" defTabSz="771525" rtl="0" fontAlgn="base">
        <a:spcBef>
          <a:spcPct val="20000"/>
        </a:spcBef>
        <a:spcAft>
          <a:spcPct val="0"/>
        </a:spcAft>
        <a:buChar char="»"/>
        <a:defRPr sz="1700">
          <a:solidFill>
            <a:schemeClr val="tx1"/>
          </a:solidFill>
          <a:latin typeface="+mn-lt"/>
        </a:defRPr>
      </a:lvl8pPr>
      <a:lvl9pPr marL="3563938" indent="-192088" algn="l" defTabSz="771525" rtl="0" fontAlgn="base">
        <a:spcBef>
          <a:spcPct val="20000"/>
        </a:spcBef>
        <a:spcAft>
          <a:spcPct val="0"/>
        </a:spcAft>
        <a:buChar char="»"/>
        <a:defRPr sz="17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cs.cntd.ru/document/130414539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hyperlink" Target="https://docs.cntd.ru/document/1304145393" TargetMode="External"/><Relationship Id="rId13" Type="http://schemas.openxmlformats.org/officeDocument/2006/relationships/hyperlink" Target="https://docs.cntd.ru/document/1304145397" TargetMode="External"/><Relationship Id="rId3" Type="http://schemas.openxmlformats.org/officeDocument/2006/relationships/hyperlink" Target="https://docs.cntd.ru/document/1200046856" TargetMode="External"/><Relationship Id="rId7" Type="http://schemas.openxmlformats.org/officeDocument/2006/relationships/hyperlink" Target="https://docs.cntd.ru/document/1304145391" TargetMode="External"/><Relationship Id="rId12" Type="http://schemas.openxmlformats.org/officeDocument/2006/relationships/hyperlink" Target="https://docs.cntd.ru/document/1304145396" TargetMode="External"/><Relationship Id="rId2" Type="http://schemas.openxmlformats.org/officeDocument/2006/relationships/hyperlink" Target="https://docs.cntd.ru/document/1200044680" TargetMode="External"/><Relationship Id="rId1" Type="http://schemas.openxmlformats.org/officeDocument/2006/relationships/slideLayout" Target="../slideLayouts/slideLayout12.xml"/><Relationship Id="rId6" Type="http://schemas.openxmlformats.org/officeDocument/2006/relationships/hyperlink" Target="https://docs.cntd.ru/document/1200184998" TargetMode="External"/><Relationship Id="rId11" Type="http://schemas.openxmlformats.org/officeDocument/2006/relationships/hyperlink" Target="https://docs.cntd.ru/document/1304145394" TargetMode="External"/><Relationship Id="rId5" Type="http://schemas.openxmlformats.org/officeDocument/2006/relationships/hyperlink" Target="https://docs.cntd.ru/document/1200157078" TargetMode="External"/><Relationship Id="rId10" Type="http://schemas.openxmlformats.org/officeDocument/2006/relationships/hyperlink" Target="https://docs.cntd.ru/document/1304365906" TargetMode="External"/><Relationship Id="rId4" Type="http://schemas.openxmlformats.org/officeDocument/2006/relationships/hyperlink" Target="https://docs.cntd.ru/document/1200047520" TargetMode="External"/><Relationship Id="rId9" Type="http://schemas.openxmlformats.org/officeDocument/2006/relationships/hyperlink" Target="https://docs.cntd.ru/document/1304365905" TargetMode="External"/><Relationship Id="rId14" Type="http://schemas.openxmlformats.org/officeDocument/2006/relationships/hyperlink" Target="https://docs.cntd.ru/document/1200087134"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13" y="234950"/>
            <a:ext cx="46799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2"/>
          <p:cNvSpPr>
            <a:spLocks noChangeArrowheads="1"/>
          </p:cNvSpPr>
          <p:nvPr/>
        </p:nvSpPr>
        <p:spPr bwMode="auto">
          <a:xfrm>
            <a:off x="3175" y="1552575"/>
            <a:ext cx="8640763" cy="181399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13" name="Подзаголовок 2"/>
          <p:cNvSpPr>
            <a:spLocks noGrp="1"/>
          </p:cNvSpPr>
          <p:nvPr>
            <p:ph type="subTitle" idx="1"/>
          </p:nvPr>
        </p:nvSpPr>
        <p:spPr>
          <a:xfrm>
            <a:off x="1535113" y="0"/>
            <a:ext cx="6046787" cy="2073275"/>
          </a:xfrm>
        </p:spPr>
        <p:txBody>
          <a:bodyPr>
            <a:normAutofit/>
          </a:bodyPr>
          <a:lstStyle/>
          <a:p>
            <a:pPr>
              <a:defRPr/>
            </a:pPr>
            <a:r>
              <a:rPr lang="ru-RU" sz="1134" dirty="0">
                <a:latin typeface="Times New Roman" panose="02020603050405020304" pitchFamily="18" charset="0"/>
                <a:cs typeface="Times New Roman" panose="02020603050405020304" pitchFamily="18" charset="0"/>
              </a:rPr>
              <a:t>МИНИСТЕРСТВО ОБРАЗОВАНИЯ И НАУКИ РОССИЙСКОЙ ФЕДЕРАЦИИ</a:t>
            </a: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федеральное государственное автономное образовательное учреждение</a:t>
            </a: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высшего образования</a:t>
            </a: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 «НАЦИОНАЛЬНЫЙ ИССЛЕДОВАТЕЛЬСКИЙ</a:t>
            </a: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ТОМСКИЙ ПОЛИТЕХНИЧЕСКИЙ УНИВЕРСИТЕТ»</a:t>
            </a:r>
          </a:p>
          <a:p>
            <a:pPr>
              <a:defRPr/>
            </a:pP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ИНЖЕНЕРНАЯ ШКОЛА ПРИРОДНЫХ РЕСУРСОВ </a:t>
            </a:r>
            <a:br>
              <a:rPr lang="ru-RU" sz="1134" dirty="0">
                <a:latin typeface="Times New Roman" panose="02020603050405020304" pitchFamily="18" charset="0"/>
                <a:cs typeface="Times New Roman" panose="02020603050405020304" pitchFamily="18" charset="0"/>
              </a:rPr>
            </a:br>
            <a:r>
              <a:rPr lang="ru-RU" sz="1134" dirty="0">
                <a:latin typeface="Times New Roman" panose="02020603050405020304" pitchFamily="18" charset="0"/>
                <a:cs typeface="Times New Roman" panose="02020603050405020304" pitchFamily="18" charset="0"/>
              </a:rPr>
              <a:t>Отделение геологии</a:t>
            </a:r>
          </a:p>
          <a:p>
            <a:pPr>
              <a:defRPr/>
            </a:pPr>
            <a:r>
              <a:rPr lang="ru-RU" sz="1200" b="1" dirty="0">
                <a:latin typeface="Times New Roman" panose="02020603050405020304" pitchFamily="18" charset="0"/>
                <a:cs typeface="Times New Roman" panose="02020603050405020304" pitchFamily="18" charset="0"/>
              </a:rPr>
              <a:t> </a:t>
            </a:r>
            <a:br>
              <a:rPr lang="ru-RU" sz="1134" b="1" dirty="0">
                <a:latin typeface="Times New Roman" panose="02020603050405020304" pitchFamily="18" charset="0"/>
                <a:cs typeface="Times New Roman" panose="02020603050405020304" pitchFamily="18" charset="0"/>
              </a:rPr>
            </a:br>
            <a:r>
              <a:rPr lang="ru-RU" sz="1134" b="1" dirty="0">
                <a:latin typeface="Times New Roman" panose="02020603050405020304" pitchFamily="18" charset="0"/>
                <a:cs typeface="Times New Roman" panose="02020603050405020304" pitchFamily="18" charset="0"/>
              </a:rPr>
              <a:t> </a:t>
            </a:r>
            <a:endParaRPr lang="ru-RU" sz="1134" b="1" dirty="0"/>
          </a:p>
        </p:txBody>
      </p:sp>
      <p:sp>
        <p:nvSpPr>
          <p:cNvPr id="2053" name="Заголовок 1"/>
          <p:cNvSpPr>
            <a:spLocks noGrp="1"/>
          </p:cNvSpPr>
          <p:nvPr>
            <p:ph type="ctrTitle"/>
          </p:nvPr>
        </p:nvSpPr>
        <p:spPr>
          <a:xfrm>
            <a:off x="290513" y="1659731"/>
            <a:ext cx="8353425" cy="1541462"/>
          </a:xfrm>
        </p:spPr>
        <p:txBody>
          <a:bodyPr/>
          <a:lstStyle/>
          <a:p>
            <a:r>
              <a:rPr lang="ru-RU" altLang="ru-RU" sz="2800" dirty="0">
                <a:latin typeface="Times New Roman" pitchFamily="18" charset="0"/>
                <a:cs typeface="Times New Roman" pitchFamily="18" charset="0"/>
              </a:rPr>
              <a:t>Лекция 2</a:t>
            </a:r>
            <a:br>
              <a:rPr lang="ru-RU" altLang="ru-RU" sz="2800" dirty="0">
                <a:latin typeface="Times New Roman" pitchFamily="18" charset="0"/>
                <a:cs typeface="Times New Roman" pitchFamily="18" charset="0"/>
              </a:rPr>
            </a:br>
            <a:r>
              <a:rPr lang="ru-RU" altLang="ru-RU" sz="2799" dirty="0">
                <a:latin typeface="Times New Roman" pitchFamily="18" charset="0"/>
                <a:cs typeface="Times New Roman" pitchFamily="18" charset="0"/>
              </a:rPr>
              <a:t>Национальная система пространственных данных </a:t>
            </a:r>
            <a:r>
              <a:rPr lang="ru-RU" altLang="ru-RU" sz="2800" dirty="0">
                <a:latin typeface="Times New Roman" pitchFamily="18" charset="0"/>
                <a:cs typeface="Times New Roman" pitchFamily="18" charset="0"/>
              </a:rPr>
              <a:t>Технология построения инфраструктуры пространственных данных</a:t>
            </a:r>
            <a:endParaRPr lang="ru-RU" altLang="ru-RU" sz="2800" dirty="0">
              <a:solidFill>
                <a:schemeClr val="tx1"/>
              </a:solidFill>
              <a:latin typeface="Times New Roman" pitchFamily="18" charset="0"/>
              <a:cs typeface="Times New Roman" pitchFamily="18" charset="0"/>
            </a:endParaRPr>
          </a:p>
        </p:txBody>
      </p:sp>
      <p:sp>
        <p:nvSpPr>
          <p:cNvPr id="2054" name="Подзаголовок 2"/>
          <p:cNvSpPr txBox="1">
            <a:spLocks/>
          </p:cNvSpPr>
          <p:nvPr/>
        </p:nvSpPr>
        <p:spPr bwMode="auto">
          <a:xfrm>
            <a:off x="0" y="3136900"/>
            <a:ext cx="8640763"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pPr algn="r" eaLnBrk="1" hangingPunct="1">
              <a:spcBef>
                <a:spcPts val="400"/>
              </a:spcBef>
              <a:buClr>
                <a:schemeClr val="accent1"/>
              </a:buClr>
              <a:buSzPct val="70000"/>
              <a:buFont typeface="Wingdings" pitchFamily="2" charset="2"/>
              <a:buNone/>
            </a:pPr>
            <a:endParaRPr lang="ru-RU" altLang="ru-RU" sz="1200" b="1" dirty="0">
              <a:latin typeface="Times New Roman" pitchFamily="18" charset="0"/>
              <a:cs typeface="Times New Roman" pitchFamily="18" charset="0"/>
            </a:endParaRPr>
          </a:p>
          <a:p>
            <a:pPr algn="r" eaLnBrk="1" hangingPunct="1">
              <a:spcBef>
                <a:spcPts val="400"/>
              </a:spcBef>
              <a:buClr>
                <a:schemeClr val="accent1"/>
              </a:buClr>
              <a:buSzPct val="70000"/>
              <a:buFont typeface="Wingdings" pitchFamily="2" charset="2"/>
              <a:buNone/>
            </a:pPr>
            <a:endParaRPr lang="ru-RU" altLang="ru-RU" sz="1200" b="1" dirty="0">
              <a:latin typeface="Times New Roman" pitchFamily="18" charset="0"/>
              <a:cs typeface="Times New Roman" pitchFamily="18" charset="0"/>
            </a:endParaRPr>
          </a:p>
          <a:p>
            <a:pPr algn="ctr" eaLnBrk="1" hangingPunct="1">
              <a:spcBef>
                <a:spcPts val="400"/>
              </a:spcBef>
              <a:buClr>
                <a:schemeClr val="accent1"/>
              </a:buClr>
              <a:buSzPct val="70000"/>
              <a:buFont typeface="Wingdings" pitchFamily="2" charset="2"/>
              <a:buNone/>
            </a:pPr>
            <a:endParaRPr lang="ru-RU" altLang="ru-RU" sz="1200" b="1" dirty="0">
              <a:latin typeface="Times New Roman" pitchFamily="18" charset="0"/>
              <a:cs typeface="Times New Roman" pitchFamily="18" charset="0"/>
            </a:endParaRPr>
          </a:p>
          <a:p>
            <a:pPr algn="ctr" eaLnBrk="1" hangingPunct="1">
              <a:spcBef>
                <a:spcPts val="400"/>
              </a:spcBef>
              <a:buClr>
                <a:schemeClr val="accent1"/>
              </a:buClr>
              <a:buSzPct val="70000"/>
              <a:buFont typeface="Wingdings" pitchFamily="2" charset="2"/>
              <a:buNone/>
            </a:pPr>
            <a:endParaRPr lang="ru-RU" altLang="ru-RU" sz="1200" b="1" dirty="0">
              <a:latin typeface="Times New Roman" pitchFamily="18" charset="0"/>
              <a:cs typeface="Times New Roman" pitchFamily="18" charset="0"/>
            </a:endParaRPr>
          </a:p>
          <a:p>
            <a:pPr algn="ctr" eaLnBrk="1" hangingPunct="1">
              <a:spcBef>
                <a:spcPts val="400"/>
              </a:spcBef>
              <a:buClr>
                <a:schemeClr val="accent1"/>
              </a:buClr>
              <a:buSzPct val="70000"/>
              <a:buFont typeface="Wingdings" pitchFamily="2" charset="2"/>
              <a:buNone/>
            </a:pPr>
            <a:r>
              <a:rPr lang="ru-RU" altLang="ru-RU" sz="1200" b="1" dirty="0">
                <a:latin typeface="Times New Roman" pitchFamily="18" charset="0"/>
                <a:cs typeface="Times New Roman" pitchFamily="18" charset="0"/>
              </a:rPr>
              <a:t>2024</a:t>
            </a:r>
          </a:p>
          <a:p>
            <a:pPr eaLnBrk="1" hangingPunct="1">
              <a:spcBef>
                <a:spcPts val="600"/>
              </a:spcBef>
              <a:buClr>
                <a:schemeClr val="accent1"/>
              </a:buClr>
              <a:buSzPct val="70000"/>
              <a:buFont typeface="Wingdings" pitchFamily="2" charset="2"/>
              <a:buNone/>
            </a:pPr>
            <a:endParaRPr lang="ru-RU" altLang="ru-RU" sz="1400" b="1" dirty="0">
              <a:solidFill>
                <a:schemeClr val="tx2"/>
              </a:solidFill>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543472" y="184169"/>
            <a:ext cx="6158076" cy="30738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Публичная карта Росреестра</a:t>
            </a:r>
          </a:p>
        </p:txBody>
      </p:sp>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22FE1E83-12F4-419A-B3A1-5D685B63BEC3}"/>
              </a:ext>
            </a:extLst>
          </p:cNvPr>
          <p:cNvPicPr>
            <a:picLocks noChangeAspect="1"/>
          </p:cNvPicPr>
          <p:nvPr/>
        </p:nvPicPr>
        <p:blipFill>
          <a:blip r:embed="rId3"/>
          <a:stretch>
            <a:fillRect/>
          </a:stretch>
        </p:blipFill>
        <p:spPr>
          <a:xfrm>
            <a:off x="1031633" y="796790"/>
            <a:ext cx="7084236" cy="3505144"/>
          </a:xfrm>
          <a:prstGeom prst="rect">
            <a:avLst/>
          </a:prstGeom>
        </p:spPr>
      </p:pic>
      <p:sp>
        <p:nvSpPr>
          <p:cNvPr id="8" name="TextBox 7">
            <a:extLst>
              <a:ext uri="{FF2B5EF4-FFF2-40B4-BE49-F238E27FC236}">
                <a16:creationId xmlns:a16="http://schemas.microsoft.com/office/drawing/2014/main" id="{954034C7-E28C-7C06-EBC0-EB25001EF82E}"/>
              </a:ext>
            </a:extLst>
          </p:cNvPr>
          <p:cNvSpPr txBox="1"/>
          <p:nvPr/>
        </p:nvSpPr>
        <p:spPr>
          <a:xfrm>
            <a:off x="642746" y="4403003"/>
            <a:ext cx="6411633" cy="300723"/>
          </a:xfrm>
          <a:prstGeom prst="rect">
            <a:avLst/>
          </a:prstGeom>
          <a:noFill/>
        </p:spPr>
        <p:txBody>
          <a:bodyPr wrap="square">
            <a:spAutoFit/>
          </a:bodyPr>
          <a:lstStyle/>
          <a:p>
            <a:pPr algn="just">
              <a:lnSpc>
                <a:spcPct val="114000"/>
              </a:lnSpc>
              <a:buSzPts val="1050"/>
            </a:pPr>
            <a:r>
              <a:rPr lang="ru-RU" sz="1063" b="1" dirty="0">
                <a:latin typeface="Montserrat" pitchFamily="2" charset="0"/>
                <a:ea typeface="Montserrat"/>
              </a:rPr>
              <a:t>Ссылка</a:t>
            </a:r>
            <a:r>
              <a:rPr lang="ru-RU" sz="1276" b="1" dirty="0">
                <a:latin typeface="Montserrat" pitchFamily="2" charset="0"/>
                <a:ea typeface="Montserrat"/>
              </a:rPr>
              <a:t>:</a:t>
            </a:r>
            <a:r>
              <a:rPr lang="en-US" sz="1276" b="1" dirty="0">
                <a:latin typeface="Montserrat" pitchFamily="2" charset="0"/>
                <a:ea typeface="Montserrat"/>
              </a:rPr>
              <a:t> </a:t>
            </a:r>
            <a:r>
              <a:rPr lang="en" sz="1063" dirty="0">
                <a:latin typeface="Montserrat" pitchFamily="2" charset="0"/>
                <a:ea typeface="Montserrat"/>
              </a:rPr>
              <a:t>https://</a:t>
            </a:r>
            <a:r>
              <a:rPr lang="en" sz="1063" dirty="0" err="1">
                <a:latin typeface="Montserrat" pitchFamily="2" charset="0"/>
                <a:ea typeface="Montserrat"/>
              </a:rPr>
              <a:t>pkk.rosreestr.ru</a:t>
            </a:r>
            <a:r>
              <a:rPr lang="en" sz="1063" dirty="0">
                <a:latin typeface="Montserrat" pitchFamily="2" charset="0"/>
                <a:ea typeface="Montserrat"/>
              </a:rPr>
              <a:t>/</a:t>
            </a:r>
            <a:endParaRPr lang="ru-RU" sz="1276" dirty="0">
              <a:solidFill>
                <a:schemeClr val="dk1"/>
              </a:solidFill>
              <a:latin typeface="Montserrat" pitchFamily="2" charset="0"/>
              <a:ea typeface="Montserrat"/>
              <a:cs typeface="Montserrat"/>
              <a:sym typeface="Montserrat"/>
            </a:endParaRPr>
          </a:p>
        </p:txBody>
      </p:sp>
      <p:sp>
        <p:nvSpPr>
          <p:cNvPr id="2" name="Rectangle 16">
            <a:extLst>
              <a:ext uri="{FF2B5EF4-FFF2-40B4-BE49-F238E27FC236}">
                <a16:creationId xmlns:a16="http://schemas.microsoft.com/office/drawing/2014/main" id="{314EB035-0B08-7C9E-2E77-BD7AA76F7529}"/>
              </a:ext>
            </a:extLst>
          </p:cNvPr>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4" name="Прямоугольник 3">
            <a:extLst>
              <a:ext uri="{FF2B5EF4-FFF2-40B4-BE49-F238E27FC236}">
                <a16:creationId xmlns:a16="http://schemas.microsoft.com/office/drawing/2014/main" id="{41D55D27-4DA8-3C7F-200B-5A7F66FDC17D}"/>
              </a:ext>
            </a:extLst>
          </p:cNvPr>
          <p:cNvSpPr/>
          <p:nvPr/>
        </p:nvSpPr>
        <p:spPr>
          <a:xfrm>
            <a:off x="6977415" y="248"/>
            <a:ext cx="1662906" cy="7128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7320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765157" y="136674"/>
            <a:ext cx="6975526" cy="30738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Единый информационный ресурс (ЕИР)</a:t>
            </a:r>
          </a:p>
        </p:txBody>
      </p:sp>
      <p:pic>
        <p:nvPicPr>
          <p:cNvPr id="3" name="Рисунок 2">
            <a:extLst>
              <a:ext uri="{FF2B5EF4-FFF2-40B4-BE49-F238E27FC236}">
                <a16:creationId xmlns:a16="http://schemas.microsoft.com/office/drawing/2014/main" id="{79BBC597-7AB0-0069-0FBD-C0C9DDFA2882}"/>
              </a:ext>
            </a:extLst>
          </p:cNvPr>
          <p:cNvPicPr>
            <a:picLocks noChangeAspect="1"/>
          </p:cNvPicPr>
          <p:nvPr/>
        </p:nvPicPr>
        <p:blipFill>
          <a:blip r:embed="rId3"/>
          <a:stretch>
            <a:fillRect/>
          </a:stretch>
        </p:blipFill>
        <p:spPr>
          <a:xfrm>
            <a:off x="815562" y="713111"/>
            <a:ext cx="7300021" cy="3600428"/>
          </a:xfrm>
          <a:prstGeom prst="rect">
            <a:avLst/>
          </a:prstGeom>
        </p:spPr>
      </p:pic>
      <p:sp>
        <p:nvSpPr>
          <p:cNvPr id="6" name="TextBox 5">
            <a:extLst>
              <a:ext uri="{FF2B5EF4-FFF2-40B4-BE49-F238E27FC236}">
                <a16:creationId xmlns:a16="http://schemas.microsoft.com/office/drawing/2014/main" id="{B02F0949-7E75-01EF-1D29-E28CDBAD2281}"/>
              </a:ext>
            </a:extLst>
          </p:cNvPr>
          <p:cNvSpPr txBox="1"/>
          <p:nvPr/>
        </p:nvSpPr>
        <p:spPr>
          <a:xfrm>
            <a:off x="642747" y="4360231"/>
            <a:ext cx="4319441" cy="300723"/>
          </a:xfrm>
          <a:prstGeom prst="rect">
            <a:avLst/>
          </a:prstGeom>
          <a:noFill/>
        </p:spPr>
        <p:txBody>
          <a:bodyPr wrap="square">
            <a:spAutoFit/>
          </a:bodyPr>
          <a:lstStyle/>
          <a:p>
            <a:pPr algn="just">
              <a:lnSpc>
                <a:spcPct val="114000"/>
              </a:lnSpc>
              <a:buSzPts val="1050"/>
            </a:pPr>
            <a:r>
              <a:rPr lang="ru-RU" sz="1063" b="1" dirty="0">
                <a:latin typeface="Montserrat" pitchFamily="2" charset="0"/>
                <a:ea typeface="Montserrat"/>
              </a:rPr>
              <a:t>Ссылка</a:t>
            </a:r>
            <a:r>
              <a:rPr lang="ru-RU" sz="1276" b="1" dirty="0">
                <a:latin typeface="Montserrat" pitchFamily="2" charset="0"/>
                <a:ea typeface="Montserrat"/>
              </a:rPr>
              <a:t>:</a:t>
            </a:r>
            <a:r>
              <a:rPr lang="en-US" sz="1276" b="1" dirty="0">
                <a:latin typeface="Montserrat" pitchFamily="2" charset="0"/>
                <a:ea typeface="Montserrat"/>
              </a:rPr>
              <a:t> </a:t>
            </a:r>
            <a:r>
              <a:rPr lang="en" sz="1063" dirty="0">
                <a:latin typeface="Montserrat" pitchFamily="2" charset="0"/>
                <a:ea typeface="Montserrat"/>
              </a:rPr>
              <a:t>https://</a:t>
            </a:r>
            <a:r>
              <a:rPr lang="en" sz="1063" dirty="0" err="1">
                <a:latin typeface="Montserrat" pitchFamily="2" charset="0"/>
                <a:ea typeface="Montserrat"/>
              </a:rPr>
              <a:t>eir.rosreestr.gov.ru</a:t>
            </a:r>
            <a:r>
              <a:rPr lang="en" sz="1063" dirty="0">
                <a:latin typeface="Montserrat" pitchFamily="2" charset="0"/>
                <a:ea typeface="Montserrat"/>
              </a:rPr>
              <a:t>/</a:t>
            </a:r>
            <a:endParaRPr lang="ru-RU" sz="1276" dirty="0">
              <a:solidFill>
                <a:schemeClr val="dk1"/>
              </a:solidFill>
              <a:latin typeface="Montserrat" pitchFamily="2" charset="0"/>
              <a:ea typeface="Montserrat"/>
              <a:cs typeface="Montserrat"/>
              <a:sym typeface="Montserrat"/>
            </a:endParaRPr>
          </a:p>
        </p:txBody>
      </p:sp>
      <p:sp>
        <p:nvSpPr>
          <p:cNvPr id="2" name="Rectangle 16">
            <a:extLst>
              <a:ext uri="{FF2B5EF4-FFF2-40B4-BE49-F238E27FC236}">
                <a16:creationId xmlns:a16="http://schemas.microsoft.com/office/drawing/2014/main" id="{137C6F8B-86A4-FED7-0CDE-1C9CFEAD40BB}"/>
              </a:ext>
            </a:extLst>
          </p:cNvPr>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4" name="Прямоугольник 3">
            <a:extLst>
              <a:ext uri="{FF2B5EF4-FFF2-40B4-BE49-F238E27FC236}">
                <a16:creationId xmlns:a16="http://schemas.microsoft.com/office/drawing/2014/main" id="{C5C67C0B-1D92-0ED8-0C0D-CF1B5E239606}"/>
              </a:ext>
            </a:extLst>
          </p:cNvPr>
          <p:cNvSpPr/>
          <p:nvPr/>
        </p:nvSpPr>
        <p:spPr>
          <a:xfrm>
            <a:off x="6977415" y="248"/>
            <a:ext cx="1662906" cy="7128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22840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4</a:t>
            </a:fld>
            <a:endParaRPr lang="ru-RU" altLang="ru-RU" sz="1200"/>
          </a:p>
        </p:txBody>
      </p:sp>
      <p:sp>
        <p:nvSpPr>
          <p:cNvPr id="9" name="TextBox 8"/>
          <p:cNvSpPr txBox="1"/>
          <p:nvPr/>
        </p:nvSpPr>
        <p:spPr>
          <a:xfrm>
            <a:off x="503629" y="126442"/>
            <a:ext cx="8136693" cy="877420"/>
          </a:xfrm>
          <a:prstGeom prst="rect">
            <a:avLst/>
          </a:prstGeom>
          <a:noFill/>
        </p:spPr>
        <p:txBody>
          <a:bodyPr wrap="square" rtlCol="0">
            <a:spAutoFit/>
          </a:bodyPr>
          <a:lstStyle/>
          <a:p>
            <a:pPr algn="l"/>
            <a:r>
              <a:rPr lang="ru-RU" sz="2551" b="1" dirty="0">
                <a:solidFill>
                  <a:srgbClr val="292C2F"/>
                </a:solidFill>
                <a:latin typeface="Times New Roman" panose="02020603050405020304" pitchFamily="18" charset="0"/>
                <a:cs typeface="Times New Roman" panose="02020603050405020304" pitchFamily="18" charset="0"/>
              </a:rPr>
              <a:t>Национальная система пространственных данных (НСПД)</a:t>
            </a:r>
          </a:p>
        </p:txBody>
      </p:sp>
      <p:sp>
        <p:nvSpPr>
          <p:cNvPr id="5" name="Прямоугольник 4"/>
          <p:cNvSpPr/>
          <p:nvPr/>
        </p:nvSpPr>
        <p:spPr>
          <a:xfrm>
            <a:off x="663213" y="1049234"/>
            <a:ext cx="7696406" cy="3494931"/>
          </a:xfrm>
          <a:prstGeom prst="rect">
            <a:avLst/>
          </a:prstGeom>
          <a:ln>
            <a:solidFill>
              <a:srgbClr val="FF0000"/>
            </a:solidFill>
          </a:ln>
        </p:spPr>
        <p:txBody>
          <a:bodyPr wrap="square">
            <a:spAutoFit/>
          </a:bodyPr>
          <a:lstStyle/>
          <a:p>
            <a:pPr algn="just"/>
            <a:r>
              <a:rPr lang="ru-RU" sz="1701" dirty="0">
                <a:solidFill>
                  <a:srgbClr val="292C2F"/>
                </a:solidFill>
                <a:latin typeface="Times New Roman" panose="02020603050405020304" pitchFamily="18" charset="0"/>
                <a:cs typeface="Times New Roman" panose="02020603050405020304" pitchFamily="18" charset="0"/>
              </a:rPr>
              <a:t>В рамках реализации госпрограммы "Национальная система пространственных данных" к 2030 году планируется создать единую цифровую платформу пространственных данных и единую электронную картографическую основу, которые будут включать в себя сведения об объектах недвижимости, зарегистрированных правах на недвижимое имущество и государственной кадастровой оценке. </a:t>
            </a:r>
          </a:p>
          <a:p>
            <a:pPr algn="just"/>
            <a:r>
              <a:rPr lang="ru-RU" sz="1701" dirty="0">
                <a:solidFill>
                  <a:srgbClr val="292C2F"/>
                </a:solidFill>
                <a:latin typeface="Times New Roman" panose="02020603050405020304" pitchFamily="18" charset="0"/>
                <a:cs typeface="Times New Roman" panose="02020603050405020304" pitchFamily="18" charset="0"/>
              </a:rPr>
              <a:t>Их внедрение и функционирование позволит повысить качество государственных услуг в части осуществления государственного кадастрового учета недвижимого имущества или государственной регистрации прав на него, в том числе за счет доступности их предоставления в электронном виде. Постановление от 1 декабря 2021 г. № 2148 об утверждении соответствующей государственной программы и входящих в ее состав мероприятий подписал Председатель Правительства РФ Михаил Мишустин.</a:t>
            </a:r>
          </a:p>
        </p:txBody>
      </p:sp>
    </p:spTree>
    <p:extLst>
      <p:ext uri="{BB962C8B-B14F-4D97-AF65-F5344CB8AC3E}">
        <p14:creationId xmlns:p14="http://schemas.microsoft.com/office/powerpoint/2010/main" val="259559801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5</a:t>
            </a:fld>
            <a:endParaRPr lang="ru-RU" altLang="ru-RU" sz="1200"/>
          </a:p>
        </p:txBody>
      </p:sp>
      <p:sp>
        <p:nvSpPr>
          <p:cNvPr id="5" name="Прямоугольник 4"/>
          <p:cNvSpPr/>
          <p:nvPr/>
        </p:nvSpPr>
        <p:spPr>
          <a:xfrm>
            <a:off x="594052" y="97007"/>
            <a:ext cx="7696406" cy="4280146"/>
          </a:xfrm>
          <a:prstGeom prst="rect">
            <a:avLst/>
          </a:prstGeom>
          <a:ln>
            <a:solidFill>
              <a:srgbClr val="FF0000"/>
            </a:solidFill>
          </a:ln>
        </p:spPr>
        <p:txBody>
          <a:bodyPr wrap="square">
            <a:spAutoFit/>
          </a:bodyPr>
          <a:lstStyle/>
          <a:p>
            <a:pPr algn="l"/>
            <a:r>
              <a:rPr lang="ru-RU" sz="1701" dirty="0">
                <a:solidFill>
                  <a:srgbClr val="292C2F"/>
                </a:solidFill>
                <a:latin typeface="Times New Roman" panose="02020603050405020304" pitchFamily="18" charset="0"/>
                <a:cs typeface="Times New Roman" panose="02020603050405020304" pitchFamily="18" charset="0"/>
              </a:rPr>
              <a:t>Необходимость принятия документа объясняется следующими факторами:</a:t>
            </a:r>
          </a:p>
          <a:p>
            <a:pPr algn="l">
              <a:buFont typeface="Arial" panose="020B0604020202020204" pitchFamily="34" charset="0"/>
              <a:buChar char="•"/>
            </a:pPr>
            <a:r>
              <a:rPr lang="ru-RU" sz="1701" dirty="0">
                <a:solidFill>
                  <a:srgbClr val="292C2F"/>
                </a:solidFill>
                <a:latin typeface="Times New Roman" panose="02020603050405020304" pitchFamily="18" charset="0"/>
                <a:cs typeface="Times New Roman" panose="02020603050405020304" pitchFamily="18" charset="0"/>
              </a:rPr>
              <a:t>завершением реализации федеральной целевой программы "Развитие единой государственной системы регистрации прав и кадастрового учета недвижимости на 2012 – 2020 годы";</a:t>
            </a:r>
          </a:p>
          <a:p>
            <a:pPr algn="just">
              <a:buFont typeface="Arial" panose="020B0604020202020204" pitchFamily="34" charset="0"/>
              <a:buChar char="•"/>
            </a:pPr>
            <a:r>
              <a:rPr lang="ru-RU" sz="1701" dirty="0">
                <a:solidFill>
                  <a:srgbClr val="292C2F"/>
                </a:solidFill>
                <a:latin typeface="Times New Roman" panose="02020603050405020304" pitchFamily="18" charset="0"/>
                <a:cs typeface="Times New Roman" panose="02020603050405020304" pitchFamily="18" charset="0"/>
              </a:rPr>
              <a:t>истечением срока действия Основ государственной политики использования земельного фонда РФ на 2012 – 2020 годы;</a:t>
            </a:r>
          </a:p>
          <a:p>
            <a:pPr algn="just">
              <a:buFont typeface="Arial" panose="020B0604020202020204" pitchFamily="34" charset="0"/>
              <a:buChar char="•"/>
            </a:pPr>
            <a:r>
              <a:rPr lang="ru-RU" sz="1701" dirty="0">
                <a:solidFill>
                  <a:srgbClr val="292C2F"/>
                </a:solidFill>
                <a:latin typeface="Times New Roman" panose="02020603050405020304" pitchFamily="18" charset="0"/>
                <a:cs typeface="Times New Roman" panose="02020603050405020304" pitchFamily="18" charset="0"/>
              </a:rPr>
              <a:t>сохранением проблемы интенсивности наполнения ЕГРН сведениями о пространственных данных;</a:t>
            </a:r>
          </a:p>
          <a:p>
            <a:pPr algn="just">
              <a:buFont typeface="Arial" panose="020B0604020202020204" pitchFamily="34" charset="0"/>
              <a:buChar char="•"/>
            </a:pPr>
            <a:r>
              <a:rPr lang="ru-RU" sz="1701" dirty="0">
                <a:solidFill>
                  <a:srgbClr val="292C2F"/>
                </a:solidFill>
                <a:latin typeface="Times New Roman" panose="02020603050405020304" pitchFamily="18" charset="0"/>
                <a:cs typeface="Times New Roman" panose="02020603050405020304" pitchFamily="18" charset="0"/>
              </a:rPr>
              <a:t>отсутствием сведений о правообладателях 48,3 млн объектов недвижимости;</a:t>
            </a:r>
          </a:p>
          <a:p>
            <a:pPr algn="just">
              <a:buFont typeface="Arial" panose="020B0604020202020204" pitchFamily="34" charset="0"/>
              <a:buChar char="•"/>
            </a:pPr>
            <a:r>
              <a:rPr lang="ru-RU" sz="1701" dirty="0">
                <a:solidFill>
                  <a:srgbClr val="292C2F"/>
                </a:solidFill>
                <a:latin typeface="Times New Roman" panose="02020603050405020304" pitchFamily="18" charset="0"/>
                <a:cs typeface="Times New Roman" panose="02020603050405020304" pitchFamily="18" charset="0"/>
              </a:rPr>
              <a:t>наличием в ЕГРН реестровых ошибок, которые могут повлечь за собой риски снижения темпов территориального развития.</a:t>
            </a:r>
          </a:p>
          <a:p>
            <a:br>
              <a:rPr lang="ru-RU" sz="1701" dirty="0">
                <a:latin typeface="Times New Roman" panose="02020603050405020304" pitchFamily="18" charset="0"/>
                <a:cs typeface="Times New Roman" panose="02020603050405020304" pitchFamily="18" charset="0"/>
              </a:rPr>
            </a:br>
            <a:r>
              <a:rPr lang="ru-RU" sz="1701" dirty="0">
                <a:solidFill>
                  <a:srgbClr val="292C2F"/>
                </a:solidFill>
                <a:latin typeface="Times New Roman" panose="02020603050405020304" pitchFamily="18" charset="0"/>
                <a:cs typeface="Times New Roman" panose="02020603050405020304" pitchFamily="18" charset="0"/>
              </a:rPr>
              <a:t>Государственная программа направлена на достижение национальных целей развития страны "Цифровая трансформация" и "Комфортная и безопасная среда для жизни", определенных Указом Президента РФ от 21 июля 2020 г. № 474 "О национальных целях развития Российской Федерации на период до 2030 года".</a:t>
            </a:r>
          </a:p>
        </p:txBody>
      </p:sp>
    </p:spTree>
    <p:extLst>
      <p:ext uri="{BB962C8B-B14F-4D97-AF65-F5344CB8AC3E}">
        <p14:creationId xmlns:p14="http://schemas.microsoft.com/office/powerpoint/2010/main" val="20744899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6</a:t>
            </a:fld>
            <a:endParaRPr lang="ru-RU" altLang="ru-RU" sz="1200"/>
          </a:p>
        </p:txBody>
      </p:sp>
      <p:sp>
        <p:nvSpPr>
          <p:cNvPr id="9" name="TextBox 8"/>
          <p:cNvSpPr txBox="1"/>
          <p:nvPr/>
        </p:nvSpPr>
        <p:spPr>
          <a:xfrm>
            <a:off x="503629" y="126442"/>
            <a:ext cx="8136693" cy="484876"/>
          </a:xfrm>
          <a:prstGeom prst="rect">
            <a:avLst/>
          </a:prstGeom>
          <a:noFill/>
        </p:spPr>
        <p:txBody>
          <a:bodyPr wrap="square" rtlCol="0">
            <a:spAutoFit/>
          </a:bodyPr>
          <a:lstStyle/>
          <a:p>
            <a:pPr algn="l"/>
            <a:r>
              <a:rPr lang="ru-RU" sz="2551" b="1" dirty="0">
                <a:solidFill>
                  <a:srgbClr val="292C2F"/>
                </a:solidFill>
                <a:latin typeface="Times New Roman" panose="02020603050405020304" pitchFamily="18" charset="0"/>
                <a:cs typeface="Times New Roman" panose="02020603050405020304" pitchFamily="18" charset="0"/>
              </a:rPr>
              <a:t>Термины и определения</a:t>
            </a:r>
          </a:p>
        </p:txBody>
      </p:sp>
      <p:sp>
        <p:nvSpPr>
          <p:cNvPr id="5" name="Прямоугольник 4"/>
          <p:cNvSpPr/>
          <p:nvPr/>
        </p:nvSpPr>
        <p:spPr>
          <a:xfrm>
            <a:off x="503628" y="710705"/>
            <a:ext cx="7696406" cy="877548"/>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Пространственные объекты: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Природные объекты, искусственные и иные объекты (в том числе здания, сооружения), местоположение которых может быть определено, а также естественные небесные тела.</a:t>
            </a:r>
            <a:endParaRPr lang="ru-RU" sz="1701" dirty="0">
              <a:solidFill>
                <a:srgbClr val="292C2F"/>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50575E07-E224-9CDD-BE6A-97CCE5497427}"/>
              </a:ext>
            </a:extLst>
          </p:cNvPr>
          <p:cNvSpPr/>
          <p:nvPr/>
        </p:nvSpPr>
        <p:spPr>
          <a:xfrm>
            <a:off x="503628" y="1655618"/>
            <a:ext cx="7696406" cy="877548"/>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Пространственные данные: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Данные о пространственных объектах, включающие сведения об их форме, местоположении и свойствах, в том числе представленные с использованием координат.</a:t>
            </a:r>
            <a:endParaRPr lang="ru-RU" sz="1701" dirty="0">
              <a:solidFill>
                <a:srgbClr val="292C2F"/>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17211B58-5678-462A-5757-AFC49927FE69}"/>
              </a:ext>
            </a:extLst>
          </p:cNvPr>
          <p:cNvSpPr/>
          <p:nvPr/>
        </p:nvSpPr>
        <p:spPr>
          <a:xfrm>
            <a:off x="503628" y="2600530"/>
            <a:ext cx="7696406" cy="1401025"/>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Классификатор пространственных данных: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Документ, представляющий систематизированный свод наименований и кодовых обозначений пространственных данных, их признаков и значений признаков, классифицированных и кодированных в соответствии с принятой системой классификации и кодирования.</a:t>
            </a:r>
            <a:endParaRPr lang="ru-RU" sz="1701" dirty="0">
              <a:solidFill>
                <a:srgbClr val="292C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0006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7</a:t>
            </a:fld>
            <a:endParaRPr lang="ru-RU" altLang="ru-RU" sz="1200"/>
          </a:p>
        </p:txBody>
      </p:sp>
      <p:sp>
        <p:nvSpPr>
          <p:cNvPr id="9" name="TextBox 8"/>
          <p:cNvSpPr txBox="1"/>
          <p:nvPr/>
        </p:nvSpPr>
        <p:spPr>
          <a:xfrm>
            <a:off x="503629" y="126442"/>
            <a:ext cx="8136693" cy="484876"/>
          </a:xfrm>
          <a:prstGeom prst="rect">
            <a:avLst/>
          </a:prstGeom>
          <a:noFill/>
        </p:spPr>
        <p:txBody>
          <a:bodyPr wrap="square" rtlCol="0">
            <a:spAutoFit/>
          </a:bodyPr>
          <a:lstStyle/>
          <a:p>
            <a:pPr algn="l"/>
            <a:r>
              <a:rPr lang="ru-RU" sz="2551" b="1" dirty="0">
                <a:solidFill>
                  <a:srgbClr val="292C2F"/>
                </a:solidFill>
                <a:latin typeface="Times New Roman" panose="02020603050405020304" pitchFamily="18" charset="0"/>
                <a:cs typeface="Times New Roman" panose="02020603050405020304" pitchFamily="18" charset="0"/>
              </a:rPr>
              <a:t>Термины и определения</a:t>
            </a:r>
          </a:p>
        </p:txBody>
      </p:sp>
      <p:sp>
        <p:nvSpPr>
          <p:cNvPr id="5" name="Прямоугольник 4"/>
          <p:cNvSpPr/>
          <p:nvPr/>
        </p:nvSpPr>
        <p:spPr>
          <a:xfrm>
            <a:off x="503628" y="710705"/>
            <a:ext cx="7696406" cy="615810"/>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Классификация: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Разделение множества объектов на подмножества по их сходству и различию в соответствии с принятыми методами классификации.</a:t>
            </a:r>
            <a:endParaRPr lang="ru-RU" sz="1701" dirty="0">
              <a:solidFill>
                <a:srgbClr val="292C2F"/>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50575E07-E224-9CDD-BE6A-97CCE5497427}"/>
              </a:ext>
            </a:extLst>
          </p:cNvPr>
          <p:cNvSpPr/>
          <p:nvPr/>
        </p:nvSpPr>
        <p:spPr>
          <a:xfrm>
            <a:off x="503628" y="1425846"/>
            <a:ext cx="7696406" cy="615810"/>
          </a:xfrm>
          <a:prstGeom prst="rect">
            <a:avLst/>
          </a:prstGeom>
          <a:ln>
            <a:solidFill>
              <a:srgbClr val="FF0000"/>
            </a:solidFill>
          </a:ln>
        </p:spPr>
        <p:txBody>
          <a:bodyPr wrap="square">
            <a:spAutoFit/>
          </a:bodyPr>
          <a:lstStyle/>
          <a:p>
            <a:pPr algn="just" fontAlgn="base"/>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Кодирование: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Присвоение кода классификационной группировке или объекту классификации.</a:t>
            </a:r>
          </a:p>
        </p:txBody>
      </p:sp>
      <p:sp>
        <p:nvSpPr>
          <p:cNvPr id="3" name="Прямоугольник 2">
            <a:extLst>
              <a:ext uri="{FF2B5EF4-FFF2-40B4-BE49-F238E27FC236}">
                <a16:creationId xmlns:a16="http://schemas.microsoft.com/office/drawing/2014/main" id="{17211B58-5678-462A-5757-AFC49927FE69}"/>
              </a:ext>
            </a:extLst>
          </p:cNvPr>
          <p:cNvSpPr/>
          <p:nvPr/>
        </p:nvSpPr>
        <p:spPr>
          <a:xfrm>
            <a:off x="503628" y="2151091"/>
            <a:ext cx="7696406" cy="877548"/>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Система кодирования: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Совокупность методов и правил кодирования классификационных группировок и объектов классификации заданного множества.</a:t>
            </a:r>
            <a:endParaRPr lang="ru-RU" sz="1701" dirty="0">
              <a:solidFill>
                <a:srgbClr val="292C2F"/>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EEAAAC2-72E8-AC55-D9A2-07E92629DF1D}"/>
              </a:ext>
            </a:extLst>
          </p:cNvPr>
          <p:cNvSpPr/>
          <p:nvPr/>
        </p:nvSpPr>
        <p:spPr>
          <a:xfrm>
            <a:off x="503628" y="3138090"/>
            <a:ext cx="7696406" cy="615810"/>
          </a:xfrm>
          <a:prstGeom prst="rect">
            <a:avLst/>
          </a:prstGeom>
          <a:ln>
            <a:solidFill>
              <a:srgbClr val="FF0000"/>
            </a:solidFill>
          </a:ln>
        </p:spPr>
        <p:txBody>
          <a:bodyPr wrap="square">
            <a:spAutoFit/>
          </a:bodyPr>
          <a:lstStyle/>
          <a:p>
            <a:pPr algn="just"/>
            <a:r>
              <a:rPr lang="ru-RU" sz="1701" b="1" dirty="0">
                <a:solidFill>
                  <a:srgbClr val="444444"/>
                </a:solidFill>
                <a:highlight>
                  <a:srgbClr val="FFFFFF"/>
                </a:highlight>
                <a:latin typeface="Times New Roman" panose="02020603050405020304" pitchFamily="18" charset="0"/>
                <a:cs typeface="Times New Roman" panose="02020603050405020304" pitchFamily="18" charset="0"/>
              </a:rPr>
              <a:t>Код: </a:t>
            </a:r>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Знак или совокупность знаков, принятых для обозначения классификационной группировки (или) объекта классификации.</a:t>
            </a:r>
            <a:endParaRPr lang="ru-RU" sz="1701" dirty="0">
              <a:solidFill>
                <a:srgbClr val="292C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98370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8</a:t>
            </a:fld>
            <a:endParaRPr lang="ru-RU" altLang="ru-RU" sz="1200"/>
          </a:p>
        </p:txBody>
      </p:sp>
      <p:sp>
        <p:nvSpPr>
          <p:cNvPr id="9" name="TextBox 8"/>
          <p:cNvSpPr txBox="1"/>
          <p:nvPr/>
        </p:nvSpPr>
        <p:spPr>
          <a:xfrm>
            <a:off x="503629" y="126442"/>
            <a:ext cx="8136693" cy="703013"/>
          </a:xfrm>
          <a:prstGeom prst="rect">
            <a:avLst/>
          </a:prstGeom>
          <a:noFill/>
        </p:spPr>
        <p:txBody>
          <a:bodyPr wrap="square" rtlCol="0">
            <a:spAutoFit/>
          </a:bodyPr>
          <a:lstStyle/>
          <a:p>
            <a:pPr algn="l"/>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Назначение и ведение систем классификации и кодирования пространственных данных</a:t>
            </a:r>
            <a:endParaRPr lang="ru-RU" sz="1984" b="1" dirty="0">
              <a:solidFill>
                <a:srgbClr val="292C2F"/>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3628" y="809600"/>
            <a:ext cx="7696406" cy="2447978"/>
          </a:xfrm>
          <a:prstGeom prst="rect">
            <a:avLst/>
          </a:prstGeom>
          <a:ln>
            <a:solidFill>
              <a:srgbClr val="FF0000"/>
            </a:solidFill>
          </a:ln>
        </p:spPr>
        <p:txBody>
          <a:bodyPr wrap="square">
            <a:spAutoFit/>
          </a:bodyPr>
          <a:lstStyle/>
          <a:p>
            <a:pPr algn="just"/>
            <a:r>
              <a:rPr lang="ru-RU" sz="1701" dirty="0">
                <a:solidFill>
                  <a:srgbClr val="444444"/>
                </a:solidFill>
                <a:highlight>
                  <a:srgbClr val="FFFFFF"/>
                </a:highlight>
                <a:latin typeface="Times New Roman" panose="02020603050405020304" pitchFamily="18" charset="0"/>
                <a:cs typeface="Times New Roman" panose="02020603050405020304" pitchFamily="18" charset="0"/>
              </a:rPr>
              <a:t>Система классификации и кодирования пространственных данных служит для документированного представления свода наименований и кодов классификационных группировок типов пространственных данных, пространственных объектов и их характеристик, способствующего их дальнейшему описанию на формализованном языке. Основной задачей при этом является однозначная идентификация каждого объекта классификации и его характеристик, обеспечивающая поиск необходимой информации по всей совокупности объектов классификации. Общие принципы систем классификации применительно к пространственным объектам </a:t>
            </a:r>
            <a:endParaRPr lang="ru-RU" sz="1701" dirty="0">
              <a:solidFill>
                <a:srgbClr val="292C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314586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9</a:t>
            </a:fld>
            <a:endParaRPr lang="ru-RU" altLang="ru-RU" sz="1200"/>
          </a:p>
        </p:txBody>
      </p:sp>
      <p:sp>
        <p:nvSpPr>
          <p:cNvPr id="9" name="TextBox 8"/>
          <p:cNvSpPr txBox="1"/>
          <p:nvPr/>
        </p:nvSpPr>
        <p:spPr>
          <a:xfrm>
            <a:off x="503629" y="126442"/>
            <a:ext cx="8136693" cy="703013"/>
          </a:xfrm>
          <a:prstGeom prst="rect">
            <a:avLst/>
          </a:prstGeom>
          <a:noFill/>
        </p:spPr>
        <p:txBody>
          <a:bodyPr wrap="square" rtlCol="0">
            <a:spAutoFit/>
          </a:bodyPr>
          <a:lstStyle/>
          <a:p>
            <a:pPr algn="l"/>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Принципы формирования систем классификации пространственных данных</a:t>
            </a:r>
            <a:endParaRPr lang="ru-RU" sz="1984" b="1" dirty="0">
              <a:solidFill>
                <a:srgbClr val="292C2F"/>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3628" y="809600"/>
            <a:ext cx="7696406" cy="1182696"/>
          </a:xfrm>
          <a:prstGeom prst="rect">
            <a:avLst/>
          </a:prstGeom>
          <a:ln>
            <a:solidFill>
              <a:srgbClr val="FF0000"/>
            </a:solidFill>
          </a:ln>
        </p:spPr>
        <p:txBody>
          <a:bodyPr wrap="square">
            <a:spAutoFit/>
          </a:bodyPr>
          <a:lstStyle/>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Система классификации пространственных данных должна быть:</a:t>
            </a:r>
          </a:p>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 независимой от масштаба, подразумевая, что классы всех уровней системы должны быть применимы в любом масштабе или уровне детализации;</a:t>
            </a:r>
          </a:p>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 независимой от источника, подразумевая, что она не зависит от средств, используемых для сбора информации</a:t>
            </a:r>
          </a:p>
        </p:txBody>
      </p:sp>
    </p:spTree>
    <p:extLst>
      <p:ext uri="{BB962C8B-B14F-4D97-AF65-F5344CB8AC3E}">
        <p14:creationId xmlns:p14="http://schemas.microsoft.com/office/powerpoint/2010/main" val="25816940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10</a:t>
            </a:fld>
            <a:endParaRPr lang="ru-RU" altLang="ru-RU" sz="1200"/>
          </a:p>
        </p:txBody>
      </p:sp>
      <p:sp>
        <p:nvSpPr>
          <p:cNvPr id="9" name="TextBox 8"/>
          <p:cNvSpPr txBox="1"/>
          <p:nvPr/>
        </p:nvSpPr>
        <p:spPr>
          <a:xfrm>
            <a:off x="503629" y="126442"/>
            <a:ext cx="8136693" cy="703013"/>
          </a:xfrm>
          <a:prstGeom prst="rect">
            <a:avLst/>
          </a:prstGeom>
          <a:noFill/>
        </p:spPr>
        <p:txBody>
          <a:bodyPr wrap="square" rtlCol="0">
            <a:spAutoFit/>
          </a:bodyPr>
          <a:lstStyle/>
          <a:p>
            <a:pPr algn="l"/>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Основные формы системы классификации пространственных данных</a:t>
            </a:r>
            <a:endParaRPr lang="ru-RU" sz="1984" b="1" dirty="0">
              <a:solidFill>
                <a:srgbClr val="292C2F"/>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3628" y="809600"/>
            <a:ext cx="7696406" cy="3145348"/>
          </a:xfrm>
          <a:prstGeom prst="rect">
            <a:avLst/>
          </a:prstGeom>
          <a:ln>
            <a:solidFill>
              <a:srgbClr val="FF0000"/>
            </a:solidFill>
          </a:ln>
        </p:spPr>
        <p:txBody>
          <a:bodyPr wrap="square">
            <a:spAutoFit/>
          </a:bodyPr>
          <a:lstStyle/>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а) в иерархических классификационных системах правила классификации определяют таким образом, чтобы все классы на определенном уровне иерархии были взаимоисключающими. Критерии, использованные для определения классификационных группировок на одном уровне иерархической классификации, не должны повторяться на другом уровне (например, критерии, использованные на более низком уровне, не должны дублироваться на более высоком уровне иерархии);</a:t>
            </a:r>
          </a:p>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Примечание - Большинство классификационных систем построено по иерархическому принципу. На более высоких уровнях классификационной системы используют немного критериев, в то время как на более низких уровнях количество критериев растет.</a:t>
            </a:r>
          </a:p>
          <a:p>
            <a:pPr algn="just" fontAlgn="base"/>
            <a:endParaRPr lang="ru-RU" sz="1417" dirty="0">
              <a:solidFill>
                <a:srgbClr val="444444"/>
              </a:solidFill>
              <a:highlight>
                <a:srgbClr val="FFFFFF"/>
              </a:highlight>
              <a:latin typeface="Times New Roman" panose="02020603050405020304" pitchFamily="18" charset="0"/>
              <a:cs typeface="Times New Roman" panose="02020603050405020304" pitchFamily="18" charset="0"/>
            </a:endParaRPr>
          </a:p>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б) в неиерархических классификационных системах правила классификации определяют таким образом, чтобы все классы были взаимоисключающими.</a:t>
            </a:r>
          </a:p>
          <a:p>
            <a:pPr algn="just" fontAlgn="base"/>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Примечание - Неиерархическую классификационную систему применяют только к информации одного уровня, например одного масштаба или типа информации.</a:t>
            </a:r>
          </a:p>
        </p:txBody>
      </p:sp>
    </p:spTree>
    <p:extLst>
      <p:ext uri="{BB962C8B-B14F-4D97-AF65-F5344CB8AC3E}">
        <p14:creationId xmlns:p14="http://schemas.microsoft.com/office/powerpoint/2010/main" val="288913854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11</a:t>
            </a:fld>
            <a:endParaRPr lang="ru-RU" altLang="ru-RU" sz="1200"/>
          </a:p>
        </p:txBody>
      </p:sp>
      <p:sp>
        <p:nvSpPr>
          <p:cNvPr id="9" name="TextBox 8"/>
          <p:cNvSpPr txBox="1"/>
          <p:nvPr/>
        </p:nvSpPr>
        <p:spPr>
          <a:xfrm>
            <a:off x="503630" y="126442"/>
            <a:ext cx="7870710" cy="703013"/>
          </a:xfrm>
          <a:prstGeom prst="rect">
            <a:avLst/>
          </a:prstGeom>
          <a:noFill/>
        </p:spPr>
        <p:txBody>
          <a:bodyPr wrap="square" rtlCol="0">
            <a:spAutoFit/>
          </a:bodyPr>
          <a:lstStyle/>
          <a:p>
            <a:pPr algn="just" fontAlgn="base"/>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Правила используемые при разработке систем классификации пространственных данных</a:t>
            </a:r>
          </a:p>
        </p:txBody>
      </p:sp>
      <p:sp>
        <p:nvSpPr>
          <p:cNvPr id="5" name="Прямоугольник 4"/>
          <p:cNvSpPr/>
          <p:nvPr/>
        </p:nvSpPr>
        <p:spPr>
          <a:xfrm>
            <a:off x="503628" y="930519"/>
            <a:ext cx="7696406" cy="2491131"/>
          </a:xfrm>
          <a:prstGeom prst="rect">
            <a:avLst/>
          </a:prstGeom>
          <a:ln>
            <a:solidFill>
              <a:srgbClr val="FF0000"/>
            </a:solidFill>
          </a:ln>
        </p:spPr>
        <p:txBody>
          <a:bodyPr wrap="square">
            <a:spAutoFit/>
          </a:bodyPr>
          <a:lstStyle/>
          <a:p>
            <a:pPr marL="243013" indent="-243013" algn="just">
              <a:buFontTx/>
              <a:buChar char="-"/>
            </a:pPr>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тип пространственных данных должен быть идентифицирован только с помощью одного имени типа, уникального в рамках системы классификации;</a:t>
            </a:r>
          </a:p>
          <a:p>
            <a:pPr algn="just" fontAlgn="base"/>
            <a:endParaRPr lang="ru-RU" sz="1417" dirty="0">
              <a:solidFill>
                <a:srgbClr val="444444"/>
              </a:solidFill>
              <a:highlight>
                <a:srgbClr val="FFFFFF"/>
              </a:highlight>
              <a:latin typeface="Times New Roman" panose="02020603050405020304" pitchFamily="18" charset="0"/>
              <a:cs typeface="Times New Roman" panose="02020603050405020304" pitchFamily="18" charset="0"/>
            </a:endParaRPr>
          </a:p>
          <a:p>
            <a:pPr marL="243013" indent="-243013" algn="just">
              <a:buFontTx/>
              <a:buChar char="-"/>
            </a:pPr>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свойства типа пространственных данных должны быть классифицированы в виде профиля метаданных для каждого типа,</a:t>
            </a:r>
          </a:p>
          <a:p>
            <a:pPr algn="just" fontAlgn="base"/>
            <a:endParaRPr lang="ru-RU" sz="1417" dirty="0">
              <a:solidFill>
                <a:srgbClr val="444444"/>
              </a:solidFill>
              <a:highlight>
                <a:srgbClr val="FFFFFF"/>
              </a:highlight>
              <a:latin typeface="Times New Roman" panose="02020603050405020304" pitchFamily="18" charset="0"/>
              <a:cs typeface="Times New Roman" panose="02020603050405020304" pitchFamily="18" charset="0"/>
            </a:endParaRPr>
          </a:p>
          <a:p>
            <a:pPr marL="243013" indent="-243013" algn="just">
              <a:buFontTx/>
              <a:buChar char="-"/>
            </a:pPr>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все атрибуты метаданных должны быть идентифицированы именем типа, уникальным в пределах системы классификации;</a:t>
            </a:r>
          </a:p>
          <a:p>
            <a:pPr algn="just" fontAlgn="base"/>
            <a:endParaRPr lang="ru-RU" sz="1417" dirty="0">
              <a:solidFill>
                <a:srgbClr val="444444"/>
              </a:solidFill>
              <a:highlight>
                <a:srgbClr val="FFFFFF"/>
              </a:highlight>
              <a:latin typeface="Times New Roman" panose="02020603050405020304" pitchFamily="18" charset="0"/>
              <a:cs typeface="Times New Roman" panose="02020603050405020304" pitchFamily="18" charset="0"/>
            </a:endParaRPr>
          </a:p>
          <a:p>
            <a:pPr marL="252014" indent="-252014" algn="just"/>
            <a:r>
              <a:rPr lang="ru-RU" sz="1417" dirty="0">
                <a:solidFill>
                  <a:srgbClr val="444444"/>
                </a:solidFill>
                <a:highlight>
                  <a:srgbClr val="FFFFFF"/>
                </a:highlight>
                <a:latin typeface="Times New Roman" panose="02020603050405020304" pitchFamily="18" charset="0"/>
                <a:cs typeface="Times New Roman" panose="02020603050405020304" pitchFamily="18" charset="0"/>
              </a:rPr>
              <a:t>-   система классификации должна содержать определения всех типов пространственных данных и атрибутов метаданных (и домена их допустимых значений, при необходимости).</a:t>
            </a:r>
          </a:p>
        </p:txBody>
      </p:sp>
    </p:spTree>
    <p:extLst>
      <p:ext uri="{BB962C8B-B14F-4D97-AF65-F5344CB8AC3E}">
        <p14:creationId xmlns:p14="http://schemas.microsoft.com/office/powerpoint/2010/main" val="906738472"/>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12</a:t>
            </a:fld>
            <a:endParaRPr lang="ru-RU" altLang="ru-RU" sz="1200"/>
          </a:p>
        </p:txBody>
      </p:sp>
      <p:sp>
        <p:nvSpPr>
          <p:cNvPr id="9" name="TextBox 8"/>
          <p:cNvSpPr txBox="1"/>
          <p:nvPr/>
        </p:nvSpPr>
        <p:spPr>
          <a:xfrm>
            <a:off x="503630" y="126442"/>
            <a:ext cx="7870710" cy="703013"/>
          </a:xfrm>
          <a:prstGeom prst="rect">
            <a:avLst/>
          </a:prstGeom>
          <a:noFill/>
        </p:spPr>
        <p:txBody>
          <a:bodyPr wrap="square" rtlCol="0">
            <a:spAutoFit/>
          </a:bodyPr>
          <a:lstStyle/>
          <a:p>
            <a:pPr algn="just" fontAlgn="base"/>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Система классификаций и кодирования пространственных данных, используемых в НСПД</a:t>
            </a:r>
          </a:p>
        </p:txBody>
      </p:sp>
      <p:sp>
        <p:nvSpPr>
          <p:cNvPr id="5" name="Прямоугольник 4"/>
          <p:cNvSpPr/>
          <p:nvPr/>
        </p:nvSpPr>
        <p:spPr>
          <a:xfrm>
            <a:off x="503628" y="930520"/>
            <a:ext cx="7696406" cy="3785652"/>
          </a:xfrm>
          <a:prstGeom prst="rect">
            <a:avLst/>
          </a:prstGeom>
          <a:ln>
            <a:solidFill>
              <a:srgbClr val="FF0000"/>
            </a:solidFill>
          </a:ln>
        </p:spPr>
        <p:txBody>
          <a:bodyPr wrap="square">
            <a:spAutoFit/>
          </a:bodyPr>
          <a:lstStyle/>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Следующая совокупность кодов обеспечивает кросс-доменную классификацию и определяет итоговые коды, формирующие единую систему классификации и кодирования:</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код органа власти (подведомственного учреждения);</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уникальный код раздела внутри отрасли (для ведомственных классификаторов различного назначения).</a:t>
            </a:r>
          </a:p>
          <a:p>
            <a:pPr marL="243013" indent="-243013" algn="just">
              <a:buFontTx/>
              <a:buChar char="-"/>
            </a:pPr>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внутриотраслевой код объекта классификации в рамках раздела.</a:t>
            </a:r>
          </a:p>
          <a:p>
            <a:pPr marL="243013" indent="-243013" algn="just">
              <a:buFontTx/>
              <a:buChar char="-"/>
            </a:pPr>
            <a:endParaRPr lang="ru-RU" sz="1600" dirty="0">
              <a:solidFill>
                <a:srgbClr val="444444"/>
              </a:solidFill>
              <a:highlight>
                <a:srgbClr val="FFFFFF"/>
              </a:highlight>
              <a:latin typeface="Times New Roman" panose="02020603050405020304" pitchFamily="18" charset="0"/>
              <a:cs typeface="Times New Roman" panose="02020603050405020304" pitchFamily="18" charset="0"/>
            </a:endParaRP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Для удобства поиска пространственных данных, создаваемых различными организациями, применяют связь каждой записи классификатора:</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с тематическими областями данных;</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с концептуальными моделями пространственных объектов (онтологиями) при их наличии с учетом </a:t>
            </a:r>
            <a:r>
              <a:rPr lang="ru-RU" sz="1600" u="sng" dirty="0">
                <a:solidFill>
                  <a:srgbClr val="444444"/>
                </a:solidFill>
                <a:highlight>
                  <a:srgbClr val="FFFFFF"/>
                </a:highlight>
                <a:latin typeface="Times New Roman" panose="02020603050405020304" pitchFamily="18" charset="0"/>
                <a:cs typeface="Times New Roman" panose="02020603050405020304" pitchFamily="18" charset="0"/>
                <a:hlinkClick r:id="rId3"/>
              </a:rPr>
              <a:t>ГОСТ Р 70846.3</a:t>
            </a:r>
            <a:r>
              <a:rPr lang="ru-RU" sz="1600" u="sng" dirty="0">
                <a:solidFill>
                  <a:srgbClr val="444444"/>
                </a:solidFill>
                <a:highlight>
                  <a:srgbClr val="FFFFFF"/>
                </a:highlight>
                <a:latin typeface="Times New Roman" panose="02020603050405020304" pitchFamily="18" charset="0"/>
                <a:cs typeface="Times New Roman" panose="02020603050405020304" pitchFamily="18" charset="0"/>
              </a:rPr>
              <a:t> </a:t>
            </a:r>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Национальная система пространственных данных. Онтология.</a:t>
            </a:r>
          </a:p>
          <a:p>
            <a:pPr algn="just" fontAlgn="base"/>
            <a:endParaRPr lang="ru-RU" sz="1600" dirty="0">
              <a:solidFill>
                <a:srgbClr val="444444"/>
              </a:solidFill>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276296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13</a:t>
            </a:fld>
            <a:endParaRPr lang="ru-RU" altLang="ru-RU" sz="1200"/>
          </a:p>
        </p:txBody>
      </p:sp>
      <p:sp>
        <p:nvSpPr>
          <p:cNvPr id="9" name="TextBox 8"/>
          <p:cNvSpPr txBox="1"/>
          <p:nvPr/>
        </p:nvSpPr>
        <p:spPr>
          <a:xfrm>
            <a:off x="503630" y="126442"/>
            <a:ext cx="7870710" cy="397673"/>
          </a:xfrm>
          <a:prstGeom prst="rect">
            <a:avLst/>
          </a:prstGeom>
          <a:noFill/>
        </p:spPr>
        <p:txBody>
          <a:bodyPr wrap="square" rtlCol="0">
            <a:spAutoFit/>
          </a:bodyPr>
          <a:lstStyle/>
          <a:p>
            <a:pPr algn="just" fontAlgn="base"/>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Система классификации пространственных объектов </a:t>
            </a:r>
          </a:p>
        </p:txBody>
      </p:sp>
      <p:sp>
        <p:nvSpPr>
          <p:cNvPr id="5" name="Прямоугольник 4"/>
          <p:cNvSpPr/>
          <p:nvPr/>
        </p:nvSpPr>
        <p:spPr>
          <a:xfrm>
            <a:off x="503628" y="610442"/>
            <a:ext cx="7696406" cy="1077218"/>
          </a:xfrm>
          <a:prstGeom prst="rect">
            <a:avLst/>
          </a:prstGeom>
          <a:ln>
            <a:solidFill>
              <a:srgbClr val="FF0000"/>
            </a:solidFill>
          </a:ln>
        </p:spPr>
        <p:txBody>
          <a:bodyPr wrap="square">
            <a:spAutoFit/>
          </a:bodyPr>
          <a:lstStyle/>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классификация типов объектов (выделение классов, подклассов);</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классификация характеров локализации объектов;</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классификация характеристик;</a:t>
            </a:r>
          </a:p>
          <a:p>
            <a:pPr algn="just" fontAlgn="base"/>
            <a:r>
              <a:rPr lang="ru-RU" sz="1600" dirty="0">
                <a:solidFill>
                  <a:srgbClr val="444444"/>
                </a:solidFill>
                <a:highlight>
                  <a:srgbClr val="FFFFFF"/>
                </a:highlight>
                <a:latin typeface="Times New Roman" panose="02020603050405020304" pitchFamily="18" charset="0"/>
                <a:cs typeface="Times New Roman" panose="02020603050405020304" pitchFamily="18" charset="0"/>
              </a:rPr>
              <a:t>- классификация значений характеристик для определенных типов характеристик.</a:t>
            </a:r>
          </a:p>
        </p:txBody>
      </p:sp>
    </p:spTree>
    <p:extLst>
      <p:ext uri="{BB962C8B-B14F-4D97-AF65-F5344CB8AC3E}">
        <p14:creationId xmlns:p14="http://schemas.microsoft.com/office/powerpoint/2010/main" val="118007237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14</a:t>
            </a:fld>
            <a:endParaRPr lang="ru-RU" altLang="ru-RU" sz="1200"/>
          </a:p>
        </p:txBody>
      </p:sp>
      <p:sp>
        <p:nvSpPr>
          <p:cNvPr id="9" name="TextBox 8"/>
          <p:cNvSpPr txBox="1"/>
          <p:nvPr/>
        </p:nvSpPr>
        <p:spPr>
          <a:xfrm>
            <a:off x="503630" y="126442"/>
            <a:ext cx="7870710" cy="397673"/>
          </a:xfrm>
          <a:prstGeom prst="rect">
            <a:avLst/>
          </a:prstGeom>
          <a:noFill/>
        </p:spPr>
        <p:txBody>
          <a:bodyPr wrap="square" rtlCol="0">
            <a:spAutoFit/>
          </a:bodyPr>
          <a:lstStyle/>
          <a:p>
            <a:pPr algn="just" fontAlgn="base"/>
            <a:r>
              <a:rPr lang="ru-RU" sz="1984" b="1" dirty="0">
                <a:solidFill>
                  <a:srgbClr val="444444"/>
                </a:solidFill>
                <a:highlight>
                  <a:srgbClr val="FFFFFF"/>
                </a:highlight>
                <a:latin typeface="Times New Roman" panose="02020603050405020304" pitchFamily="18" charset="0"/>
                <a:cs typeface="Times New Roman" panose="02020603050405020304" pitchFamily="18" charset="0"/>
              </a:rPr>
              <a:t>Классификации характеристик пространственных данных</a:t>
            </a:r>
          </a:p>
        </p:txBody>
      </p:sp>
      <p:sp>
        <p:nvSpPr>
          <p:cNvPr id="5" name="Прямоугольник 4"/>
          <p:cNvSpPr/>
          <p:nvPr/>
        </p:nvSpPr>
        <p:spPr>
          <a:xfrm>
            <a:off x="503627" y="548540"/>
            <a:ext cx="7978721" cy="2709460"/>
          </a:xfrm>
          <a:prstGeom prst="rect">
            <a:avLst/>
          </a:prstGeom>
          <a:ln>
            <a:solidFill>
              <a:srgbClr val="FF0000"/>
            </a:solidFill>
          </a:ln>
        </p:spPr>
        <p:txBody>
          <a:bodyPr wrap="square">
            <a:spAutoFit/>
          </a:bodyPr>
          <a:lstStyle/>
          <a:p>
            <a:pPr algn="just" fontAlgn="base"/>
            <a:r>
              <a:rPr lang="ru-RU" sz="1063" dirty="0">
                <a:latin typeface="Times New Roman" panose="02020603050405020304" pitchFamily="18" charset="0"/>
                <a:cs typeface="Times New Roman" panose="02020603050405020304" pitchFamily="18" charset="0"/>
              </a:rPr>
              <a:t>Характеристики пространственных объектов, определяющие их свойства, подразделяют на обязательные и необязательные. </a:t>
            </a:r>
          </a:p>
          <a:p>
            <a:pPr marL="252014" indent="-252014" algn="just"/>
            <a:r>
              <a:rPr lang="ru-RU" sz="1063" dirty="0">
                <a:latin typeface="Times New Roman" panose="02020603050405020304" pitchFamily="18" charset="0"/>
                <a:cs typeface="Times New Roman" panose="02020603050405020304" pitchFamily="18" charset="0"/>
              </a:rPr>
              <a:t>-обязательные характеристики должны присутствовать в цифровом описании всех объектов (каждого объекта) данной классификационной группировки. </a:t>
            </a:r>
          </a:p>
          <a:p>
            <a:pPr marL="252014" indent="-252014" algn="just"/>
            <a:r>
              <a:rPr lang="ru-RU" sz="1063" dirty="0">
                <a:latin typeface="Times New Roman" panose="02020603050405020304" pitchFamily="18" charset="0"/>
                <a:cs typeface="Times New Roman" panose="02020603050405020304" pitchFamily="18" charset="0"/>
              </a:rPr>
              <a:t>- необязательные характеристики могут присутствовать в цифровом описании только отдельных объектов одной и той же классификационной группировки. </a:t>
            </a:r>
          </a:p>
          <a:p>
            <a:pPr algn="just" fontAlgn="base"/>
            <a:r>
              <a:rPr lang="ru-RU" sz="1063" dirty="0">
                <a:latin typeface="Times New Roman" panose="02020603050405020304" pitchFamily="18" charset="0"/>
                <a:cs typeface="Times New Roman" panose="02020603050405020304" pitchFamily="18" charset="0"/>
              </a:rPr>
              <a:t>В семантическое описание пространственного объекта могут быть включены характеристики, определяющие его пространственно-логические связи с другими пространственными объектами. </a:t>
            </a:r>
          </a:p>
          <a:p>
            <a:pPr algn="just" fontAlgn="base"/>
            <a:r>
              <a:rPr lang="ru-RU" sz="1063" dirty="0">
                <a:latin typeface="Times New Roman" panose="02020603050405020304" pitchFamily="18" charset="0"/>
                <a:cs typeface="Times New Roman" panose="02020603050405020304" pitchFamily="18" charset="0"/>
              </a:rPr>
              <a:t>Характеристики пространственных объектов по своему содержанию подразделяют на количественные и качественные: </a:t>
            </a:r>
          </a:p>
          <a:p>
            <a:pPr marL="243013" indent="-243013" algn="just">
              <a:buFontTx/>
              <a:buChar char="-"/>
            </a:pPr>
            <a:r>
              <a:rPr lang="ru-RU" sz="1063" dirty="0">
                <a:latin typeface="Times New Roman" panose="02020603050405020304" pitchFamily="18" charset="0"/>
                <a:cs typeface="Times New Roman" panose="02020603050405020304" pitchFamily="18" charset="0"/>
              </a:rPr>
              <a:t>количественные характеристики выражают числами; </a:t>
            </a:r>
          </a:p>
          <a:p>
            <a:pPr marL="243013" indent="-243013" algn="just">
              <a:buFontTx/>
              <a:buChar char="-"/>
            </a:pPr>
            <a:r>
              <a:rPr lang="ru-RU" sz="1063" dirty="0">
                <a:latin typeface="Times New Roman" panose="02020603050405020304" pitchFamily="18" charset="0"/>
                <a:cs typeface="Times New Roman" panose="02020603050405020304" pitchFamily="18" charset="0"/>
              </a:rPr>
              <a:t>- качественные характеристики числового значения не имеют. </a:t>
            </a:r>
          </a:p>
          <a:p>
            <a:pPr algn="just" fontAlgn="base"/>
            <a:r>
              <a:rPr lang="ru-RU" sz="1063" dirty="0">
                <a:latin typeface="Times New Roman" panose="02020603050405020304" pitchFamily="18" charset="0"/>
                <a:cs typeface="Times New Roman" panose="02020603050405020304" pitchFamily="18" charset="0"/>
              </a:rPr>
              <a:t>С учетом того, что характеристики пространственных объектов могут иметь множество значений, система классификации должна включать: </a:t>
            </a:r>
          </a:p>
          <a:p>
            <a:pPr marL="243013" indent="-243013" algn="just">
              <a:buFontTx/>
              <a:buChar char="-"/>
            </a:pPr>
            <a:r>
              <a:rPr lang="ru-RU" sz="1063" dirty="0">
                <a:latin typeface="Times New Roman" panose="02020603050405020304" pitchFamily="18" charset="0"/>
                <a:cs typeface="Times New Roman" panose="02020603050405020304" pitchFamily="18" charset="0"/>
              </a:rPr>
              <a:t>единицы измерения и диапазон их допустимых значений — для каждой количественной характеристики; </a:t>
            </a:r>
          </a:p>
          <a:p>
            <a:pPr marL="243013" indent="-243013" algn="just">
              <a:buFontTx/>
              <a:buChar char="-"/>
            </a:pPr>
            <a:r>
              <a:rPr lang="ru-RU" sz="1063" dirty="0">
                <a:latin typeface="Times New Roman" panose="02020603050405020304" pitchFamily="18" charset="0"/>
                <a:cs typeface="Times New Roman" panose="02020603050405020304" pitchFamily="18" charset="0"/>
              </a:rPr>
              <a:t>все множество допустимых значений (списки кодов) — для каждой качественной характеристики с ограниченным множеством допустимых значений. </a:t>
            </a:r>
          </a:p>
          <a:p>
            <a:pPr algn="just" fontAlgn="base"/>
            <a:r>
              <a:rPr lang="ru-RU" sz="1063" dirty="0">
                <a:latin typeface="Times New Roman" panose="02020603050405020304" pitchFamily="18" charset="0"/>
                <a:cs typeface="Times New Roman" panose="02020603050405020304" pitchFamily="18" charset="0"/>
              </a:rPr>
              <a:t>Для качественных характеристик с неограниченным множеством допустимых значений используется ее символьное описание</a:t>
            </a:r>
            <a:r>
              <a:rPr lang="ru-RU" sz="1063" dirty="0">
                <a:solidFill>
                  <a:srgbClr val="444444"/>
                </a:solidFill>
                <a:highlight>
                  <a:srgbClr val="FFFFFF"/>
                </a:highligh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8076249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15</a:t>
            </a:fld>
            <a:endParaRPr lang="ru-RU" altLang="ru-RU" sz="1200"/>
          </a:p>
        </p:txBody>
      </p:sp>
      <p:sp>
        <p:nvSpPr>
          <p:cNvPr id="9" name="TextBox 8"/>
          <p:cNvSpPr txBox="1"/>
          <p:nvPr/>
        </p:nvSpPr>
        <p:spPr>
          <a:xfrm>
            <a:off x="503630" y="126442"/>
            <a:ext cx="7870710" cy="397673"/>
          </a:xfrm>
          <a:prstGeom prst="rect">
            <a:avLst/>
          </a:prstGeom>
          <a:noFill/>
        </p:spPr>
        <p:txBody>
          <a:bodyPr wrap="square" rtlCol="0">
            <a:spAutoFit/>
          </a:bodyPr>
          <a:lstStyle/>
          <a:p>
            <a:pPr algn="just" fontAlgn="base"/>
            <a:r>
              <a:rPr lang="ru-RU" sz="1984" b="1" dirty="0">
                <a:latin typeface="Times New Roman" panose="02020603050405020304" pitchFamily="18" charset="0"/>
                <a:cs typeface="Times New Roman" panose="02020603050405020304" pitchFamily="18" charset="0"/>
              </a:rPr>
              <a:t>Требования к классификаторам пространственных объектов</a:t>
            </a:r>
            <a:endParaRPr lang="ru-RU" sz="1984" b="1" dirty="0">
              <a:solidFill>
                <a:srgbClr val="444444"/>
              </a:solidFill>
              <a:highlight>
                <a:srgbClr val="FFFFFF"/>
              </a:highligh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3627" y="548540"/>
            <a:ext cx="7978721" cy="3799566"/>
          </a:xfrm>
          <a:prstGeom prst="rect">
            <a:avLst/>
          </a:prstGeom>
          <a:ln>
            <a:solidFill>
              <a:srgbClr val="FF0000"/>
            </a:solidFill>
          </a:ln>
        </p:spPr>
        <p:txBody>
          <a:bodyPr wrap="square">
            <a:spAutoFit/>
          </a:bodyPr>
          <a:lstStyle/>
          <a:p>
            <a:pPr algn="just" fontAlgn="base"/>
            <a:r>
              <a:rPr lang="ru-RU" sz="1417" dirty="0">
                <a:latin typeface="Times New Roman" panose="02020603050405020304" pitchFamily="18" charset="0"/>
                <a:cs typeface="Times New Roman" panose="02020603050405020304" pitchFamily="18" charset="0"/>
              </a:rPr>
              <a:t>Классификатор пространственных объектов должен включать: </a:t>
            </a:r>
          </a:p>
          <a:p>
            <a:pPr marL="202511" indent="-202511" algn="just">
              <a:buFontTx/>
              <a:buChar char="-"/>
            </a:pPr>
            <a:r>
              <a:rPr lang="ru-RU" sz="1417" dirty="0">
                <a:latin typeface="Times New Roman" panose="02020603050405020304" pitchFamily="18" charset="0"/>
                <a:cs typeface="Times New Roman" panose="02020603050405020304" pitchFamily="18" charset="0"/>
              </a:rPr>
              <a:t>классифицированные в соответствии с принятой системой классификации наименования пространственных объектов и их кодовые обозначения, присвоенные объектам в соответствии с принятой системой кодирования; </a:t>
            </a:r>
          </a:p>
          <a:p>
            <a:pPr marL="202511" indent="-202511" algn="just">
              <a:buFontTx/>
              <a:buChar char="-"/>
            </a:pPr>
            <a:r>
              <a:rPr lang="ru-RU" sz="1417" dirty="0">
                <a:latin typeface="Times New Roman" panose="02020603050405020304" pitchFamily="18" charset="0"/>
                <a:cs typeface="Times New Roman" panose="02020603050405020304" pitchFamily="18" charset="0"/>
              </a:rPr>
              <a:t>перечень названий характеристик и их кодовых обозначений; </a:t>
            </a:r>
          </a:p>
          <a:p>
            <a:pPr marL="202511" indent="-202511" algn="just">
              <a:buFontTx/>
              <a:buChar char="-"/>
            </a:pPr>
            <a:r>
              <a:rPr lang="ru-RU" sz="1417" dirty="0">
                <a:latin typeface="Times New Roman" panose="02020603050405020304" pitchFamily="18" charset="0"/>
                <a:cs typeface="Times New Roman" panose="02020603050405020304" pitchFamily="18" charset="0"/>
              </a:rPr>
              <a:t>перечень смысловых значений качественных характеристик: перечень названий смысловых значений и их кодовых обозначений, а также коды характеристик для каждого значения этой характеристики.</a:t>
            </a:r>
          </a:p>
          <a:p>
            <a:pPr algn="just" fontAlgn="base"/>
            <a:r>
              <a:rPr lang="ru-RU" sz="1417" dirty="0">
                <a:latin typeface="Times New Roman" panose="02020603050405020304" pitchFamily="18" charset="0"/>
                <a:cs typeface="Times New Roman" panose="02020603050405020304" pitchFamily="18" charset="0"/>
              </a:rPr>
              <a:t>В классификаторе для каждого типа объекта устанавливают перечень его допустимых характеристик с указанием признака обязательности для случаев, соответствующих принятой системе классификации. </a:t>
            </a:r>
          </a:p>
          <a:p>
            <a:pPr algn="just" fontAlgn="base"/>
            <a:r>
              <a:rPr lang="ru-RU" sz="1417" dirty="0">
                <a:latin typeface="Times New Roman" panose="02020603050405020304" pitchFamily="18" charset="0"/>
                <a:cs typeface="Times New Roman" panose="02020603050405020304" pitchFamily="18" charset="0"/>
              </a:rPr>
              <a:t>В классификаторе характеристик для каждой из них устанавливают признак типа этой характеристики, кроме того: </a:t>
            </a:r>
          </a:p>
          <a:p>
            <a:pPr marL="202511" indent="-202511" algn="just">
              <a:buFontTx/>
              <a:buChar char="-"/>
            </a:pPr>
            <a:r>
              <a:rPr lang="ru-RU" sz="1417" dirty="0">
                <a:latin typeface="Times New Roman" panose="02020603050405020304" pitchFamily="18" charset="0"/>
                <a:cs typeface="Times New Roman" panose="02020603050405020304" pitchFamily="18" charset="0"/>
              </a:rPr>
              <a:t>для количественной характеристики указывают единицу измерения и допустимый диапазон значений; </a:t>
            </a:r>
          </a:p>
          <a:p>
            <a:pPr marL="202511" indent="-202511" algn="just">
              <a:buFontTx/>
              <a:buChar char="-"/>
            </a:pPr>
            <a:r>
              <a:rPr lang="ru-RU" sz="1417" dirty="0">
                <a:latin typeface="Times New Roman" panose="02020603050405020304" pitchFamily="18" charset="0"/>
                <a:cs typeface="Times New Roman" panose="02020603050405020304" pitchFamily="18" charset="0"/>
              </a:rPr>
              <a:t>для качественной характеристики, принимающей ограниченное число значений, указывают допустимые коды значений из классификатора смысловых значений качественных характеристик. </a:t>
            </a:r>
            <a:endParaRPr lang="ru-RU" sz="1417" dirty="0">
              <a:solidFill>
                <a:srgbClr val="444444"/>
              </a:solidFill>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1897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41" y="249"/>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076" name="Номер слайда 2"/>
          <p:cNvSpPr>
            <a:spLocks noGrp="1"/>
          </p:cNvSpPr>
          <p:nvPr>
            <p:ph type="sldNum" sz="quarter" idx="12"/>
          </p:nvPr>
        </p:nvSpPr>
        <p:spPr>
          <a:noFill/>
        </p:spPr>
        <p:txBody>
          <a:bodyPr/>
          <a:lstStyle>
            <a:lvl1pPr defTabSz="771397">
              <a:defRPr sz="1500">
                <a:solidFill>
                  <a:schemeClr val="tx1"/>
                </a:solidFill>
                <a:latin typeface="Arial" charset="0"/>
              </a:defRPr>
            </a:lvl1pPr>
            <a:lvl2pPr marL="742827" indent="-285702" defTabSz="771397">
              <a:defRPr sz="1500">
                <a:solidFill>
                  <a:schemeClr val="tx1"/>
                </a:solidFill>
                <a:latin typeface="Arial" charset="0"/>
              </a:defRPr>
            </a:lvl2pPr>
            <a:lvl3pPr marL="1142810" indent="-228562" defTabSz="771397">
              <a:defRPr sz="1500">
                <a:solidFill>
                  <a:schemeClr val="tx1"/>
                </a:solidFill>
                <a:latin typeface="Arial" charset="0"/>
              </a:defRPr>
            </a:lvl3pPr>
            <a:lvl4pPr marL="1599934" indent="-228562" defTabSz="771397">
              <a:defRPr sz="1500">
                <a:solidFill>
                  <a:schemeClr val="tx1"/>
                </a:solidFill>
                <a:latin typeface="Arial" charset="0"/>
              </a:defRPr>
            </a:lvl4pPr>
            <a:lvl5pPr marL="2057058" indent="-228562" defTabSz="771397">
              <a:defRPr sz="1500">
                <a:solidFill>
                  <a:schemeClr val="tx1"/>
                </a:solidFill>
                <a:latin typeface="Arial" charset="0"/>
              </a:defRPr>
            </a:lvl5pPr>
            <a:lvl6pPr marL="2514183" indent="-228562" defTabSz="771397" eaLnBrk="0" fontAlgn="base" hangingPunct="0">
              <a:spcBef>
                <a:spcPct val="0"/>
              </a:spcBef>
              <a:spcAft>
                <a:spcPct val="0"/>
              </a:spcAft>
              <a:defRPr sz="1500">
                <a:solidFill>
                  <a:schemeClr val="tx1"/>
                </a:solidFill>
                <a:latin typeface="Arial" charset="0"/>
              </a:defRPr>
            </a:lvl6pPr>
            <a:lvl7pPr marL="2971306" indent="-228562" defTabSz="771397" eaLnBrk="0" fontAlgn="base" hangingPunct="0">
              <a:spcBef>
                <a:spcPct val="0"/>
              </a:spcBef>
              <a:spcAft>
                <a:spcPct val="0"/>
              </a:spcAft>
              <a:defRPr sz="1500">
                <a:solidFill>
                  <a:schemeClr val="tx1"/>
                </a:solidFill>
                <a:latin typeface="Arial" charset="0"/>
              </a:defRPr>
            </a:lvl7pPr>
            <a:lvl8pPr marL="3428431" indent="-228562" defTabSz="771397" eaLnBrk="0" fontAlgn="base" hangingPunct="0">
              <a:spcBef>
                <a:spcPct val="0"/>
              </a:spcBef>
              <a:spcAft>
                <a:spcPct val="0"/>
              </a:spcAft>
              <a:defRPr sz="1500">
                <a:solidFill>
                  <a:schemeClr val="tx1"/>
                </a:solidFill>
                <a:latin typeface="Arial" charset="0"/>
              </a:defRPr>
            </a:lvl8pPr>
            <a:lvl9pPr marL="3885555" indent="-228562" defTabSz="771397"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a:pPr/>
              <a:t>16</a:t>
            </a:fld>
            <a:endParaRPr lang="ru-RU" altLang="ru-RU" sz="1200"/>
          </a:p>
        </p:txBody>
      </p:sp>
      <p:sp>
        <p:nvSpPr>
          <p:cNvPr id="2" name="TextBox 1">
            <a:extLst>
              <a:ext uri="{FF2B5EF4-FFF2-40B4-BE49-F238E27FC236}">
                <a16:creationId xmlns:a16="http://schemas.microsoft.com/office/drawing/2014/main" id="{FED9B88E-1506-8400-964F-CF2DB390D0DA}"/>
              </a:ext>
            </a:extLst>
          </p:cNvPr>
          <p:cNvSpPr txBox="1"/>
          <p:nvPr/>
        </p:nvSpPr>
        <p:spPr>
          <a:xfrm>
            <a:off x="594052" y="97007"/>
            <a:ext cx="7696406" cy="397673"/>
          </a:xfrm>
          <a:prstGeom prst="rect">
            <a:avLst/>
          </a:prstGeom>
          <a:noFill/>
        </p:spPr>
        <p:txBody>
          <a:bodyPr wrap="square" rtlCol="0">
            <a:spAutoFit/>
          </a:bodyPr>
          <a:lstStyle/>
          <a:p>
            <a:pPr algn="just"/>
            <a:r>
              <a:rPr lang="ru-RU" sz="1984" b="1" dirty="0">
                <a:solidFill>
                  <a:srgbClr val="292C2F"/>
                </a:solidFill>
                <a:latin typeface="Times New Roman" panose="02020603050405020304" pitchFamily="18" charset="0"/>
                <a:cs typeface="Times New Roman" panose="02020603050405020304" pitchFamily="18" charset="0"/>
              </a:rPr>
              <a:t>Перечень информационных ресурсов, объединенных в НСПД</a:t>
            </a:r>
          </a:p>
        </p:txBody>
      </p:sp>
      <p:pic>
        <p:nvPicPr>
          <p:cNvPr id="3" name="Рисунок 2">
            <a:extLst>
              <a:ext uri="{FF2B5EF4-FFF2-40B4-BE49-F238E27FC236}">
                <a16:creationId xmlns:a16="http://schemas.microsoft.com/office/drawing/2014/main" id="{A61E961A-58BD-04CC-213E-41BD0B4BC540}"/>
              </a:ext>
            </a:extLst>
          </p:cNvPr>
          <p:cNvPicPr>
            <a:picLocks noChangeAspect="1"/>
          </p:cNvPicPr>
          <p:nvPr/>
        </p:nvPicPr>
        <p:blipFill rotWithShape="1">
          <a:blip r:embed="rId3"/>
          <a:srcRect r="577"/>
          <a:stretch/>
        </p:blipFill>
        <p:spPr bwMode="auto">
          <a:xfrm>
            <a:off x="921950" y="536389"/>
            <a:ext cx="6667251" cy="3788146"/>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256266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907280" y="193310"/>
            <a:ext cx="5540712" cy="573335"/>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dirty="0"/>
              <a:t>Цель НСПД</a:t>
            </a:r>
          </a:p>
          <a:p>
            <a:pPr lvl="0"/>
            <a:endParaRPr lang="ru-RU" dirty="0"/>
          </a:p>
        </p:txBody>
      </p:sp>
      <p:sp>
        <p:nvSpPr>
          <p:cNvPr id="8" name="TextBox 7">
            <a:extLst>
              <a:ext uri="{FF2B5EF4-FFF2-40B4-BE49-F238E27FC236}">
                <a16:creationId xmlns:a16="http://schemas.microsoft.com/office/drawing/2014/main" id="{005CFD1F-64F0-68E9-197B-D698372575BF}"/>
              </a:ext>
            </a:extLst>
          </p:cNvPr>
          <p:cNvSpPr txBox="1"/>
          <p:nvPr/>
        </p:nvSpPr>
        <p:spPr>
          <a:xfrm>
            <a:off x="842474" y="903563"/>
            <a:ext cx="7539066" cy="631711"/>
          </a:xfrm>
          <a:prstGeom prst="rect">
            <a:avLst/>
          </a:prstGeom>
          <a:noFill/>
        </p:spPr>
        <p:txBody>
          <a:bodyPr wrap="square">
            <a:spAutoFit/>
          </a:bodyPr>
          <a:lstStyle/>
          <a:p>
            <a:pPr algn="just">
              <a:lnSpc>
                <a:spcPct val="114000"/>
              </a:lnSpc>
              <a:buSzPts val="1050"/>
            </a:pPr>
            <a:r>
              <a:rPr lang="ru-RU" sz="1600" b="1" dirty="0">
                <a:latin typeface="Times New Roman" panose="02020603050405020304" pitchFamily="18" charset="0"/>
                <a:ea typeface="Montserrat"/>
                <a:cs typeface="Times New Roman" panose="02020603050405020304" pitchFamily="18" charset="0"/>
              </a:rPr>
              <a:t>ОСНОВНОЙ РЕЗУЛЬТАТ: </a:t>
            </a:r>
            <a:r>
              <a:rPr lang="ru-RU" sz="1600" dirty="0">
                <a:latin typeface="Times New Roman" panose="02020603050405020304" pitchFamily="18" charset="0"/>
                <a:ea typeface="Montserrat"/>
                <a:cs typeface="Times New Roman" panose="02020603050405020304" pitchFamily="18" charset="0"/>
              </a:rPr>
              <a:t>Создание </a:t>
            </a:r>
            <a:r>
              <a:rPr lang="ru-RU" sz="1600" b="1" dirty="0">
                <a:latin typeface="Times New Roman" panose="02020603050405020304" pitchFamily="18" charset="0"/>
                <a:ea typeface="Montserrat"/>
                <a:cs typeface="Times New Roman" panose="02020603050405020304" pitchFamily="18" charset="0"/>
              </a:rPr>
              <a:t>единой точки доступа</a:t>
            </a:r>
            <a:r>
              <a:rPr lang="ru-RU" sz="1600" dirty="0">
                <a:latin typeface="Times New Roman" panose="02020603050405020304" pitchFamily="18" charset="0"/>
                <a:ea typeface="Montserrat"/>
                <a:cs typeface="Times New Roman" panose="02020603050405020304" pitchFamily="18" charset="0"/>
              </a:rPr>
              <a:t> ко всей пространственной информации</a:t>
            </a:r>
            <a:endParaRPr lang="ru-RU" sz="1600" dirty="0">
              <a:solidFill>
                <a:schemeClr val="dk1"/>
              </a:solidFill>
              <a:latin typeface="Times New Roman" panose="02020603050405020304" pitchFamily="18" charset="0"/>
              <a:ea typeface="Montserrat"/>
              <a:cs typeface="Times New Roman" panose="02020603050405020304" pitchFamily="18" charset="0"/>
              <a:sym typeface="Montserrat"/>
            </a:endParaRPr>
          </a:p>
        </p:txBody>
      </p:sp>
      <p:grpSp>
        <p:nvGrpSpPr>
          <p:cNvPr id="3" name="Группа 2">
            <a:extLst>
              <a:ext uri="{FF2B5EF4-FFF2-40B4-BE49-F238E27FC236}">
                <a16:creationId xmlns:a16="http://schemas.microsoft.com/office/drawing/2014/main" id="{50D73024-6489-E512-A230-17E8F74A2214}"/>
              </a:ext>
            </a:extLst>
          </p:cNvPr>
          <p:cNvGrpSpPr/>
          <p:nvPr/>
        </p:nvGrpSpPr>
        <p:grpSpPr>
          <a:xfrm>
            <a:off x="604853" y="1490052"/>
            <a:ext cx="7839313" cy="2911015"/>
            <a:chOff x="409067" y="1995938"/>
            <a:chExt cx="11505539" cy="4213559"/>
          </a:xfrm>
        </p:grpSpPr>
        <p:sp>
          <p:nvSpPr>
            <p:cNvPr id="5" name="TextBox 4">
              <a:extLst>
                <a:ext uri="{FF2B5EF4-FFF2-40B4-BE49-F238E27FC236}">
                  <a16:creationId xmlns:a16="http://schemas.microsoft.com/office/drawing/2014/main" id="{2BA7BCB8-7968-D0A1-D3F5-C7CC30D4CA63}"/>
                </a:ext>
              </a:extLst>
            </p:cNvPr>
            <p:cNvSpPr txBox="1"/>
            <p:nvPr/>
          </p:nvSpPr>
          <p:spPr>
            <a:xfrm>
              <a:off x="3047338" y="2965347"/>
              <a:ext cx="6094675" cy="417835"/>
            </a:xfrm>
            <a:prstGeom prst="rect">
              <a:avLst/>
            </a:prstGeom>
            <a:noFill/>
          </p:spPr>
          <p:txBody>
            <a:bodyPr wrap="square">
              <a:spAutoFit/>
            </a:bodyPr>
            <a:lstStyle/>
            <a:p>
              <a:endParaRPr lang="ru-RU" sz="1276" b="1" dirty="0">
                <a:solidFill>
                  <a:srgbClr val="00B050"/>
                </a:solidFill>
                <a:latin typeface="Montserrat" pitchFamily="2" charset="0"/>
              </a:endParaRPr>
            </a:p>
          </p:txBody>
        </p:sp>
        <p:sp>
          <p:nvSpPr>
            <p:cNvPr id="9" name="Прямоугольник 8">
              <a:extLst>
                <a:ext uri="{FF2B5EF4-FFF2-40B4-BE49-F238E27FC236}">
                  <a16:creationId xmlns:a16="http://schemas.microsoft.com/office/drawing/2014/main" id="{74C163E3-4DB9-E5DF-F5B4-6BCED9510AF6}"/>
                </a:ext>
              </a:extLst>
            </p:cNvPr>
            <p:cNvSpPr/>
            <p:nvPr/>
          </p:nvSpPr>
          <p:spPr>
            <a:xfrm>
              <a:off x="409067" y="3253708"/>
              <a:ext cx="11505539"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ФГИС ЕЦП НСПД</a:t>
              </a:r>
            </a:p>
          </p:txBody>
        </p:sp>
        <p:sp>
          <p:nvSpPr>
            <p:cNvPr id="10" name="Правильный пятиугольник 9">
              <a:extLst>
                <a:ext uri="{FF2B5EF4-FFF2-40B4-BE49-F238E27FC236}">
                  <a16:creationId xmlns:a16="http://schemas.microsoft.com/office/drawing/2014/main" id="{88EFD0BB-02C0-BF45-B245-1DACDE6DDC41}"/>
                </a:ext>
              </a:extLst>
            </p:cNvPr>
            <p:cNvSpPr/>
            <p:nvPr/>
          </p:nvSpPr>
          <p:spPr>
            <a:xfrm>
              <a:off x="5852358" y="3329721"/>
              <a:ext cx="1272396" cy="405441"/>
            </a:xfrm>
            <a:prstGeom prst="pentagon">
              <a:avLst/>
            </a:prstGeom>
            <a:solidFill>
              <a:srgbClr val="00B05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1" name="Улыбающееся лицо 10">
              <a:extLst>
                <a:ext uri="{FF2B5EF4-FFF2-40B4-BE49-F238E27FC236}">
                  <a16:creationId xmlns:a16="http://schemas.microsoft.com/office/drawing/2014/main" id="{D80D4515-3B9A-1F01-78E6-BD696867D15F}"/>
                </a:ext>
              </a:extLst>
            </p:cNvPr>
            <p:cNvSpPr/>
            <p:nvPr/>
          </p:nvSpPr>
          <p:spPr>
            <a:xfrm>
              <a:off x="6228027" y="1995938"/>
              <a:ext cx="518815" cy="508959"/>
            </a:xfrm>
            <a:prstGeom prst="smileyFac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1063"/>
            </a:p>
          </p:txBody>
        </p:sp>
        <p:sp>
          <p:nvSpPr>
            <p:cNvPr id="12" name="Стрелка вниз 11">
              <a:extLst>
                <a:ext uri="{FF2B5EF4-FFF2-40B4-BE49-F238E27FC236}">
                  <a16:creationId xmlns:a16="http://schemas.microsoft.com/office/drawing/2014/main" id="{5D77E267-1663-C46D-35B8-46CF585DE931}"/>
                </a:ext>
              </a:extLst>
            </p:cNvPr>
            <p:cNvSpPr/>
            <p:nvPr/>
          </p:nvSpPr>
          <p:spPr>
            <a:xfrm>
              <a:off x="6346673" y="2635008"/>
              <a:ext cx="112445" cy="5520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3" name="Стрелка вниз 12">
              <a:extLst>
                <a:ext uri="{FF2B5EF4-FFF2-40B4-BE49-F238E27FC236}">
                  <a16:creationId xmlns:a16="http://schemas.microsoft.com/office/drawing/2014/main" id="{8DDF694A-FF24-09A6-D73F-D908AB8917FF}"/>
                </a:ext>
              </a:extLst>
            </p:cNvPr>
            <p:cNvSpPr/>
            <p:nvPr/>
          </p:nvSpPr>
          <p:spPr>
            <a:xfrm rot="10800000">
              <a:off x="6535849" y="2619768"/>
              <a:ext cx="112445" cy="5520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4" name="Прямоугольник 13">
              <a:extLst>
                <a:ext uri="{FF2B5EF4-FFF2-40B4-BE49-F238E27FC236}">
                  <a16:creationId xmlns:a16="http://schemas.microsoft.com/office/drawing/2014/main" id="{8E143300-9297-6401-28F3-E8A51F5437D8}"/>
                </a:ext>
              </a:extLst>
            </p:cNvPr>
            <p:cNvSpPr/>
            <p:nvPr/>
          </p:nvSpPr>
          <p:spPr>
            <a:xfrm>
              <a:off x="4154750" y="2116090"/>
              <a:ext cx="2042351" cy="275518"/>
            </a:xfrm>
            <a:prstGeom prst="rect">
              <a:avLst/>
            </a:prstGeom>
          </p:spPr>
          <p:txBody>
            <a:bodyPr wrap="square" lIns="25514" tIns="25514" rIns="25514" bIns="25514">
              <a:spAutoFit/>
            </a:bodyPr>
            <a:lstStyle/>
            <a:p>
              <a:pPr algn="just">
                <a:lnSpc>
                  <a:spcPct val="114000"/>
                </a:lnSpc>
                <a:buSzPts val="1050"/>
              </a:pPr>
              <a:r>
                <a:rPr lang="ru-RU" sz="850" b="1" dirty="0">
                  <a:solidFill>
                    <a:srgbClr val="00B050"/>
                  </a:solidFill>
                  <a:latin typeface="Montserrat" pitchFamily="2" charset="0"/>
                  <a:ea typeface="Montserrat"/>
                </a:rPr>
                <a:t>ПОЛЬЗОВАТЕЛЬ</a:t>
              </a:r>
              <a:endParaRPr lang="ru-RU" sz="850" dirty="0">
                <a:solidFill>
                  <a:srgbClr val="00B050"/>
                </a:solidFill>
                <a:latin typeface="Montserrat" pitchFamily="2" charset="0"/>
                <a:ea typeface="Montserrat"/>
                <a:cs typeface="Montserrat"/>
                <a:sym typeface="Montserrat"/>
              </a:endParaRPr>
            </a:p>
          </p:txBody>
        </p:sp>
        <p:sp>
          <p:nvSpPr>
            <p:cNvPr id="15" name="Прямоугольник 14">
              <a:extLst>
                <a:ext uri="{FF2B5EF4-FFF2-40B4-BE49-F238E27FC236}">
                  <a16:creationId xmlns:a16="http://schemas.microsoft.com/office/drawing/2014/main" id="{81D3A72F-DC0B-B2B4-BF64-37299591B0B0}"/>
                </a:ext>
              </a:extLst>
            </p:cNvPr>
            <p:cNvSpPr/>
            <p:nvPr/>
          </p:nvSpPr>
          <p:spPr>
            <a:xfrm>
              <a:off x="4510246" y="2618507"/>
              <a:ext cx="1717781" cy="628292"/>
            </a:xfrm>
            <a:prstGeom prst="rect">
              <a:avLst/>
            </a:prstGeom>
          </p:spPr>
          <p:txBody>
            <a:bodyPr wrap="square" lIns="25514" tIns="25514" rIns="25514" bIns="25514">
              <a:spAutoFit/>
            </a:bodyPr>
            <a:lstStyle/>
            <a:p>
              <a:pPr algn="ctr">
                <a:lnSpc>
                  <a:spcPct val="114000"/>
                </a:lnSpc>
                <a:buSzPts val="1050"/>
              </a:pPr>
              <a:r>
                <a:rPr lang="ru-RU" sz="744" dirty="0">
                  <a:latin typeface="Montserrat" pitchFamily="2" charset="0"/>
                  <a:ea typeface="Montserrat"/>
                  <a:cs typeface="Montserrat"/>
                  <a:sym typeface="Montserrat"/>
                </a:rPr>
                <a:t>Запрос информации о пространственном объекте</a:t>
              </a:r>
            </a:p>
          </p:txBody>
        </p:sp>
        <p:sp>
          <p:nvSpPr>
            <p:cNvPr id="16" name="Правильный пятиугольник 15">
              <a:extLst>
                <a:ext uri="{FF2B5EF4-FFF2-40B4-BE49-F238E27FC236}">
                  <a16:creationId xmlns:a16="http://schemas.microsoft.com/office/drawing/2014/main" id="{DAD50C2F-310D-888E-FE5A-A1A88F6891B0}"/>
                </a:ext>
              </a:extLst>
            </p:cNvPr>
            <p:cNvSpPr/>
            <p:nvPr/>
          </p:nvSpPr>
          <p:spPr>
            <a:xfrm>
              <a:off x="2735094" y="4507222"/>
              <a:ext cx="1272396" cy="405441"/>
            </a:xfrm>
            <a:prstGeom prst="pentagon">
              <a:avLst/>
            </a:prstGeom>
            <a:solidFill>
              <a:srgbClr val="FFFF0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7" name="Правильный пятиугольник 16">
              <a:extLst>
                <a:ext uri="{FF2B5EF4-FFF2-40B4-BE49-F238E27FC236}">
                  <a16:creationId xmlns:a16="http://schemas.microsoft.com/office/drawing/2014/main" id="{B98309CD-0ECE-33E1-17EF-F5B98B360DAC}"/>
                </a:ext>
              </a:extLst>
            </p:cNvPr>
            <p:cNvSpPr/>
            <p:nvPr/>
          </p:nvSpPr>
          <p:spPr>
            <a:xfrm>
              <a:off x="5851237" y="4515845"/>
              <a:ext cx="1272396" cy="405441"/>
            </a:xfrm>
            <a:prstGeom prst="pentagon">
              <a:avLst/>
            </a:prstGeom>
            <a:solidFill>
              <a:schemeClr val="bg1">
                <a:lumMod val="85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8" name="Правильный пятиугольник 17">
              <a:extLst>
                <a:ext uri="{FF2B5EF4-FFF2-40B4-BE49-F238E27FC236}">
                  <a16:creationId xmlns:a16="http://schemas.microsoft.com/office/drawing/2014/main" id="{6BF86CD5-B8E8-4117-ACB2-30828DCE3376}"/>
                </a:ext>
              </a:extLst>
            </p:cNvPr>
            <p:cNvSpPr/>
            <p:nvPr/>
          </p:nvSpPr>
          <p:spPr>
            <a:xfrm>
              <a:off x="9187905" y="4515845"/>
              <a:ext cx="1272396" cy="405441"/>
            </a:xfrm>
            <a:prstGeom prst="pentagon">
              <a:avLst/>
            </a:prstGeom>
            <a:solidFill>
              <a:schemeClr val="accent2">
                <a:lumMod val="60000"/>
                <a:lumOff val="4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19" name="Правильный пятиугольник 18">
              <a:extLst>
                <a:ext uri="{FF2B5EF4-FFF2-40B4-BE49-F238E27FC236}">
                  <a16:creationId xmlns:a16="http://schemas.microsoft.com/office/drawing/2014/main" id="{391BDD85-604A-C36B-C663-8CE4B2CDDEF4}"/>
                </a:ext>
              </a:extLst>
            </p:cNvPr>
            <p:cNvSpPr/>
            <p:nvPr/>
          </p:nvSpPr>
          <p:spPr>
            <a:xfrm>
              <a:off x="2749774" y="5720667"/>
              <a:ext cx="1272396" cy="405441"/>
            </a:xfrm>
            <a:prstGeom prst="pentagon">
              <a:avLst/>
            </a:prstGeom>
            <a:solidFill>
              <a:srgbClr val="FF000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20" name="Правильный пятиугольник 19">
              <a:extLst>
                <a:ext uri="{FF2B5EF4-FFF2-40B4-BE49-F238E27FC236}">
                  <a16:creationId xmlns:a16="http://schemas.microsoft.com/office/drawing/2014/main" id="{2788DCD8-110A-71F3-7153-DBD9079DF0A3}"/>
                </a:ext>
              </a:extLst>
            </p:cNvPr>
            <p:cNvSpPr/>
            <p:nvPr/>
          </p:nvSpPr>
          <p:spPr>
            <a:xfrm>
              <a:off x="5899651" y="5720667"/>
              <a:ext cx="1272396" cy="405441"/>
            </a:xfrm>
            <a:prstGeom prst="pentagon">
              <a:avLst/>
            </a:prstGeom>
            <a:solidFill>
              <a:schemeClr val="accent5">
                <a:lumMod val="60000"/>
                <a:lumOff val="4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21" name="Правильный пятиугольник 20">
              <a:extLst>
                <a:ext uri="{FF2B5EF4-FFF2-40B4-BE49-F238E27FC236}">
                  <a16:creationId xmlns:a16="http://schemas.microsoft.com/office/drawing/2014/main" id="{BC05E19C-36D3-0BCE-3D1E-5DE3F13DAAE1}"/>
                </a:ext>
              </a:extLst>
            </p:cNvPr>
            <p:cNvSpPr/>
            <p:nvPr/>
          </p:nvSpPr>
          <p:spPr>
            <a:xfrm>
              <a:off x="9194678" y="5727213"/>
              <a:ext cx="1272396" cy="405441"/>
            </a:xfrm>
            <a:prstGeom prst="pentagon">
              <a:avLst/>
            </a:prstGeom>
            <a:solidFill>
              <a:schemeClr val="accent2">
                <a:lumMod val="5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63"/>
            </a:p>
          </p:txBody>
        </p:sp>
        <p:cxnSp>
          <p:nvCxnSpPr>
            <p:cNvPr id="22" name="Соединительная линия уступом 21">
              <a:extLst>
                <a:ext uri="{FF2B5EF4-FFF2-40B4-BE49-F238E27FC236}">
                  <a16:creationId xmlns:a16="http://schemas.microsoft.com/office/drawing/2014/main" id="{32085A54-FC22-1D26-585F-C8DB53CFBA18}"/>
                </a:ext>
              </a:extLst>
            </p:cNvPr>
            <p:cNvCxnSpPr>
              <a:stCxn id="10" idx="3"/>
              <a:endCxn id="16" idx="0"/>
            </p:cNvCxnSpPr>
            <p:nvPr/>
          </p:nvCxnSpPr>
          <p:spPr>
            <a:xfrm rot="5400000">
              <a:off x="4543894" y="2562560"/>
              <a:ext cx="772060" cy="3117264"/>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Соединительная линия уступом 22">
              <a:extLst>
                <a:ext uri="{FF2B5EF4-FFF2-40B4-BE49-F238E27FC236}">
                  <a16:creationId xmlns:a16="http://schemas.microsoft.com/office/drawing/2014/main" id="{6544458B-B7B3-0BFA-A970-F6561DB31CAC}"/>
                </a:ext>
              </a:extLst>
            </p:cNvPr>
            <p:cNvCxnSpPr>
              <a:stCxn id="10" idx="3"/>
              <a:endCxn id="17" idx="0"/>
            </p:cNvCxnSpPr>
            <p:nvPr/>
          </p:nvCxnSpPr>
          <p:spPr>
            <a:xfrm rot="5400000">
              <a:off x="6097655" y="4124943"/>
              <a:ext cx="780683" cy="1121"/>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Соединительная линия уступом 23">
              <a:extLst>
                <a:ext uri="{FF2B5EF4-FFF2-40B4-BE49-F238E27FC236}">
                  <a16:creationId xmlns:a16="http://schemas.microsoft.com/office/drawing/2014/main" id="{0E401124-E19D-4716-E0E9-8B005017DC26}"/>
                </a:ext>
              </a:extLst>
            </p:cNvPr>
            <p:cNvCxnSpPr>
              <a:stCxn id="10" idx="3"/>
              <a:endCxn id="18" idx="0"/>
            </p:cNvCxnSpPr>
            <p:nvPr/>
          </p:nvCxnSpPr>
          <p:spPr>
            <a:xfrm rot="16200000" flipH="1">
              <a:off x="7765988" y="2457729"/>
              <a:ext cx="780683" cy="3335547"/>
            </a:xfrm>
            <a:prstGeom prst="bentConnector3">
              <a:avLst>
                <a:gd name="adj1" fmla="val 49349"/>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EFA6B1C9-02D0-0F60-A8C6-98AF2A22D0D9}"/>
                </a:ext>
              </a:extLst>
            </p:cNvPr>
            <p:cNvCxnSpPr/>
            <p:nvPr/>
          </p:nvCxnSpPr>
          <p:spPr>
            <a:xfrm>
              <a:off x="4454436" y="4113920"/>
              <a:ext cx="0" cy="1302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00BDF19D-CAF3-3E3E-CFCF-E13842C53CE6}"/>
                </a:ext>
              </a:extLst>
            </p:cNvPr>
            <p:cNvCxnSpPr/>
            <p:nvPr/>
          </p:nvCxnSpPr>
          <p:spPr>
            <a:xfrm>
              <a:off x="7708665" y="4125503"/>
              <a:ext cx="0" cy="1302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Соединительная линия уступом 26">
              <a:extLst>
                <a:ext uri="{FF2B5EF4-FFF2-40B4-BE49-F238E27FC236}">
                  <a16:creationId xmlns:a16="http://schemas.microsoft.com/office/drawing/2014/main" id="{104E4B2B-B6C1-A74E-1E9A-128A469268B0}"/>
                </a:ext>
              </a:extLst>
            </p:cNvPr>
            <p:cNvCxnSpPr>
              <a:stCxn id="19" idx="0"/>
              <a:endCxn id="21" idx="0"/>
            </p:cNvCxnSpPr>
            <p:nvPr/>
          </p:nvCxnSpPr>
          <p:spPr>
            <a:xfrm rot="16200000" flipH="1">
              <a:off x="6605151" y="2501488"/>
              <a:ext cx="6546" cy="6444904"/>
            </a:xfrm>
            <a:prstGeom prst="bentConnector3">
              <a:avLst>
                <a:gd name="adj1" fmla="val -451659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id="{43BD4FBF-0B31-62B1-7298-B327FFF00673}"/>
                </a:ext>
              </a:extLst>
            </p:cNvPr>
            <p:cNvCxnSpPr>
              <a:stCxn id="33" idx="2"/>
              <a:endCxn id="20" idx="0"/>
            </p:cNvCxnSpPr>
            <p:nvPr/>
          </p:nvCxnSpPr>
          <p:spPr>
            <a:xfrm>
              <a:off x="6535848" y="5421862"/>
              <a:ext cx="1" cy="2988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a:extLst>
                <a:ext uri="{FF2B5EF4-FFF2-40B4-BE49-F238E27FC236}">
                  <a16:creationId xmlns:a16="http://schemas.microsoft.com/office/drawing/2014/main" id="{335857CD-0B3C-A2D6-2B12-B81736892D47}"/>
                </a:ext>
              </a:extLst>
            </p:cNvPr>
            <p:cNvSpPr/>
            <p:nvPr/>
          </p:nvSpPr>
          <p:spPr>
            <a:xfrm>
              <a:off x="1966736" y="4134843"/>
              <a:ext cx="1711476" cy="208601"/>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 почвах</a:t>
              </a:r>
            </a:p>
          </p:txBody>
        </p:sp>
        <p:sp>
          <p:nvSpPr>
            <p:cNvPr id="30" name="Прямоугольник 29">
              <a:extLst>
                <a:ext uri="{FF2B5EF4-FFF2-40B4-BE49-F238E27FC236}">
                  <a16:creationId xmlns:a16="http://schemas.microsoft.com/office/drawing/2014/main" id="{A982ECE0-4F07-DC37-A157-181A13CAF75E}"/>
                </a:ext>
              </a:extLst>
            </p:cNvPr>
            <p:cNvSpPr/>
            <p:nvPr/>
          </p:nvSpPr>
          <p:spPr>
            <a:xfrm>
              <a:off x="5273767" y="4136141"/>
              <a:ext cx="1384084" cy="208601"/>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 правах </a:t>
              </a:r>
            </a:p>
          </p:txBody>
        </p:sp>
        <p:sp>
          <p:nvSpPr>
            <p:cNvPr id="31" name="Прямоугольник 30">
              <a:extLst>
                <a:ext uri="{FF2B5EF4-FFF2-40B4-BE49-F238E27FC236}">
                  <a16:creationId xmlns:a16="http://schemas.microsoft.com/office/drawing/2014/main" id="{FE1B6183-DBCF-97C6-7742-46EE69D76D24}"/>
                </a:ext>
              </a:extLst>
            </p:cNvPr>
            <p:cNvSpPr/>
            <p:nvPr/>
          </p:nvSpPr>
          <p:spPr>
            <a:xfrm>
              <a:off x="7708665" y="4137450"/>
              <a:ext cx="2606328" cy="208601"/>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 красных линиях</a:t>
              </a:r>
            </a:p>
          </p:txBody>
        </p:sp>
        <p:sp>
          <p:nvSpPr>
            <p:cNvPr id="32" name="Прямоугольник 31">
              <a:extLst>
                <a:ext uri="{FF2B5EF4-FFF2-40B4-BE49-F238E27FC236}">
                  <a16:creationId xmlns:a16="http://schemas.microsoft.com/office/drawing/2014/main" id="{8D571257-92A5-8D6B-56B4-CB764F868676}"/>
                </a:ext>
              </a:extLst>
            </p:cNvPr>
            <p:cNvSpPr/>
            <p:nvPr/>
          </p:nvSpPr>
          <p:spPr>
            <a:xfrm>
              <a:off x="7973040" y="5211010"/>
              <a:ext cx="1857838" cy="208601"/>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 недрах</a:t>
              </a:r>
            </a:p>
          </p:txBody>
        </p:sp>
        <p:sp>
          <p:nvSpPr>
            <p:cNvPr id="33" name="Прямоугольник 32">
              <a:extLst>
                <a:ext uri="{FF2B5EF4-FFF2-40B4-BE49-F238E27FC236}">
                  <a16:creationId xmlns:a16="http://schemas.microsoft.com/office/drawing/2014/main" id="{C7A89907-FB87-D349-D06D-B003406D13E6}"/>
                </a:ext>
              </a:extLst>
            </p:cNvPr>
            <p:cNvSpPr/>
            <p:nvPr/>
          </p:nvSpPr>
          <p:spPr>
            <a:xfrm>
              <a:off x="5606930" y="5069219"/>
              <a:ext cx="1857838" cy="352643"/>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 водных объектах на участке</a:t>
              </a:r>
            </a:p>
          </p:txBody>
        </p:sp>
        <p:sp>
          <p:nvSpPr>
            <p:cNvPr id="34" name="Прямоугольник 33">
              <a:extLst>
                <a:ext uri="{FF2B5EF4-FFF2-40B4-BE49-F238E27FC236}">
                  <a16:creationId xmlns:a16="http://schemas.microsoft.com/office/drawing/2014/main" id="{DDA65BB1-26C1-6C5F-EABA-3B7DCF473028}"/>
                </a:ext>
              </a:extLst>
            </p:cNvPr>
            <p:cNvSpPr/>
            <p:nvPr/>
          </p:nvSpPr>
          <p:spPr>
            <a:xfrm>
              <a:off x="2735094" y="5074937"/>
              <a:ext cx="1857838" cy="352643"/>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Данные об объектах </a:t>
              </a:r>
            </a:p>
            <a:p>
              <a:pPr algn="ctr">
                <a:lnSpc>
                  <a:spcPct val="114000"/>
                </a:lnSpc>
                <a:buSzPts val="1050"/>
              </a:pPr>
              <a:r>
                <a:rPr lang="ru-RU" sz="567" dirty="0">
                  <a:latin typeface="Montserrat" pitchFamily="2" charset="0"/>
                  <a:ea typeface="Montserrat"/>
                  <a:cs typeface="Montserrat"/>
                  <a:sym typeface="Montserrat"/>
                </a:rPr>
                <a:t>культуры на участке</a:t>
              </a:r>
            </a:p>
          </p:txBody>
        </p:sp>
        <p:sp>
          <p:nvSpPr>
            <p:cNvPr id="35" name="Прямоугольник 34">
              <a:extLst>
                <a:ext uri="{FF2B5EF4-FFF2-40B4-BE49-F238E27FC236}">
                  <a16:creationId xmlns:a16="http://schemas.microsoft.com/office/drawing/2014/main" id="{D3AFEA0C-E0F4-993F-F2E1-314C68BBF472}"/>
                </a:ext>
              </a:extLst>
            </p:cNvPr>
            <p:cNvSpPr/>
            <p:nvPr/>
          </p:nvSpPr>
          <p:spPr>
            <a:xfrm>
              <a:off x="1623078" y="4355460"/>
              <a:ext cx="2531672"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ЕФИС</a:t>
              </a:r>
            </a:p>
            <a:p>
              <a:r>
                <a:rPr lang="ru-RU" sz="992" dirty="0">
                  <a:solidFill>
                    <a:srgbClr val="1075A0"/>
                  </a:solidFill>
                </a:rPr>
                <a:t>ЗСН</a:t>
              </a:r>
            </a:p>
          </p:txBody>
        </p:sp>
        <p:sp>
          <p:nvSpPr>
            <p:cNvPr id="36" name="Прямоугольник 35">
              <a:extLst>
                <a:ext uri="{FF2B5EF4-FFF2-40B4-BE49-F238E27FC236}">
                  <a16:creationId xmlns:a16="http://schemas.microsoft.com/office/drawing/2014/main" id="{DDCB2AAA-B807-F1CB-2938-71B9B7766455}"/>
                </a:ext>
              </a:extLst>
            </p:cNvPr>
            <p:cNvSpPr/>
            <p:nvPr/>
          </p:nvSpPr>
          <p:spPr>
            <a:xfrm>
              <a:off x="4725942" y="4355460"/>
              <a:ext cx="2531672"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ФГИС ЕГРН</a:t>
              </a:r>
            </a:p>
          </p:txBody>
        </p:sp>
        <p:sp>
          <p:nvSpPr>
            <p:cNvPr id="37" name="Прямоугольник 36">
              <a:extLst>
                <a:ext uri="{FF2B5EF4-FFF2-40B4-BE49-F238E27FC236}">
                  <a16:creationId xmlns:a16="http://schemas.microsoft.com/office/drawing/2014/main" id="{8F0817DB-933B-55D1-05AB-01A06151E948}"/>
                </a:ext>
              </a:extLst>
            </p:cNvPr>
            <p:cNvSpPr/>
            <p:nvPr/>
          </p:nvSpPr>
          <p:spPr>
            <a:xfrm>
              <a:off x="8054358" y="4355460"/>
              <a:ext cx="2531672" cy="63543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ГИСОГД</a:t>
              </a:r>
            </a:p>
          </p:txBody>
        </p:sp>
        <p:sp>
          <p:nvSpPr>
            <p:cNvPr id="38" name="Прямоугольник 37">
              <a:extLst>
                <a:ext uri="{FF2B5EF4-FFF2-40B4-BE49-F238E27FC236}">
                  <a16:creationId xmlns:a16="http://schemas.microsoft.com/office/drawing/2014/main" id="{3457EC8C-4149-B7F0-1B44-6AD32214AF3E}"/>
                </a:ext>
              </a:extLst>
            </p:cNvPr>
            <p:cNvSpPr/>
            <p:nvPr/>
          </p:nvSpPr>
          <p:spPr>
            <a:xfrm>
              <a:off x="1623078" y="5571653"/>
              <a:ext cx="2531672" cy="63784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АИС</a:t>
              </a:r>
            </a:p>
            <a:p>
              <a:r>
                <a:rPr lang="ru-RU" sz="992" dirty="0">
                  <a:solidFill>
                    <a:srgbClr val="1075A0"/>
                  </a:solidFill>
                </a:rPr>
                <a:t>ЕГРОКН</a:t>
              </a:r>
            </a:p>
          </p:txBody>
        </p:sp>
        <p:sp>
          <p:nvSpPr>
            <p:cNvPr id="39" name="Прямоугольник 38">
              <a:extLst>
                <a:ext uri="{FF2B5EF4-FFF2-40B4-BE49-F238E27FC236}">
                  <a16:creationId xmlns:a16="http://schemas.microsoft.com/office/drawing/2014/main" id="{4CECDAA7-D575-ED87-18F3-8C31A9A92427}"/>
                </a:ext>
              </a:extLst>
            </p:cNvPr>
            <p:cNvSpPr/>
            <p:nvPr/>
          </p:nvSpPr>
          <p:spPr>
            <a:xfrm>
              <a:off x="4757988" y="5565557"/>
              <a:ext cx="2531672" cy="63869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ГВР</a:t>
              </a:r>
            </a:p>
          </p:txBody>
        </p:sp>
        <p:sp>
          <p:nvSpPr>
            <p:cNvPr id="40" name="Прямоугольник 39">
              <a:extLst>
                <a:ext uri="{FF2B5EF4-FFF2-40B4-BE49-F238E27FC236}">
                  <a16:creationId xmlns:a16="http://schemas.microsoft.com/office/drawing/2014/main" id="{4CDCB2B4-4034-271D-72D2-FC1C1DF2C3AB}"/>
                </a:ext>
              </a:extLst>
            </p:cNvPr>
            <p:cNvSpPr/>
            <p:nvPr/>
          </p:nvSpPr>
          <p:spPr>
            <a:xfrm>
              <a:off x="8054358" y="5571653"/>
              <a:ext cx="2531672" cy="63215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92" dirty="0">
                  <a:solidFill>
                    <a:srgbClr val="1075A0"/>
                  </a:solidFill>
                </a:rPr>
                <a:t>ФГИС</a:t>
              </a:r>
            </a:p>
            <a:p>
              <a:r>
                <a:rPr lang="ru-RU" sz="992" dirty="0">
                  <a:solidFill>
                    <a:srgbClr val="1075A0"/>
                  </a:solidFill>
                </a:rPr>
                <a:t>ЕФГИ</a:t>
              </a:r>
            </a:p>
          </p:txBody>
        </p:sp>
        <p:cxnSp>
          <p:nvCxnSpPr>
            <p:cNvPr id="41" name="Соединительная линия уступом 40">
              <a:extLst>
                <a:ext uri="{FF2B5EF4-FFF2-40B4-BE49-F238E27FC236}">
                  <a16:creationId xmlns:a16="http://schemas.microsoft.com/office/drawing/2014/main" id="{0D95B8FA-5D2F-730C-4C83-25DCDCE3E7A4}"/>
                </a:ext>
              </a:extLst>
            </p:cNvPr>
            <p:cNvCxnSpPr>
              <a:endCxn id="45" idx="0"/>
            </p:cNvCxnSpPr>
            <p:nvPr/>
          </p:nvCxnSpPr>
          <p:spPr>
            <a:xfrm rot="10800000" flipV="1">
              <a:off x="935042" y="4125502"/>
              <a:ext cx="2436250" cy="374275"/>
            </a:xfrm>
            <a:prstGeom prst="bentConnector2">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a:extLst>
                <a:ext uri="{FF2B5EF4-FFF2-40B4-BE49-F238E27FC236}">
                  <a16:creationId xmlns:a16="http://schemas.microsoft.com/office/drawing/2014/main" id="{89E5563E-A847-6C70-9D3E-1065C9F2C927}"/>
                </a:ext>
              </a:extLst>
            </p:cNvPr>
            <p:cNvCxnSpPr>
              <a:endCxn id="46" idx="1"/>
            </p:cNvCxnSpPr>
            <p:nvPr/>
          </p:nvCxnSpPr>
          <p:spPr>
            <a:xfrm rot="10800000" flipV="1">
              <a:off x="557604" y="4121833"/>
              <a:ext cx="2889395" cy="1752357"/>
            </a:xfrm>
            <a:prstGeom prst="bentConnector3">
              <a:avLst>
                <a:gd name="adj1" fmla="val 10545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3" name="Соединительная линия уступом 42">
              <a:extLst>
                <a:ext uri="{FF2B5EF4-FFF2-40B4-BE49-F238E27FC236}">
                  <a16:creationId xmlns:a16="http://schemas.microsoft.com/office/drawing/2014/main" id="{9FD7508B-0A0D-6230-B519-D69720E549C4}"/>
                </a:ext>
              </a:extLst>
            </p:cNvPr>
            <p:cNvCxnSpPr>
              <a:endCxn id="48" idx="3"/>
            </p:cNvCxnSpPr>
            <p:nvPr/>
          </p:nvCxnSpPr>
          <p:spPr>
            <a:xfrm>
              <a:off x="9824102" y="4120423"/>
              <a:ext cx="1878177" cy="1696791"/>
            </a:xfrm>
            <a:prstGeom prst="bentConnector3">
              <a:avLst>
                <a:gd name="adj1" fmla="val 11217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Соединительная линия уступом 43">
              <a:extLst>
                <a:ext uri="{FF2B5EF4-FFF2-40B4-BE49-F238E27FC236}">
                  <a16:creationId xmlns:a16="http://schemas.microsoft.com/office/drawing/2014/main" id="{628AF9B7-FFC1-D766-2647-11AF926578C2}"/>
                </a:ext>
              </a:extLst>
            </p:cNvPr>
            <p:cNvCxnSpPr>
              <a:endCxn id="47" idx="0"/>
            </p:cNvCxnSpPr>
            <p:nvPr/>
          </p:nvCxnSpPr>
          <p:spPr>
            <a:xfrm>
              <a:off x="9824103" y="4120423"/>
              <a:ext cx="1496982" cy="379354"/>
            </a:xfrm>
            <a:prstGeom prst="bentConnector2">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45" name="Прямоугольник 44">
              <a:extLst>
                <a:ext uri="{FF2B5EF4-FFF2-40B4-BE49-F238E27FC236}">
                  <a16:creationId xmlns:a16="http://schemas.microsoft.com/office/drawing/2014/main" id="{04E5DC3B-B0D2-C566-0B74-D28C93DD63DB}"/>
                </a:ext>
              </a:extLst>
            </p:cNvPr>
            <p:cNvSpPr/>
            <p:nvPr/>
          </p:nvSpPr>
          <p:spPr>
            <a:xfrm>
              <a:off x="553847" y="4499778"/>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992" dirty="0">
                <a:solidFill>
                  <a:srgbClr val="1075A0"/>
                </a:solidFill>
              </a:endParaRPr>
            </a:p>
          </p:txBody>
        </p:sp>
        <p:sp>
          <p:nvSpPr>
            <p:cNvPr id="46" name="Прямоугольник 45">
              <a:extLst>
                <a:ext uri="{FF2B5EF4-FFF2-40B4-BE49-F238E27FC236}">
                  <a16:creationId xmlns:a16="http://schemas.microsoft.com/office/drawing/2014/main" id="{CE763A89-53E4-45F8-10CC-764EF73C2290}"/>
                </a:ext>
              </a:extLst>
            </p:cNvPr>
            <p:cNvSpPr/>
            <p:nvPr/>
          </p:nvSpPr>
          <p:spPr>
            <a:xfrm>
              <a:off x="557603" y="5628630"/>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992" dirty="0">
                <a:solidFill>
                  <a:srgbClr val="1075A0"/>
                </a:solidFill>
              </a:endParaRPr>
            </a:p>
          </p:txBody>
        </p:sp>
        <p:sp>
          <p:nvSpPr>
            <p:cNvPr id="47" name="Прямоугольник 46">
              <a:extLst>
                <a:ext uri="{FF2B5EF4-FFF2-40B4-BE49-F238E27FC236}">
                  <a16:creationId xmlns:a16="http://schemas.microsoft.com/office/drawing/2014/main" id="{F6D9D322-4E2A-C7E1-7DE7-987DD3C4C313}"/>
                </a:ext>
              </a:extLst>
            </p:cNvPr>
            <p:cNvSpPr/>
            <p:nvPr/>
          </p:nvSpPr>
          <p:spPr>
            <a:xfrm>
              <a:off x="10939890" y="4499777"/>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992" dirty="0">
                <a:solidFill>
                  <a:srgbClr val="1075A0"/>
                </a:solidFill>
              </a:endParaRPr>
            </a:p>
          </p:txBody>
        </p:sp>
        <p:sp>
          <p:nvSpPr>
            <p:cNvPr id="48" name="Прямоугольник 47">
              <a:extLst>
                <a:ext uri="{FF2B5EF4-FFF2-40B4-BE49-F238E27FC236}">
                  <a16:creationId xmlns:a16="http://schemas.microsoft.com/office/drawing/2014/main" id="{A8CDCF7A-E902-0A94-3C73-1DD853F8E1A2}"/>
                </a:ext>
              </a:extLst>
            </p:cNvPr>
            <p:cNvSpPr/>
            <p:nvPr/>
          </p:nvSpPr>
          <p:spPr>
            <a:xfrm>
              <a:off x="10939889" y="5571653"/>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992" dirty="0">
                <a:solidFill>
                  <a:srgbClr val="1075A0"/>
                </a:solidFill>
              </a:endParaRPr>
            </a:p>
          </p:txBody>
        </p:sp>
      </p:grpSp>
      <p:sp>
        <p:nvSpPr>
          <p:cNvPr id="49" name="Прямоугольник 48">
            <a:extLst>
              <a:ext uri="{FF2B5EF4-FFF2-40B4-BE49-F238E27FC236}">
                <a16:creationId xmlns:a16="http://schemas.microsoft.com/office/drawing/2014/main" id="{C6D56D8D-2DA5-DC61-5282-B311229FA2B9}"/>
              </a:ext>
            </a:extLst>
          </p:cNvPr>
          <p:cNvSpPr/>
          <p:nvPr/>
        </p:nvSpPr>
        <p:spPr>
          <a:xfrm>
            <a:off x="7418266" y="2769488"/>
            <a:ext cx="1178332" cy="144116"/>
          </a:xfrm>
          <a:prstGeom prst="rect">
            <a:avLst/>
          </a:prstGeom>
        </p:spPr>
        <p:txBody>
          <a:bodyPr wrap="square" lIns="25514" tIns="25514" rIns="25514" bIns="25514">
            <a:spAutoFit/>
          </a:bodyPr>
          <a:lstStyle/>
          <a:p>
            <a:pPr algn="ctr">
              <a:lnSpc>
                <a:spcPct val="114000"/>
              </a:lnSpc>
              <a:buSzPts val="1050"/>
            </a:pPr>
            <a:r>
              <a:rPr lang="ru-RU" sz="567" dirty="0">
                <a:latin typeface="Montserrat" pitchFamily="2" charset="0"/>
                <a:ea typeface="Montserrat"/>
                <a:cs typeface="Montserrat"/>
                <a:sym typeface="Montserrat"/>
              </a:rPr>
              <a:t>Иные данные</a:t>
            </a:r>
          </a:p>
        </p:txBody>
      </p:sp>
      <p:sp>
        <p:nvSpPr>
          <p:cNvPr id="2" name="Rectangle 16">
            <a:extLst>
              <a:ext uri="{FF2B5EF4-FFF2-40B4-BE49-F238E27FC236}">
                <a16:creationId xmlns:a16="http://schemas.microsoft.com/office/drawing/2014/main" id="{3E0F7B44-13F0-8387-430F-258947FC6B8A}"/>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4" name="Прямоугольник 3">
            <a:extLst>
              <a:ext uri="{FF2B5EF4-FFF2-40B4-BE49-F238E27FC236}">
                <a16:creationId xmlns:a16="http://schemas.microsoft.com/office/drawing/2014/main" id="{7944221D-604A-C83A-27BE-6DC747333D0D}"/>
              </a:ext>
            </a:extLst>
          </p:cNvPr>
          <p:cNvSpPr/>
          <p:nvPr/>
        </p:nvSpPr>
        <p:spPr>
          <a:xfrm>
            <a:off x="6977415" y="248"/>
            <a:ext cx="1662906" cy="7128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346738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554449" y="139263"/>
            <a:ext cx="5685037"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Основные задачи НСПД</a:t>
            </a:r>
          </a:p>
          <a:p>
            <a:pPr lvl="0"/>
            <a:endParaRPr lang="ru-RU" sz="2551" dirty="0"/>
          </a:p>
        </p:txBody>
      </p:sp>
      <p:sp>
        <p:nvSpPr>
          <p:cNvPr id="4" name="TextBox 3">
            <a:extLst>
              <a:ext uri="{FF2B5EF4-FFF2-40B4-BE49-F238E27FC236}">
                <a16:creationId xmlns:a16="http://schemas.microsoft.com/office/drawing/2014/main" id="{FDE6ECA4-1891-76EA-EB2E-B87AF6CA426B}"/>
              </a:ext>
            </a:extLst>
          </p:cNvPr>
          <p:cNvSpPr txBox="1"/>
          <p:nvPr/>
        </p:nvSpPr>
        <p:spPr>
          <a:xfrm>
            <a:off x="611126" y="1206197"/>
            <a:ext cx="7813711" cy="1931298"/>
          </a:xfrm>
          <a:prstGeom prst="rect">
            <a:avLst/>
          </a:prstGeom>
          <a:noFill/>
        </p:spPr>
        <p:txBody>
          <a:bodyPr wrap="square">
            <a:spAutoFit/>
          </a:bodyPr>
          <a:lstStyle/>
          <a:p>
            <a:pPr algn="just">
              <a:spcAft>
                <a:spcPts val="850"/>
              </a:spcAft>
              <a:buSzPct val="100000"/>
            </a:pPr>
            <a:r>
              <a:rPr lang="ru-RU" sz="1600" b="1" dirty="0">
                <a:solidFill>
                  <a:schemeClr val="accent6">
                    <a:lumMod val="75000"/>
                  </a:schemeClr>
                </a:solidFill>
                <a:latin typeface="Times New Roman" panose="02020603050405020304" pitchFamily="18" charset="0"/>
                <a:cs typeface="Times New Roman" panose="02020603050405020304" pitchFamily="18" charset="0"/>
              </a:rPr>
              <a:t>1. ГЕОИНФОРМАЦИОННЫЙ РЕСУРС </a:t>
            </a:r>
            <a:r>
              <a:rPr lang="ru-RU" sz="1600"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наборы специализированных слоёв </a:t>
            </a:r>
            <a:r>
              <a:rPr lang="ru-RU" sz="1600" dirty="0">
                <a:latin typeface="Times New Roman" panose="02020603050405020304" pitchFamily="18" charset="0"/>
                <a:cs typeface="Times New Roman" panose="02020603050405020304" pitchFamily="18" charset="0"/>
              </a:rPr>
              <a:t>с пространственными данными (включая </a:t>
            </a:r>
            <a:r>
              <a:rPr lang="ru-RU" sz="1600" dirty="0" err="1">
                <a:latin typeface="Times New Roman" panose="02020603050405020304" pitchFamily="18" charset="0"/>
                <a:cs typeface="Times New Roman" panose="02020603050405020304" pitchFamily="18" charset="0"/>
              </a:rPr>
              <a:t>картоснову</a:t>
            </a:r>
            <a:r>
              <a:rPr lang="ru-RU" sz="1600" dirty="0">
                <a:latin typeface="Times New Roman" panose="02020603050405020304" pitchFamily="18" charset="0"/>
                <a:cs typeface="Times New Roman" panose="02020603050405020304" pitchFamily="18" charset="0"/>
              </a:rPr>
              <a:t>), создаваемыми органами власти из различных сфер для собственных нужд и/или для предоставления отраслевой информации гражданам и бизнесу.</a:t>
            </a:r>
            <a:endParaRPr lang="ru-RU" sz="1600" dirty="0">
              <a:latin typeface="Times New Roman" panose="02020603050405020304" pitchFamily="18" charset="0"/>
              <a:ea typeface="Montserrat"/>
              <a:cs typeface="Times New Roman" panose="02020603050405020304" pitchFamily="18" charset="0"/>
              <a:sym typeface="Montserrat"/>
            </a:endParaRPr>
          </a:p>
          <a:p>
            <a:pPr algn="just">
              <a:spcAft>
                <a:spcPts val="850"/>
              </a:spcAft>
              <a:buSzPct val="100000"/>
            </a:pPr>
            <a:r>
              <a:rPr lang="ru-RU" sz="1600" b="1" dirty="0">
                <a:solidFill>
                  <a:schemeClr val="accent6">
                    <a:lumMod val="75000"/>
                  </a:schemeClr>
                </a:solidFill>
                <a:latin typeface="Times New Roman" panose="02020603050405020304" pitchFamily="18" charset="0"/>
                <a:cs typeface="Times New Roman" panose="02020603050405020304" pitchFamily="18" charset="0"/>
              </a:rPr>
              <a:t>2. ЦИФРОВЫЕ СЕРВИСЫ </a:t>
            </a:r>
            <a:r>
              <a:rPr lang="ru-RU" sz="1600" b="1" dirty="0">
                <a:latin typeface="Times New Roman" panose="02020603050405020304" pitchFamily="18" charset="0"/>
                <a:cs typeface="Times New Roman" panose="02020603050405020304" pitchFamily="18" charset="0"/>
              </a:rPr>
              <a:t>— готовые решения по жизненным ситуациям </a:t>
            </a:r>
            <a:r>
              <a:rPr lang="ru-RU" sz="1600" dirty="0">
                <a:latin typeface="Times New Roman" panose="02020603050405020304" pitchFamily="18" charset="0"/>
                <a:cs typeface="Times New Roman" panose="02020603050405020304" pitchFamily="18" charset="0"/>
              </a:rPr>
              <a:t>в сфере земли, недвижимости и строительства, оптимизирующие и объединяющие бизнес-процессы  государственных и муниципальных услуг.</a:t>
            </a:r>
          </a:p>
        </p:txBody>
      </p:sp>
      <p:sp>
        <p:nvSpPr>
          <p:cNvPr id="2" name="Прямоугольник 1">
            <a:extLst>
              <a:ext uri="{FF2B5EF4-FFF2-40B4-BE49-F238E27FC236}">
                <a16:creationId xmlns:a16="http://schemas.microsoft.com/office/drawing/2014/main" id="{31EB6143-8658-067E-2031-FEA4010EE741}"/>
              </a:ext>
            </a:extLst>
          </p:cNvPr>
          <p:cNvSpPr/>
          <p:nvPr/>
        </p:nvSpPr>
        <p:spPr>
          <a:xfrm>
            <a:off x="6977415" y="248"/>
            <a:ext cx="1662906" cy="7128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3" name="Rectangle 16">
            <a:extLst>
              <a:ext uri="{FF2B5EF4-FFF2-40B4-BE49-F238E27FC236}">
                <a16:creationId xmlns:a16="http://schemas.microsoft.com/office/drawing/2014/main" id="{D156FA0E-7DDC-7A78-79F5-5D9514093E25}"/>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Tree>
    <p:extLst>
      <p:ext uri="{BB962C8B-B14F-4D97-AF65-F5344CB8AC3E}">
        <p14:creationId xmlns:p14="http://schemas.microsoft.com/office/powerpoint/2010/main" val="3246411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820872" y="193311"/>
            <a:ext cx="5627119" cy="30738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Схема подсистем НСПД</a:t>
            </a:r>
          </a:p>
        </p:txBody>
      </p:sp>
      <p:pic>
        <p:nvPicPr>
          <p:cNvPr id="5" name="Рисунок 4">
            <a:extLst>
              <a:ext uri="{FF2B5EF4-FFF2-40B4-BE49-F238E27FC236}">
                <a16:creationId xmlns:a16="http://schemas.microsoft.com/office/drawing/2014/main" id="{A19B641D-261A-187A-4CAE-1474A54F3715}"/>
              </a:ext>
            </a:extLst>
          </p:cNvPr>
          <p:cNvPicPr>
            <a:picLocks noChangeAspect="1"/>
          </p:cNvPicPr>
          <p:nvPr/>
        </p:nvPicPr>
        <p:blipFill>
          <a:blip r:embed="rId3"/>
          <a:srcRect/>
          <a:stretch/>
        </p:blipFill>
        <p:spPr>
          <a:xfrm>
            <a:off x="568851" y="759704"/>
            <a:ext cx="8071912" cy="4031483"/>
          </a:xfrm>
          <a:prstGeom prst="rect">
            <a:avLst/>
          </a:prstGeom>
        </p:spPr>
      </p:pic>
      <p:sp>
        <p:nvSpPr>
          <p:cNvPr id="2" name="Rectangle 16">
            <a:extLst>
              <a:ext uri="{FF2B5EF4-FFF2-40B4-BE49-F238E27FC236}">
                <a16:creationId xmlns:a16="http://schemas.microsoft.com/office/drawing/2014/main" id="{24ED2F97-16EA-3E43-13C5-868F589BCD39}"/>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F8944FBD-87BE-E012-C210-A32DFC5C0C76}"/>
              </a:ext>
            </a:extLst>
          </p:cNvPr>
          <p:cNvSpPr/>
          <p:nvPr/>
        </p:nvSpPr>
        <p:spPr>
          <a:xfrm>
            <a:off x="6977415" y="248"/>
            <a:ext cx="1662906" cy="7128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607860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820872" y="88220"/>
            <a:ext cx="5612718" cy="30738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Концептуальная схема НСПД</a:t>
            </a:r>
          </a:p>
        </p:txBody>
      </p:sp>
      <p:pic>
        <p:nvPicPr>
          <p:cNvPr id="5" name="Рисунок 4">
            <a:extLst>
              <a:ext uri="{FF2B5EF4-FFF2-40B4-BE49-F238E27FC236}">
                <a16:creationId xmlns:a16="http://schemas.microsoft.com/office/drawing/2014/main" id="{A19B641D-261A-187A-4CAE-1474A54F3715}"/>
              </a:ext>
            </a:extLst>
          </p:cNvPr>
          <p:cNvPicPr>
            <a:picLocks noChangeAspect="1"/>
          </p:cNvPicPr>
          <p:nvPr/>
        </p:nvPicPr>
        <p:blipFill>
          <a:blip r:embed="rId3"/>
          <a:srcRect/>
          <a:stretch/>
        </p:blipFill>
        <p:spPr>
          <a:xfrm>
            <a:off x="515121" y="482690"/>
            <a:ext cx="7823215" cy="4251193"/>
          </a:xfrm>
          <a:prstGeom prst="rect">
            <a:avLst/>
          </a:prstGeom>
        </p:spPr>
      </p:pic>
      <p:sp>
        <p:nvSpPr>
          <p:cNvPr id="2" name="Rectangle 16">
            <a:extLst>
              <a:ext uri="{FF2B5EF4-FFF2-40B4-BE49-F238E27FC236}">
                <a16:creationId xmlns:a16="http://schemas.microsoft.com/office/drawing/2014/main" id="{DFB5A7A2-ABF5-D51E-9A89-2C4A602C1F8B}"/>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3401C9F4-2535-5B01-1DD5-501BF80C33FC}"/>
              </a:ext>
            </a:extLst>
          </p:cNvPr>
          <p:cNvSpPr/>
          <p:nvPr/>
        </p:nvSpPr>
        <p:spPr>
          <a:xfrm>
            <a:off x="6977415" y="247"/>
            <a:ext cx="1662906" cy="4824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015472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118301" y="1531177"/>
            <a:ext cx="6158076"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Пользовательские сценарии НСПД </a:t>
            </a:r>
          </a:p>
        </p:txBody>
      </p:sp>
      <p:sp>
        <p:nvSpPr>
          <p:cNvPr id="2" name="Rectangle 16">
            <a:extLst>
              <a:ext uri="{FF2B5EF4-FFF2-40B4-BE49-F238E27FC236}">
                <a16:creationId xmlns:a16="http://schemas.microsoft.com/office/drawing/2014/main" id="{BFA5C5FC-A295-FAE3-C978-CF48106CA58F}"/>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FC6E6A37-A25E-0932-6B69-5991BBD7AF17}"/>
              </a:ext>
            </a:extLst>
          </p:cNvPr>
          <p:cNvSpPr/>
          <p:nvPr/>
        </p:nvSpPr>
        <p:spPr>
          <a:xfrm>
            <a:off x="6977415" y="247"/>
            <a:ext cx="1662906" cy="6552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4086806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540048" y="139263"/>
            <a:ext cx="5699438"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Главная страница</a:t>
            </a:r>
          </a:p>
          <a:p>
            <a:pPr lvl="0"/>
            <a:endParaRPr lang="ru-RU" sz="2551"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rotWithShape="1">
          <a:blip r:embed="rId3"/>
          <a:srcRect b="2097"/>
          <a:stretch/>
        </p:blipFill>
        <p:spPr>
          <a:xfrm>
            <a:off x="2520181" y="624915"/>
            <a:ext cx="4320480" cy="4054096"/>
          </a:xfrm>
          <a:prstGeom prst="rect">
            <a:avLst/>
          </a:prstGeom>
        </p:spPr>
      </p:pic>
      <p:sp>
        <p:nvSpPr>
          <p:cNvPr id="2" name="Прямоугольник 1">
            <a:extLst>
              <a:ext uri="{FF2B5EF4-FFF2-40B4-BE49-F238E27FC236}">
                <a16:creationId xmlns:a16="http://schemas.microsoft.com/office/drawing/2014/main" id="{E0F2A018-3289-C18E-3049-0F9C2C8286C1}"/>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3" name="Rectangle 16">
            <a:extLst>
              <a:ext uri="{FF2B5EF4-FFF2-40B4-BE49-F238E27FC236}">
                <a16:creationId xmlns:a16="http://schemas.microsoft.com/office/drawing/2014/main" id="{69D48EC8-314B-5E1B-F96A-E2B2EE7FCD43}"/>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Tree>
    <p:extLst>
      <p:ext uri="{BB962C8B-B14F-4D97-AF65-F5344CB8AC3E}">
        <p14:creationId xmlns:p14="http://schemas.microsoft.com/office/powerpoint/2010/main" val="1403030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810467" y="139263"/>
            <a:ext cx="5429020"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err="1">
                <a:solidFill>
                  <a:schemeClr val="tx1"/>
                </a:solidFill>
                <a:latin typeface="Times New Roman" panose="02020603050405020304" pitchFamily="18" charset="0"/>
                <a:cs typeface="Times New Roman" panose="02020603050405020304" pitchFamily="18" charset="0"/>
              </a:rPr>
              <a:t>Геопортал</a:t>
            </a:r>
            <a:r>
              <a:rPr lang="ru-RU" sz="2551" b="1" dirty="0">
                <a:solidFill>
                  <a:schemeClr val="tx1"/>
                </a:solidFill>
                <a:latin typeface="Times New Roman" panose="02020603050405020304" pitchFamily="18" charset="0"/>
                <a:cs typeface="Times New Roman" panose="02020603050405020304" pitchFamily="18" charset="0"/>
              </a:rPr>
              <a:t> НСПД</a:t>
            </a:r>
          </a:p>
          <a:p>
            <a:pPr lvl="0"/>
            <a:endParaRPr lang="ru-RU" sz="2551"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rcRect/>
          <a:stretch/>
        </p:blipFill>
        <p:spPr>
          <a:xfrm>
            <a:off x="630513" y="603223"/>
            <a:ext cx="7441400" cy="4194497"/>
          </a:xfrm>
          <a:prstGeom prst="rect">
            <a:avLst/>
          </a:prstGeom>
        </p:spPr>
      </p:pic>
      <p:sp>
        <p:nvSpPr>
          <p:cNvPr id="2" name="Rectangle 16">
            <a:extLst>
              <a:ext uri="{FF2B5EF4-FFF2-40B4-BE49-F238E27FC236}">
                <a16:creationId xmlns:a16="http://schemas.microsoft.com/office/drawing/2014/main" id="{80E1D05A-40AA-7A46-5BE6-07BE17E477CA}"/>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04C1975D-BB86-0482-A740-721C94E8520B}"/>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823481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604296" y="139263"/>
            <a:ext cx="5635190"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Цифровые профили объектов</a:t>
            </a:r>
          </a:p>
          <a:p>
            <a:pPr lvl="0"/>
            <a:endParaRPr lang="ru-RU" sz="2551"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rcRect/>
          <a:stretch/>
        </p:blipFill>
        <p:spPr>
          <a:xfrm>
            <a:off x="604296" y="700271"/>
            <a:ext cx="7490393" cy="4021390"/>
          </a:xfrm>
          <a:prstGeom prst="rect">
            <a:avLst/>
          </a:prstGeom>
        </p:spPr>
      </p:pic>
      <p:sp>
        <p:nvSpPr>
          <p:cNvPr id="2" name="Rectangle 16">
            <a:extLst>
              <a:ext uri="{FF2B5EF4-FFF2-40B4-BE49-F238E27FC236}">
                <a16:creationId xmlns:a16="http://schemas.microsoft.com/office/drawing/2014/main" id="{7C458288-5303-75D5-DCD1-E6D880D56AD4}"/>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214FD938-E141-BCAB-5482-34F642517BF6}"/>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81675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547248" y="139263"/>
            <a:ext cx="5692238"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Онлайн сервис «ИЖС»</a:t>
            </a:r>
          </a:p>
          <a:p>
            <a:pPr lvl="0"/>
            <a:endParaRPr lang="ru-RU" sz="2551" dirty="0"/>
          </a:p>
        </p:txBody>
      </p:sp>
      <p:sp>
        <p:nvSpPr>
          <p:cNvPr id="5" name="Прямоугольник 4">
            <a:extLst>
              <a:ext uri="{FF2B5EF4-FFF2-40B4-BE49-F238E27FC236}">
                <a16:creationId xmlns:a16="http://schemas.microsoft.com/office/drawing/2014/main" id="{B43C1E53-AFB7-BA3F-3A9A-2984992D54C5}"/>
              </a:ext>
            </a:extLst>
          </p:cNvPr>
          <p:cNvSpPr/>
          <p:nvPr/>
        </p:nvSpPr>
        <p:spPr>
          <a:xfrm>
            <a:off x="4594144" y="632087"/>
            <a:ext cx="4028614" cy="1077262"/>
          </a:xfrm>
          <a:prstGeom prst="rect">
            <a:avLst/>
          </a:prstGeom>
        </p:spPr>
        <p:txBody>
          <a:bodyPr wrap="square" lIns="86405" tIns="43202" rIns="86405" bIns="43202">
            <a:spAutoFit/>
          </a:bodyPr>
          <a:lstStyle/>
          <a:p>
            <a:pPr>
              <a:spcAft>
                <a:spcPts val="425"/>
              </a:spcAft>
            </a:pPr>
            <a:r>
              <a:rPr lang="ru-RU" sz="850" b="1" dirty="0">
                <a:solidFill>
                  <a:schemeClr val="accent2"/>
                </a:solidFill>
                <a:latin typeface="Arial" panose="020B0604020202020204" pitchFamily="34" charset="0"/>
              </a:rPr>
              <a:t>ЭФФЕКТ:</a:t>
            </a:r>
          </a:p>
          <a:p>
            <a:pPr marL="189010" indent="-189010">
              <a:spcAft>
                <a:spcPts val="425"/>
              </a:spcAft>
              <a:buFont typeface="Arial" panose="020B0604020202020204" pitchFamily="34" charset="0"/>
              <a:buChar char="•"/>
            </a:pPr>
            <a:r>
              <a:rPr lang="ru-RU" sz="850" b="1" dirty="0">
                <a:latin typeface="Arial" panose="020B0604020202020204" pitchFamily="34" charset="0"/>
              </a:rPr>
              <a:t>Оптимизация процесса </a:t>
            </a:r>
            <a:r>
              <a:rPr lang="ru-RU" sz="850" dirty="0">
                <a:solidFill>
                  <a:srgbClr val="000000"/>
                </a:solidFill>
                <a:latin typeface="Arial" panose="020B0604020202020204" pitchFamily="34" charset="0"/>
              </a:rPr>
              <a:t>анализа наиболее эффективного использования земельных участков </a:t>
            </a:r>
            <a:r>
              <a:rPr lang="ru-RU" sz="850" b="1" dirty="0">
                <a:latin typeface="Arial" panose="020B0604020202020204" pitchFamily="34" charset="0"/>
              </a:rPr>
              <a:t>(</a:t>
            </a:r>
            <a:r>
              <a:rPr lang="en-US" sz="850" b="1" dirty="0">
                <a:latin typeface="Arial" panose="020B0604020202020204" pitchFamily="34" charset="0"/>
              </a:rPr>
              <a:t>best-use</a:t>
            </a:r>
            <a:r>
              <a:rPr lang="ru-RU" sz="850" b="1" dirty="0">
                <a:latin typeface="Arial" panose="020B0604020202020204" pitchFamily="34" charset="0"/>
              </a:rPr>
              <a:t>)</a:t>
            </a:r>
          </a:p>
          <a:p>
            <a:pPr marL="189010" indent="-189010">
              <a:spcAft>
                <a:spcPts val="425"/>
              </a:spcAft>
              <a:buFont typeface="Arial" panose="020B0604020202020204" pitchFamily="34" charset="0"/>
              <a:buChar char="•"/>
            </a:pPr>
            <a:r>
              <a:rPr lang="ru-RU" sz="850" b="1" dirty="0">
                <a:latin typeface="Arial" panose="020B0604020202020204" pitchFamily="34" charset="0"/>
              </a:rPr>
              <a:t>Упрощение подачи заявлений </a:t>
            </a:r>
            <a:r>
              <a:rPr lang="ru-RU" sz="850" dirty="0">
                <a:solidFill>
                  <a:srgbClr val="000000"/>
                </a:solidFill>
                <a:latin typeface="Arial" panose="020B0604020202020204" pitchFamily="34" charset="0"/>
              </a:rPr>
              <a:t>по услугам ИЖС</a:t>
            </a:r>
          </a:p>
          <a:p>
            <a:pPr marL="189010" indent="-189010">
              <a:spcAft>
                <a:spcPts val="425"/>
              </a:spcAft>
              <a:buFont typeface="Arial" panose="020B0604020202020204" pitchFamily="34" charset="0"/>
              <a:buChar char="•"/>
            </a:pPr>
            <a:r>
              <a:rPr lang="ru-RU" sz="850" b="1" dirty="0">
                <a:latin typeface="Arial" panose="020B0604020202020204" pitchFamily="34" charset="0"/>
              </a:rPr>
              <a:t>Мониторинг </a:t>
            </a:r>
            <a:r>
              <a:rPr lang="ru-RU" sz="850" dirty="0">
                <a:solidFill>
                  <a:srgbClr val="000000"/>
                </a:solidFill>
                <a:latin typeface="Arial" panose="020B0604020202020204" pitchFamily="34" charset="0"/>
              </a:rPr>
              <a:t>предоставления услуг</a:t>
            </a:r>
          </a:p>
          <a:p>
            <a:pPr marL="189010" indent="-189010">
              <a:spcAft>
                <a:spcPts val="425"/>
              </a:spcAft>
              <a:buFont typeface="Arial" panose="020B0604020202020204" pitchFamily="34" charset="0"/>
              <a:buChar char="•"/>
            </a:pPr>
            <a:r>
              <a:rPr lang="ru-RU" sz="850" b="1" dirty="0">
                <a:latin typeface="Arial" panose="020B0604020202020204" pitchFamily="34" charset="0"/>
              </a:rPr>
              <a:t>Увеличение</a:t>
            </a:r>
            <a:r>
              <a:rPr lang="ru-RU" sz="850" dirty="0">
                <a:latin typeface="Arial" panose="020B0604020202020204" pitchFamily="34" charset="0"/>
              </a:rPr>
              <a:t> </a:t>
            </a:r>
            <a:r>
              <a:rPr lang="ru-RU" sz="850" b="1" dirty="0">
                <a:latin typeface="Arial" panose="020B0604020202020204" pitchFamily="34" charset="0"/>
              </a:rPr>
              <a:t>положительных результатов</a:t>
            </a:r>
            <a:r>
              <a:rPr lang="ru-RU" sz="850" dirty="0">
                <a:latin typeface="Arial" panose="020B0604020202020204" pitchFamily="34" charset="0"/>
              </a:rPr>
              <a:t> </a:t>
            </a:r>
            <a:r>
              <a:rPr lang="ru-RU" sz="850" dirty="0">
                <a:solidFill>
                  <a:srgbClr val="000000"/>
                </a:solidFill>
                <a:latin typeface="Arial" panose="020B0604020202020204" pitchFamily="34" charset="0"/>
              </a:rPr>
              <a:t>оказания услуг</a:t>
            </a:r>
          </a:p>
        </p:txBody>
      </p:sp>
      <p:sp>
        <p:nvSpPr>
          <p:cNvPr id="6" name="Прямоугольник 5">
            <a:extLst>
              <a:ext uri="{FF2B5EF4-FFF2-40B4-BE49-F238E27FC236}">
                <a16:creationId xmlns:a16="http://schemas.microsoft.com/office/drawing/2014/main" id="{6F1A9ED9-ABD2-4860-3C02-D36696DF0341}"/>
              </a:ext>
            </a:extLst>
          </p:cNvPr>
          <p:cNvSpPr/>
          <p:nvPr/>
        </p:nvSpPr>
        <p:spPr>
          <a:xfrm>
            <a:off x="547248" y="632087"/>
            <a:ext cx="3829241" cy="974670"/>
          </a:xfrm>
          <a:prstGeom prst="rect">
            <a:avLst/>
          </a:prstGeom>
        </p:spPr>
        <p:txBody>
          <a:bodyPr wrap="square" lIns="86405" tIns="43202" rIns="86405" bIns="43202">
            <a:spAutoFit/>
          </a:bodyPr>
          <a:lstStyle/>
          <a:p>
            <a:pPr>
              <a:spcAft>
                <a:spcPts val="425"/>
              </a:spcAft>
            </a:pPr>
            <a:r>
              <a:rPr lang="ru-RU" sz="850" b="1" dirty="0">
                <a:solidFill>
                  <a:schemeClr val="accent2"/>
                </a:solidFill>
                <a:latin typeface="Arial" panose="020B0604020202020204" pitchFamily="34" charset="0"/>
              </a:rPr>
              <a:t>НАЗНАЧЕНИЕ:</a:t>
            </a:r>
          </a:p>
          <a:p>
            <a:pPr marL="189010" indent="-189010">
              <a:spcAft>
                <a:spcPts val="425"/>
              </a:spcAft>
              <a:buFont typeface="Arial" panose="020B0604020202020204" pitchFamily="34" charset="0"/>
              <a:buChar char="•"/>
            </a:pPr>
            <a:r>
              <a:rPr lang="ru-RU" sz="850" b="1" dirty="0">
                <a:solidFill>
                  <a:schemeClr val="accent2"/>
                </a:solidFill>
                <a:latin typeface="Arial" panose="020B0604020202020204" pitchFamily="34" charset="0"/>
              </a:rPr>
              <a:t>Для органов власти: </a:t>
            </a:r>
            <a:r>
              <a:rPr lang="ru-RU" sz="850" b="1" dirty="0">
                <a:solidFill>
                  <a:schemeClr val="tx2"/>
                </a:solidFill>
                <a:latin typeface="Arial" panose="020B0604020202020204" pitchFamily="34" charset="0"/>
              </a:rPr>
              <a:t>бэкенд бизнес-процессов оказания услуг</a:t>
            </a:r>
            <a:br>
              <a:rPr lang="ru-RU" sz="850" b="1" dirty="0">
                <a:solidFill>
                  <a:srgbClr val="000000"/>
                </a:solidFill>
                <a:latin typeface="Arial" panose="020B0604020202020204" pitchFamily="34" charset="0"/>
              </a:rPr>
            </a:br>
            <a:r>
              <a:rPr lang="ru-RU" sz="850" dirty="0">
                <a:solidFill>
                  <a:srgbClr val="000000"/>
                </a:solidFill>
                <a:latin typeface="Arial" panose="020B0604020202020204" pitchFamily="34" charset="0"/>
              </a:rPr>
              <a:t>в сфере ИЖС (2 услуги)</a:t>
            </a:r>
          </a:p>
          <a:p>
            <a:pPr marL="189010" indent="-189010">
              <a:spcAft>
                <a:spcPts val="425"/>
              </a:spcAft>
              <a:buFont typeface="Arial" panose="020B0604020202020204" pitchFamily="34" charset="0"/>
              <a:buChar char="•"/>
            </a:pPr>
            <a:r>
              <a:rPr lang="ru-RU" sz="850" b="1" dirty="0">
                <a:solidFill>
                  <a:schemeClr val="accent2"/>
                </a:solidFill>
                <a:latin typeface="Arial" panose="020B0604020202020204" pitchFamily="34" charset="0"/>
              </a:rPr>
              <a:t>Для граждан и бизнеса:</a:t>
            </a:r>
            <a:r>
              <a:rPr lang="ru-RU" sz="850" dirty="0">
                <a:solidFill>
                  <a:schemeClr val="accent2"/>
                </a:solidFill>
                <a:latin typeface="Arial" panose="020B0604020202020204" pitchFamily="34" charset="0"/>
              </a:rPr>
              <a:t> </a:t>
            </a:r>
            <a:r>
              <a:rPr lang="ru-RU" sz="850" b="1" dirty="0">
                <a:latin typeface="Arial" panose="020B0604020202020204" pitchFamily="34" charset="0"/>
              </a:rPr>
              <a:t>набор инструментов</a:t>
            </a:r>
            <a:r>
              <a:rPr lang="ru-RU" sz="850" dirty="0">
                <a:latin typeface="Arial" panose="020B0604020202020204" pitchFamily="34" charset="0"/>
              </a:rPr>
              <a:t> </a:t>
            </a:r>
            <a:r>
              <a:rPr lang="ru-RU" sz="850" dirty="0">
                <a:solidFill>
                  <a:srgbClr val="000000"/>
                </a:solidFill>
                <a:latin typeface="Arial" panose="020B0604020202020204" pitchFamily="34" charset="0"/>
              </a:rPr>
              <a:t>для анализа возможности строительства и получения муниципальных услуг в сфере индивидуального жилищного строительства</a:t>
            </a:r>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tretch>
            <a:fillRect/>
          </a:stretch>
        </p:blipFill>
        <p:spPr>
          <a:xfrm>
            <a:off x="1548857" y="1754381"/>
            <a:ext cx="5343090" cy="3005489"/>
          </a:xfrm>
          <a:prstGeom prst="rect">
            <a:avLst/>
          </a:prstGeom>
        </p:spPr>
      </p:pic>
      <p:sp>
        <p:nvSpPr>
          <p:cNvPr id="2" name="Rectangle 16">
            <a:extLst>
              <a:ext uri="{FF2B5EF4-FFF2-40B4-BE49-F238E27FC236}">
                <a16:creationId xmlns:a16="http://schemas.microsoft.com/office/drawing/2014/main" id="{27F2F55E-54E0-FBC3-4867-36379683B2F3}"/>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CF21E89B-4A42-4658-BD43-6CE75F576273}"/>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1819049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9F2DF75-40A7-0172-B1E3-87AAF23DBA1C}"/>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489193" y="123644"/>
            <a:ext cx="7942751"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Онлайн сервис «Градостроительная проработка»</a:t>
            </a:r>
          </a:p>
          <a:p>
            <a:pPr lvl="0"/>
            <a:endParaRPr lang="ru-RU" sz="1984" dirty="0"/>
          </a:p>
        </p:txBody>
      </p:sp>
      <p:sp>
        <p:nvSpPr>
          <p:cNvPr id="9" name="TextBox 8">
            <a:extLst>
              <a:ext uri="{FF2B5EF4-FFF2-40B4-BE49-F238E27FC236}">
                <a16:creationId xmlns:a16="http://schemas.microsoft.com/office/drawing/2014/main" id="{5FBF1378-6AB9-8DCD-6DBC-56CBEFA79894}"/>
              </a:ext>
            </a:extLst>
          </p:cNvPr>
          <p:cNvSpPr txBox="1"/>
          <p:nvPr/>
        </p:nvSpPr>
        <p:spPr>
          <a:xfrm>
            <a:off x="489192" y="828575"/>
            <a:ext cx="3393516" cy="1375479"/>
          </a:xfrm>
          <a:prstGeom prst="rect">
            <a:avLst/>
          </a:prstGeom>
          <a:noFill/>
        </p:spPr>
        <p:txBody>
          <a:bodyPr wrap="square" lIns="25514" tIns="25514" rIns="25514" bIns="25514">
            <a:spAutoFit/>
          </a:bodyPr>
          <a:lstStyle/>
          <a:p>
            <a:pPr marL="6000">
              <a:spcAft>
                <a:spcPts val="425"/>
              </a:spcAft>
              <a:buClr>
                <a:schemeClr val="tx2"/>
              </a:buClr>
            </a:pPr>
            <a:r>
              <a:rPr lang="ru-RU" sz="992" b="1" dirty="0">
                <a:solidFill>
                  <a:schemeClr val="accent2"/>
                </a:solidFill>
                <a:latin typeface="Arial" panose="020B0604020202020204" pitchFamily="34" charset="0"/>
              </a:rPr>
              <a:t>НАЗНАЧЕНИЕ (для граждан и бизнеса):</a:t>
            </a:r>
          </a:p>
          <a:p>
            <a:pPr marL="208511" indent="-202511">
              <a:spcAft>
                <a:spcPts val="425"/>
              </a:spcAft>
              <a:buClr>
                <a:schemeClr val="tx2"/>
              </a:buClr>
              <a:buFont typeface="Arial" panose="020B0604020202020204" pitchFamily="34" charset="0"/>
              <a:buChar char="•"/>
            </a:pPr>
            <a:r>
              <a:rPr lang="ru-RU" sz="992" dirty="0">
                <a:solidFill>
                  <a:srgbClr val="000000"/>
                </a:solidFill>
                <a:latin typeface="Arial" panose="020B0604020202020204" pitchFamily="34" charset="0"/>
                <a:cs typeface="Times New Roman" panose="02020603050405020304" pitchFamily="18" charset="0"/>
              </a:rPr>
              <a:t>Возможность</a:t>
            </a:r>
            <a:r>
              <a:rPr lang="ru-RU" sz="992" dirty="0">
                <a:latin typeface="Arial" panose="020B0604020202020204" pitchFamily="34" charset="0"/>
                <a:ea typeface="Times New Roman" panose="02020603050405020304" pitchFamily="18" charset="0"/>
                <a:cs typeface="Times New Roman" panose="02020603050405020304" pitchFamily="18" charset="0"/>
              </a:rPr>
              <a:t> </a:t>
            </a:r>
            <a:r>
              <a:rPr lang="ru-RU" sz="992" b="1" dirty="0">
                <a:latin typeface="Arial" panose="020B0604020202020204" pitchFamily="34" charset="0"/>
                <a:ea typeface="Times New Roman" panose="02020603050405020304" pitchFamily="18" charset="0"/>
                <a:cs typeface="Times New Roman" panose="02020603050405020304" pitchFamily="18" charset="0"/>
              </a:rPr>
              <a:t>ознакомления «онлайн»</a:t>
            </a:r>
            <a:r>
              <a:rPr lang="ru-RU" sz="992" dirty="0">
                <a:latin typeface="Arial" panose="020B0604020202020204" pitchFamily="34" charset="0"/>
                <a:ea typeface="Times New Roman" panose="02020603050405020304" pitchFamily="18" charset="0"/>
                <a:cs typeface="Times New Roman" panose="02020603050405020304" pitchFamily="18" charset="0"/>
              </a:rPr>
              <a:t> </a:t>
            </a:r>
            <a:r>
              <a:rPr lang="ru-RU" sz="99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с открытыми </a:t>
            </a:r>
            <a:r>
              <a:rPr lang="ru-RU" sz="992" b="1" dirty="0">
                <a:latin typeface="Arial" panose="020B0604020202020204" pitchFamily="34" charset="0"/>
                <a:ea typeface="Times New Roman" panose="02020603050405020304" pitchFamily="18" charset="0"/>
                <a:cs typeface="Times New Roman" panose="02020603050405020304" pitchFamily="18" charset="0"/>
              </a:rPr>
              <a:t>данными ЕЭКО и ЕГРН</a:t>
            </a:r>
            <a:endParaRPr lang="ru-RU" sz="992" dirty="0">
              <a:latin typeface="Arial" panose="020B0604020202020204" pitchFamily="34" charset="0"/>
              <a:ea typeface="Times New Roman" panose="02020603050405020304" pitchFamily="18" charset="0"/>
              <a:cs typeface="Times New Roman" panose="02020603050405020304" pitchFamily="18" charset="0"/>
            </a:endParaRPr>
          </a:p>
          <a:p>
            <a:pPr marL="202511" indent="-202511">
              <a:spcAft>
                <a:spcPts val="425"/>
              </a:spcAft>
              <a:buClr>
                <a:schemeClr val="tx2"/>
              </a:buClr>
              <a:buFont typeface="Arial" panose="020B0604020202020204" pitchFamily="34" charset="0"/>
              <a:buChar char="•"/>
            </a:pPr>
            <a:r>
              <a:rPr lang="ru-RU" sz="992" b="1" dirty="0">
                <a:latin typeface="Arial" panose="020B0604020202020204" pitchFamily="34" charset="0"/>
                <a:ea typeface="Times New Roman" panose="02020603050405020304" pitchFamily="18" charset="0"/>
                <a:cs typeface="Times New Roman" panose="02020603050405020304" pitchFamily="18" charset="0"/>
              </a:rPr>
              <a:t>Предоставление комплексной информации </a:t>
            </a:r>
            <a:br>
              <a:rPr lang="ru-RU" sz="992" b="1" dirty="0">
                <a:latin typeface="Arial" panose="020B0604020202020204" pitchFamily="34" charset="0"/>
                <a:ea typeface="Times New Roman" panose="02020603050405020304" pitchFamily="18" charset="0"/>
                <a:cs typeface="Times New Roman" panose="02020603050405020304" pitchFamily="18" charset="0"/>
              </a:rPr>
            </a:br>
            <a:r>
              <a:rPr lang="ru-RU" sz="992" dirty="0">
                <a:solidFill>
                  <a:srgbClr val="000000"/>
                </a:solidFill>
                <a:latin typeface="Arial" panose="020B0604020202020204" pitchFamily="34" charset="0"/>
                <a:cs typeface="Times New Roman" panose="02020603050405020304" pitchFamily="18" charset="0"/>
              </a:rPr>
              <a:t>о режимах и регламентах использования земельных участков, о зонах с особыми условиями использования территории </a:t>
            </a:r>
            <a:r>
              <a:rPr lang="ru-RU" sz="992" b="1" dirty="0">
                <a:latin typeface="Arial" panose="020B0604020202020204" pitchFamily="34" charset="0"/>
                <a:cs typeface="Times New Roman" panose="02020603050405020304" pitchFamily="18" charset="0"/>
              </a:rPr>
              <a:t>(по данным не только ЕГРН, но и ГИСОГД и иных ГИС)</a:t>
            </a:r>
          </a:p>
        </p:txBody>
      </p:sp>
      <p:sp>
        <p:nvSpPr>
          <p:cNvPr id="10" name="Прямоугольник 9">
            <a:extLst>
              <a:ext uri="{FF2B5EF4-FFF2-40B4-BE49-F238E27FC236}">
                <a16:creationId xmlns:a16="http://schemas.microsoft.com/office/drawing/2014/main" id="{D39CB544-480D-84D2-BA05-05A18BCED93E}"/>
              </a:ext>
            </a:extLst>
          </p:cNvPr>
          <p:cNvSpPr/>
          <p:nvPr/>
        </p:nvSpPr>
        <p:spPr>
          <a:xfrm>
            <a:off x="489192" y="2336576"/>
            <a:ext cx="3572078" cy="1375479"/>
          </a:xfrm>
          <a:prstGeom prst="rect">
            <a:avLst/>
          </a:prstGeom>
        </p:spPr>
        <p:txBody>
          <a:bodyPr wrap="square" lIns="25514" tIns="25514" rIns="25514" bIns="25514">
            <a:spAutoFit/>
          </a:bodyPr>
          <a:lstStyle/>
          <a:p>
            <a:pPr>
              <a:spcAft>
                <a:spcPts val="425"/>
              </a:spcAft>
            </a:pPr>
            <a:r>
              <a:rPr lang="ru-RU" sz="992" b="1" dirty="0">
                <a:solidFill>
                  <a:schemeClr val="accent2"/>
                </a:solidFill>
                <a:latin typeface="Arial" panose="020B0604020202020204" pitchFamily="34" charset="0"/>
              </a:rPr>
              <a:t>ЭФФЕКТ:</a:t>
            </a:r>
          </a:p>
          <a:p>
            <a:pPr marL="202511" indent="-202511">
              <a:spcAft>
                <a:spcPts val="425"/>
              </a:spcAft>
              <a:buFont typeface="Arial" panose="020B0604020202020204" pitchFamily="34" charset="0"/>
              <a:buChar char="•"/>
            </a:pPr>
            <a:r>
              <a:rPr lang="ru-RU" sz="992" b="1" dirty="0">
                <a:latin typeface="Arial" panose="020B0604020202020204" pitchFamily="34" charset="0"/>
              </a:rPr>
              <a:t>Обеспечение доступности </a:t>
            </a:r>
            <a:r>
              <a:rPr lang="ru-RU" sz="992" dirty="0">
                <a:solidFill>
                  <a:srgbClr val="000000"/>
                </a:solidFill>
                <a:latin typeface="Arial" panose="020B0604020202020204" pitchFamily="34" charset="0"/>
                <a:cs typeface="Times New Roman" panose="02020603050405020304" pitchFamily="18" charset="0"/>
              </a:rPr>
              <a:t>специализированной информации (по аналогии с ГПЗУ)</a:t>
            </a:r>
          </a:p>
          <a:p>
            <a:pPr marL="202511" indent="-202511">
              <a:spcAft>
                <a:spcPts val="425"/>
              </a:spcAft>
              <a:buFont typeface="Arial" panose="020B0604020202020204" pitchFamily="34" charset="0"/>
              <a:buChar char="•"/>
            </a:pPr>
            <a:r>
              <a:rPr lang="ru-RU" sz="992" b="1" dirty="0">
                <a:latin typeface="Arial" panose="020B0604020202020204" pitchFamily="34" charset="0"/>
              </a:rPr>
              <a:t>Оптимизации процедуры подбора и анализа эффективности использования </a:t>
            </a:r>
            <a:r>
              <a:rPr lang="ru-RU" sz="992" dirty="0">
                <a:solidFill>
                  <a:srgbClr val="000000"/>
                </a:solidFill>
                <a:latin typeface="Arial" panose="020B0604020202020204" pitchFamily="34" charset="0"/>
                <a:cs typeface="Times New Roman" panose="02020603050405020304" pitchFamily="18" charset="0"/>
              </a:rPr>
              <a:t>земельных участков</a:t>
            </a:r>
            <a:br>
              <a:rPr lang="ru-RU" sz="992" dirty="0">
                <a:solidFill>
                  <a:srgbClr val="000000"/>
                </a:solidFill>
                <a:latin typeface="Arial" panose="020B0604020202020204" pitchFamily="34" charset="0"/>
                <a:cs typeface="Times New Roman" panose="02020603050405020304" pitchFamily="18" charset="0"/>
              </a:rPr>
            </a:br>
            <a:r>
              <a:rPr lang="ru-RU" sz="992" dirty="0">
                <a:solidFill>
                  <a:srgbClr val="000000"/>
                </a:solidFill>
                <a:latin typeface="Arial" panose="020B0604020202020204" pitchFamily="34" charset="0"/>
                <a:cs typeface="Times New Roman" panose="02020603050405020304" pitchFamily="18" charset="0"/>
              </a:rPr>
              <a:t>не только из государственной и муниципальной собственности, но и </a:t>
            </a:r>
            <a:r>
              <a:rPr lang="ru-RU" sz="992" b="1" dirty="0">
                <a:latin typeface="Arial" panose="020B0604020202020204" pitchFamily="34" charset="0"/>
              </a:rPr>
              <a:t>земельных участков частной собственности</a:t>
            </a:r>
            <a:endParaRPr lang="ru-RU" sz="992" dirty="0">
              <a:latin typeface="Arial" panose="020B0604020202020204" pitchFamily="34" charset="0"/>
            </a:endParaRPr>
          </a:p>
        </p:txBody>
      </p:sp>
      <p:pic>
        <p:nvPicPr>
          <p:cNvPr id="11" name="Рисунок 10">
            <a:extLst>
              <a:ext uri="{FF2B5EF4-FFF2-40B4-BE49-F238E27FC236}">
                <a16:creationId xmlns:a16="http://schemas.microsoft.com/office/drawing/2014/main" id="{8BED6913-D804-1312-B2A6-E6BE94645885}"/>
              </a:ext>
            </a:extLst>
          </p:cNvPr>
          <p:cNvPicPr>
            <a:picLocks noChangeAspect="1"/>
          </p:cNvPicPr>
          <p:nvPr/>
        </p:nvPicPr>
        <p:blipFill>
          <a:blip r:embed="rId3"/>
          <a:srcRect/>
          <a:stretch/>
        </p:blipFill>
        <p:spPr>
          <a:xfrm>
            <a:off x="3841725" y="810593"/>
            <a:ext cx="4640655" cy="2601809"/>
          </a:xfrm>
          <a:prstGeom prst="rect">
            <a:avLst/>
          </a:prstGeom>
        </p:spPr>
      </p:pic>
      <p:sp>
        <p:nvSpPr>
          <p:cNvPr id="2" name="Rectangle 16">
            <a:extLst>
              <a:ext uri="{FF2B5EF4-FFF2-40B4-BE49-F238E27FC236}">
                <a16:creationId xmlns:a16="http://schemas.microsoft.com/office/drawing/2014/main" id="{64BEDE3A-A580-FD67-0554-59AE1C8FEF06}"/>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Tree>
    <p:extLst>
      <p:ext uri="{BB962C8B-B14F-4D97-AF65-F5344CB8AC3E}">
        <p14:creationId xmlns:p14="http://schemas.microsoft.com/office/powerpoint/2010/main" val="1423722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A7557E1-8FB1-E5A0-126D-2CF8E0E16418}"/>
              </a:ext>
            </a:extLst>
          </p:cNvPr>
          <p:cNvSpPr/>
          <p:nvPr/>
        </p:nvSpPr>
        <p:spPr>
          <a:xfrm>
            <a:off x="6977415" y="248"/>
            <a:ext cx="1662906" cy="691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438787" y="248"/>
            <a:ext cx="5750294" cy="463960"/>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000" dirty="0">
                <a:solidFill>
                  <a:schemeClr val="tx1"/>
                </a:solidFill>
                <a:latin typeface="Times New Roman" panose="02020603050405020304" pitchFamily="18" charset="0"/>
                <a:cs typeface="Times New Roman" panose="02020603050405020304" pitchFamily="18" charset="0"/>
              </a:rPr>
              <a:t>Основные этапы развития</a:t>
            </a:r>
          </a:p>
        </p:txBody>
      </p:sp>
      <p:graphicFrame>
        <p:nvGraphicFramePr>
          <p:cNvPr id="2" name="Таблица 1">
            <a:extLst>
              <a:ext uri="{FF2B5EF4-FFF2-40B4-BE49-F238E27FC236}">
                <a16:creationId xmlns:a16="http://schemas.microsoft.com/office/drawing/2014/main" id="{ABE4FFFC-5F72-4FDE-E344-06A7DFA7E998}"/>
              </a:ext>
            </a:extLst>
          </p:cNvPr>
          <p:cNvGraphicFramePr>
            <a:graphicFrameLocks noGrp="1"/>
          </p:cNvGraphicFramePr>
          <p:nvPr>
            <p:extLst>
              <p:ext uri="{D42A27DB-BD31-4B8C-83A1-F6EECF244321}">
                <p14:modId xmlns:p14="http://schemas.microsoft.com/office/powerpoint/2010/main" val="2940438469"/>
              </p:ext>
            </p:extLst>
          </p:nvPr>
        </p:nvGraphicFramePr>
        <p:xfrm>
          <a:off x="532578" y="345878"/>
          <a:ext cx="7964268" cy="4510979"/>
        </p:xfrm>
        <a:graphic>
          <a:graphicData uri="http://schemas.openxmlformats.org/drawingml/2006/table">
            <a:tbl>
              <a:tblPr/>
              <a:tblGrid>
                <a:gridCol w="913835">
                  <a:extLst>
                    <a:ext uri="{9D8B030D-6E8A-4147-A177-3AD203B41FA5}">
                      <a16:colId xmlns:a16="http://schemas.microsoft.com/office/drawing/2014/main" val="3607323606"/>
                    </a:ext>
                  </a:extLst>
                </a:gridCol>
                <a:gridCol w="1224711">
                  <a:extLst>
                    <a:ext uri="{9D8B030D-6E8A-4147-A177-3AD203B41FA5}">
                      <a16:colId xmlns:a16="http://schemas.microsoft.com/office/drawing/2014/main" val="3371930296"/>
                    </a:ext>
                  </a:extLst>
                </a:gridCol>
                <a:gridCol w="1088059">
                  <a:extLst>
                    <a:ext uri="{9D8B030D-6E8A-4147-A177-3AD203B41FA5}">
                      <a16:colId xmlns:a16="http://schemas.microsoft.com/office/drawing/2014/main" val="4138018058"/>
                    </a:ext>
                  </a:extLst>
                </a:gridCol>
                <a:gridCol w="1241502">
                  <a:extLst>
                    <a:ext uri="{9D8B030D-6E8A-4147-A177-3AD203B41FA5}">
                      <a16:colId xmlns:a16="http://schemas.microsoft.com/office/drawing/2014/main" val="948396912"/>
                    </a:ext>
                  </a:extLst>
                </a:gridCol>
                <a:gridCol w="1123929">
                  <a:extLst>
                    <a:ext uri="{9D8B030D-6E8A-4147-A177-3AD203B41FA5}">
                      <a16:colId xmlns:a16="http://schemas.microsoft.com/office/drawing/2014/main" val="2668379488"/>
                    </a:ext>
                  </a:extLst>
                </a:gridCol>
                <a:gridCol w="1148095">
                  <a:extLst>
                    <a:ext uri="{9D8B030D-6E8A-4147-A177-3AD203B41FA5}">
                      <a16:colId xmlns:a16="http://schemas.microsoft.com/office/drawing/2014/main" val="2932606568"/>
                    </a:ext>
                  </a:extLst>
                </a:gridCol>
                <a:gridCol w="1224137">
                  <a:extLst>
                    <a:ext uri="{9D8B030D-6E8A-4147-A177-3AD203B41FA5}">
                      <a16:colId xmlns:a16="http://schemas.microsoft.com/office/drawing/2014/main" val="2970927751"/>
                    </a:ext>
                  </a:extLst>
                </a:gridCol>
              </a:tblGrid>
              <a:tr h="418767">
                <a:tc rowSpan="2">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1220788"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tx1"/>
                          </a:solidFill>
                          <a:effectLst/>
                          <a:latin typeface="+mj-lt"/>
                          <a:ea typeface="Calibri" pitchFamily="34" charset="0"/>
                          <a:cs typeface="Calibri" pitchFamily="34" charset="0"/>
                        </a:rPr>
                        <a:t>Мероприятие\</a:t>
                      </a:r>
                      <a:br>
                        <a:rPr kumimoji="0" lang="en-US" altLang="en-US" sz="900" b="1" i="0" u="none" strike="noStrike" cap="none" normalizeH="0" baseline="0" dirty="0">
                          <a:ln>
                            <a:noFill/>
                          </a:ln>
                          <a:solidFill>
                            <a:schemeClr val="tx1"/>
                          </a:solidFill>
                          <a:effectLst/>
                          <a:latin typeface="+mj-lt"/>
                          <a:ea typeface="Calibri" pitchFamily="34" charset="0"/>
                          <a:cs typeface="Calibri" pitchFamily="34" charset="0"/>
                        </a:rPr>
                      </a:br>
                      <a:r>
                        <a:rPr kumimoji="0" lang="ru-RU" altLang="en-US" sz="900" b="1" i="0" u="none" strike="noStrike" cap="none" normalizeH="0" baseline="0" dirty="0">
                          <a:ln>
                            <a:noFill/>
                          </a:ln>
                          <a:solidFill>
                            <a:schemeClr val="tx1"/>
                          </a:solidFill>
                          <a:effectLst/>
                          <a:latin typeface="+mj-lt"/>
                          <a:ea typeface="Calibri" pitchFamily="34" charset="0"/>
                          <a:cs typeface="Calibri" pitchFamily="34" charset="0"/>
                        </a:rPr>
                        <a:t>Результат</a:t>
                      </a:r>
                    </a:p>
                  </a:txBody>
                  <a:tcPr marL="18221" marR="18221" marT="32406" marB="3240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Сентябрь 2022- Июнь 2023</a:t>
                      </a:r>
                    </a:p>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1этап	</a:t>
                      </a:r>
                      <a:endParaRPr kumimoji="0" lang="en-US" altLang="en-US" sz="900" b="1" i="0" u="none" strike="noStrike" cap="none" normalizeH="0" baseline="0" dirty="0">
                        <a:ln>
                          <a:noFill/>
                        </a:ln>
                        <a:solidFill>
                          <a:schemeClr val="bg1"/>
                        </a:solidFill>
                        <a:effectLst/>
                        <a:latin typeface="Arial" charset="0"/>
                        <a:cs typeface="Arial" charset="0"/>
                      </a:endParaRPr>
                    </a:p>
                  </a:txBody>
                  <a:tcPr marL="25514" marR="25514" marT="25514" marB="25514"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ru-RU"/>
                    </a:p>
                  </a:txBody>
                  <a:tcPr>
                    <a:lnL w="12700" cap="flat" cmpd="sng" algn="ctr">
                      <a:solidFill>
                        <a:srgbClr val="575757"/>
                      </a:solidFill>
                      <a:prstDash val="solid"/>
                      <a:round/>
                      <a:headEnd type="none" w="med" len="med"/>
                      <a:tailEnd type="none" w="med" len="med"/>
                    </a:ln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Июль 2023- Сентябрь 2023</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2 этап</a:t>
                      </a:r>
                      <a:endParaRPr kumimoji="0" lang="en-US" altLang="en-US" sz="900" b="1" i="0" u="none" strike="noStrike" cap="none" normalizeH="0" baseline="0" dirty="0">
                        <a:ln>
                          <a:noFill/>
                        </a:ln>
                        <a:solidFill>
                          <a:schemeClr val="bg1"/>
                        </a:solidFill>
                        <a:effectLst/>
                        <a:latin typeface="Arial" charset="0"/>
                        <a:cs typeface="Arial" charset="0"/>
                      </a:endParaRPr>
                    </a:p>
                  </a:txBody>
                  <a:tcPr marL="25514" marR="25514" marT="25514" marB="25514"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Октябрь 2023 - Июнь 2024</a:t>
                      </a:r>
                    </a:p>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3 этап</a:t>
                      </a:r>
                      <a:endParaRPr kumimoji="0" lang="en-US" altLang="en-US" sz="900" b="1" i="0" u="none" strike="noStrike" cap="none" normalizeH="0" baseline="0" dirty="0">
                        <a:ln>
                          <a:noFill/>
                        </a:ln>
                        <a:solidFill>
                          <a:schemeClr val="bg1"/>
                        </a:solidFill>
                        <a:effectLst/>
                        <a:latin typeface="Arial" charset="0"/>
                        <a:cs typeface="Arial" charset="0"/>
                      </a:endParaRPr>
                    </a:p>
                  </a:txBody>
                  <a:tcPr marL="25514" marR="25514" marT="25514" marB="25514"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ru-RU"/>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Июль 2024- 2030</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900" b="1" i="0" u="none" strike="noStrike" cap="none" normalizeH="0" baseline="0" dirty="0">
                          <a:ln>
                            <a:noFill/>
                          </a:ln>
                          <a:solidFill>
                            <a:schemeClr val="bg1"/>
                          </a:solidFill>
                          <a:effectLst/>
                          <a:latin typeface="Arial" charset="0"/>
                          <a:cs typeface="Arial" charset="0"/>
                        </a:rPr>
                        <a:t>4 этап</a:t>
                      </a:r>
                      <a:endParaRPr kumimoji="0" lang="en-US" altLang="en-US" sz="900" b="1" i="0" u="none" strike="noStrike" cap="none" normalizeH="0" baseline="0" dirty="0">
                        <a:ln>
                          <a:noFill/>
                        </a:ln>
                        <a:solidFill>
                          <a:schemeClr val="bg1"/>
                        </a:solidFill>
                        <a:effectLst/>
                        <a:latin typeface="Arial" charset="0"/>
                        <a:cs typeface="Arial" charset="0"/>
                      </a:endParaRPr>
                    </a:p>
                  </a:txBody>
                  <a:tcPr marL="25514" marR="25514" marT="25514" marB="25514"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227773748"/>
                  </a:ext>
                </a:extLst>
              </a:tr>
              <a:tr h="269854">
                <a:tc vMerge="1">
                  <a:txBody>
                    <a:bodyPr/>
                    <a:lstStyle/>
                    <a:p>
                      <a:endParaRPr lang="ru-RU" dirty="0"/>
                    </a:p>
                  </a:txBody>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cs typeface="Calibri" pitchFamily="34" charset="0"/>
                        </a:rPr>
                        <a:t>09.2022-12.2022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cs typeface="Calibri" pitchFamily="34" charset="0"/>
                        </a:rPr>
                        <a:t>01.2023-06.2023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mj-lt"/>
                          <a:cs typeface="Calibri" pitchFamily="34" charset="0"/>
                        </a:rPr>
                        <a:t>07.2023-09.2023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mj-lt"/>
                          <a:ea typeface="Calibri" pitchFamily="34" charset="0"/>
                          <a:cs typeface="Calibri" pitchFamily="34" charset="0"/>
                        </a:rPr>
                        <a:t>10.2023-12.2023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mj-lt"/>
                          <a:ea typeface="Calibri" pitchFamily="34" charset="0"/>
                          <a:cs typeface="Calibri" pitchFamily="34" charset="0"/>
                        </a:rPr>
                        <a:t>01.2024-06.2024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mj-lt"/>
                          <a:cs typeface="Calibri" pitchFamily="34" charset="0"/>
                        </a:rPr>
                        <a:t>07.2024-*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83890467"/>
                  </a:ext>
                </a:extLst>
              </a:tr>
              <a:tr h="1241884">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ru-RU" sz="9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Разработка и запуск в опытную эксплуатацию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8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Развитие функционала и создание новых сервисов. Подготовка к подключению новых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новых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n-US"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новых субъектов. </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Запуск в промышленную эксплуатацию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Промышленная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подготовка к подключению всех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оставшихся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0689473"/>
                  </a:ext>
                </a:extLst>
              </a:tr>
              <a:tr h="37256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кол-во подключенных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178790"/>
                  </a:ext>
                </a:extLst>
              </a:tr>
              <a:tr h="37256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кол-во муниципальных образований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429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2336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196420"/>
                  </a:ext>
                </a:extLst>
              </a:tr>
              <a:tr h="254849">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Количество ОКС</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4,6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4,6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9,35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14,1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14,1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51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11561"/>
                  </a:ext>
                </a:extLst>
              </a:tr>
              <a:tr h="234123">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Количество ЗУ</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7,7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7,7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900" b="1" i="0" u="none" strike="noStrike" kern="1200" cap="none" normalizeH="0" baseline="0" dirty="0">
                          <a:ln>
                            <a:noFill/>
                          </a:ln>
                          <a:solidFill>
                            <a:srgbClr val="000000"/>
                          </a:solidFill>
                          <a:effectLst/>
                          <a:latin typeface="+mn-lt"/>
                          <a:ea typeface="+mn-ea"/>
                          <a:cs typeface="Calibri" pitchFamily="34" charset="0"/>
                        </a:rPr>
                        <a:t>13,4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24,4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24,4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83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5028646"/>
                  </a:ext>
                </a:extLst>
              </a:tr>
              <a:tr h="274050">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кол-во пользователей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n-lt"/>
                          <a:ea typeface="+mn-ea"/>
                          <a:cs typeface="Calibri" pitchFamily="34" charset="0"/>
                        </a:rPr>
                        <a:t>7850</a:t>
                      </a:r>
                      <a:endParaRPr kumimoji="0" lang="ru-RU" sz="9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16150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24450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900" b="1" i="0" u="none" strike="noStrike" kern="1200" cap="none" normalizeH="0" baseline="0" dirty="0">
                          <a:ln>
                            <a:noFill/>
                          </a:ln>
                          <a:solidFill>
                            <a:srgbClr val="000000"/>
                          </a:solidFill>
                          <a:effectLst/>
                          <a:latin typeface="+mn-lt"/>
                          <a:ea typeface="+mn-ea"/>
                          <a:cs typeface="Calibri" pitchFamily="34" charset="0"/>
                        </a:rPr>
                        <a:t>24450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73500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2549941"/>
                  </a:ext>
                </a:extLst>
              </a:tr>
              <a:tr h="25202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Сервисы и кейсы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900" b="1" i="0" u="none" strike="noStrike" kern="1200" cap="none" normalizeH="0" baseline="0" dirty="0">
                          <a:ln>
                            <a:noFill/>
                          </a:ln>
                          <a:solidFill>
                            <a:srgbClr val="000000"/>
                          </a:solidFill>
                          <a:effectLst/>
                          <a:latin typeface="+mj-lt"/>
                          <a:ea typeface="+mn-ea"/>
                          <a:cs typeface="Calibri"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900" b="1" i="0" u="none" strike="noStrike" kern="1200" cap="none" normalizeH="0" baseline="0" dirty="0">
                          <a:ln>
                            <a:noFill/>
                          </a:ln>
                          <a:solidFill>
                            <a:srgbClr val="000000"/>
                          </a:solidFill>
                          <a:effectLst/>
                          <a:latin typeface="+mj-lt"/>
                          <a:ea typeface="+mn-ea"/>
                          <a:cs typeface="Calibri" pitchFamily="34" charset="0"/>
                        </a:rPr>
                        <a:t>&gt;</a:t>
                      </a:r>
                      <a:r>
                        <a:rPr kumimoji="0" lang="ru-RU" sz="900" b="1" i="0" u="none" strike="noStrike" kern="1200" cap="none" normalizeH="0" baseline="0" dirty="0">
                          <a:ln>
                            <a:noFill/>
                          </a:ln>
                          <a:solidFill>
                            <a:srgbClr val="000000"/>
                          </a:solidFill>
                          <a:effectLst/>
                          <a:latin typeface="+mj-lt"/>
                          <a:ea typeface="+mn-ea"/>
                          <a:cs typeface="Calibri"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444513"/>
                  </a:ext>
                </a:extLst>
              </a:tr>
              <a:tr h="656690">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Выделяемые объемы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5 786 </a:t>
                      </a:r>
                      <a:r>
                        <a:rPr kumimoji="0" lang="en-US" sz="800" b="1" i="0" u="none" strike="noStrike" kern="1200" cap="none" normalizeH="0" baseline="0" dirty="0">
                          <a:ln>
                            <a:noFill/>
                          </a:ln>
                          <a:solidFill>
                            <a:srgbClr val="000000"/>
                          </a:solidFill>
                          <a:effectLst/>
                          <a:latin typeface="+mj-lt"/>
                          <a:ea typeface="+mn-ea"/>
                          <a:cs typeface="Calibri" pitchFamily="34" charset="0"/>
                        </a:rPr>
                        <a:t>CPU</a:t>
                      </a:r>
                      <a:endParaRPr kumimoji="0" lang="ru-RU" sz="8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12 897 Гб </a:t>
                      </a:r>
                      <a:r>
                        <a:rPr kumimoji="0" lang="en-US" sz="8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54 356 Гб </a:t>
                      </a:r>
                      <a:r>
                        <a:rPr kumimoji="0" lang="en-US" sz="800" b="1" i="0" u="none" strike="noStrike" kern="1200" cap="none" normalizeH="0" baseline="0" dirty="0">
                          <a:ln>
                            <a:noFill/>
                          </a:ln>
                          <a:solidFill>
                            <a:srgbClr val="000000"/>
                          </a:solidFill>
                          <a:effectLst/>
                          <a:latin typeface="+mj-lt"/>
                          <a:ea typeface="+mn-ea"/>
                          <a:cs typeface="Calibri" pitchFamily="34" charset="0"/>
                        </a:rPr>
                        <a:t>SSD</a:t>
                      </a:r>
                      <a:endParaRPr kumimoji="0" lang="ru-RU" sz="8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baseline="0" dirty="0">
                          <a:ln>
                            <a:noFill/>
                          </a:ln>
                          <a:solidFill>
                            <a:srgbClr val="000000"/>
                          </a:solidFill>
                          <a:effectLst/>
                          <a:latin typeface="+mj-lt"/>
                          <a:ea typeface="+mn-ea"/>
                          <a:cs typeface="Calibri" pitchFamily="34" charset="0"/>
                        </a:rPr>
                        <a:t>622 </a:t>
                      </a:r>
                      <a:r>
                        <a:rPr kumimoji="0" lang="en-US" sz="800" b="1" i="0" u="none" strike="noStrike" kern="1200" cap="none" normalizeH="0" baseline="0" dirty="0">
                          <a:ln>
                            <a:noFill/>
                          </a:ln>
                          <a:solidFill>
                            <a:srgbClr val="000000"/>
                          </a:solidFill>
                          <a:effectLst/>
                          <a:latin typeface="+mn-lt"/>
                          <a:ea typeface="+mn-ea"/>
                          <a:cs typeface="Calibri" pitchFamily="34" charset="0"/>
                        </a:rPr>
                        <a:t>TB </a:t>
                      </a:r>
                      <a:r>
                        <a:rPr kumimoji="0" lang="en-US" sz="800" b="1" i="0" u="none" strike="noStrike" kern="1200" cap="none" normalizeH="0" baseline="0" dirty="0" err="1">
                          <a:ln>
                            <a:noFill/>
                          </a:ln>
                          <a:solidFill>
                            <a:srgbClr val="000000"/>
                          </a:solidFill>
                          <a:effectLst/>
                          <a:latin typeface="+mn-lt"/>
                          <a:ea typeface="+mn-ea"/>
                          <a:cs typeface="Calibri" pitchFamily="34" charset="0"/>
                        </a:rPr>
                        <a:t>vSAS</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328 </a:t>
                      </a:r>
                      <a:r>
                        <a:rPr kumimoji="0" lang="en-US" sz="800" b="1" i="0" u="none" strike="noStrike" kern="1200" cap="none" normalizeH="0" baseline="0" dirty="0">
                          <a:ln>
                            <a:noFill/>
                          </a:ln>
                          <a:solidFill>
                            <a:srgbClr val="000000"/>
                          </a:solidFill>
                          <a:effectLst/>
                          <a:latin typeface="+mj-lt"/>
                          <a:ea typeface="+mn-ea"/>
                          <a:cs typeface="Calibri" pitchFamily="34" charset="0"/>
                        </a:rPr>
                        <a:t>TB </a:t>
                      </a:r>
                      <a:r>
                        <a:rPr kumimoji="0" lang="en-US" sz="800" b="1" i="0" u="none" strike="noStrike" kern="1200" cap="none" normalizeH="0" baseline="0" dirty="0" err="1">
                          <a:ln>
                            <a:noFill/>
                          </a:ln>
                          <a:solidFill>
                            <a:srgbClr val="000000"/>
                          </a:solidFill>
                          <a:effectLst/>
                          <a:latin typeface="+mj-lt"/>
                          <a:ea typeface="+mn-ea"/>
                          <a:cs typeface="Calibri" pitchFamily="34" charset="0"/>
                        </a:rPr>
                        <a:t>vSATA</a:t>
                      </a:r>
                      <a:endParaRPr kumimoji="0" lang="en-US" sz="8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5 786 </a:t>
                      </a:r>
                      <a:r>
                        <a:rPr kumimoji="0" lang="en-US" sz="1200" b="1" i="0" u="none" strike="noStrike" kern="1200" cap="none" normalizeH="0" baseline="0" dirty="0">
                          <a:ln>
                            <a:noFill/>
                          </a:ln>
                          <a:solidFill>
                            <a:srgbClr val="000000"/>
                          </a:solidFill>
                          <a:effectLst/>
                          <a:latin typeface="+mj-lt"/>
                          <a:ea typeface="+mn-ea"/>
                          <a:cs typeface="Calibri" pitchFamily="34" charset="0"/>
                        </a:rPr>
                        <a:t>CPU</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12 897 Гб </a:t>
                      </a:r>
                      <a:r>
                        <a:rPr kumimoji="0" lang="en-US" sz="12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54 356 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endParaRPr kumimoji="0" lang="ru-RU"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328 </a:t>
                      </a:r>
                      <a:r>
                        <a:rPr kumimoji="0" lang="en-US" sz="1200" b="1" i="0" u="none" strike="noStrike" kern="1200" cap="none" normalizeH="0" baseline="0" dirty="0">
                          <a:ln>
                            <a:noFill/>
                          </a:ln>
                          <a:solidFill>
                            <a:srgbClr val="000000"/>
                          </a:solidFill>
                          <a:effectLst/>
                          <a:latin typeface="+mn-lt"/>
                          <a:ea typeface="+mn-ea"/>
                          <a:cs typeface="Calibri" pitchFamily="34" charset="0"/>
                        </a:rPr>
                        <a:t>TB HDD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14 296 </a:t>
                      </a:r>
                      <a:r>
                        <a:rPr kumimoji="0" lang="en-US" sz="800" b="1" i="0" u="none" strike="noStrike" kern="1200" cap="none" normalizeH="0" baseline="0" dirty="0">
                          <a:ln>
                            <a:noFill/>
                          </a:ln>
                          <a:solidFill>
                            <a:srgbClr val="000000"/>
                          </a:solidFill>
                          <a:effectLst/>
                          <a:latin typeface="+mn-lt"/>
                          <a:ea typeface="+mn-ea"/>
                          <a:cs typeface="Calibri" pitchFamily="34" charset="0"/>
                        </a:rPr>
                        <a:t>CPU</a:t>
                      </a:r>
                      <a:endParaRPr kumimoji="0" lang="ru-RU"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30 483</a:t>
                      </a:r>
                      <a:r>
                        <a:rPr kumimoji="0" lang="en-US" sz="800" b="1" i="0" u="none" strike="noStrike" kern="1200" cap="none" normalizeH="0" baseline="0" dirty="0">
                          <a:ln>
                            <a:noFill/>
                          </a:ln>
                          <a:solidFill>
                            <a:srgbClr val="000000"/>
                          </a:solidFill>
                          <a:effectLst/>
                          <a:latin typeface="+mj-lt"/>
                          <a:ea typeface="+mn-ea"/>
                          <a:cs typeface="Calibri" pitchFamily="34" charset="0"/>
                        </a:rPr>
                        <a:t> </a:t>
                      </a:r>
                      <a:r>
                        <a:rPr kumimoji="0" lang="ru-RU" sz="800" b="1" i="0" u="none" strike="noStrike" kern="1200" cap="none" normalizeH="0" baseline="0" dirty="0">
                          <a:ln>
                            <a:noFill/>
                          </a:ln>
                          <a:solidFill>
                            <a:srgbClr val="000000"/>
                          </a:solidFill>
                          <a:effectLst/>
                          <a:latin typeface="+mj-lt"/>
                          <a:ea typeface="+mn-ea"/>
                          <a:cs typeface="Calibri" pitchFamily="34" charset="0"/>
                        </a:rPr>
                        <a:t>Гб </a:t>
                      </a:r>
                      <a:r>
                        <a:rPr kumimoji="0" lang="en-US" sz="8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123 669</a:t>
                      </a:r>
                      <a:r>
                        <a:rPr kumimoji="0" lang="en-US" sz="800" b="1" i="0" u="none" strike="noStrike" kern="1200" cap="none" normalizeH="0" baseline="0" dirty="0">
                          <a:ln>
                            <a:noFill/>
                          </a:ln>
                          <a:solidFill>
                            <a:srgbClr val="000000"/>
                          </a:solidFill>
                          <a:effectLst/>
                          <a:latin typeface="+mj-lt"/>
                          <a:ea typeface="+mn-ea"/>
                          <a:cs typeface="Calibri" pitchFamily="34" charset="0"/>
                        </a:rPr>
                        <a:t> </a:t>
                      </a:r>
                      <a:r>
                        <a:rPr kumimoji="0" lang="ru-RU" sz="800" b="1" i="0" u="none" strike="noStrike" kern="1200" cap="none" normalizeH="0" baseline="0" dirty="0">
                          <a:ln>
                            <a:noFill/>
                          </a:ln>
                          <a:solidFill>
                            <a:srgbClr val="000000"/>
                          </a:solidFill>
                          <a:effectLst/>
                          <a:latin typeface="+mj-lt"/>
                          <a:ea typeface="+mn-ea"/>
                          <a:cs typeface="Calibri" pitchFamily="34" charset="0"/>
                        </a:rPr>
                        <a:t>Гб </a:t>
                      </a:r>
                      <a:r>
                        <a:rPr kumimoji="0" lang="en-US" sz="800" b="1" i="0" u="none" strike="noStrike" kern="1200" cap="none" normalizeH="0" baseline="0" dirty="0">
                          <a:ln>
                            <a:noFill/>
                          </a:ln>
                          <a:solidFill>
                            <a:srgbClr val="000000"/>
                          </a:solidFill>
                          <a:effectLst/>
                          <a:latin typeface="+mj-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baseline="0" dirty="0">
                          <a:ln>
                            <a:noFill/>
                          </a:ln>
                          <a:solidFill>
                            <a:srgbClr val="000000"/>
                          </a:solidFill>
                          <a:effectLst/>
                          <a:latin typeface="+mn-lt"/>
                          <a:ea typeface="+mn-ea"/>
                          <a:cs typeface="Calibri" pitchFamily="34" charset="0"/>
                        </a:rPr>
                        <a:t>1 289 TB </a:t>
                      </a:r>
                      <a:r>
                        <a:rPr kumimoji="0" lang="en-US" sz="800" b="1" i="0" u="none" strike="noStrike" kern="1200" cap="none" normalizeH="0" baseline="0" dirty="0" err="1">
                          <a:ln>
                            <a:noFill/>
                          </a:ln>
                          <a:solidFill>
                            <a:srgbClr val="000000"/>
                          </a:solidFill>
                          <a:effectLst/>
                          <a:latin typeface="+mn-lt"/>
                          <a:ea typeface="+mn-ea"/>
                          <a:cs typeface="Calibri" pitchFamily="34" charset="0"/>
                        </a:rPr>
                        <a:t>vSAS</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800" b="1" i="0" u="none" strike="noStrike" kern="1200" cap="none" normalizeH="0" baseline="0" dirty="0">
                          <a:ln>
                            <a:noFill/>
                          </a:ln>
                          <a:solidFill>
                            <a:srgbClr val="000000"/>
                          </a:solidFill>
                          <a:effectLst/>
                          <a:latin typeface="+mn-lt"/>
                          <a:ea typeface="+mn-ea"/>
                          <a:cs typeface="Calibri" pitchFamily="34" charset="0"/>
                        </a:rPr>
                        <a:t>345 </a:t>
                      </a:r>
                      <a:r>
                        <a:rPr kumimoji="0" lang="en-US" sz="800" b="1" i="0" u="none" strike="noStrike" kern="1200" cap="none" normalizeH="0" baseline="0" dirty="0">
                          <a:ln>
                            <a:noFill/>
                          </a:ln>
                          <a:solidFill>
                            <a:srgbClr val="000000"/>
                          </a:solidFill>
                          <a:effectLst/>
                          <a:latin typeface="+mn-lt"/>
                          <a:ea typeface="+mn-ea"/>
                          <a:cs typeface="Calibri" pitchFamily="34" charset="0"/>
                        </a:rPr>
                        <a:t>TB </a:t>
                      </a:r>
                      <a:r>
                        <a:rPr kumimoji="0" lang="en-US" sz="8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800" b="1" i="0" u="none" strike="noStrike" kern="1200" cap="none" normalizeH="0" baseline="0" dirty="0">
                          <a:ln>
                            <a:noFill/>
                          </a:ln>
                          <a:solidFill>
                            <a:srgbClr val="000000"/>
                          </a:solidFill>
                          <a:effectLst/>
                          <a:latin typeface="+mj-lt"/>
                          <a:ea typeface="+mn-ea"/>
                          <a:cs typeface="Calibri" pitchFamily="34" charset="0"/>
                        </a:rPr>
                        <a:t>1</a:t>
                      </a:r>
                      <a:r>
                        <a:rPr kumimoji="0" lang="ru-RU" sz="800" b="1" i="0" u="none" strike="noStrike" kern="1200" cap="none" normalizeH="0" baseline="0" dirty="0">
                          <a:ln>
                            <a:noFill/>
                          </a:ln>
                          <a:solidFill>
                            <a:srgbClr val="000000"/>
                          </a:solidFill>
                          <a:effectLst/>
                          <a:latin typeface="+mj-lt"/>
                          <a:ea typeface="+mn-ea"/>
                          <a:cs typeface="Calibri" pitchFamily="34" charset="0"/>
                        </a:rPr>
                        <a:t>9 573 </a:t>
                      </a:r>
                      <a:r>
                        <a:rPr kumimoji="0" lang="en-US" sz="800" b="1" i="0" u="none" strike="noStrike" kern="1200" cap="none" normalizeH="0" baseline="0" dirty="0">
                          <a:ln>
                            <a:noFill/>
                          </a:ln>
                          <a:solidFill>
                            <a:srgbClr val="000000"/>
                          </a:solidFill>
                          <a:effectLst/>
                          <a:latin typeface="+mj-lt"/>
                          <a:ea typeface="+mn-ea"/>
                          <a:cs typeface="Calibri" pitchFamily="34" charset="0"/>
                        </a:rPr>
                        <a:t>CPU</a:t>
                      </a:r>
                      <a:endParaRPr kumimoji="0" lang="ru-RU" sz="8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39 981</a:t>
                      </a:r>
                      <a:r>
                        <a:rPr kumimoji="0" lang="en-US" sz="800" b="1" i="0" u="none" strike="noStrike" kern="1200" cap="none" normalizeH="0" baseline="0" dirty="0">
                          <a:ln>
                            <a:noFill/>
                          </a:ln>
                          <a:solidFill>
                            <a:srgbClr val="000000"/>
                          </a:solidFill>
                          <a:effectLst/>
                          <a:latin typeface="+mj-lt"/>
                          <a:ea typeface="+mn-ea"/>
                          <a:cs typeface="Calibri" pitchFamily="34" charset="0"/>
                        </a:rPr>
                        <a:t> </a:t>
                      </a:r>
                      <a:r>
                        <a:rPr kumimoji="0" lang="ru-RU" sz="800" b="1" i="0" u="none" strike="noStrike" kern="1200" cap="none" normalizeH="0" baseline="0" dirty="0">
                          <a:ln>
                            <a:noFill/>
                          </a:ln>
                          <a:solidFill>
                            <a:srgbClr val="000000"/>
                          </a:solidFill>
                          <a:effectLst/>
                          <a:latin typeface="+mj-lt"/>
                          <a:ea typeface="+mn-ea"/>
                          <a:cs typeface="Calibri" pitchFamily="34" charset="0"/>
                        </a:rPr>
                        <a:t>Гб </a:t>
                      </a:r>
                      <a:r>
                        <a:rPr kumimoji="0" lang="en-US" sz="8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181 003</a:t>
                      </a:r>
                      <a:r>
                        <a:rPr kumimoji="0" lang="en-US" sz="800" b="1" i="0" u="none" strike="noStrike" kern="1200" cap="none" normalizeH="0" baseline="0" dirty="0">
                          <a:ln>
                            <a:noFill/>
                          </a:ln>
                          <a:solidFill>
                            <a:srgbClr val="000000"/>
                          </a:solidFill>
                          <a:effectLst/>
                          <a:latin typeface="+mn-lt"/>
                          <a:ea typeface="+mn-ea"/>
                          <a:cs typeface="Calibri" pitchFamily="34" charset="0"/>
                        </a:rPr>
                        <a:t> </a:t>
                      </a:r>
                      <a:r>
                        <a:rPr kumimoji="0" lang="ru-RU" sz="800" b="1" i="0" u="none" strike="noStrike" kern="1200" cap="none" normalizeH="0" baseline="0" dirty="0">
                          <a:ln>
                            <a:noFill/>
                          </a:ln>
                          <a:solidFill>
                            <a:srgbClr val="000000"/>
                          </a:solidFill>
                          <a:effectLst/>
                          <a:latin typeface="+mn-lt"/>
                          <a:ea typeface="+mn-ea"/>
                          <a:cs typeface="Calibri" pitchFamily="34" charset="0"/>
                        </a:rPr>
                        <a:t>Гб </a:t>
                      </a:r>
                      <a:r>
                        <a:rPr kumimoji="0" lang="en-US" sz="8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baseline="0" dirty="0">
                          <a:ln>
                            <a:noFill/>
                          </a:ln>
                          <a:solidFill>
                            <a:srgbClr val="000000"/>
                          </a:solidFill>
                          <a:effectLst/>
                          <a:latin typeface="+mn-lt"/>
                          <a:ea typeface="+mn-ea"/>
                          <a:cs typeface="Calibri" pitchFamily="34" charset="0"/>
                        </a:rPr>
                        <a:t>1 657 TB </a:t>
                      </a:r>
                      <a:r>
                        <a:rPr kumimoji="0" lang="en-US" sz="800" b="1" i="0" u="none" strike="noStrike" kern="1200" cap="none" normalizeH="0" baseline="0" dirty="0" err="1">
                          <a:ln>
                            <a:noFill/>
                          </a:ln>
                          <a:solidFill>
                            <a:srgbClr val="000000"/>
                          </a:solidFill>
                          <a:effectLst/>
                          <a:latin typeface="+mn-lt"/>
                          <a:ea typeface="+mn-ea"/>
                          <a:cs typeface="Calibri" pitchFamily="34" charset="0"/>
                        </a:rPr>
                        <a:t>vSAS</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800" b="1" i="0" u="none" strike="noStrike" kern="1200" cap="none" normalizeH="0" baseline="0" dirty="0">
                          <a:ln>
                            <a:noFill/>
                          </a:ln>
                          <a:solidFill>
                            <a:srgbClr val="000000"/>
                          </a:solidFill>
                          <a:effectLst/>
                          <a:latin typeface="+mn-lt"/>
                          <a:ea typeface="+mn-ea"/>
                          <a:cs typeface="Calibri" pitchFamily="34" charset="0"/>
                        </a:rPr>
                        <a:t>420 </a:t>
                      </a:r>
                      <a:r>
                        <a:rPr kumimoji="0" lang="en-US" sz="800" b="1" i="0" u="none" strike="noStrike" kern="1200" cap="none" normalizeH="0" baseline="0" dirty="0">
                          <a:ln>
                            <a:noFill/>
                          </a:ln>
                          <a:solidFill>
                            <a:srgbClr val="000000"/>
                          </a:solidFill>
                          <a:effectLst/>
                          <a:latin typeface="+mn-lt"/>
                          <a:ea typeface="+mn-ea"/>
                          <a:cs typeface="Calibri" pitchFamily="34" charset="0"/>
                        </a:rPr>
                        <a:t>TB </a:t>
                      </a:r>
                      <a:r>
                        <a:rPr kumimoji="0" lang="en-US" sz="8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rgbClr val="000000"/>
                          </a:solidFill>
                          <a:effectLst/>
                          <a:latin typeface="+mn-lt"/>
                          <a:ea typeface="+mn-ea"/>
                          <a:cs typeface="Calibri" pitchFamily="34" charset="0"/>
                        </a:rPr>
                        <a:t>1</a:t>
                      </a:r>
                      <a:r>
                        <a:rPr kumimoji="0" lang="ru-RU" sz="1200" b="1" i="0" u="none" strike="noStrike" kern="1200" cap="none" normalizeH="0" baseline="0" dirty="0">
                          <a:ln>
                            <a:noFill/>
                          </a:ln>
                          <a:solidFill>
                            <a:srgbClr val="000000"/>
                          </a:solidFill>
                          <a:effectLst/>
                          <a:latin typeface="+mn-lt"/>
                          <a:ea typeface="+mn-ea"/>
                          <a:cs typeface="Calibri" pitchFamily="34" charset="0"/>
                        </a:rPr>
                        <a:t>9 573 </a:t>
                      </a:r>
                      <a:r>
                        <a:rPr kumimoji="0" lang="en-US" sz="1200" b="1" i="0" u="none" strike="noStrike" kern="1200" cap="none" normalizeH="0" baseline="0" dirty="0">
                          <a:ln>
                            <a:noFill/>
                          </a:ln>
                          <a:solidFill>
                            <a:srgbClr val="000000"/>
                          </a:solidFill>
                          <a:effectLst/>
                          <a:latin typeface="+mn-lt"/>
                          <a:ea typeface="+mn-ea"/>
                          <a:cs typeface="Calibri" pitchFamily="34" charset="0"/>
                        </a:rPr>
                        <a:t>CPU</a:t>
                      </a:r>
                      <a:endParaRPr kumimoji="0" lang="ru-RU"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39 981</a:t>
                      </a:r>
                      <a:r>
                        <a:rPr kumimoji="0" lang="en-US" sz="1200" b="1" i="0" u="none" strike="noStrike" kern="1200" cap="none" normalizeH="0" baseline="0" dirty="0">
                          <a:ln>
                            <a:noFill/>
                          </a:ln>
                          <a:solidFill>
                            <a:srgbClr val="000000"/>
                          </a:solidFill>
                          <a:effectLst/>
                          <a:latin typeface="+mn-lt"/>
                          <a:ea typeface="+mn-ea"/>
                          <a:cs typeface="Calibri" pitchFamily="34" charset="0"/>
                        </a:rPr>
                        <a:t> </a:t>
                      </a:r>
                      <a:r>
                        <a:rPr kumimoji="0" lang="ru-RU" sz="1200" b="1" i="0" u="none" strike="noStrike" kern="1200" cap="none" normalizeH="0" baseline="0" dirty="0">
                          <a:ln>
                            <a:noFill/>
                          </a:ln>
                          <a:solidFill>
                            <a:srgbClr val="000000"/>
                          </a:solidFill>
                          <a:effectLst/>
                          <a:latin typeface="+mn-lt"/>
                          <a:ea typeface="+mn-ea"/>
                          <a:cs typeface="Calibri" pitchFamily="34" charset="0"/>
                        </a:rPr>
                        <a:t>Гб </a:t>
                      </a:r>
                      <a:r>
                        <a:rPr kumimoji="0" lang="en-US" sz="12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181 003</a:t>
                      </a:r>
                      <a:r>
                        <a:rPr kumimoji="0" lang="en-US" sz="1200" b="1" i="0" u="none" strike="noStrike" kern="1200" cap="none" normalizeH="0" baseline="0" dirty="0">
                          <a:ln>
                            <a:noFill/>
                          </a:ln>
                          <a:solidFill>
                            <a:srgbClr val="000000"/>
                          </a:solidFill>
                          <a:effectLst/>
                          <a:latin typeface="+mn-lt"/>
                          <a:ea typeface="+mn-ea"/>
                          <a:cs typeface="Calibri" pitchFamily="34" charset="0"/>
                        </a:rPr>
                        <a:t> </a:t>
                      </a:r>
                      <a:r>
                        <a:rPr kumimoji="0" lang="ru-RU" sz="1200" b="1" i="0" u="none" strike="noStrike" kern="1200" cap="none" normalizeH="0" baseline="0" dirty="0">
                          <a:ln>
                            <a:noFill/>
                          </a:ln>
                          <a:solidFill>
                            <a:srgbClr val="000000"/>
                          </a:solidFill>
                          <a:effectLst/>
                          <a:latin typeface="+mn-lt"/>
                          <a:ea typeface="+mn-ea"/>
                          <a:cs typeface="Calibri" pitchFamily="34" charset="0"/>
                        </a:rPr>
                        <a:t>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420 </a:t>
                      </a:r>
                      <a:r>
                        <a:rPr kumimoji="0" lang="en-US" sz="1200" b="1" i="0" u="none" strike="noStrike" kern="1200" cap="none" normalizeH="0" baseline="0" dirty="0">
                          <a:ln>
                            <a:noFill/>
                          </a:ln>
                          <a:solidFill>
                            <a:srgbClr val="000000"/>
                          </a:solidFill>
                          <a:effectLst/>
                          <a:latin typeface="+mn-lt"/>
                          <a:ea typeface="+mn-ea"/>
                          <a:cs typeface="Calibri" pitchFamily="34" charset="0"/>
                        </a:rPr>
                        <a:t>TB HDD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j-lt"/>
                          <a:ea typeface="+mn-ea"/>
                          <a:cs typeface="Calibri" pitchFamily="34" charset="0"/>
                        </a:rPr>
                        <a:t>29 829 </a:t>
                      </a:r>
                      <a:r>
                        <a:rPr kumimoji="0" lang="en-US" sz="800" b="1" i="0" u="none" strike="noStrike" kern="1200" cap="none" normalizeH="0" baseline="0" dirty="0">
                          <a:ln>
                            <a:noFill/>
                          </a:ln>
                          <a:solidFill>
                            <a:srgbClr val="000000"/>
                          </a:solidFill>
                          <a:effectLst/>
                          <a:latin typeface="+mj-lt"/>
                          <a:ea typeface="+mn-ea"/>
                          <a:cs typeface="Calibri" pitchFamily="34" charset="0"/>
                        </a:rPr>
                        <a:t>CPU</a:t>
                      </a:r>
                      <a:endParaRPr kumimoji="0" lang="ru-RU" sz="8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58 776 Гб </a:t>
                      </a:r>
                      <a:r>
                        <a:rPr kumimoji="0" lang="en-US" sz="8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800" b="1" i="0" u="none" strike="noStrike" kern="1200" cap="none" normalizeH="0" baseline="0" dirty="0">
                          <a:ln>
                            <a:noFill/>
                          </a:ln>
                          <a:solidFill>
                            <a:srgbClr val="000000"/>
                          </a:solidFill>
                          <a:effectLst/>
                          <a:latin typeface="+mn-lt"/>
                          <a:ea typeface="+mn-ea"/>
                          <a:cs typeface="Calibri" pitchFamily="34" charset="0"/>
                        </a:rPr>
                        <a:t>296 672 Гб </a:t>
                      </a:r>
                      <a:r>
                        <a:rPr kumimoji="0" lang="en-US" sz="8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baseline="0" dirty="0">
                          <a:ln>
                            <a:noFill/>
                          </a:ln>
                          <a:solidFill>
                            <a:srgbClr val="000000"/>
                          </a:solidFill>
                          <a:effectLst/>
                          <a:latin typeface="+mn-lt"/>
                          <a:ea typeface="+mn-ea"/>
                          <a:cs typeface="Calibri" pitchFamily="34" charset="0"/>
                        </a:rPr>
                        <a:t>1 622 TB </a:t>
                      </a:r>
                      <a:r>
                        <a:rPr kumimoji="0" lang="en-US" sz="800" b="1" i="0" u="none" strike="noStrike" kern="1200" cap="none" normalizeH="0" baseline="0" dirty="0" err="1">
                          <a:ln>
                            <a:noFill/>
                          </a:ln>
                          <a:solidFill>
                            <a:srgbClr val="000000"/>
                          </a:solidFill>
                          <a:effectLst/>
                          <a:latin typeface="+mn-lt"/>
                          <a:ea typeface="+mn-ea"/>
                          <a:cs typeface="Calibri" pitchFamily="34" charset="0"/>
                        </a:rPr>
                        <a:t>vSAS</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800" b="1" i="0" u="none" strike="noStrike" kern="1200" cap="none" normalizeH="0" baseline="0" dirty="0">
                          <a:ln>
                            <a:noFill/>
                          </a:ln>
                          <a:solidFill>
                            <a:srgbClr val="000000"/>
                          </a:solidFill>
                          <a:effectLst/>
                          <a:latin typeface="+mn-lt"/>
                          <a:ea typeface="+mn-ea"/>
                          <a:cs typeface="Calibri" pitchFamily="34" charset="0"/>
                        </a:rPr>
                        <a:t>822 </a:t>
                      </a:r>
                      <a:r>
                        <a:rPr kumimoji="0" lang="en-US" sz="800" b="1" i="0" u="none" strike="noStrike" kern="1200" cap="none" normalizeH="0" baseline="0" dirty="0">
                          <a:ln>
                            <a:noFill/>
                          </a:ln>
                          <a:solidFill>
                            <a:srgbClr val="000000"/>
                          </a:solidFill>
                          <a:effectLst/>
                          <a:latin typeface="+mn-lt"/>
                          <a:ea typeface="+mn-ea"/>
                          <a:cs typeface="Calibri" pitchFamily="34" charset="0"/>
                        </a:rPr>
                        <a:t>TB </a:t>
                      </a:r>
                      <a:r>
                        <a:rPr kumimoji="0" lang="en-US" sz="8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8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374861"/>
                  </a:ext>
                </a:extLst>
              </a:tr>
            </a:tbl>
          </a:graphicData>
        </a:graphic>
      </p:graphicFrame>
      <p:sp>
        <p:nvSpPr>
          <p:cNvPr id="3" name="Rectangle 16">
            <a:extLst>
              <a:ext uri="{FF2B5EF4-FFF2-40B4-BE49-F238E27FC236}">
                <a16:creationId xmlns:a16="http://schemas.microsoft.com/office/drawing/2014/main" id="{A276BD48-8B38-DDA6-D37F-49898ED1E7FE}"/>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Tree>
    <p:extLst>
      <p:ext uri="{BB962C8B-B14F-4D97-AF65-F5344CB8AC3E}">
        <p14:creationId xmlns:p14="http://schemas.microsoft.com/office/powerpoint/2010/main" val="2255798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489193" y="122556"/>
            <a:ext cx="5982786" cy="44705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2551" b="1" dirty="0">
                <a:solidFill>
                  <a:schemeClr val="tx1"/>
                </a:solidFill>
                <a:latin typeface="Times New Roman" panose="02020603050405020304" pitchFamily="18" charset="0"/>
                <a:cs typeface="Times New Roman" panose="02020603050405020304" pitchFamily="18" charset="0"/>
              </a:rPr>
              <a:t>Перспективы развития</a:t>
            </a:r>
          </a:p>
        </p:txBody>
      </p:sp>
      <p:sp>
        <p:nvSpPr>
          <p:cNvPr id="11" name="TextBox 10">
            <a:extLst>
              <a:ext uri="{FF2B5EF4-FFF2-40B4-BE49-F238E27FC236}">
                <a16:creationId xmlns:a16="http://schemas.microsoft.com/office/drawing/2014/main" id="{EF1B94D0-32B5-B59C-7361-7895916398CB}"/>
              </a:ext>
            </a:extLst>
          </p:cNvPr>
          <p:cNvSpPr txBox="1"/>
          <p:nvPr/>
        </p:nvSpPr>
        <p:spPr>
          <a:xfrm>
            <a:off x="489193" y="622490"/>
            <a:ext cx="4304945" cy="2039891"/>
          </a:xfrm>
          <a:prstGeom prst="rect">
            <a:avLst/>
          </a:prstGeom>
          <a:noFill/>
        </p:spPr>
        <p:txBody>
          <a:bodyPr wrap="square" lIns="25514" tIns="25514" rIns="25514" bIns="25514">
            <a:spAutoFit/>
          </a:bodyPr>
          <a:lstStyle/>
          <a:p>
            <a:pPr marL="189010" indent="-189010">
              <a:spcAft>
                <a:spcPts val="850"/>
              </a:spcAft>
              <a:buClr>
                <a:schemeClr val="tx2"/>
              </a:buClr>
              <a:buSzPct val="100000"/>
              <a:buFont typeface="Arial" panose="020B0604020202020204" pitchFamily="34" charset="0"/>
              <a:buChar char="•"/>
            </a:pPr>
            <a:r>
              <a:rPr lang="ru-RU" sz="992" dirty="0">
                <a:solidFill>
                  <a:srgbClr val="000000"/>
                </a:solidFill>
                <a:latin typeface="Arial" panose="020B0604020202020204" pitchFamily="34" charset="0"/>
              </a:rPr>
              <a:t>Создание</a:t>
            </a:r>
            <a:r>
              <a:rPr lang="ru-RU" sz="992" dirty="0">
                <a:latin typeface="Arial" panose="020B0604020202020204" pitchFamily="34" charset="0"/>
              </a:rPr>
              <a:t> </a:t>
            </a:r>
            <a:r>
              <a:rPr lang="ru-RU" sz="992" b="1" dirty="0">
                <a:solidFill>
                  <a:schemeClr val="accent2"/>
                </a:solidFill>
                <a:latin typeface="Arial" panose="020B0604020202020204" pitchFamily="34" charset="0"/>
              </a:rPr>
              <a:t>цифровой экосистемы </a:t>
            </a:r>
            <a:r>
              <a:rPr lang="ru-RU" sz="992" dirty="0">
                <a:solidFill>
                  <a:srgbClr val="000000"/>
                </a:solidFill>
                <a:latin typeface="Arial" panose="020B0604020202020204" pitchFamily="34" charset="0"/>
              </a:rPr>
              <a:t>пространственных данных</a:t>
            </a:r>
          </a:p>
          <a:p>
            <a:pPr marL="189010" indent="-189010">
              <a:spcAft>
                <a:spcPts val="850"/>
              </a:spcAft>
              <a:buClr>
                <a:schemeClr val="tx2"/>
              </a:buClr>
              <a:buSzPct val="100000"/>
              <a:buFont typeface="Arial" panose="020B0604020202020204" pitchFamily="34" charset="0"/>
              <a:buChar char="•"/>
            </a:pPr>
            <a:r>
              <a:rPr lang="ru-RU" sz="992" dirty="0">
                <a:solidFill>
                  <a:srgbClr val="000000"/>
                </a:solidFill>
                <a:latin typeface="Arial" panose="020B0604020202020204" pitchFamily="34" charset="0"/>
              </a:rPr>
              <a:t>Формирование </a:t>
            </a:r>
            <a:r>
              <a:rPr lang="ru-RU" sz="992" b="1" dirty="0">
                <a:solidFill>
                  <a:schemeClr val="accent2"/>
                </a:solidFill>
                <a:latin typeface="Arial" panose="020B0604020202020204" pitchFamily="34" charset="0"/>
              </a:rPr>
              <a:t>центра экспертизы </a:t>
            </a:r>
            <a:r>
              <a:rPr lang="ru-RU" sz="992" dirty="0">
                <a:solidFill>
                  <a:srgbClr val="000000"/>
                </a:solidFill>
                <a:latin typeface="Arial" panose="020B0604020202020204" pitchFamily="34" charset="0"/>
              </a:rPr>
              <a:t>пространственных данных</a:t>
            </a:r>
          </a:p>
          <a:p>
            <a:pPr marL="189010" indent="-189010">
              <a:spcAft>
                <a:spcPts val="850"/>
              </a:spcAft>
              <a:buClr>
                <a:schemeClr val="tx2"/>
              </a:buClr>
              <a:buSzPct val="100000"/>
              <a:buFont typeface="Arial" panose="020B0604020202020204" pitchFamily="34" charset="0"/>
              <a:buChar char="•"/>
            </a:pPr>
            <a:r>
              <a:rPr lang="ru-RU" sz="992" dirty="0">
                <a:solidFill>
                  <a:srgbClr val="000000"/>
                </a:solidFill>
                <a:latin typeface="Arial" panose="020B0604020202020204" pitchFamily="34" charset="0"/>
              </a:rPr>
              <a:t>Создание технологической платформы для </a:t>
            </a:r>
            <a:r>
              <a:rPr lang="ru-RU" sz="992" b="1" dirty="0">
                <a:solidFill>
                  <a:schemeClr val="accent2"/>
                </a:solidFill>
                <a:latin typeface="Arial" panose="020B0604020202020204" pitchFamily="34" charset="0"/>
              </a:rPr>
              <a:t>отечественных</a:t>
            </a:r>
            <a:r>
              <a:rPr lang="ru-RU" sz="992" b="1" dirty="0">
                <a:latin typeface="Arial" panose="020B0604020202020204" pitchFamily="34" charset="0"/>
              </a:rPr>
              <a:t> </a:t>
            </a:r>
            <a:r>
              <a:rPr lang="ru-RU" sz="992" dirty="0">
                <a:solidFill>
                  <a:srgbClr val="000000"/>
                </a:solidFill>
                <a:latin typeface="Arial" panose="020B0604020202020204" pitchFamily="34" charset="0"/>
              </a:rPr>
              <a:t>программных разработок в сфере </a:t>
            </a:r>
            <a:r>
              <a:rPr lang="ru-RU" sz="992" b="1" dirty="0">
                <a:solidFill>
                  <a:schemeClr val="accent2"/>
                </a:solidFill>
                <a:latin typeface="Arial" panose="020B0604020202020204" pitchFamily="34" charset="0"/>
              </a:rPr>
              <a:t>геоинформационных технологий</a:t>
            </a:r>
          </a:p>
          <a:p>
            <a:pPr marL="189010" indent="-189010">
              <a:spcAft>
                <a:spcPts val="850"/>
              </a:spcAft>
              <a:buClr>
                <a:schemeClr val="tx2"/>
              </a:buClr>
              <a:buSzPct val="100000"/>
              <a:buFont typeface="Arial" panose="020B0604020202020204" pitchFamily="34" charset="0"/>
              <a:buChar char="•"/>
            </a:pPr>
            <a:r>
              <a:rPr lang="ru-RU" sz="992" dirty="0">
                <a:solidFill>
                  <a:srgbClr val="000000"/>
                </a:solidFill>
                <a:latin typeface="Arial" panose="020B0604020202020204" pitchFamily="34" charset="0"/>
              </a:rPr>
              <a:t>Расширение сферы применения геоинформационных технологий</a:t>
            </a:r>
            <a:br>
              <a:rPr lang="ru-RU" sz="992" dirty="0">
                <a:solidFill>
                  <a:srgbClr val="000000"/>
                </a:solidFill>
                <a:latin typeface="Arial" panose="020B0604020202020204" pitchFamily="34" charset="0"/>
              </a:rPr>
            </a:br>
            <a:r>
              <a:rPr lang="ru-RU" sz="992" dirty="0">
                <a:solidFill>
                  <a:srgbClr val="000000"/>
                </a:solidFill>
                <a:latin typeface="Arial" panose="020B0604020202020204" pitchFamily="34" charset="0"/>
              </a:rPr>
              <a:t>за счёт</a:t>
            </a:r>
            <a:r>
              <a:rPr lang="ru-RU" sz="992" dirty="0">
                <a:latin typeface="Arial" panose="020B0604020202020204" pitchFamily="34" charset="0"/>
              </a:rPr>
              <a:t> </a:t>
            </a:r>
            <a:r>
              <a:rPr lang="ru-RU" sz="992" b="1" dirty="0">
                <a:solidFill>
                  <a:schemeClr val="accent2"/>
                </a:solidFill>
                <a:latin typeface="Arial" panose="020B0604020202020204" pitchFamily="34" charset="0"/>
              </a:rPr>
              <a:t>саморазвивающегося аналитического потенциала</a:t>
            </a:r>
            <a:r>
              <a:rPr lang="ru-RU" sz="992" dirty="0">
                <a:latin typeface="Arial" panose="020B0604020202020204" pitchFamily="34" charset="0"/>
              </a:rPr>
              <a:t> </a:t>
            </a:r>
            <a:r>
              <a:rPr lang="ru-RU" sz="992" dirty="0">
                <a:solidFill>
                  <a:srgbClr val="000000"/>
                </a:solidFill>
                <a:latin typeface="Arial" panose="020B0604020202020204" pitchFamily="34" charset="0"/>
              </a:rPr>
              <a:t>Системы</a:t>
            </a:r>
            <a:endParaRPr lang="en-US" sz="992" dirty="0">
              <a:solidFill>
                <a:srgbClr val="000000"/>
              </a:solidFill>
              <a:latin typeface="Arial" panose="020B0604020202020204" pitchFamily="34" charset="0"/>
            </a:endParaRPr>
          </a:p>
          <a:p>
            <a:pPr marL="189010" indent="-189010">
              <a:spcAft>
                <a:spcPts val="850"/>
              </a:spcAft>
              <a:buClr>
                <a:schemeClr val="tx2"/>
              </a:buClr>
              <a:buSzPct val="100000"/>
              <a:buFont typeface="Arial" panose="020B0604020202020204" pitchFamily="34" charset="0"/>
              <a:buChar char="•"/>
            </a:pPr>
            <a:r>
              <a:rPr lang="ru-RU" sz="992" dirty="0">
                <a:solidFill>
                  <a:srgbClr val="000000"/>
                </a:solidFill>
                <a:latin typeface="Arial" panose="020B0604020202020204" pitchFamily="34" charset="0"/>
              </a:rPr>
              <a:t>Создание базы и инструментов для</a:t>
            </a:r>
            <a:r>
              <a:rPr lang="ru-RU" sz="992" dirty="0">
                <a:latin typeface="Arial" panose="020B0604020202020204" pitchFamily="34" charset="0"/>
              </a:rPr>
              <a:t> </a:t>
            </a:r>
            <a:r>
              <a:rPr lang="ru-RU" sz="992" b="1" dirty="0">
                <a:solidFill>
                  <a:schemeClr val="accent2"/>
                </a:solidFill>
                <a:latin typeface="Arial" panose="020B0604020202020204" pitchFamily="34" charset="0"/>
              </a:rPr>
              <a:t>проактивного</a:t>
            </a:r>
            <a:r>
              <a:rPr lang="ru-RU" sz="992" dirty="0">
                <a:latin typeface="Arial" panose="020B0604020202020204" pitchFamily="34" charset="0"/>
              </a:rPr>
              <a:t> </a:t>
            </a:r>
            <a:r>
              <a:rPr lang="ru-RU" sz="992" dirty="0">
                <a:solidFill>
                  <a:srgbClr val="000000"/>
                </a:solidFill>
                <a:latin typeface="Arial" panose="020B0604020202020204" pitchFamily="34" charset="0"/>
              </a:rPr>
              <a:t>предоставления услуг</a:t>
            </a:r>
          </a:p>
        </p:txBody>
      </p:sp>
      <p:pic>
        <p:nvPicPr>
          <p:cNvPr id="12" name="Picture 3" descr="C:\Users\ShabanovAO\Desktop\Презнатция\Глобальная презентация МОГТ\Картинки\21.jpg">
            <a:extLst>
              <a:ext uri="{FF2B5EF4-FFF2-40B4-BE49-F238E27FC236}">
                <a16:creationId xmlns:a16="http://schemas.microsoft.com/office/drawing/2014/main" id="{F18262DC-DBD8-097E-475F-F9D973CD58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95" t="6209" r="12777" b="38412"/>
          <a:stretch/>
        </p:blipFill>
        <p:spPr bwMode="auto">
          <a:xfrm>
            <a:off x="558284" y="2702784"/>
            <a:ext cx="2915974" cy="164791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rgbClr val="FFFFFF"/>
                </a:solidFill>
              </a14:hiddenFill>
            </a:ext>
          </a:extLst>
        </p:spPr>
      </p:pic>
      <p:sp>
        <p:nvSpPr>
          <p:cNvPr id="13" name="Прямоугольник 12">
            <a:extLst>
              <a:ext uri="{FF2B5EF4-FFF2-40B4-BE49-F238E27FC236}">
                <a16:creationId xmlns:a16="http://schemas.microsoft.com/office/drawing/2014/main" id="{82B5ED78-91F2-FCA1-72F7-078B9448D528}"/>
              </a:ext>
            </a:extLst>
          </p:cNvPr>
          <p:cNvSpPr/>
          <p:nvPr/>
        </p:nvSpPr>
        <p:spPr>
          <a:xfrm>
            <a:off x="558284" y="4361634"/>
            <a:ext cx="3216229" cy="447655"/>
          </a:xfrm>
          <a:prstGeom prst="rect">
            <a:avLst/>
          </a:prstGeom>
        </p:spPr>
        <p:txBody>
          <a:bodyPr wrap="square" lIns="0" tIns="50689" rIns="0" bIns="50689">
            <a:spAutoFit/>
          </a:bodyPr>
          <a:lstStyle/>
          <a:p>
            <a:pPr algn="ctr">
              <a:lnSpc>
                <a:spcPct val="140000"/>
              </a:lnSpc>
            </a:pPr>
            <a:r>
              <a:rPr lang="ru-RU" sz="850" dirty="0">
                <a:solidFill>
                  <a:srgbClr val="000000"/>
                </a:solidFill>
                <a:latin typeface="Arial" panose="020B0604020202020204" pitchFamily="34" charset="0"/>
              </a:rPr>
              <a:t>Объединение данных по существующему и планируемому развитию</a:t>
            </a:r>
          </a:p>
        </p:txBody>
      </p:sp>
      <p:sp>
        <p:nvSpPr>
          <p:cNvPr id="14" name="Прямоугольник 13">
            <a:extLst>
              <a:ext uri="{FF2B5EF4-FFF2-40B4-BE49-F238E27FC236}">
                <a16:creationId xmlns:a16="http://schemas.microsoft.com/office/drawing/2014/main" id="{CC75FA47-DB8B-53CF-5FFC-5B289A315E70}"/>
              </a:ext>
            </a:extLst>
          </p:cNvPr>
          <p:cNvSpPr/>
          <p:nvPr/>
        </p:nvSpPr>
        <p:spPr>
          <a:xfrm>
            <a:off x="5084346" y="4360589"/>
            <a:ext cx="2834383" cy="264528"/>
          </a:xfrm>
          <a:prstGeom prst="rect">
            <a:avLst/>
          </a:prstGeom>
        </p:spPr>
        <p:txBody>
          <a:bodyPr wrap="square" lIns="0" tIns="50689" rIns="0" bIns="50689">
            <a:spAutoFit/>
          </a:bodyPr>
          <a:lstStyle/>
          <a:p>
            <a:pPr algn="ctr">
              <a:lnSpc>
                <a:spcPct val="140000"/>
              </a:lnSpc>
            </a:pPr>
            <a:r>
              <a:rPr lang="ru-RU" sz="850" dirty="0">
                <a:solidFill>
                  <a:srgbClr val="000000"/>
                </a:solidFill>
                <a:latin typeface="Arial" panose="020B0604020202020204" pitchFamily="34" charset="0"/>
              </a:rPr>
              <a:t>Расчет доступности объектов инфраструктуры</a:t>
            </a:r>
          </a:p>
        </p:txBody>
      </p:sp>
      <p:sp>
        <p:nvSpPr>
          <p:cNvPr id="15" name="Прямоугольник 14">
            <a:extLst>
              <a:ext uri="{FF2B5EF4-FFF2-40B4-BE49-F238E27FC236}">
                <a16:creationId xmlns:a16="http://schemas.microsoft.com/office/drawing/2014/main" id="{29EF82EA-8249-38DD-ABB2-1EBFF0979DE7}"/>
              </a:ext>
            </a:extLst>
          </p:cNvPr>
          <p:cNvSpPr/>
          <p:nvPr/>
        </p:nvSpPr>
        <p:spPr>
          <a:xfrm>
            <a:off x="5079847" y="2384077"/>
            <a:ext cx="2838882" cy="264528"/>
          </a:xfrm>
          <a:prstGeom prst="rect">
            <a:avLst/>
          </a:prstGeom>
        </p:spPr>
        <p:txBody>
          <a:bodyPr wrap="square" lIns="0" tIns="50689" rIns="0" bIns="50689">
            <a:spAutoFit/>
          </a:bodyPr>
          <a:lstStyle/>
          <a:p>
            <a:pPr algn="ctr">
              <a:lnSpc>
                <a:spcPct val="140000"/>
              </a:lnSpc>
            </a:pPr>
            <a:r>
              <a:rPr lang="ru-RU" sz="850" dirty="0">
                <a:solidFill>
                  <a:srgbClr val="000000"/>
                </a:solidFill>
                <a:latin typeface="Arial" panose="020B0604020202020204" pitchFamily="34" charset="0"/>
              </a:rPr>
              <a:t>Тепловые карты криминогенной обстановки </a:t>
            </a:r>
          </a:p>
        </p:txBody>
      </p:sp>
      <p:pic>
        <p:nvPicPr>
          <p:cNvPr id="16" name="Picture 2">
            <a:extLst>
              <a:ext uri="{FF2B5EF4-FFF2-40B4-BE49-F238E27FC236}">
                <a16:creationId xmlns:a16="http://schemas.microsoft.com/office/drawing/2014/main" id="{3B88BE6E-6F57-488A-4D72-E02B1E7B2A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9847" y="2704192"/>
            <a:ext cx="2838882" cy="1646508"/>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a:extLst>
              <a:ext uri="{FF2B5EF4-FFF2-40B4-BE49-F238E27FC236}">
                <a16:creationId xmlns:a16="http://schemas.microsoft.com/office/drawing/2014/main" id="{F38BCFF4-98C0-4800-3528-2EC7E94F67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4346" y="622987"/>
            <a:ext cx="2834383" cy="180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6">
            <a:extLst>
              <a:ext uri="{FF2B5EF4-FFF2-40B4-BE49-F238E27FC236}">
                <a16:creationId xmlns:a16="http://schemas.microsoft.com/office/drawing/2014/main" id="{A14006FF-E47D-3A0B-C870-43642869D3E7}"/>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
        <p:nvSpPr>
          <p:cNvPr id="3" name="Прямоугольник 2">
            <a:extLst>
              <a:ext uri="{FF2B5EF4-FFF2-40B4-BE49-F238E27FC236}">
                <a16:creationId xmlns:a16="http://schemas.microsoft.com/office/drawing/2014/main" id="{2BD2B73E-6F40-0EA1-7D33-90BA1919A3A0}"/>
              </a:ext>
            </a:extLst>
          </p:cNvPr>
          <p:cNvSpPr/>
          <p:nvPr/>
        </p:nvSpPr>
        <p:spPr>
          <a:xfrm>
            <a:off x="6977415" y="248"/>
            <a:ext cx="1662906" cy="6227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Tree>
    <p:extLst>
      <p:ext uri="{BB962C8B-B14F-4D97-AF65-F5344CB8AC3E}">
        <p14:creationId xmlns:p14="http://schemas.microsoft.com/office/powerpoint/2010/main" val="82302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EDE84AFB-DFC0-5CBC-FBFC-30DE08C4AAD1}"/>
              </a:ext>
            </a:extLst>
          </p:cNvPr>
          <p:cNvSpPr>
            <a:spLocks noGrp="1"/>
          </p:cNvSpPr>
          <p:nvPr>
            <p:ph type="body" sz="quarter" idx="11"/>
          </p:nvPr>
        </p:nvSpPr>
        <p:spPr>
          <a:xfrm>
            <a:off x="1067584" y="183796"/>
            <a:ext cx="6158076" cy="307383"/>
          </a:xfrm>
        </p:spPr>
        <p:txBody>
          <a:bodyPr/>
          <a:lstStyle/>
          <a:p>
            <a:r>
              <a:rPr lang="ru-RU" b="1" dirty="0">
                <a:solidFill>
                  <a:schemeClr val="tx1"/>
                </a:solidFill>
                <a:latin typeface="Times New Roman" panose="02020603050405020304" pitchFamily="18" charset="0"/>
                <a:cs typeface="Times New Roman" panose="02020603050405020304" pitchFamily="18" charset="0"/>
              </a:rPr>
              <a:t>Нормативные документы</a:t>
            </a:r>
          </a:p>
        </p:txBody>
      </p:sp>
      <p:sp>
        <p:nvSpPr>
          <p:cNvPr id="4" name="Текст 3">
            <a:extLst>
              <a:ext uri="{FF2B5EF4-FFF2-40B4-BE49-F238E27FC236}">
                <a16:creationId xmlns:a16="http://schemas.microsoft.com/office/drawing/2014/main" id="{46F80A5F-DD90-0F6D-1FA6-0709B38CB478}"/>
              </a:ext>
            </a:extLst>
          </p:cNvPr>
          <p:cNvSpPr>
            <a:spLocks noGrp="1"/>
          </p:cNvSpPr>
          <p:nvPr>
            <p:ph type="body" sz="quarter" idx="14"/>
          </p:nvPr>
        </p:nvSpPr>
        <p:spPr>
          <a:xfrm>
            <a:off x="684060" y="683215"/>
            <a:ext cx="7747884" cy="4083853"/>
          </a:xfrm>
        </p:spPr>
        <p:txBody>
          <a:bodyPr>
            <a:normAutofit lnSpcReduction="10000"/>
          </a:bodyPr>
          <a:lstStyle/>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2"/>
              </a:rPr>
              <a:t>ГОСТ Р 52438-2005</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Географические информационные системы. Термины и определения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3"/>
              </a:rPr>
              <a:t>ГОСТ Р 52571-2006</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Географические информационные системы. Совместимость пространственных данных. Общие требования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4"/>
              </a:rPr>
              <a:t>ГОСТ Р 52573</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Географическая информация. Метаданные</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5"/>
              </a:rPr>
              <a:t>ГОСТ Р 57773-2017</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(ИСО 19157:2013) Пространственные данные. Качество данных</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6"/>
              </a:rPr>
              <a:t>ГОСТ Р 70172-2022</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Требования к техническому контролю геодезической и картографической продукции и процессов ее создания. Основные положения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7"/>
              </a:rPr>
              <a:t>ГОСТ Р 70846.2</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Термины и определения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8"/>
              </a:rPr>
              <a:t>ГОСТ Р 70846.4-2023</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Система классификации и кодирования. Разработка и применение систем классификации и кодирования пространственных данных. Общие требования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9"/>
              </a:rPr>
              <a:t>ГОСТ Р 70846.5-2023</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Правила локализации объектов цифровых карт</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10"/>
              </a:rPr>
              <a:t>ГОСТ Р 70846.6-2023</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Визуализация пространственных данных. Основные положения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11"/>
              </a:rPr>
              <a:t>ГОСТ Р 70846.7</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a:t>
            </a:r>
            <a:r>
              <a:rPr lang="ru-RU" sz="1134" dirty="0" err="1">
                <a:solidFill>
                  <a:srgbClr val="444444"/>
                </a:solidFill>
                <a:highlight>
                  <a:srgbClr val="FFFFFF"/>
                </a:highlight>
                <a:latin typeface="Times New Roman" panose="02020603050405020304" pitchFamily="18" charset="0"/>
                <a:cs typeface="Times New Roman" panose="02020603050405020304" pitchFamily="18" charset="0"/>
              </a:rPr>
              <a:t>Геосервисы</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Общие положения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12"/>
              </a:rPr>
              <a:t>ГОСТ Р 70846.9</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Пространственные данные градостроительной деятельности. Термины и определения</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13"/>
              </a:rPr>
              <a:t>ГОСТ Р 70846.10</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Пространственные данные градостроительной деятельности. Общие требования к использованию единой электронной картографической основы в градостроительной деятельности</a:t>
            </a:r>
          </a:p>
          <a:p>
            <a:pPr algn="just" fontAlgn="base"/>
            <a:r>
              <a:rPr lang="ru-RU" sz="1134" u="sng" dirty="0">
                <a:solidFill>
                  <a:srgbClr val="444444"/>
                </a:solidFill>
                <a:highlight>
                  <a:srgbClr val="FFFFFF"/>
                </a:highlight>
                <a:latin typeface="Times New Roman" panose="02020603050405020304" pitchFamily="18" charset="0"/>
                <a:cs typeface="Times New Roman" panose="02020603050405020304" pitchFamily="18" charset="0"/>
                <a:hlinkClick r:id="rId14"/>
              </a:rPr>
              <a:t>ГОСТ Р ИСО/МЭК 9834-8</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Информационная технология. Взаимосвязь открытых систем. Процедуры работы уполномоченных по регистрации ВОС. Часть 8. Создание, регистрация универсально уникальных идентификаторов (</a:t>
            </a:r>
            <a:r>
              <a:rPr lang="ru-RU" sz="1134" dirty="0" err="1">
                <a:solidFill>
                  <a:srgbClr val="444444"/>
                </a:solidFill>
                <a:highlight>
                  <a:srgbClr val="FFFFFF"/>
                </a:highlight>
                <a:latin typeface="Times New Roman" panose="02020603050405020304" pitchFamily="18" charset="0"/>
                <a:cs typeface="Times New Roman" panose="02020603050405020304" pitchFamily="18" charset="0"/>
              </a:rPr>
              <a:t>УУИд</a:t>
            </a:r>
            <a:r>
              <a:rPr lang="ru-RU" sz="1134" dirty="0">
                <a:solidFill>
                  <a:srgbClr val="444444"/>
                </a:solidFill>
                <a:highlight>
                  <a:srgbClr val="FFFFFF"/>
                </a:highlight>
                <a:latin typeface="Times New Roman" panose="02020603050405020304" pitchFamily="18" charset="0"/>
                <a:cs typeface="Times New Roman" panose="02020603050405020304" pitchFamily="18" charset="0"/>
              </a:rPr>
              <a:t>) и их использование в качестве компонентов идентификатора объекта АСН.1</a:t>
            </a:r>
          </a:p>
          <a:p>
            <a:pPr indent="0">
              <a:buNone/>
            </a:pPr>
            <a:endParaRPr lang="ru-RU" dirty="0"/>
          </a:p>
        </p:txBody>
      </p:sp>
      <p:sp>
        <p:nvSpPr>
          <p:cNvPr id="5" name="Прямоугольник 4">
            <a:extLst>
              <a:ext uri="{FF2B5EF4-FFF2-40B4-BE49-F238E27FC236}">
                <a16:creationId xmlns:a16="http://schemas.microsoft.com/office/drawing/2014/main" id="{9BB3FF89-27B0-4476-B52D-72149A74B6F0}"/>
              </a:ext>
            </a:extLst>
          </p:cNvPr>
          <p:cNvSpPr/>
          <p:nvPr/>
        </p:nvSpPr>
        <p:spPr>
          <a:xfrm>
            <a:off x="6977415" y="248"/>
            <a:ext cx="1662906" cy="6227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063"/>
          </a:p>
        </p:txBody>
      </p:sp>
      <p:sp>
        <p:nvSpPr>
          <p:cNvPr id="6" name="Rectangle 16">
            <a:extLst>
              <a:ext uri="{FF2B5EF4-FFF2-40B4-BE49-F238E27FC236}">
                <a16:creationId xmlns:a16="http://schemas.microsoft.com/office/drawing/2014/main" id="{EF10F2FD-E259-03D0-A57D-1FC1091319CD}"/>
              </a:ext>
            </a:extLst>
          </p:cNvPr>
          <p:cNvSpPr>
            <a:spLocks noChangeArrowheads="1"/>
          </p:cNvSpPr>
          <p:nvPr/>
        </p:nvSpPr>
        <p:spPr bwMode="auto">
          <a:xfrm>
            <a:off x="-13994" y="7066"/>
            <a:ext cx="503187" cy="4301686"/>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1799"/>
          </a:p>
        </p:txBody>
      </p:sp>
    </p:spTree>
    <p:extLst>
      <p:ext uri="{BB962C8B-B14F-4D97-AF65-F5344CB8AC3E}">
        <p14:creationId xmlns:p14="http://schemas.microsoft.com/office/powerpoint/2010/main" val="1132464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30</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Инфраструктура пространственных данных </a:t>
            </a:r>
          </a:p>
        </p:txBody>
      </p:sp>
      <p:sp>
        <p:nvSpPr>
          <p:cNvPr id="5" name="Прямоугольник 4"/>
          <p:cNvSpPr/>
          <p:nvPr/>
        </p:nvSpPr>
        <p:spPr>
          <a:xfrm>
            <a:off x="655638" y="1566287"/>
            <a:ext cx="7697191" cy="1077218"/>
          </a:xfrm>
          <a:prstGeom prst="rect">
            <a:avLst/>
          </a:prstGeom>
          <a:ln>
            <a:solidFill>
              <a:srgbClr val="FF0000"/>
            </a:solidFill>
          </a:ln>
        </p:spPr>
        <p:txBody>
          <a:bodyPr wrap="square">
            <a:spAutoFit/>
          </a:bodyPr>
          <a:lstStyle/>
          <a:p>
            <a:pPr algn="ctr">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Инфраструктура пространственных данных (ИПД) – система базовых пространственных данных, метаданных, стандартов и регламентов, информационных узлов,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геосервисов</a:t>
            </a:r>
            <a:r>
              <a:rPr lang="ru-RU" sz="1600" dirty="0">
                <a:latin typeface="Times New Roman" panose="02020603050405020304" pitchFamily="18" charset="0"/>
                <a:ea typeface="Calibri" panose="020F0502020204030204" pitchFamily="34" charset="0"/>
                <a:cs typeface="Times New Roman" panose="02020603050405020304" pitchFamily="18" charset="0"/>
              </a:rPr>
              <a:t> для доступа и обмена географическими информационными ресурсами.</a:t>
            </a:r>
          </a:p>
        </p:txBody>
      </p:sp>
    </p:spTree>
    <p:extLst>
      <p:ext uri="{BB962C8B-B14F-4D97-AF65-F5344CB8AC3E}">
        <p14:creationId xmlns:p14="http://schemas.microsoft.com/office/powerpoint/2010/main" val="198692832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31</a:t>
            </a:fld>
            <a:endParaRPr lang="ru-RU" altLang="ru-RU" sz="1200"/>
          </a:p>
        </p:txBody>
      </p:sp>
      <p:sp>
        <p:nvSpPr>
          <p:cNvPr id="9" name="TextBox 8"/>
          <p:cNvSpPr txBox="1"/>
          <p:nvPr/>
        </p:nvSpPr>
        <p:spPr>
          <a:xfrm>
            <a:off x="503239" y="126206"/>
            <a:ext cx="8137524" cy="1569660"/>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Постановление Правительства Российской Федерации от 07.06.2022 г. №1040 О федеральной государственной информационной системе «Единая цифровая платформа «Национальная система пространственных данных»</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03238" y="1563910"/>
            <a:ext cx="7670800" cy="2531399"/>
          </a:xfrm>
          <a:prstGeom prst="rect">
            <a:avLst/>
          </a:prstGeom>
          <a:noFill/>
        </p:spPr>
        <p:txBody>
          <a:bodyPr wrap="square">
            <a:spAutoFit/>
          </a:bodyPr>
          <a:lstStyle/>
          <a:p>
            <a:pPr marR="200025" lvl="0" algn="just">
              <a:lnSpc>
                <a:spcPct val="150000"/>
              </a:lnSpc>
              <a:spcAft>
                <a:spcPts val="0"/>
              </a:spcAft>
              <a:buSzPts val="1400"/>
              <a:tabLst>
                <a:tab pos="805180" algn="l"/>
              </a:tabLst>
            </a:pPr>
            <a:r>
              <a:rPr lang="ru-RU" sz="1400" spc="0" dirty="0">
                <a:effectLst/>
                <a:latin typeface="Times New Roman" panose="02020603050405020304" pitchFamily="18" charset="0"/>
                <a:ea typeface="Times New Roman" panose="02020603050405020304" pitchFamily="18" charset="0"/>
              </a:rPr>
              <a:t>Настоящее</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Положение</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определяет:</a:t>
            </a:r>
          </a:p>
          <a:p>
            <a:pPr marR="198120" algn="just">
              <a:lnSpc>
                <a:spcPct val="150000"/>
              </a:lnSpc>
              <a:spcBef>
                <a:spcPts val="190"/>
              </a:spcBef>
              <a:spcAft>
                <a:spcPts val="0"/>
              </a:spcAft>
            </a:pPr>
            <a:r>
              <a:rPr lang="ru-RU" sz="1300" dirty="0">
                <a:effectLst/>
                <a:latin typeface="Times New Roman" panose="02020603050405020304" pitchFamily="18" charset="0"/>
                <a:ea typeface="Times New Roman" panose="02020603050405020304" pitchFamily="18" charset="0"/>
              </a:rPr>
              <a:t>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порядок</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создания,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эксплуатации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вывода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из</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эксплуатации,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модернизации и развития федеральной государственной информационной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"Единая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цифровая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платформа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"Национальная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пространственных</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данных"</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(далее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том</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числе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функции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оператора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p>
          <a:p>
            <a:pPr marR="202565" algn="just">
              <a:lnSpc>
                <a:spcPct val="150000"/>
              </a:lnSpc>
            </a:pPr>
            <a:r>
              <a:rPr lang="ru-RU" sz="1300" dirty="0">
                <a:effectLst/>
                <a:latin typeface="Times New Roman" panose="02020603050405020304" pitchFamily="18" charset="0"/>
                <a:ea typeface="Times New Roman" panose="02020603050405020304" pitchFamily="18" charset="0"/>
              </a:rPr>
              <a:t>б)</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перечень</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информационных</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которыми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обеспечивается</a:t>
            </a:r>
            <a:r>
              <a:rPr lang="ru-RU" sz="1300" spc="-33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информационное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взаимодействие системы;</a:t>
            </a:r>
          </a:p>
          <a:p>
            <a:pPr algn="just">
              <a:lnSpc>
                <a:spcPct val="150000"/>
              </a:lnSpc>
            </a:pPr>
            <a:r>
              <a:rPr lang="ru-RU" sz="1300" dirty="0">
                <a:effectLst/>
                <a:latin typeface="Times New Roman" panose="02020603050405020304" pitchFamily="18" charset="0"/>
                <a:ea typeface="Times New Roman" panose="02020603050405020304" pitchFamily="18" charset="0"/>
              </a:rPr>
              <a:t>в)</a:t>
            </a:r>
            <a:r>
              <a:rPr lang="ru-RU" sz="1300" spc="-2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состав</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сведений,</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подлежащих размещению в</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p>
          <a:p>
            <a:pPr marR="200025" algn="just">
              <a:lnSpc>
                <a:spcPct val="150000"/>
              </a:lnSpc>
              <a:spcBef>
                <a:spcPts val="180"/>
              </a:spcBef>
              <a:spcAft>
                <a:spcPts val="0"/>
              </a:spcAft>
            </a:pPr>
            <a:r>
              <a:rPr lang="ru-RU" sz="1300" dirty="0">
                <a:effectLst/>
                <a:latin typeface="Times New Roman" panose="02020603050405020304" pitchFamily="18" charset="0"/>
                <a:ea typeface="Times New Roman" panose="02020603050405020304" pitchFamily="18" charset="0"/>
              </a:rPr>
              <a:t>г)</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состав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категорий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пользователей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поставщиков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которая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вносится в</a:t>
            </a:r>
            <a:r>
              <a:rPr lang="ru-RU" sz="1300" spc="-2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систему.</a:t>
            </a:r>
          </a:p>
        </p:txBody>
      </p:sp>
      <p:cxnSp>
        <p:nvCxnSpPr>
          <p:cNvPr id="3" name="Прямая соединительная линия 2">
            <a:extLst>
              <a:ext uri="{FF2B5EF4-FFF2-40B4-BE49-F238E27FC236}">
                <a16:creationId xmlns:a16="http://schemas.microsoft.com/office/drawing/2014/main" id="{472706A8-CA7B-4A02-94A2-069B503D9FD6}"/>
              </a:ext>
            </a:extLst>
          </p:cNvPr>
          <p:cNvCxnSpPr>
            <a:stCxn id="15" idx="1"/>
          </p:cNvCxnSpPr>
          <p:nvPr/>
        </p:nvCxnSpPr>
        <p:spPr bwMode="auto">
          <a:xfrm flipV="1">
            <a:off x="503238" y="2829609"/>
            <a:ext cx="7561559" cy="1"/>
          </a:xfrm>
          <a:prstGeom prst="line">
            <a:avLst/>
          </a:prstGeom>
          <a:solidFill>
            <a:schemeClr val="accent1"/>
          </a:solidFill>
          <a:ln w="28575" cap="flat" cmpd="sng" algn="ctr">
            <a:solidFill>
              <a:srgbClr val="FF010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Прямая соединительная линия 12">
            <a:extLst>
              <a:ext uri="{FF2B5EF4-FFF2-40B4-BE49-F238E27FC236}">
                <a16:creationId xmlns:a16="http://schemas.microsoft.com/office/drawing/2014/main" id="{DB104913-9008-47CA-8338-84A81783A3B5}"/>
              </a:ext>
            </a:extLst>
          </p:cNvPr>
          <p:cNvCxnSpPr/>
          <p:nvPr/>
        </p:nvCxnSpPr>
        <p:spPr bwMode="auto">
          <a:xfrm flipV="1">
            <a:off x="503238" y="3462158"/>
            <a:ext cx="7561559" cy="1"/>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Прямая соединительная линия 13">
            <a:extLst>
              <a:ext uri="{FF2B5EF4-FFF2-40B4-BE49-F238E27FC236}">
                <a16:creationId xmlns:a16="http://schemas.microsoft.com/office/drawing/2014/main" id="{D6A4133B-E9D8-4861-AF53-2F91D0F8DDD2}"/>
              </a:ext>
            </a:extLst>
          </p:cNvPr>
          <p:cNvCxnSpPr/>
          <p:nvPr/>
        </p:nvCxnSpPr>
        <p:spPr bwMode="auto">
          <a:xfrm flipV="1">
            <a:off x="503238" y="3792800"/>
            <a:ext cx="7561559" cy="1"/>
          </a:xfrm>
          <a:prstGeom prst="line">
            <a:avLst/>
          </a:prstGeom>
          <a:solidFill>
            <a:schemeClr val="accent1"/>
          </a:solidFill>
          <a:ln w="28575" cap="flat" cmpd="sng" algn="ctr">
            <a:solidFill>
              <a:srgbClr val="92D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Прямая соединительная линия 15">
            <a:extLst>
              <a:ext uri="{FF2B5EF4-FFF2-40B4-BE49-F238E27FC236}">
                <a16:creationId xmlns:a16="http://schemas.microsoft.com/office/drawing/2014/main" id="{6B5A7B3E-C30D-499C-8480-80D7A253155C}"/>
              </a:ext>
            </a:extLst>
          </p:cNvPr>
          <p:cNvCxnSpPr/>
          <p:nvPr/>
        </p:nvCxnSpPr>
        <p:spPr bwMode="auto">
          <a:xfrm flipV="1">
            <a:off x="503238" y="4126962"/>
            <a:ext cx="7561559" cy="1"/>
          </a:xfrm>
          <a:prstGeom prst="line">
            <a:avLst/>
          </a:prstGeom>
          <a:solidFill>
            <a:schemeClr val="accent1"/>
          </a:solidFill>
          <a:ln w="2857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7362072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32</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Основные понятия</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21483" y="3930244"/>
            <a:ext cx="7983409" cy="876482"/>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p:spPr>
        <p:txBody>
          <a:bodyPr wrap="square">
            <a:spAutoFit/>
          </a:bodyPr>
          <a:lstStyle/>
          <a:p>
            <a:pPr marL="176530" marR="200660" indent="448945" algn="just">
              <a:lnSpc>
                <a:spcPct val="111000"/>
              </a:lnSpc>
            </a:pPr>
            <a:r>
              <a:rPr lang="ru-RU" sz="1400" dirty="0">
                <a:effectLst/>
                <a:latin typeface="Times New Roman" panose="02020603050405020304" pitchFamily="18" charset="0"/>
                <a:ea typeface="Times New Roman" panose="02020603050405020304" pitchFamily="18" charset="0"/>
              </a:rPr>
              <a:t>"пользователи" - органы государственной власти, органы 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 физические и юридические лица, использующие систему</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(или) получающие информацию</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из системы;</a:t>
            </a:r>
          </a:p>
        </p:txBody>
      </p:sp>
      <p:sp>
        <p:nvSpPr>
          <p:cNvPr id="12" name="TextBox 11">
            <a:extLst>
              <a:ext uri="{FF2B5EF4-FFF2-40B4-BE49-F238E27FC236}">
                <a16:creationId xmlns:a16="http://schemas.microsoft.com/office/drawing/2014/main" id="{879BD57A-4A9A-46EA-9114-D3C7974A781C}"/>
              </a:ext>
            </a:extLst>
          </p:cNvPr>
          <p:cNvSpPr txBox="1"/>
          <p:nvPr/>
        </p:nvSpPr>
        <p:spPr>
          <a:xfrm>
            <a:off x="521483" y="664195"/>
            <a:ext cx="7983410" cy="1141093"/>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p:spPr>
        <p:txBody>
          <a:bodyPr wrap="square">
            <a:spAutoFit/>
          </a:bodyPr>
          <a:lstStyle/>
          <a:p>
            <a:pPr marL="176530" marR="200025" indent="448945" algn="just">
              <a:lnSpc>
                <a:spcPct val="111000"/>
              </a:lnSpc>
            </a:pP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или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муниципальная</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или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муниципальный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информационный        ресурс,        иные        информационные        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 информационные ресурсы поставщиков информации или пользователей,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которые</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осуществляют</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взаимодействие с</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системой;</a:t>
            </a:r>
          </a:p>
        </p:txBody>
      </p:sp>
      <p:sp>
        <p:nvSpPr>
          <p:cNvPr id="14" name="TextBox 13">
            <a:extLst>
              <a:ext uri="{FF2B5EF4-FFF2-40B4-BE49-F238E27FC236}">
                <a16:creationId xmlns:a16="http://schemas.microsoft.com/office/drawing/2014/main" id="{DB06C2D8-9E2C-45D4-B69B-E8171A88A5BA}"/>
              </a:ext>
            </a:extLst>
          </p:cNvPr>
          <p:cNvSpPr txBox="1"/>
          <p:nvPr/>
        </p:nvSpPr>
        <p:spPr>
          <a:xfrm>
            <a:off x="521483" y="1918993"/>
            <a:ext cx="7983410" cy="1934927"/>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p:spPr>
        <p:txBody>
          <a:bodyPr wrap="square">
            <a:spAutoFit/>
          </a:bodyPr>
          <a:lstStyle/>
          <a:p>
            <a:pPr marL="176530" marR="194310" indent="448945" algn="just">
              <a:lnSpc>
                <a:spcPct val="111000"/>
              </a:lnSpc>
            </a:pPr>
            <a:r>
              <a:rPr lang="ru-RU" sz="1400" spc="-10" dirty="0">
                <a:effectLst/>
                <a:latin typeface="Times New Roman" panose="02020603050405020304" pitchFamily="18" charset="0"/>
                <a:ea typeface="Times New Roman" panose="02020603050405020304" pitchFamily="18" charset="0"/>
              </a:rPr>
              <a:t>"оператор</a:t>
            </a:r>
            <a:r>
              <a:rPr lang="ru-RU" sz="1400" spc="-45" dirty="0">
                <a:effectLst/>
                <a:latin typeface="Times New Roman" panose="02020603050405020304" pitchFamily="18" charset="0"/>
                <a:ea typeface="Times New Roman" panose="02020603050405020304" pitchFamily="18" charset="0"/>
              </a:rPr>
              <a:t> </a:t>
            </a:r>
            <a:r>
              <a:rPr lang="ru-RU" sz="1400" spc="-10" dirty="0">
                <a:effectLst/>
                <a:latin typeface="Times New Roman" panose="02020603050405020304" pitchFamily="18" charset="0"/>
                <a:ea typeface="Times New Roman" panose="02020603050405020304" pitchFamily="18" charset="0"/>
              </a:rPr>
              <a:t>системы"</a:t>
            </a:r>
            <a:r>
              <a:rPr lang="ru-RU" sz="1400" spc="-40" dirty="0">
                <a:effectLst/>
                <a:latin typeface="Times New Roman" panose="02020603050405020304" pitchFamily="18" charset="0"/>
                <a:ea typeface="Times New Roman" panose="02020603050405020304" pitchFamily="18" charset="0"/>
              </a:rPr>
              <a:t> </a:t>
            </a:r>
            <a:r>
              <a:rPr lang="ru-RU" sz="1400" spc="-10" dirty="0">
                <a:effectLst/>
                <a:latin typeface="Times New Roman" panose="02020603050405020304" pitchFamily="18" charset="0"/>
                <a:ea typeface="Times New Roman" panose="02020603050405020304" pitchFamily="18" charset="0"/>
              </a:rPr>
              <a:t>-</a:t>
            </a:r>
            <a:r>
              <a:rPr lang="ru-RU" sz="1400" spc="-45" dirty="0">
                <a:effectLst/>
                <a:latin typeface="Times New Roman" panose="02020603050405020304" pitchFamily="18" charset="0"/>
                <a:ea typeface="Times New Roman" panose="02020603050405020304" pitchFamily="18" charset="0"/>
              </a:rPr>
              <a:t> </a:t>
            </a:r>
            <a:r>
              <a:rPr lang="ru-RU" sz="1400" spc="-10" dirty="0">
                <a:effectLst/>
                <a:latin typeface="Times New Roman" panose="02020603050405020304" pitchFamily="18" charset="0"/>
                <a:ea typeface="Times New Roman" panose="02020603050405020304" pitchFamily="18" charset="0"/>
              </a:rPr>
              <a:t>публично-правовая</a:t>
            </a:r>
            <a:r>
              <a:rPr lang="ru-RU" sz="1400" spc="-40" dirty="0">
                <a:effectLst/>
                <a:latin typeface="Times New Roman" panose="02020603050405020304" pitchFamily="18" charset="0"/>
                <a:ea typeface="Times New Roman" panose="02020603050405020304" pitchFamily="18" charset="0"/>
              </a:rPr>
              <a:t> </a:t>
            </a:r>
            <a:r>
              <a:rPr lang="ru-RU" sz="1400" spc="-5" dirty="0">
                <a:effectLst/>
                <a:latin typeface="Times New Roman" panose="02020603050405020304" pitchFamily="18" charset="0"/>
                <a:ea typeface="Times New Roman" panose="02020603050405020304" pitchFamily="18" charset="0"/>
              </a:rPr>
              <a:t>компания</a:t>
            </a:r>
            <a:r>
              <a:rPr lang="ru-RU" sz="1400" spc="-45" dirty="0">
                <a:effectLst/>
                <a:latin typeface="Times New Roman" panose="02020603050405020304" pitchFamily="18" charset="0"/>
                <a:ea typeface="Times New Roman" panose="02020603050405020304" pitchFamily="18" charset="0"/>
              </a:rPr>
              <a:t> </a:t>
            </a:r>
            <a:r>
              <a:rPr lang="ru-RU" sz="1400" spc="-5" dirty="0">
                <a:effectLst/>
                <a:latin typeface="Times New Roman" panose="02020603050405020304" pitchFamily="18" charset="0"/>
                <a:ea typeface="Times New Roman" panose="02020603050405020304" pitchFamily="18" charset="0"/>
              </a:rPr>
              <a:t>"</a:t>
            </a:r>
            <a:r>
              <a:rPr lang="ru-RU" sz="1400" spc="-5" dirty="0" err="1">
                <a:effectLst/>
                <a:latin typeface="Times New Roman" panose="02020603050405020304" pitchFamily="18" charset="0"/>
                <a:ea typeface="Times New Roman" panose="02020603050405020304" pitchFamily="18" charset="0"/>
              </a:rPr>
              <a:t>Роскадастр</a:t>
            </a:r>
            <a:r>
              <a:rPr lang="ru-RU" sz="1400" spc="-5" dirty="0">
                <a:effectLst/>
                <a:latin typeface="Times New Roman" panose="02020603050405020304" pitchFamily="18" charset="0"/>
                <a:ea typeface="Times New Roman" panose="02020603050405020304" pitchFamily="18" charset="0"/>
              </a:rPr>
              <a:t>"</a:t>
            </a:r>
            <a:r>
              <a:rPr lang="ru-RU" sz="1400" spc="-45" dirty="0">
                <a:effectLst/>
                <a:latin typeface="Times New Roman" panose="02020603050405020304" pitchFamily="18" charset="0"/>
                <a:ea typeface="Times New Roman" panose="02020603050405020304" pitchFamily="18" charset="0"/>
              </a:rPr>
              <a:t> </a:t>
            </a:r>
            <a:r>
              <a:rPr lang="ru-RU" sz="1400" spc="-5" dirty="0">
                <a:effectLst/>
                <a:latin typeface="Times New Roman" panose="02020603050405020304" pitchFamily="18" charset="0"/>
                <a:ea typeface="Times New Roman" panose="02020603050405020304" pitchFamily="18" charset="0"/>
              </a:rPr>
              <a:t>или</a:t>
            </a:r>
            <a:r>
              <a:rPr lang="ru-RU" sz="1400" spc="-40" dirty="0">
                <a:effectLst/>
                <a:latin typeface="Times New Roman" panose="02020603050405020304" pitchFamily="18" charset="0"/>
                <a:ea typeface="Times New Roman" panose="02020603050405020304" pitchFamily="18" charset="0"/>
              </a:rPr>
              <a:t> </a:t>
            </a:r>
            <a:r>
              <a:rPr lang="ru-RU" sz="1400" spc="-5" dirty="0">
                <a:effectLst/>
                <a:latin typeface="Times New Roman" panose="02020603050405020304" pitchFamily="18" charset="0"/>
                <a:ea typeface="Times New Roman" panose="02020603050405020304" pitchFamily="18" charset="0"/>
              </a:rPr>
              <a:t>в</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соответствии     с    </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частью     3      статьи     14      Федерального      закона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от</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30</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декабря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2021</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449-ФЗ</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внесении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изменений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отдельные</a:t>
            </a:r>
            <a:r>
              <a:rPr lang="ru-RU" sz="1400" spc="5" dirty="0">
                <a:effectLst/>
                <a:latin typeface="Times New Roman" panose="02020603050405020304" pitchFamily="18" charset="0"/>
                <a:ea typeface="Times New Roman" panose="02020603050405020304" pitchFamily="18" charset="0"/>
              </a:rPr>
              <a:t> </a:t>
            </a:r>
            <a:r>
              <a:rPr lang="ru-RU" sz="1400" spc="-20" dirty="0">
                <a:effectLst/>
                <a:latin typeface="Times New Roman" panose="02020603050405020304" pitchFamily="18" charset="0"/>
                <a:ea typeface="Times New Roman" panose="02020603050405020304" pitchFamily="18" charset="0"/>
              </a:rPr>
              <a:t>законодательные </a:t>
            </a:r>
            <a:r>
              <a:rPr lang="ru-RU" sz="1400" spc="-15" dirty="0">
                <a:effectLst/>
                <a:latin typeface="Times New Roman" panose="02020603050405020304" pitchFamily="18" charset="0"/>
                <a:ea typeface="Times New Roman" panose="02020603050405020304" pitchFamily="18" charset="0"/>
              </a:rPr>
              <a:t>акты Российской Федерации" федеральное государственное</a:t>
            </a:r>
            <a:r>
              <a:rPr lang="ru-RU" sz="1400" spc="-34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бюджетное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учреждение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кадастровая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палата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Федеральной</a:t>
            </a:r>
            <a:r>
              <a:rPr lang="ru-RU" sz="1400" spc="5" dirty="0">
                <a:effectLst/>
                <a:latin typeface="Times New Roman" panose="02020603050405020304" pitchFamily="18" charset="0"/>
                <a:ea typeface="Times New Roman" panose="02020603050405020304" pitchFamily="18" charset="0"/>
              </a:rPr>
              <a:t> </a:t>
            </a:r>
            <a:r>
              <a:rPr lang="ru-RU" sz="1400" spc="-30" dirty="0">
                <a:effectLst/>
                <a:latin typeface="Times New Roman" panose="02020603050405020304" pitchFamily="18" charset="0"/>
                <a:ea typeface="Times New Roman" panose="02020603050405020304" pitchFamily="18" charset="0"/>
              </a:rPr>
              <a:t>службы</a:t>
            </a:r>
            <a:r>
              <a:rPr lang="ru-RU" sz="1400" spc="-60" dirty="0">
                <a:effectLst/>
                <a:latin typeface="Times New Roman" panose="02020603050405020304" pitchFamily="18" charset="0"/>
                <a:ea typeface="Times New Roman" panose="02020603050405020304" pitchFamily="18" charset="0"/>
              </a:rPr>
              <a:t> </a:t>
            </a:r>
            <a:r>
              <a:rPr lang="ru-RU" sz="1400" spc="-30" dirty="0">
                <a:effectLst/>
                <a:latin typeface="Times New Roman" panose="02020603050405020304" pitchFamily="18" charset="0"/>
                <a:ea typeface="Times New Roman" panose="02020603050405020304" pitchFamily="18" charset="0"/>
              </a:rPr>
              <a:t>государственной</a:t>
            </a:r>
            <a:r>
              <a:rPr lang="ru-RU" sz="1400" spc="-55" dirty="0">
                <a:effectLst/>
                <a:latin typeface="Times New Roman" panose="02020603050405020304" pitchFamily="18" charset="0"/>
                <a:ea typeface="Times New Roman" panose="02020603050405020304" pitchFamily="18" charset="0"/>
              </a:rPr>
              <a:t> </a:t>
            </a:r>
            <a:r>
              <a:rPr lang="ru-RU" sz="1400" spc="-30" dirty="0">
                <a:effectLst/>
                <a:latin typeface="Times New Roman" panose="02020603050405020304" pitchFamily="18" charset="0"/>
                <a:ea typeface="Times New Roman" panose="02020603050405020304" pitchFamily="18" charset="0"/>
              </a:rPr>
              <a:t>регистрации,</a:t>
            </a:r>
            <a:r>
              <a:rPr lang="ru-RU" sz="1400" spc="-55" dirty="0">
                <a:effectLst/>
                <a:latin typeface="Times New Roman" panose="02020603050405020304" pitchFamily="18" charset="0"/>
                <a:ea typeface="Times New Roman" panose="02020603050405020304" pitchFamily="18" charset="0"/>
              </a:rPr>
              <a:t> </a:t>
            </a:r>
            <a:r>
              <a:rPr lang="ru-RU" sz="1400" spc="-30" dirty="0">
                <a:effectLst/>
                <a:latin typeface="Times New Roman" panose="02020603050405020304" pitchFamily="18" charset="0"/>
                <a:ea typeface="Times New Roman" panose="02020603050405020304" pitchFamily="18" charset="0"/>
              </a:rPr>
              <a:t>кадастра</a:t>
            </a:r>
            <a:r>
              <a:rPr lang="ru-RU" sz="1400" spc="-60" dirty="0">
                <a:effectLst/>
                <a:latin typeface="Times New Roman" panose="02020603050405020304" pitchFamily="18" charset="0"/>
                <a:ea typeface="Times New Roman" panose="02020603050405020304" pitchFamily="18" charset="0"/>
              </a:rPr>
              <a:t> </a:t>
            </a:r>
            <a:r>
              <a:rPr lang="ru-RU" sz="1400" spc="-25" dirty="0">
                <a:effectLst/>
                <a:latin typeface="Times New Roman" panose="02020603050405020304" pitchFamily="18" charset="0"/>
                <a:ea typeface="Times New Roman" panose="02020603050405020304" pitchFamily="18" charset="0"/>
              </a:rPr>
              <a:t>и</a:t>
            </a:r>
            <a:r>
              <a:rPr lang="ru-RU" sz="1400" spc="-60" dirty="0">
                <a:effectLst/>
                <a:latin typeface="Times New Roman" panose="02020603050405020304" pitchFamily="18" charset="0"/>
                <a:ea typeface="Times New Roman" panose="02020603050405020304" pitchFamily="18" charset="0"/>
              </a:rPr>
              <a:t> </a:t>
            </a:r>
            <a:r>
              <a:rPr lang="ru-RU" sz="1400" spc="-25" dirty="0">
                <a:effectLst/>
                <a:latin typeface="Times New Roman" panose="02020603050405020304" pitchFamily="18" charset="0"/>
                <a:ea typeface="Times New Roman" panose="02020603050405020304" pitchFamily="18" charset="0"/>
              </a:rPr>
              <a:t>картографии"</a:t>
            </a:r>
            <a:r>
              <a:rPr lang="ru-RU" sz="1400" spc="-60" dirty="0">
                <a:effectLst/>
                <a:latin typeface="Times New Roman" panose="02020603050405020304" pitchFamily="18" charset="0"/>
                <a:ea typeface="Times New Roman" panose="02020603050405020304" pitchFamily="18" charset="0"/>
              </a:rPr>
              <a:t> </a:t>
            </a:r>
            <a:r>
              <a:rPr lang="ru-RU" sz="1400" spc="-25" dirty="0">
                <a:effectLst/>
                <a:latin typeface="Times New Roman" panose="02020603050405020304" pitchFamily="18" charset="0"/>
                <a:ea typeface="Times New Roman" panose="02020603050405020304" pitchFamily="18" charset="0"/>
              </a:rPr>
              <a:t>до</a:t>
            </a:r>
            <a:r>
              <a:rPr lang="ru-RU" sz="1400" spc="-55" dirty="0">
                <a:effectLst/>
                <a:latin typeface="Times New Roman" panose="02020603050405020304" pitchFamily="18" charset="0"/>
                <a:ea typeface="Times New Roman" panose="02020603050405020304" pitchFamily="18" charset="0"/>
              </a:rPr>
              <a:t> </a:t>
            </a:r>
            <a:r>
              <a:rPr lang="ru-RU" sz="1400" spc="-25" dirty="0">
                <a:effectLst/>
                <a:latin typeface="Times New Roman" panose="02020603050405020304" pitchFamily="18" charset="0"/>
                <a:ea typeface="Times New Roman" panose="02020603050405020304" pitchFamily="18" charset="0"/>
              </a:rPr>
              <a:t>завершения</a:t>
            </a:r>
            <a:r>
              <a:rPr lang="ru-RU" sz="1400" spc="-25" dirty="0">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процедуры    реорганизации    указанного    учреждения    в    соответствии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Федеральным</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законом</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публично-правовой</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компании</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dirty="0" err="1">
                <a:effectLst/>
                <a:latin typeface="Times New Roman" panose="02020603050405020304" pitchFamily="18" charset="0"/>
                <a:ea typeface="Times New Roman" panose="02020603050405020304" pitchFamily="18" charset="0"/>
              </a:rPr>
              <a:t>Роскадастр</a:t>
            </a:r>
            <a:r>
              <a:rPr lang="ru-RU" sz="14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80111418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33</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Основные понятия</a:t>
            </a:r>
          </a:p>
        </p:txBody>
      </p:sp>
      <p:sp>
        <p:nvSpPr>
          <p:cNvPr id="12" name="TextBox 11">
            <a:extLst>
              <a:ext uri="{FF2B5EF4-FFF2-40B4-BE49-F238E27FC236}">
                <a16:creationId xmlns:a16="http://schemas.microsoft.com/office/drawing/2014/main" id="{11BE8B00-4E65-4205-BBB1-AEC7B9F7337C}"/>
              </a:ext>
            </a:extLst>
          </p:cNvPr>
          <p:cNvSpPr txBox="1"/>
          <p:nvPr/>
        </p:nvSpPr>
        <p:spPr>
          <a:xfrm>
            <a:off x="1044017" y="2307936"/>
            <a:ext cx="6552728" cy="1405705"/>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txBody>
          <a:bodyPr wrap="square">
            <a:spAutoFit/>
          </a:bodyPr>
          <a:lstStyle/>
          <a:p>
            <a:pPr marL="176530" marR="196215" indent="448945" algn="just">
              <a:lnSpc>
                <a:spcPct val="111000"/>
              </a:lnSpc>
            </a:pPr>
            <a:r>
              <a:rPr lang="ru-RU" sz="1400" dirty="0">
                <a:effectLst/>
                <a:latin typeface="Times New Roman" panose="02020603050405020304" pitchFamily="18" charset="0"/>
                <a:ea typeface="Times New Roman" panose="02020603050405020304" pitchFamily="18" charset="0"/>
              </a:rPr>
              <a:t>"соглашение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взаимодействии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соглашение об информационном взаимодействии информационных систем</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 информационных ресурсов поставщиков информации или пользователей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заключаемое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оператором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поставщиками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или пользователями.</a:t>
            </a:r>
          </a:p>
        </p:txBody>
      </p:sp>
      <p:sp>
        <p:nvSpPr>
          <p:cNvPr id="14" name="TextBox 13">
            <a:extLst>
              <a:ext uri="{FF2B5EF4-FFF2-40B4-BE49-F238E27FC236}">
                <a16:creationId xmlns:a16="http://schemas.microsoft.com/office/drawing/2014/main" id="{3A12BF85-C644-4C50-AA71-57272AD2B284}"/>
              </a:ext>
            </a:extLst>
          </p:cNvPr>
          <p:cNvSpPr txBox="1"/>
          <p:nvPr/>
        </p:nvSpPr>
        <p:spPr>
          <a:xfrm>
            <a:off x="1044017" y="692654"/>
            <a:ext cx="6552728" cy="876482"/>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txBody>
          <a:bodyPr wrap="square">
            <a:spAutoFit/>
          </a:bodyPr>
          <a:lstStyle/>
          <a:p>
            <a:pPr marL="176530" marR="200025" indent="448945" algn="just">
              <a:lnSpc>
                <a:spcPct val="111000"/>
              </a:lnSpc>
            </a:pPr>
            <a:r>
              <a:rPr lang="ru-RU" sz="1400" dirty="0">
                <a:effectLst/>
                <a:latin typeface="Times New Roman" panose="02020603050405020304" pitchFamily="18" charset="0"/>
                <a:ea typeface="Times New Roman" panose="02020603050405020304" pitchFamily="18" charset="0"/>
              </a:rPr>
              <a:t>"поставщики информации" - органы государственной власти, органы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юридические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лица,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представляющие</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информацию,</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которая вносится в</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систему;</a:t>
            </a:r>
          </a:p>
        </p:txBody>
      </p:sp>
    </p:spTree>
    <p:extLst>
      <p:ext uri="{BB962C8B-B14F-4D97-AF65-F5344CB8AC3E}">
        <p14:creationId xmlns:p14="http://schemas.microsoft.com/office/powerpoint/2010/main" val="205969224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34</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2" name="TextBox 11">
            <a:extLst>
              <a:ext uri="{FF2B5EF4-FFF2-40B4-BE49-F238E27FC236}">
                <a16:creationId xmlns:a16="http://schemas.microsoft.com/office/drawing/2014/main" id="{DA108C75-CAC2-490A-9BBD-066082303D83}"/>
              </a:ext>
            </a:extLst>
          </p:cNvPr>
          <p:cNvSpPr txBox="1"/>
          <p:nvPr/>
        </p:nvSpPr>
        <p:spPr>
          <a:xfrm>
            <a:off x="676419" y="643872"/>
            <a:ext cx="8084820" cy="345416"/>
          </a:xfrm>
          <a:prstGeom prst="rect">
            <a:avLst/>
          </a:prstGeom>
          <a:noFill/>
        </p:spPr>
        <p:txBody>
          <a:bodyPr wrap="square">
            <a:spAutoFit/>
          </a:bodyPr>
          <a:lstStyle/>
          <a:p>
            <a:pPr marR="200025" lvl="0" algn="just">
              <a:lnSpc>
                <a:spcPct val="111000"/>
              </a:lnSpc>
              <a:buSzPts val="1400"/>
              <a:tabLst>
                <a:tab pos="805180" algn="l"/>
              </a:tabLst>
            </a:pPr>
            <a:r>
              <a:rPr lang="ru-RU" sz="1600" spc="0" dirty="0">
                <a:effectLst/>
                <a:latin typeface="Times New Roman" panose="02020603050405020304" pitchFamily="18" charset="0"/>
                <a:ea typeface="Times New Roman" panose="02020603050405020304" pitchFamily="18" charset="0"/>
              </a:rPr>
              <a:t>Система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обеспечивает</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осуществление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следующих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основных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функций:</a:t>
            </a:r>
          </a:p>
        </p:txBody>
      </p:sp>
      <p:graphicFrame>
        <p:nvGraphicFramePr>
          <p:cNvPr id="3" name="Схема 2">
            <a:extLst>
              <a:ext uri="{FF2B5EF4-FFF2-40B4-BE49-F238E27FC236}">
                <a16:creationId xmlns:a16="http://schemas.microsoft.com/office/drawing/2014/main" id="{2ACE1784-4836-471B-8A6B-2AC2A8AF9405}"/>
              </a:ext>
            </a:extLst>
          </p:cNvPr>
          <p:cNvGraphicFramePr/>
          <p:nvPr>
            <p:extLst>
              <p:ext uri="{D42A27DB-BD31-4B8C-83A1-F6EECF244321}">
                <p14:modId xmlns:p14="http://schemas.microsoft.com/office/powerpoint/2010/main" val="649837190"/>
              </p:ext>
            </p:extLst>
          </p:nvPr>
        </p:nvGraphicFramePr>
        <p:xfrm>
          <a:off x="676683" y="984902"/>
          <a:ext cx="7287661" cy="3840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967045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35</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22811" y="798287"/>
            <a:ext cx="7670800" cy="1031373"/>
          </a:xfrm>
          <a:prstGeom prst="rect">
            <a:avLst/>
          </a:prstGeom>
          <a:noFill/>
          <a:ln>
            <a:solidFill>
              <a:srgbClr val="FFFF00"/>
            </a:solidFill>
          </a:ln>
        </p:spPr>
        <p:txBody>
          <a:bodyPr wrap="square">
            <a:spAutoFit/>
          </a:bodyPr>
          <a:lstStyle/>
          <a:p>
            <a:pPr marR="200025" lvl="0" algn="just">
              <a:lnSpc>
                <a:spcPct val="111000"/>
              </a:lnSpc>
              <a:buSzPts val="1400"/>
              <a:tabLst>
                <a:tab pos="805180" algn="l"/>
              </a:tabLst>
            </a:pPr>
            <a:r>
              <a:rPr lang="ru-RU" sz="1400" spc="0" dirty="0">
                <a:effectLst/>
                <a:latin typeface="Times New Roman" panose="02020603050405020304" pitchFamily="18" charset="0"/>
                <a:ea typeface="Times New Roman" panose="02020603050405020304" pitchFamily="18" charset="0"/>
              </a:rPr>
              <a:t>Система  </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является    собственностью    Российской    Федерации.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От имени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правомочия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обладателя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содержащейся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осуществляются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службой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регистрации,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кадастра</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картографии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пределах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ее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полномочий.</a:t>
            </a:r>
          </a:p>
        </p:txBody>
      </p:sp>
      <p:sp>
        <p:nvSpPr>
          <p:cNvPr id="14" name="TextBox 13">
            <a:extLst>
              <a:ext uri="{FF2B5EF4-FFF2-40B4-BE49-F238E27FC236}">
                <a16:creationId xmlns:a16="http://schemas.microsoft.com/office/drawing/2014/main" id="{21A83AC5-1C0C-45BE-AD7C-F8458ED32494}"/>
              </a:ext>
            </a:extLst>
          </p:cNvPr>
          <p:cNvSpPr txBox="1"/>
          <p:nvPr/>
        </p:nvSpPr>
        <p:spPr>
          <a:xfrm>
            <a:off x="655638" y="2279244"/>
            <a:ext cx="7481167" cy="1509709"/>
          </a:xfrm>
          <a:prstGeom prst="rect">
            <a:avLst/>
          </a:prstGeom>
          <a:noFill/>
          <a:ln>
            <a:solidFill>
              <a:srgbClr val="92D050"/>
            </a:solidFill>
          </a:ln>
        </p:spPr>
        <p:txBody>
          <a:bodyPr wrap="square">
            <a:spAutoFit/>
          </a:bodyPr>
          <a:lstStyle/>
          <a:p>
            <a:pPr marR="196215" lvl="0" algn="just">
              <a:lnSpc>
                <a:spcPct val="111000"/>
              </a:lnSpc>
              <a:buSzPts val="1400"/>
              <a:tabLst>
                <a:tab pos="805180" algn="l"/>
              </a:tabLst>
            </a:pPr>
            <a:r>
              <a:rPr lang="ru-RU" sz="1400" spc="0" dirty="0">
                <a:effectLst/>
                <a:latin typeface="Times New Roman" panose="02020603050405020304" pitchFamily="18" charset="0"/>
                <a:ea typeface="Times New Roman" panose="02020603050405020304" pitchFamily="18" charset="0"/>
              </a:rPr>
              <a:t>Создание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соответствии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частью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3</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статьи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14</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закона</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от</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30</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декабря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2021</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г.</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449-ФЗ</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внесении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изменений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отдельные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законодательные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акты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федеральное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государственное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бюджетное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учреждение</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"Федеральная кадастровая палата Федеральной службы 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регистрации,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кадастра</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картографии"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до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завершения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процедуры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реорганизации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указанного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учреждения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соответствии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Федеральным</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законом</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публично-правовой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компании "</a:t>
            </a:r>
            <a:r>
              <a:rPr lang="ru-RU" sz="1400" spc="0" dirty="0" err="1">
                <a:effectLst/>
                <a:latin typeface="Times New Roman" panose="02020603050405020304" pitchFamily="18" charset="0"/>
                <a:ea typeface="Times New Roman" panose="02020603050405020304" pitchFamily="18" charset="0"/>
              </a:rPr>
              <a:t>Роскадастр</a:t>
            </a:r>
            <a:r>
              <a:rPr lang="ru-RU" sz="1400" spc="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44340146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36</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55637" y="714077"/>
            <a:ext cx="7841207" cy="1992661"/>
          </a:xfrm>
          <a:prstGeom prst="rect">
            <a:avLst/>
          </a:prstGeom>
          <a:noFill/>
          <a:ln>
            <a:solidFill>
              <a:srgbClr val="00B050"/>
            </a:solidFill>
          </a:ln>
        </p:spPr>
        <p:txBody>
          <a:bodyPr wrap="square">
            <a:spAutoFit/>
          </a:bodyPr>
          <a:lstStyle/>
          <a:p>
            <a:pPr marR="197485" algn="just">
              <a:lnSpc>
                <a:spcPct val="150000"/>
              </a:lnSpc>
            </a:pPr>
            <a:r>
              <a:rPr lang="ru-RU" sz="1400" dirty="0">
                <a:effectLst/>
                <a:latin typeface="Times New Roman" panose="02020603050405020304" pitchFamily="18" charset="0"/>
                <a:ea typeface="Times New Roman" panose="02020603050405020304" pitchFamily="18" charset="0"/>
              </a:rPr>
              <a:t>После</a:t>
            </a:r>
            <a:r>
              <a:rPr lang="ru-RU" sz="1400" spc="66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реорганизации  </a:t>
            </a:r>
            <a:r>
              <a:rPr lang="ru-RU" sz="1400" spc="3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указанного  </a:t>
            </a:r>
            <a:r>
              <a:rPr lang="ru-RU" sz="1400" spc="30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учреждения  </a:t>
            </a:r>
            <a:r>
              <a:rPr lang="ru-RU" sz="1400" spc="3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  </a:t>
            </a:r>
            <a:r>
              <a:rPr lang="ru-RU" sz="1400" spc="3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соответствии</a:t>
            </a:r>
            <a:r>
              <a:rPr lang="ru-RU" sz="1400" spc="-34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 частями 3 и 12 статьи 12 Федерального закона "О публично-правовой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компании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dirty="0" err="1">
                <a:effectLst/>
                <a:latin typeface="Times New Roman" panose="02020603050405020304" pitchFamily="18" charset="0"/>
                <a:ea typeface="Times New Roman" panose="02020603050405020304" pitchFamily="18" charset="0"/>
              </a:rPr>
              <a:t>Роскадастр</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функции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созданию,</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эксплуатации,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модернизации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развитию</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осуществляет</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публично-правовая</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компания</a:t>
            </a:r>
            <a:r>
              <a:rPr lang="ru-RU" sz="1400" spc="17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dirty="0" err="1">
                <a:effectLst/>
                <a:latin typeface="Times New Roman" panose="02020603050405020304" pitchFamily="18" charset="0"/>
                <a:ea typeface="Times New Roman" panose="02020603050405020304" pitchFamily="18" charset="0"/>
              </a:rPr>
              <a:t>Роскадастр</a:t>
            </a:r>
            <a:r>
              <a:rPr lang="ru-RU" sz="1400" dirty="0">
                <a:effectLst/>
                <a:latin typeface="Times New Roman" panose="02020603050405020304" pitchFamily="18" charset="0"/>
                <a:ea typeface="Times New Roman" panose="02020603050405020304" pitchFamily="18" charset="0"/>
              </a:rPr>
              <a:t>"</a:t>
            </a:r>
            <a:r>
              <a:rPr lang="ru-RU" sz="1400" spc="1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согласно</a:t>
            </a:r>
            <a:r>
              <a:rPr lang="ru-RU" sz="1400" spc="1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части</a:t>
            </a:r>
            <a:r>
              <a:rPr lang="ru-RU" sz="1400" spc="18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1</a:t>
            </a:r>
            <a:r>
              <a:rPr lang="ru-RU" sz="1400" spc="1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статьи</a:t>
            </a:r>
            <a:r>
              <a:rPr lang="ru-RU" sz="1400" spc="1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18</a:t>
            </a:r>
            <a:r>
              <a:rPr lang="ru-RU" sz="1400" baseline="30000" dirty="0">
                <a:effectLst/>
                <a:latin typeface="Times New Roman" panose="02020603050405020304" pitchFamily="18" charset="0"/>
                <a:ea typeface="Times New Roman" panose="02020603050405020304" pitchFamily="18" charset="0"/>
              </a:rPr>
              <a:t>1</a:t>
            </a:r>
            <a:r>
              <a:rPr lang="ru-RU" sz="1400" spc="19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Федерального</a:t>
            </a:r>
            <a:r>
              <a:rPr lang="ru-RU" sz="1400" spc="19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закона</a:t>
            </a:r>
            <a:r>
              <a:rPr lang="ru-RU" sz="1400" spc="-34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геодезии,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внесении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изменений</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отдельные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законодательные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акты</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p:txBody>
      </p:sp>
      <p:sp>
        <p:nvSpPr>
          <p:cNvPr id="12" name="TextBox 11">
            <a:extLst>
              <a:ext uri="{FF2B5EF4-FFF2-40B4-BE49-F238E27FC236}">
                <a16:creationId xmlns:a16="http://schemas.microsoft.com/office/drawing/2014/main" id="{B18F2949-7D9E-4B38-A777-F8FB666A4B43}"/>
              </a:ext>
            </a:extLst>
          </p:cNvPr>
          <p:cNvSpPr txBox="1"/>
          <p:nvPr/>
        </p:nvSpPr>
        <p:spPr>
          <a:xfrm>
            <a:off x="2159688" y="2806984"/>
            <a:ext cx="4321386" cy="1992661"/>
          </a:xfrm>
          <a:prstGeom prst="rect">
            <a:avLst/>
          </a:prstGeom>
          <a:noFill/>
          <a:ln w="19050">
            <a:solidFill>
              <a:srgbClr val="FF0000"/>
            </a:solidFill>
          </a:ln>
        </p:spPr>
        <p:txBody>
          <a:bodyPr wrap="square">
            <a:spAutoFit/>
          </a:bodyPr>
          <a:lstStyle/>
          <a:p>
            <a:pPr marR="200025" lvl="0" algn="ctr">
              <a:lnSpc>
                <a:spcPct val="150000"/>
              </a:lnSpc>
              <a:buSzPts val="1400"/>
              <a:tabLst>
                <a:tab pos="805180" algn="l"/>
              </a:tabLst>
            </a:pPr>
            <a:r>
              <a:rPr lang="ru-RU" sz="1400" spc="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представляет</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собой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федеральную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государственную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информационную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взаимодействующую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информационными</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органов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власти,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органов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самоуправления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другими информационными</a:t>
            </a:r>
            <a:r>
              <a:rPr lang="ru-RU" sz="1400" spc="-1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p:txBody>
      </p:sp>
    </p:spTree>
    <p:extLst>
      <p:ext uri="{BB962C8B-B14F-4D97-AF65-F5344CB8AC3E}">
        <p14:creationId xmlns:p14="http://schemas.microsoft.com/office/powerpoint/2010/main" val="3285027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37</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035560" y="4104779"/>
            <a:ext cx="3379566"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marL="176530" algn="ctr"/>
            <a:r>
              <a:rPr lang="ru-RU" sz="1200" dirty="0">
                <a:effectLst/>
                <a:latin typeface="Times New Roman" panose="02020603050405020304" pitchFamily="18" charset="0"/>
                <a:ea typeface="Times New Roman" panose="02020603050405020304" pitchFamily="18" charset="0"/>
              </a:rPr>
              <a:t>о)</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комплексная</a:t>
            </a:r>
            <a:r>
              <a:rPr lang="ru-RU" sz="1200" spc="-1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защиты информации.</a:t>
            </a:r>
          </a:p>
        </p:txBody>
      </p:sp>
      <p:sp>
        <p:nvSpPr>
          <p:cNvPr id="12" name="TextBox 11">
            <a:extLst>
              <a:ext uri="{FF2B5EF4-FFF2-40B4-BE49-F238E27FC236}">
                <a16:creationId xmlns:a16="http://schemas.microsoft.com/office/drawing/2014/main" id="{29DAAB24-7A5B-4DEB-84EE-2D5939B5A74D}"/>
              </a:ext>
            </a:extLst>
          </p:cNvPr>
          <p:cNvSpPr txBox="1"/>
          <p:nvPr/>
        </p:nvSpPr>
        <p:spPr>
          <a:xfrm>
            <a:off x="2109089" y="587871"/>
            <a:ext cx="6552728" cy="345416"/>
          </a:xfrm>
          <a:prstGeom prst="rect">
            <a:avLst/>
          </a:prstGeom>
          <a:noFill/>
        </p:spPr>
        <p:txBody>
          <a:bodyPr wrap="square">
            <a:spAutoFit/>
          </a:bodyPr>
          <a:lstStyle/>
          <a:p>
            <a:pPr marR="1514475" lvl="0" algn="ctr">
              <a:lnSpc>
                <a:spcPct val="111000"/>
              </a:lnSpc>
              <a:spcAft>
                <a:spcPts val="0"/>
              </a:spcAft>
              <a:buSzPts val="1400"/>
              <a:tabLst>
                <a:tab pos="805180" algn="l"/>
              </a:tabLst>
            </a:pPr>
            <a:r>
              <a:rPr lang="ru-RU" sz="1600" b="1" u="sng" spc="0" dirty="0">
                <a:solidFill>
                  <a:srgbClr val="FF0000"/>
                </a:solidFill>
                <a:effectLst/>
                <a:latin typeface="Times New Roman" panose="02020603050405020304" pitchFamily="18" charset="0"/>
                <a:ea typeface="Times New Roman" panose="02020603050405020304" pitchFamily="18" charset="0"/>
              </a:rPr>
              <a:t>В состав системы входят следующие подсистемы:</a:t>
            </a:r>
            <a:r>
              <a:rPr lang="ru-RU" sz="1600" b="1" u="sng" spc="-335" dirty="0">
                <a:solidFill>
                  <a:srgbClr val="FF0000"/>
                </a:solidFill>
                <a:effectLst/>
                <a:latin typeface="Times New Roman" panose="02020603050405020304" pitchFamily="18" charset="0"/>
                <a:ea typeface="Times New Roman" panose="02020603050405020304" pitchFamily="18" charset="0"/>
              </a:rPr>
              <a:t> </a:t>
            </a:r>
          </a:p>
        </p:txBody>
      </p:sp>
      <p:sp>
        <p:nvSpPr>
          <p:cNvPr id="14" name="TextBox 13">
            <a:extLst>
              <a:ext uri="{FF2B5EF4-FFF2-40B4-BE49-F238E27FC236}">
                <a16:creationId xmlns:a16="http://schemas.microsoft.com/office/drawing/2014/main" id="{93820A30-D4AF-4F06-B850-436626F92692}"/>
              </a:ext>
            </a:extLst>
          </p:cNvPr>
          <p:cNvSpPr txBox="1"/>
          <p:nvPr/>
        </p:nvSpPr>
        <p:spPr>
          <a:xfrm>
            <a:off x="650939" y="948644"/>
            <a:ext cx="3669442"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vert="horz" wrap="square" anchor="ctr">
            <a:spAutoFit/>
          </a:bodyPr>
          <a:lstStyle/>
          <a:p>
            <a:pPr marR="1514475" lvl="0" algn="ctr">
              <a:spcAft>
                <a:spcPts val="0"/>
              </a:spcAft>
              <a:buSzPts val="1400"/>
              <a:tabLst>
                <a:tab pos="805180" algn="l"/>
              </a:tabLst>
            </a:pPr>
            <a:r>
              <a:rPr lang="ru-RU" sz="1200" spc="0" dirty="0">
                <a:effectLst/>
                <a:latin typeface="Times New Roman" panose="02020603050405020304" pitchFamily="18" charset="0"/>
                <a:ea typeface="Times New Roman" panose="02020603050405020304" pitchFamily="18" charset="0"/>
              </a:rPr>
              <a:t>а)</a:t>
            </a:r>
            <a:r>
              <a:rPr lang="ru-RU" sz="1200" spc="25" dirty="0">
                <a:effectLst/>
                <a:latin typeface="Times New Roman" panose="02020603050405020304" pitchFamily="18" charset="0"/>
                <a:ea typeface="Times New Roman" panose="02020603050405020304" pitchFamily="18" charset="0"/>
              </a:rPr>
              <a:t> </a:t>
            </a:r>
            <a:r>
              <a:rPr lang="ru-RU" sz="1200" spc="0" dirty="0">
                <a:effectLst/>
                <a:latin typeface="Times New Roman" panose="02020603050405020304" pitchFamily="18" charset="0"/>
                <a:ea typeface="Times New Roman" panose="02020603050405020304" pitchFamily="18" charset="0"/>
              </a:rPr>
              <a:t>подсистема</a:t>
            </a:r>
            <a:r>
              <a:rPr lang="ru-RU" sz="1200" spc="-20" dirty="0">
                <a:effectLst/>
                <a:latin typeface="Times New Roman" panose="02020603050405020304" pitchFamily="18" charset="0"/>
                <a:ea typeface="Times New Roman" panose="02020603050405020304" pitchFamily="18" charset="0"/>
              </a:rPr>
              <a:t> </a:t>
            </a:r>
            <a:r>
              <a:rPr lang="ru-RU" sz="1200" spc="0" dirty="0">
                <a:effectLst/>
                <a:latin typeface="Times New Roman" panose="02020603050405020304" pitchFamily="18" charset="0"/>
                <a:ea typeface="Times New Roman" panose="02020603050405020304" pitchFamily="18" charset="0"/>
              </a:rPr>
              <a:t>обработки и</a:t>
            </a:r>
            <a:r>
              <a:rPr lang="ru-RU" sz="1200" spc="-20" dirty="0">
                <a:effectLst/>
                <a:latin typeface="Times New Roman" panose="02020603050405020304" pitchFamily="18" charset="0"/>
                <a:ea typeface="Times New Roman" panose="02020603050405020304" pitchFamily="18" charset="0"/>
              </a:rPr>
              <a:t> </a:t>
            </a:r>
            <a:r>
              <a:rPr lang="ru-RU" sz="1200" spc="0" dirty="0">
                <a:effectLst/>
                <a:latin typeface="Times New Roman" panose="02020603050405020304" pitchFamily="18" charset="0"/>
                <a:ea typeface="Times New Roman" panose="02020603050405020304" pitchFamily="18" charset="0"/>
              </a:rPr>
              <a:t>хранения</a:t>
            </a:r>
            <a:r>
              <a:rPr lang="ru-RU" sz="1200" spc="-5" dirty="0">
                <a:effectLst/>
                <a:latin typeface="Times New Roman" panose="02020603050405020304" pitchFamily="18" charset="0"/>
                <a:ea typeface="Times New Roman" panose="02020603050405020304" pitchFamily="18" charset="0"/>
              </a:rPr>
              <a:t> </a:t>
            </a:r>
            <a:r>
              <a:rPr lang="ru-RU" sz="1200" spc="0" dirty="0">
                <a:effectLst/>
                <a:latin typeface="Times New Roman" panose="02020603050405020304" pitchFamily="18" charset="0"/>
                <a:ea typeface="Times New Roman" panose="02020603050405020304" pitchFamily="18" charset="0"/>
              </a:rPr>
              <a:t>данных;</a:t>
            </a:r>
          </a:p>
        </p:txBody>
      </p:sp>
      <p:sp>
        <p:nvSpPr>
          <p:cNvPr id="16" name="TextBox 15">
            <a:extLst>
              <a:ext uri="{FF2B5EF4-FFF2-40B4-BE49-F238E27FC236}">
                <a16:creationId xmlns:a16="http://schemas.microsoft.com/office/drawing/2014/main" id="{8CB13508-DEE1-42E1-95E6-67D61A89E896}"/>
              </a:ext>
            </a:extLst>
          </p:cNvPr>
          <p:cNvSpPr txBox="1"/>
          <p:nvPr/>
        </p:nvSpPr>
        <p:spPr>
          <a:xfrm>
            <a:off x="646374" y="1511669"/>
            <a:ext cx="3669442" cy="276999"/>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б)</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геоинформационная</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p>
        </p:txBody>
      </p:sp>
      <p:sp>
        <p:nvSpPr>
          <p:cNvPr id="18" name="TextBox 17">
            <a:extLst>
              <a:ext uri="{FF2B5EF4-FFF2-40B4-BE49-F238E27FC236}">
                <a16:creationId xmlns:a16="http://schemas.microsoft.com/office/drawing/2014/main" id="{1736765A-097B-42C7-BE36-86DD11BAE5C9}"/>
              </a:ext>
            </a:extLst>
          </p:cNvPr>
          <p:cNvSpPr txBox="1"/>
          <p:nvPr/>
        </p:nvSpPr>
        <p:spPr>
          <a:xfrm>
            <a:off x="655638" y="1905450"/>
            <a:ext cx="3660178"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в) подсистема верификации и сопоставления данных;</a:t>
            </a:r>
            <a:r>
              <a:rPr lang="ru-RU" sz="1200" spc="-335" dirty="0">
                <a:effectLst/>
                <a:latin typeface="Times New Roman" panose="02020603050405020304" pitchFamily="18" charset="0"/>
                <a:ea typeface="Times New Roman" panose="02020603050405020304" pitchFamily="18" charset="0"/>
              </a:rPr>
              <a:t> </a:t>
            </a:r>
            <a:endParaRPr lang="ru-RU" sz="1200" dirty="0"/>
          </a:p>
        </p:txBody>
      </p:sp>
      <p:sp>
        <p:nvSpPr>
          <p:cNvPr id="20" name="TextBox 19">
            <a:extLst>
              <a:ext uri="{FF2B5EF4-FFF2-40B4-BE49-F238E27FC236}">
                <a16:creationId xmlns:a16="http://schemas.microsoft.com/office/drawing/2014/main" id="{6874C520-4F2A-4C96-AEB0-BC21073B3C8F}"/>
              </a:ext>
            </a:extLst>
          </p:cNvPr>
          <p:cNvSpPr txBox="1"/>
          <p:nvPr/>
        </p:nvSpPr>
        <p:spPr>
          <a:xfrm>
            <a:off x="655503" y="2472853"/>
            <a:ext cx="3660178"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marR="1428750" algn="ctr">
              <a:spcBef>
                <a:spcPts val="0"/>
              </a:spcBef>
              <a:spcAft>
                <a:spcPts val="0"/>
              </a:spcAft>
            </a:pPr>
            <a:r>
              <a:rPr lang="ru-RU" sz="1200" dirty="0">
                <a:effectLst/>
                <a:latin typeface="Times New Roman" panose="02020603050405020304" pitchFamily="18" charset="0"/>
                <a:ea typeface="Times New Roman" panose="02020603050405020304" pitchFamily="18" charset="0"/>
              </a:rPr>
              <a:t>г)</a:t>
            </a:r>
            <a:r>
              <a:rPr lang="ru-RU" sz="1200" spc="3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2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настройки и</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конфигурирования;</a:t>
            </a:r>
          </a:p>
        </p:txBody>
      </p:sp>
      <p:sp>
        <p:nvSpPr>
          <p:cNvPr id="22" name="TextBox 21">
            <a:extLst>
              <a:ext uri="{FF2B5EF4-FFF2-40B4-BE49-F238E27FC236}">
                <a16:creationId xmlns:a16="http://schemas.microsoft.com/office/drawing/2014/main" id="{702A4A1A-F1F5-4AE8-95D7-BE8E5E7384B2}"/>
              </a:ext>
            </a:extLst>
          </p:cNvPr>
          <p:cNvSpPr txBox="1"/>
          <p:nvPr/>
        </p:nvSpPr>
        <p:spPr>
          <a:xfrm>
            <a:off x="650939" y="3017559"/>
            <a:ext cx="3660178" cy="276999"/>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д)</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информационного</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взаимодействия;</a:t>
            </a:r>
          </a:p>
        </p:txBody>
      </p:sp>
      <p:sp>
        <p:nvSpPr>
          <p:cNvPr id="24" name="TextBox 23">
            <a:extLst>
              <a:ext uri="{FF2B5EF4-FFF2-40B4-BE49-F238E27FC236}">
                <a16:creationId xmlns:a16="http://schemas.microsoft.com/office/drawing/2014/main" id="{F56DE022-985D-424B-93D4-56C3E2164735}"/>
              </a:ext>
            </a:extLst>
          </p:cNvPr>
          <p:cNvSpPr txBox="1"/>
          <p:nvPr/>
        </p:nvSpPr>
        <p:spPr>
          <a:xfrm>
            <a:off x="650939" y="3366566"/>
            <a:ext cx="3660178"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е) подсистема пользовательской поддержки и смарт-коммуникаций;</a:t>
            </a:r>
            <a:r>
              <a:rPr lang="ru-RU" sz="1200" spc="-335" dirty="0">
                <a:effectLst/>
                <a:latin typeface="Times New Roman" panose="02020603050405020304" pitchFamily="18" charset="0"/>
                <a:ea typeface="Times New Roman" panose="02020603050405020304" pitchFamily="18" charset="0"/>
              </a:rPr>
              <a:t> </a:t>
            </a:r>
            <a:endParaRPr lang="ru-RU" sz="1200" dirty="0"/>
          </a:p>
        </p:txBody>
      </p:sp>
      <p:sp>
        <p:nvSpPr>
          <p:cNvPr id="26" name="TextBox 25">
            <a:extLst>
              <a:ext uri="{FF2B5EF4-FFF2-40B4-BE49-F238E27FC236}">
                <a16:creationId xmlns:a16="http://schemas.microsoft.com/office/drawing/2014/main" id="{B216AEC3-1B44-4136-870B-16A65E5FD9AC}"/>
              </a:ext>
            </a:extLst>
          </p:cNvPr>
          <p:cNvSpPr txBox="1"/>
          <p:nvPr/>
        </p:nvSpPr>
        <p:spPr>
          <a:xfrm>
            <a:off x="655638" y="3913013"/>
            <a:ext cx="3655479"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marR="305435" algn="ctr">
              <a:spcBef>
                <a:spcPts val="0"/>
              </a:spcBef>
              <a:spcAft>
                <a:spcPts val="0"/>
              </a:spcAft>
            </a:pPr>
            <a:r>
              <a:rPr lang="ru-RU" sz="1200" dirty="0">
                <a:effectLst/>
                <a:latin typeface="Times New Roman" panose="02020603050405020304" pitchFamily="18" charset="0"/>
                <a:ea typeface="Times New Roman" panose="02020603050405020304" pitchFamily="18" charset="0"/>
              </a:rPr>
              <a:t>ж)</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анализа</a:t>
            </a:r>
            <a:r>
              <a:rPr lang="ru-RU" sz="1200" spc="-2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данных</a:t>
            </a:r>
            <a:r>
              <a:rPr lang="ru-RU" sz="1200" spc="-2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и</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формирования аналитики;</a:t>
            </a:r>
          </a:p>
        </p:txBody>
      </p:sp>
      <p:sp>
        <p:nvSpPr>
          <p:cNvPr id="28" name="TextBox 27">
            <a:extLst>
              <a:ext uri="{FF2B5EF4-FFF2-40B4-BE49-F238E27FC236}">
                <a16:creationId xmlns:a16="http://schemas.microsoft.com/office/drawing/2014/main" id="{647540CD-7D47-47CF-AF66-7D131D6367E4}"/>
              </a:ext>
            </a:extLst>
          </p:cNvPr>
          <p:cNvSpPr txBox="1"/>
          <p:nvPr/>
        </p:nvSpPr>
        <p:spPr>
          <a:xfrm>
            <a:off x="5035561" y="1001830"/>
            <a:ext cx="3379566" cy="276999"/>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з) подсистема функциональных инструментов;</a:t>
            </a:r>
            <a:r>
              <a:rPr lang="ru-RU" sz="1200" spc="-335" dirty="0">
                <a:effectLst/>
                <a:latin typeface="Times New Roman" panose="02020603050405020304" pitchFamily="18" charset="0"/>
                <a:ea typeface="Times New Roman" panose="02020603050405020304" pitchFamily="18" charset="0"/>
              </a:rPr>
              <a:t> </a:t>
            </a:r>
            <a:endParaRPr lang="ru-RU" sz="1200" dirty="0"/>
          </a:p>
        </p:txBody>
      </p:sp>
      <p:sp>
        <p:nvSpPr>
          <p:cNvPr id="30" name="TextBox 29">
            <a:extLst>
              <a:ext uri="{FF2B5EF4-FFF2-40B4-BE49-F238E27FC236}">
                <a16:creationId xmlns:a16="http://schemas.microsoft.com/office/drawing/2014/main" id="{D68A3487-E16E-4FBE-9583-BB6A969AE389}"/>
              </a:ext>
            </a:extLst>
          </p:cNvPr>
          <p:cNvSpPr txBox="1"/>
          <p:nvPr/>
        </p:nvSpPr>
        <p:spPr>
          <a:xfrm>
            <a:off x="5035560" y="1361063"/>
            <a:ext cx="3379565"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marR="1939290" algn="ctr">
              <a:spcAft>
                <a:spcPts val="0"/>
              </a:spcAft>
            </a:pPr>
            <a:r>
              <a:rPr lang="ru-RU" sz="1200" dirty="0">
                <a:effectLst/>
                <a:latin typeface="Times New Roman" panose="02020603050405020304" pitchFamily="18" charset="0"/>
                <a:ea typeface="Times New Roman" panose="02020603050405020304" pitchFamily="18" charset="0"/>
              </a:rPr>
              <a:t>и)</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 </a:t>
            </a:r>
            <a:r>
              <a:rPr lang="ru-RU" sz="1200" dirty="0" err="1">
                <a:effectLst/>
                <a:latin typeface="Times New Roman" panose="02020603050405020304" pitchFamily="18" charset="0"/>
                <a:ea typeface="Times New Roman" panose="02020603050405020304" pitchFamily="18" charset="0"/>
              </a:rPr>
              <a:t>геокодирования</a:t>
            </a:r>
            <a:r>
              <a:rPr lang="ru-RU" sz="1200" dirty="0">
                <a:effectLst/>
                <a:latin typeface="Times New Roman" panose="02020603050405020304" pitchFamily="18" charset="0"/>
                <a:ea typeface="Times New Roman" panose="02020603050405020304" pitchFamily="18" charset="0"/>
              </a:rPr>
              <a:t>;</a:t>
            </a:r>
          </a:p>
        </p:txBody>
      </p:sp>
      <p:sp>
        <p:nvSpPr>
          <p:cNvPr id="32" name="TextBox 31">
            <a:extLst>
              <a:ext uri="{FF2B5EF4-FFF2-40B4-BE49-F238E27FC236}">
                <a16:creationId xmlns:a16="http://schemas.microsoft.com/office/drawing/2014/main" id="{235E5176-49FA-4D8A-851B-59201644C643}"/>
              </a:ext>
            </a:extLst>
          </p:cNvPr>
          <p:cNvSpPr txBox="1"/>
          <p:nvPr/>
        </p:nvSpPr>
        <p:spPr>
          <a:xfrm>
            <a:off x="5035560" y="1905450"/>
            <a:ext cx="3379565" cy="276999"/>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к)</a:t>
            </a:r>
            <a:r>
              <a:rPr lang="ru-RU" sz="1200" spc="1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1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машинного</a:t>
            </a:r>
            <a:r>
              <a:rPr lang="ru-RU" sz="1200" spc="-2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обучения;</a:t>
            </a:r>
          </a:p>
        </p:txBody>
      </p:sp>
      <p:sp>
        <p:nvSpPr>
          <p:cNvPr id="34" name="TextBox 33">
            <a:extLst>
              <a:ext uri="{FF2B5EF4-FFF2-40B4-BE49-F238E27FC236}">
                <a16:creationId xmlns:a16="http://schemas.microsoft.com/office/drawing/2014/main" id="{0E264026-7E20-4EB0-8B8E-E040B9E3239B}"/>
              </a:ext>
            </a:extLst>
          </p:cNvPr>
          <p:cNvSpPr txBox="1"/>
          <p:nvPr/>
        </p:nvSpPr>
        <p:spPr>
          <a:xfrm>
            <a:off x="5035560" y="2281903"/>
            <a:ext cx="3379565" cy="276999"/>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spcBef>
                <a:spcPts val="0"/>
              </a:spcBef>
              <a:spcAft>
                <a:spcPts val="0"/>
              </a:spcAft>
            </a:pPr>
            <a:r>
              <a:rPr lang="ru-RU" sz="1200" dirty="0">
                <a:effectLst/>
                <a:latin typeface="Times New Roman" panose="02020603050405020304" pitchFamily="18" charset="0"/>
                <a:ea typeface="Times New Roman" panose="02020603050405020304" pitchFamily="18" charset="0"/>
              </a:rPr>
              <a:t>л)</a:t>
            </a:r>
            <a:r>
              <a:rPr lang="ru-RU" sz="1200" spc="3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подсистема</a:t>
            </a:r>
            <a:r>
              <a:rPr lang="ru-RU" sz="1200" spc="-2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начислений</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и</a:t>
            </a:r>
            <a:r>
              <a:rPr lang="ru-RU" sz="1200" spc="-1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платежей</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за</a:t>
            </a:r>
            <a:r>
              <a:rPr lang="ru-RU" sz="1200" spc="-1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услуги;</a:t>
            </a:r>
          </a:p>
        </p:txBody>
      </p:sp>
      <p:sp>
        <p:nvSpPr>
          <p:cNvPr id="36" name="TextBox 35">
            <a:extLst>
              <a:ext uri="{FF2B5EF4-FFF2-40B4-BE49-F238E27FC236}">
                <a16:creationId xmlns:a16="http://schemas.microsoft.com/office/drawing/2014/main" id="{B10A275B-AAE4-4C5A-BD8F-F9160C724365}"/>
              </a:ext>
            </a:extLst>
          </p:cNvPr>
          <p:cNvSpPr txBox="1"/>
          <p:nvPr/>
        </p:nvSpPr>
        <p:spPr>
          <a:xfrm>
            <a:off x="5035559" y="2703685"/>
            <a:ext cx="3379566" cy="646331"/>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marL="176530" marR="200660" algn="ctr">
              <a:spcBef>
                <a:spcPts val="445"/>
              </a:spcBef>
              <a:spcAft>
                <a:spcPts val="0"/>
              </a:spcAft>
            </a:pPr>
            <a:r>
              <a:rPr lang="ru-RU" sz="1200" dirty="0">
                <a:effectLst/>
                <a:latin typeface="Times New Roman" panose="02020603050405020304" pitchFamily="18" charset="0"/>
                <a:ea typeface="Times New Roman" panose="02020603050405020304" pitchFamily="18" charset="0"/>
              </a:rPr>
              <a:t>м) подсистема</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"Публичный</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портал</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Национальной</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системы</a:t>
            </a:r>
            <a:r>
              <a:rPr lang="ru-RU" sz="1200" spc="5"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пространственных</a:t>
            </a:r>
            <a:r>
              <a:rPr lang="ru-RU" sz="1200" spc="-20" dirty="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данных";</a:t>
            </a:r>
          </a:p>
        </p:txBody>
      </p:sp>
      <p:sp>
        <p:nvSpPr>
          <p:cNvPr id="38" name="TextBox 37">
            <a:extLst>
              <a:ext uri="{FF2B5EF4-FFF2-40B4-BE49-F238E27FC236}">
                <a16:creationId xmlns:a16="http://schemas.microsoft.com/office/drawing/2014/main" id="{3E1B1ADC-694F-4B2F-AC71-EA3BCC404845}"/>
              </a:ext>
            </a:extLst>
          </p:cNvPr>
          <p:cNvSpPr txBox="1"/>
          <p:nvPr/>
        </p:nvSpPr>
        <p:spPr>
          <a:xfrm>
            <a:off x="5035559" y="3482528"/>
            <a:ext cx="3379566" cy="461665"/>
          </a:xfrm>
          <a:prstGeom prst="rect">
            <a:avLst/>
          </a:prstGeom>
          <a:solidFill>
            <a:schemeClr val="bg1"/>
          </a:solidFill>
          <a:ln w="28575">
            <a:solidFill>
              <a:srgbClr val="FFC000"/>
            </a:solidFill>
          </a:ln>
          <a:effectLst>
            <a:outerShdw blurRad="50800" dist="38100" dir="2700000" algn="tl" rotWithShape="0">
              <a:prstClr val="black">
                <a:alpha val="40000"/>
              </a:prstClr>
            </a:outerShdw>
          </a:effectLst>
        </p:spPr>
        <p:txBody>
          <a:bodyPr wrap="square">
            <a:spAutoFit/>
          </a:bodyPr>
          <a:lstStyle/>
          <a:p>
            <a:pPr algn="ctr"/>
            <a:r>
              <a:rPr lang="ru-RU" sz="1200" dirty="0">
                <a:effectLst/>
                <a:latin typeface="Times New Roman" panose="02020603050405020304" pitchFamily="18" charset="0"/>
                <a:ea typeface="Times New Roman" panose="02020603050405020304" pitchFamily="18" charset="0"/>
              </a:rPr>
              <a:t>н) подсистема предоставления электронных сервисов портала;</a:t>
            </a:r>
            <a:r>
              <a:rPr lang="ru-RU" sz="1200" spc="-335" dirty="0">
                <a:effectLst/>
                <a:latin typeface="Times New Roman" panose="02020603050405020304" pitchFamily="18" charset="0"/>
                <a:ea typeface="Times New Roman" panose="02020603050405020304" pitchFamily="18" charset="0"/>
              </a:rPr>
              <a:t> </a:t>
            </a:r>
            <a:endParaRPr lang="ru-RU" sz="1200" dirty="0"/>
          </a:p>
        </p:txBody>
      </p:sp>
    </p:spTree>
    <p:extLst>
      <p:ext uri="{BB962C8B-B14F-4D97-AF65-F5344CB8AC3E}">
        <p14:creationId xmlns:p14="http://schemas.microsoft.com/office/powerpoint/2010/main" val="425711738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38</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55638" y="714077"/>
            <a:ext cx="7670800" cy="2258375"/>
          </a:xfrm>
          <a:prstGeom prst="rect">
            <a:avLst/>
          </a:prstGeom>
          <a:noFill/>
          <a:ln>
            <a:solidFill>
              <a:srgbClr val="00B0F0"/>
            </a:solidFill>
          </a:ln>
        </p:spPr>
        <p:txBody>
          <a:bodyPr wrap="square">
            <a:spAutoFit/>
          </a:bodyPr>
          <a:lstStyle/>
          <a:p>
            <a:pPr marR="197485" lvl="0" algn="ctr">
              <a:lnSpc>
                <a:spcPct val="111000"/>
              </a:lnSpc>
              <a:buSzPts val="1400"/>
              <a:tabLst>
                <a:tab pos="838200" algn="l"/>
              </a:tabLst>
            </a:pPr>
            <a:r>
              <a:rPr lang="ru-RU" sz="1600" spc="0" dirty="0">
                <a:effectLst/>
                <a:latin typeface="Times New Roman" panose="02020603050405020304" pitchFamily="18" charset="0"/>
                <a:ea typeface="Times New Roman" panose="02020603050405020304" pitchFamily="18" charset="0"/>
              </a:rPr>
              <a:t>Проектирование и разработка указанных в пункте 7 настоящего</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Положения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подсистем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системы</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осуществляются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учетом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повторного</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использования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компонентов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единой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цифровой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платформы</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a:t>
            </a:r>
            <a:r>
              <a:rPr lang="ru-RU" sz="1600" spc="0" dirty="0" err="1">
                <a:effectLst/>
                <a:latin typeface="Times New Roman" panose="02020603050405020304" pitchFamily="18" charset="0"/>
                <a:ea typeface="Times New Roman" panose="02020603050405020304" pitchFamily="18" charset="0"/>
              </a:rPr>
              <a:t>ГосТех</a:t>
            </a:r>
            <a:r>
              <a:rPr lang="ru-RU" sz="1600" spc="0" dirty="0">
                <a:effectLst/>
                <a:latin typeface="Times New Roman" panose="02020603050405020304" pitchFamily="18" charset="0"/>
                <a:ea typeface="Times New Roman" panose="02020603050405020304" pitchFamily="18" charset="0"/>
              </a:rPr>
              <a:t>",</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соответствующих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требованиям,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установленным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законодательством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отношении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создания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федеральных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государственных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информационных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Для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разрабатываемых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компонентов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системы</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должна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быть</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обеспечена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возможность</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повторного</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использования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на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единой</a:t>
            </a:r>
            <a:r>
              <a:rPr lang="ru-RU" sz="1600" spc="3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цифровой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платформе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 Федерации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a:t>
            </a:r>
            <a:r>
              <a:rPr lang="ru-RU" sz="1600" spc="0" dirty="0" err="1">
                <a:effectLst/>
                <a:latin typeface="Times New Roman" panose="02020603050405020304" pitchFamily="18" charset="0"/>
                <a:ea typeface="Times New Roman" panose="02020603050405020304" pitchFamily="18" charset="0"/>
              </a:rPr>
              <a:t>ГосТех</a:t>
            </a:r>
            <a:r>
              <a:rPr lang="ru-RU" sz="1600" spc="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3700320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39</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graphicFrame>
        <p:nvGraphicFramePr>
          <p:cNvPr id="3" name="Схема 2">
            <a:extLst>
              <a:ext uri="{FF2B5EF4-FFF2-40B4-BE49-F238E27FC236}">
                <a16:creationId xmlns:a16="http://schemas.microsoft.com/office/drawing/2014/main" id="{DEECDDCB-D696-4494-B572-CC40DB04017D}"/>
              </a:ext>
            </a:extLst>
          </p:cNvPr>
          <p:cNvGraphicFramePr/>
          <p:nvPr>
            <p:extLst>
              <p:ext uri="{D42A27DB-BD31-4B8C-83A1-F6EECF244321}">
                <p14:modId xmlns:p14="http://schemas.microsoft.com/office/powerpoint/2010/main" val="3198237193"/>
              </p:ext>
            </p:extLst>
          </p:nvPr>
        </p:nvGraphicFramePr>
        <p:xfrm>
          <a:off x="1440127" y="510293"/>
          <a:ext cx="5760509" cy="3840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a:extLst>
              <a:ext uri="{FF2B5EF4-FFF2-40B4-BE49-F238E27FC236}">
                <a16:creationId xmlns:a16="http://schemas.microsoft.com/office/drawing/2014/main" id="{6A5BBC5B-DA01-48A6-B11A-A8DCE3A8D264}"/>
              </a:ext>
            </a:extLst>
          </p:cNvPr>
          <p:cNvSpPr txBox="1"/>
          <p:nvPr/>
        </p:nvSpPr>
        <p:spPr>
          <a:xfrm>
            <a:off x="2376165" y="2574478"/>
            <a:ext cx="2259404" cy="1606915"/>
          </a:xfrm>
          <a:prstGeom prst="rect">
            <a:avLst/>
          </a:prstGeom>
          <a:noFill/>
        </p:spPr>
        <p:txBody>
          <a:bodyPr wrap="square">
            <a:spAutoFit/>
          </a:bodyPr>
          <a:lstStyle/>
          <a:p>
            <a:pPr marR="203200" lvl="0" algn="ctr">
              <a:lnSpc>
                <a:spcPct val="111000"/>
              </a:lnSpc>
              <a:buSzPts val="1400"/>
              <a:tabLst>
                <a:tab pos="915035" algn="l"/>
              </a:tabLst>
            </a:pPr>
            <a:r>
              <a:rPr lang="ru-RU" sz="1800" spc="0" dirty="0">
                <a:effectLst/>
                <a:latin typeface="Times New Roman" panose="02020603050405020304" pitchFamily="18" charset="0"/>
                <a:ea typeface="Times New Roman" panose="02020603050405020304" pitchFamily="18" charset="0"/>
              </a:rPr>
              <a:t>Участниками</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информационного</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взаимодействия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системой</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являются:</a:t>
            </a:r>
          </a:p>
        </p:txBody>
      </p:sp>
    </p:spTree>
    <p:extLst>
      <p:ext uri="{BB962C8B-B14F-4D97-AF65-F5344CB8AC3E}">
        <p14:creationId xmlns:p14="http://schemas.microsoft.com/office/powerpoint/2010/main" val="418921324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40</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736601" y="596622"/>
            <a:ext cx="7670800" cy="3426579"/>
          </a:xfrm>
          <a:prstGeom prst="rect">
            <a:avLst/>
          </a:prstGeom>
          <a:noFill/>
        </p:spPr>
        <p:txBody>
          <a:bodyPr wrap="square">
            <a:spAutoFit/>
          </a:bodyPr>
          <a:lstStyle/>
          <a:p>
            <a:pPr marR="200025" lvl="0" algn="l">
              <a:spcBef>
                <a:spcPts val="145"/>
              </a:spcBef>
              <a:spcAft>
                <a:spcPts val="0"/>
              </a:spcAft>
              <a:buSzPts val="1400"/>
              <a:tabLst>
                <a:tab pos="895350" algn="l"/>
              </a:tabLst>
            </a:pPr>
            <a:r>
              <a:rPr lang="ru-RU" sz="1400" spc="0" dirty="0">
                <a:effectLst/>
                <a:latin typeface="Times New Roman" panose="02020603050405020304" pitchFamily="18" charset="0"/>
                <a:ea typeface="Times New Roman" panose="02020603050405020304" pitchFamily="18" charset="0"/>
              </a:rPr>
              <a:t>Поставщики</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p>
          <a:p>
            <a:pPr marR="200025" lvl="0" algn="l">
              <a:spcBef>
                <a:spcPts val="145"/>
              </a:spcBef>
              <a:spcAft>
                <a:spcPts val="0"/>
              </a:spcAft>
              <a:buSzPts val="1400"/>
              <a:tabLst>
                <a:tab pos="895350" algn="l"/>
              </a:tabLst>
            </a:pPr>
            <a:endParaRPr lang="ru-RU" sz="1400" spc="0" dirty="0">
              <a:effectLst/>
              <a:latin typeface="Times New Roman" panose="02020603050405020304" pitchFamily="18" charset="0"/>
              <a:ea typeface="Times New Roman" panose="02020603050405020304" pitchFamily="18" charset="0"/>
            </a:endParaRPr>
          </a:p>
          <a:p>
            <a:pPr marR="200025" lvl="0" algn="l">
              <a:spcBef>
                <a:spcPts val="145"/>
              </a:spcBef>
              <a:spcAft>
                <a:spcPts val="0"/>
              </a:spcAft>
              <a:buSzPts val="1400"/>
              <a:tabLst>
                <a:tab pos="895350" algn="l"/>
              </a:tabLst>
            </a:pPr>
            <a:r>
              <a:rPr lang="ru-RU" sz="1400" dirty="0">
                <a:effectLst/>
                <a:latin typeface="Times New Roman" panose="02020603050405020304" pitchFamily="18" charset="0"/>
                <a:ea typeface="Times New Roman" panose="02020603050405020304" pitchFamily="18" charset="0"/>
              </a:rPr>
              <a:t>а)</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представляют</a:t>
            </a:r>
            <a:r>
              <a:rPr lang="ru-RU" sz="1400" spc="16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оператору</a:t>
            </a:r>
            <a:r>
              <a:rPr lang="ru-RU" sz="1400" spc="14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16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информацию,</a:t>
            </a:r>
            <a:r>
              <a:rPr lang="ru-RU" sz="1400" spc="16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которая</a:t>
            </a:r>
            <a:r>
              <a:rPr lang="ru-RU" sz="1400" spc="16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вносится</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содержится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информационных</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находящихся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ведении;</a:t>
            </a:r>
          </a:p>
          <a:p>
            <a:pPr marR="200025" lvl="0" algn="l">
              <a:spcBef>
                <a:spcPts val="145"/>
              </a:spcBef>
              <a:spcAft>
                <a:spcPts val="0"/>
              </a:spcAft>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200025" lvl="0" algn="l">
              <a:spcBef>
                <a:spcPts val="145"/>
              </a:spcBef>
              <a:spcAft>
                <a:spcPts val="0"/>
              </a:spcAft>
              <a:buSzPts val="1400"/>
              <a:tabLst>
                <a:tab pos="895350" algn="l"/>
              </a:tabLst>
            </a:pPr>
            <a:r>
              <a:rPr lang="ru-RU" sz="1400" dirty="0">
                <a:effectLst/>
                <a:latin typeface="Times New Roman" panose="02020603050405020304" pitchFamily="18" charset="0"/>
                <a:ea typeface="Times New Roman" panose="02020603050405020304" pitchFamily="18" charset="0"/>
              </a:rPr>
              <a:t>б) обеспечивают</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полноту,</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актуальность</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достоверность</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обмен</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взаимодействии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системой,</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также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своевременность</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ее</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представления;</a:t>
            </a:r>
          </a:p>
          <a:p>
            <a:pPr marR="200025" lvl="0" algn="l">
              <a:spcBef>
                <a:spcPts val="145"/>
              </a:spcBef>
              <a:spcAft>
                <a:spcPts val="0"/>
              </a:spcAft>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200025" lvl="0" algn="l">
              <a:spcBef>
                <a:spcPts val="145"/>
              </a:spcBef>
              <a:spcAft>
                <a:spcPts val="0"/>
              </a:spcAft>
              <a:buSzPts val="1400"/>
              <a:tabLst>
                <a:tab pos="895350" algn="l"/>
              </a:tabLst>
            </a:pPr>
            <a:r>
              <a:rPr lang="ru-RU" sz="1400" dirty="0">
                <a:effectLst/>
                <a:latin typeface="Times New Roman" panose="02020603050405020304" pitchFamily="18" charset="0"/>
                <a:ea typeface="Times New Roman" panose="02020603050405020304" pitchFamily="18" charset="0"/>
              </a:rPr>
              <a:t>в) соблюдают требования законодательства Российской 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      </a:t>
            </a:r>
            <a:r>
              <a:rPr lang="ru-RU" sz="1400" spc="2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обеспечении       </a:t>
            </a:r>
            <a:r>
              <a:rPr lang="ru-RU" sz="1400" spc="20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безопасности       </a:t>
            </a:r>
            <a:r>
              <a:rPr lang="ru-RU" sz="1400" spc="2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       </a:t>
            </a:r>
            <a:r>
              <a:rPr lang="ru-RU" sz="1400" spc="2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передаваемой</a:t>
            </a:r>
            <a:r>
              <a:rPr lang="ru-RU" sz="1400" spc="-34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использованием системы;</a:t>
            </a:r>
          </a:p>
          <a:p>
            <a:pPr marR="200025" lvl="0" algn="l">
              <a:spcBef>
                <a:spcPts val="145"/>
              </a:spcBef>
              <a:spcAft>
                <a:spcPts val="0"/>
              </a:spcAft>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200025" lvl="0" algn="l">
              <a:spcBef>
                <a:spcPts val="145"/>
              </a:spcBef>
              <a:spcAft>
                <a:spcPts val="0"/>
              </a:spcAft>
              <a:buSzPts val="1400"/>
              <a:tabLst>
                <a:tab pos="895350" algn="l"/>
              </a:tabLst>
            </a:pPr>
            <a:r>
              <a:rPr lang="ru-RU" sz="1400" dirty="0">
                <a:effectLst/>
                <a:latin typeface="Times New Roman" panose="02020603050405020304" pitchFamily="18" charset="0"/>
                <a:ea typeface="Times New Roman" panose="02020603050405020304" pitchFamily="18" charset="0"/>
              </a:rPr>
              <a:t>г) незамедлительно        </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информируют          оператора          системы</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сбоях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нарушениях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работе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которые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могут</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повлечь</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невозможность использования системы, а также о нарушении требований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обеспечению</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информационной</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безопасности.</a:t>
            </a:r>
          </a:p>
        </p:txBody>
      </p:sp>
      <p:sp>
        <p:nvSpPr>
          <p:cNvPr id="2" name="Овал 1">
            <a:extLst>
              <a:ext uri="{FF2B5EF4-FFF2-40B4-BE49-F238E27FC236}">
                <a16:creationId xmlns:a16="http://schemas.microsoft.com/office/drawing/2014/main" id="{B5AD7D1E-8002-480C-BEA2-567995F19BC9}"/>
              </a:ext>
            </a:extLst>
          </p:cNvPr>
          <p:cNvSpPr/>
          <p:nvPr/>
        </p:nvSpPr>
        <p:spPr bwMode="auto">
          <a:xfrm>
            <a:off x="2160141" y="1638374"/>
            <a:ext cx="4464496" cy="72008"/>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2" name="Овал 11">
            <a:extLst>
              <a:ext uri="{FF2B5EF4-FFF2-40B4-BE49-F238E27FC236}">
                <a16:creationId xmlns:a16="http://schemas.microsoft.com/office/drawing/2014/main" id="{FD392483-9F85-4FC4-A8D5-F755D0281D40}"/>
              </a:ext>
            </a:extLst>
          </p:cNvPr>
          <p:cNvSpPr/>
          <p:nvPr/>
        </p:nvSpPr>
        <p:spPr bwMode="auto">
          <a:xfrm>
            <a:off x="2160141" y="2421158"/>
            <a:ext cx="4464496" cy="7200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3" name="Овал 12">
            <a:extLst>
              <a:ext uri="{FF2B5EF4-FFF2-40B4-BE49-F238E27FC236}">
                <a16:creationId xmlns:a16="http://schemas.microsoft.com/office/drawing/2014/main" id="{0C21695B-1B2F-49C7-A42E-16B1E7E6B999}"/>
              </a:ext>
            </a:extLst>
          </p:cNvPr>
          <p:cNvSpPr/>
          <p:nvPr/>
        </p:nvSpPr>
        <p:spPr bwMode="auto">
          <a:xfrm>
            <a:off x="2088133" y="3222179"/>
            <a:ext cx="4464496" cy="72008"/>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92175176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41</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02728" y="1175716"/>
            <a:ext cx="7500143" cy="830997"/>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p:spPr>
        <p:txBody>
          <a:bodyPr wrap="square">
            <a:spAutoFit/>
          </a:bodyPr>
          <a:lstStyle/>
          <a:p>
            <a:pPr marL="176530" marR="200660" algn="just"/>
            <a:r>
              <a:rPr lang="ru-RU" sz="1600" spc="0" dirty="0">
                <a:effectLst/>
                <a:latin typeface="Times New Roman" panose="02020603050405020304" pitchFamily="18" charset="0"/>
                <a:ea typeface="Times New Roman" panose="02020603050405020304" pitchFamily="18" charset="0"/>
              </a:rPr>
              <a:t>Пользователи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системы</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осуществляют</a:t>
            </a:r>
            <a:r>
              <a:rPr lang="ru-RU" sz="1600" spc="3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использование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размещенной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согласно</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законодательству</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 Федерации об информации, информационных технологиях и о</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защите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p>
        </p:txBody>
      </p:sp>
    </p:spTree>
    <p:extLst>
      <p:ext uri="{BB962C8B-B14F-4D97-AF65-F5344CB8AC3E}">
        <p14:creationId xmlns:p14="http://schemas.microsoft.com/office/powerpoint/2010/main" val="325052936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42</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03237" y="516177"/>
            <a:ext cx="8065615" cy="3785652"/>
          </a:xfrm>
          <a:prstGeom prst="rect">
            <a:avLst/>
          </a:prstGeom>
          <a:noFill/>
        </p:spPr>
        <p:txBody>
          <a:bodyPr wrap="square">
            <a:spAutoFit/>
          </a:bodyPr>
          <a:lstStyle/>
          <a:p>
            <a:pPr marL="342900" marR="200025" lvl="0" algn="just">
              <a:spcAft>
                <a:spcPts val="0"/>
              </a:spcAft>
              <a:buSzPts val="1400"/>
              <a:tabLst>
                <a:tab pos="895350" algn="l"/>
              </a:tabLst>
            </a:pPr>
            <a:r>
              <a:rPr lang="ru-RU" sz="1400" spc="0" dirty="0">
                <a:effectLst/>
                <a:latin typeface="Times New Roman" panose="02020603050405020304" pitchFamily="18" charset="0"/>
                <a:ea typeface="Times New Roman" panose="02020603050405020304" pitchFamily="18" charset="0"/>
              </a:rPr>
              <a:t>Оператор</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обеспечивает:</a:t>
            </a:r>
          </a:p>
          <a:p>
            <a:pPr marL="342900" marR="200025" lvl="0" algn="just">
              <a:spcAft>
                <a:spcPts val="0"/>
              </a:spcAft>
              <a:buSzPts val="1400"/>
              <a:tabLst>
                <a:tab pos="895350" algn="l"/>
              </a:tabLst>
            </a:pPr>
            <a:endParaRPr lang="ru-RU" sz="1400" spc="0" dirty="0">
              <a:effectLst/>
              <a:latin typeface="Times New Roman" panose="02020603050405020304" pitchFamily="18" charset="0"/>
              <a:ea typeface="Times New Roman" panose="02020603050405020304" pitchFamily="18" charset="0"/>
            </a:endParaRPr>
          </a:p>
          <a:p>
            <a:pPr marL="285750" indent="-285750" algn="l">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функционирование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включая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работоспособность</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программных</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технических</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средств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также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техническую</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поддержку</a:t>
            </a:r>
            <a:r>
              <a:rPr lang="ru-RU" sz="1300" spc="-2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функционирования системы;</a:t>
            </a:r>
          </a:p>
          <a:p>
            <a:pPr marL="285750" indent="-285750" algn="l">
              <a:buClr>
                <a:srgbClr val="FF000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285750" marR="201295" indent="-285750" algn="just">
              <a:spcBef>
                <a:spcPts val="445"/>
              </a:spcBef>
              <a:spcAft>
                <a:spcPts val="0"/>
              </a:spcAft>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эксплуатацию</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p>
          <a:p>
            <a:pPr marL="285750" marR="201295" indent="-285750" algn="just">
              <a:spcBef>
                <a:spcPts val="445"/>
              </a:spcBef>
              <a:spcAft>
                <a:spcPts val="0"/>
              </a:spcAft>
              <a:buClr>
                <a:srgbClr val="FF000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285750" marR="201295" indent="-285750" algn="just">
              <a:spcBef>
                <a:spcPts val="445"/>
              </a:spcBef>
              <a:spcAft>
                <a:spcPts val="0"/>
              </a:spcAft>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подключение</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(или)</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предоставление</a:t>
            </a:r>
            <a:r>
              <a:rPr lang="ru-RU" sz="1300" spc="-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доступа</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p>
          <a:p>
            <a:pPr marL="285750" marR="201295" indent="-285750" algn="just">
              <a:spcBef>
                <a:spcPts val="445"/>
              </a:spcBef>
              <a:spcAft>
                <a:spcPts val="0"/>
              </a:spcAft>
              <a:buClr>
                <a:srgbClr val="FF000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285750" marR="201295" indent="-285750" algn="just">
              <a:spcBef>
                <a:spcPts val="445"/>
              </a:spcBef>
              <a:spcAft>
                <a:spcPts val="0"/>
              </a:spcAft>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целостность и доступность информации, размещенной в системе;</a:t>
            </a:r>
            <a:r>
              <a:rPr lang="ru-RU" sz="1300" spc="5" dirty="0">
                <a:effectLst/>
                <a:latin typeface="Times New Roman" panose="02020603050405020304" pitchFamily="18" charset="0"/>
                <a:ea typeface="Times New Roman" panose="02020603050405020304" pitchFamily="18" charset="0"/>
              </a:rPr>
              <a:t> </a:t>
            </a:r>
          </a:p>
          <a:p>
            <a:pPr marL="285750" marR="201295" indent="-285750" algn="just">
              <a:spcBef>
                <a:spcPts val="445"/>
              </a:spcBef>
              <a:spcAft>
                <a:spcPts val="0"/>
              </a:spcAft>
              <a:buClr>
                <a:srgbClr val="FF0000"/>
              </a:buClr>
              <a:buFont typeface="Wingdings" panose="05000000000000000000" pitchFamily="2" charset="2"/>
              <a:buChar char="Ø"/>
            </a:pPr>
            <a:endParaRPr lang="ru-RU" sz="1300" spc="5" dirty="0">
              <a:effectLst/>
              <a:latin typeface="Times New Roman" panose="02020603050405020304" pitchFamily="18" charset="0"/>
              <a:ea typeface="Times New Roman" panose="02020603050405020304" pitchFamily="18" charset="0"/>
            </a:endParaRPr>
          </a:p>
          <a:p>
            <a:pPr marL="285750" marR="201295" indent="-285750" algn="just">
              <a:spcBef>
                <a:spcPts val="445"/>
              </a:spcBef>
              <a:spcAft>
                <a:spcPts val="0"/>
              </a:spcAft>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технологическое</a:t>
            </a:r>
            <a:r>
              <a:rPr lang="ru-RU" sz="1300" spc="4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40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информационное</a:t>
            </a:r>
            <a:r>
              <a:rPr lang="ru-RU" sz="1300" spc="4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взаимодействие</a:t>
            </a:r>
            <a:r>
              <a:rPr lang="ru-RU" sz="1300" spc="4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r>
              <a:rPr lang="ru-RU" sz="1300" spc="40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 информационными системами поставщиков информации и пользователей;</a:t>
            </a:r>
            <a:r>
              <a:rPr lang="ru-RU" sz="1300" spc="5" dirty="0">
                <a:effectLst/>
                <a:latin typeface="Times New Roman" panose="02020603050405020304" pitchFamily="18" charset="0"/>
                <a:ea typeface="Times New Roman" panose="02020603050405020304" pitchFamily="18" charset="0"/>
              </a:rPr>
              <a:t> </a:t>
            </a:r>
          </a:p>
          <a:p>
            <a:pPr marL="285750" marR="201295" indent="-285750" algn="just">
              <a:spcBef>
                <a:spcPts val="445"/>
              </a:spcBef>
              <a:spcAft>
                <a:spcPts val="0"/>
              </a:spcAft>
              <a:buClr>
                <a:srgbClr val="FF0000"/>
              </a:buClr>
              <a:buFont typeface="Wingdings" panose="05000000000000000000" pitchFamily="2" charset="2"/>
              <a:buChar char="Ø"/>
            </a:pPr>
            <a:endParaRPr lang="ru-RU" sz="1300" spc="5" dirty="0">
              <a:effectLst/>
              <a:latin typeface="Times New Roman" panose="02020603050405020304" pitchFamily="18" charset="0"/>
              <a:ea typeface="Times New Roman" panose="02020603050405020304" pitchFamily="18" charset="0"/>
            </a:endParaRPr>
          </a:p>
          <a:p>
            <a:pPr marL="285750" marR="201295" indent="-285750" algn="just">
              <a:spcBef>
                <a:spcPts val="445"/>
              </a:spcBef>
              <a:spcAft>
                <a:spcPts val="0"/>
              </a:spcAft>
              <a:buClr>
                <a:srgbClr val="FF000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методическую        </a:t>
            </a:r>
            <a:r>
              <a:rPr lang="ru-RU" sz="1300" spc="8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поддержку        </a:t>
            </a:r>
            <a:r>
              <a:rPr lang="ru-RU" sz="1300" spc="7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поставщиков        </a:t>
            </a:r>
            <a:r>
              <a:rPr lang="ru-RU" sz="1300" spc="7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 и</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пользователей</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a:t>
            </a:r>
            <a:r>
              <a:rPr lang="ru-RU" sz="1300" spc="-3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вопросам</a:t>
            </a:r>
            <a:r>
              <a:rPr lang="ru-RU" sz="1300" spc="-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технического</a:t>
            </a:r>
            <a:r>
              <a:rPr lang="ru-RU" sz="1300" spc="-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использования</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a:t>
            </a:r>
          </a:p>
        </p:txBody>
      </p:sp>
    </p:spTree>
    <p:extLst>
      <p:ext uri="{BB962C8B-B14F-4D97-AF65-F5344CB8AC3E}">
        <p14:creationId xmlns:p14="http://schemas.microsoft.com/office/powerpoint/2010/main" val="315225653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43</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03239" y="544835"/>
            <a:ext cx="8137524" cy="3924151"/>
          </a:xfrm>
          <a:prstGeom prst="rect">
            <a:avLst/>
          </a:prstGeom>
          <a:noFill/>
        </p:spPr>
        <p:txBody>
          <a:bodyPr wrap="square">
            <a:spAutoFit/>
          </a:bodyPr>
          <a:lstStyle/>
          <a:p>
            <a:pPr marL="342900" marR="200025" lvl="0" algn="just">
              <a:spcAft>
                <a:spcPts val="0"/>
              </a:spcAft>
              <a:buSzPts val="1400"/>
              <a:tabLst>
                <a:tab pos="895350" algn="l"/>
              </a:tabLst>
            </a:pPr>
            <a:r>
              <a:rPr lang="ru-RU" sz="1400" spc="0" dirty="0">
                <a:effectLst/>
                <a:latin typeface="Times New Roman" panose="02020603050405020304" pitchFamily="18" charset="0"/>
                <a:ea typeface="Times New Roman" panose="02020603050405020304" pitchFamily="18" charset="0"/>
              </a:rPr>
              <a:t>Оператор</a:t>
            </a:r>
            <a:r>
              <a:rPr lang="ru-RU" sz="1400" spc="-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обеспечивает:</a:t>
            </a:r>
          </a:p>
          <a:p>
            <a:pPr marL="342900" marR="200025" lvl="0" algn="just">
              <a:spcAft>
                <a:spcPts val="0"/>
              </a:spcAft>
              <a:buSzPts val="1400"/>
              <a:tabLst>
                <a:tab pos="895350" algn="l"/>
              </a:tabLst>
            </a:pPr>
            <a:endParaRPr lang="ru-RU" sz="1400" spc="0" dirty="0">
              <a:effectLst/>
              <a:latin typeface="Times New Roman" panose="02020603050405020304" pitchFamily="18" charset="0"/>
              <a:ea typeface="Times New Roman" panose="02020603050405020304" pitchFamily="18" charset="0"/>
            </a:endParaRPr>
          </a:p>
          <a:p>
            <a:pPr marL="462280" indent="-285750" algn="l">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защиту</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содержащейся</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согласно</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требованиям</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законодательства</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Российской Федерации;</a:t>
            </a:r>
          </a:p>
          <a:p>
            <a:pPr marL="462280" indent="-285750" algn="l">
              <a:buClr>
                <a:srgbClr val="92D05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462280" marR="200660" indent="-285750" algn="just">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ведение      </a:t>
            </a:r>
            <a:r>
              <a:rPr lang="ru-RU" sz="1300" spc="23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системы,       </a:t>
            </a:r>
            <a:r>
              <a:rPr lang="ru-RU" sz="1300" spc="23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включая       </a:t>
            </a:r>
            <a:r>
              <a:rPr lang="ru-RU" sz="1300" spc="2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внесение       </a:t>
            </a:r>
            <a:r>
              <a:rPr lang="ru-RU" sz="1300" spc="24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a:t>
            </a:r>
            <a:r>
              <a:rPr lang="ru-RU" sz="1300" spc="-34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систему;</a:t>
            </a:r>
          </a:p>
          <a:p>
            <a:pPr marL="462280" marR="200660" indent="-285750" algn="just">
              <a:buClr>
                <a:srgbClr val="92D05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462280" marR="203835" indent="-285750" algn="just">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прием,</a:t>
            </a:r>
            <a:r>
              <a:rPr lang="ru-RU" sz="1300" spc="18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хранение</a:t>
            </a:r>
            <a:r>
              <a:rPr lang="ru-RU" sz="1300" spc="5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предоставление</a:t>
            </a:r>
            <a:r>
              <a:rPr lang="ru-RU" sz="1300" spc="52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a:t>
            </a:r>
            <a:r>
              <a:rPr lang="ru-RU" sz="1300" spc="52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размещенной</a:t>
            </a:r>
            <a:r>
              <a:rPr lang="ru-RU" sz="1300" spc="-34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p>
          <a:p>
            <a:pPr marL="462280" marR="203835" indent="-285750" algn="just">
              <a:buClr>
                <a:srgbClr val="92D05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462280" marR="200660" indent="-285750" algn="just">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определение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соответствии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утверждаемыми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Федеральной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службой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государственной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регистрации,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кадастра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картографии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требованиями форматов информации, обмен которой осуществляется при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информационном</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взаимодействии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системой,</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электронной</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форме;</a:t>
            </a:r>
          </a:p>
          <a:p>
            <a:pPr marL="462280" marR="200660" indent="-285750" algn="just">
              <a:buClr>
                <a:srgbClr val="92D05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462280" marR="199390" indent="-285750" algn="just">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определение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соответствии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утверждаемыми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Федеральной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службой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государственной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регистрации,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кадастра</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картографии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требованиями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форматов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предоставляемой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пользователям</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электронной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форме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информации,</a:t>
            </a:r>
            <a:r>
              <a:rPr lang="ru-RU" sz="1300" spc="-1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размещенной 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p>
          <a:p>
            <a:pPr marL="462280" marR="199390" indent="-285750" algn="just">
              <a:buClr>
                <a:srgbClr val="92D050"/>
              </a:buClr>
              <a:buFont typeface="Wingdings" panose="05000000000000000000" pitchFamily="2" charset="2"/>
              <a:buChar char="Ø"/>
            </a:pPr>
            <a:endParaRPr lang="ru-RU" sz="1300" dirty="0">
              <a:effectLst/>
              <a:latin typeface="Times New Roman" panose="02020603050405020304" pitchFamily="18" charset="0"/>
              <a:ea typeface="Times New Roman" panose="02020603050405020304" pitchFamily="18" charset="0"/>
            </a:endParaRPr>
          </a:p>
          <a:p>
            <a:pPr marL="462280" marR="201930" indent="-285750" algn="just">
              <a:buClr>
                <a:srgbClr val="92D050"/>
              </a:buClr>
              <a:buFont typeface="Wingdings" panose="05000000000000000000" pitchFamily="2" charset="2"/>
              <a:buChar char="Ø"/>
            </a:pPr>
            <a:r>
              <a:rPr lang="ru-RU" sz="1300" dirty="0">
                <a:effectLst/>
                <a:latin typeface="Times New Roman" panose="02020603050405020304" pitchFamily="18" charset="0"/>
                <a:ea typeface="Times New Roman" panose="02020603050405020304" pitchFamily="18" charset="0"/>
              </a:rPr>
              <a:t>доступ</a:t>
            </a:r>
            <a:r>
              <a:rPr lang="ru-RU" sz="1300" spc="35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к   информации,   размещенной   в   системе,   на   портале</a:t>
            </a:r>
            <a:r>
              <a:rPr lang="ru-RU" sz="1300" spc="-33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в</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федеральной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государственной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информационной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системе</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"Единый</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портал</a:t>
            </a:r>
            <a:r>
              <a:rPr lang="ru-RU" sz="1300" spc="-1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государственных</a:t>
            </a:r>
            <a:r>
              <a:rPr lang="ru-RU" sz="1300" spc="-20"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и муниципальных услуг</a:t>
            </a:r>
            <a:r>
              <a:rPr lang="ru-RU" sz="1300" spc="-5" dirty="0">
                <a:effectLst/>
                <a:latin typeface="Times New Roman" panose="02020603050405020304" pitchFamily="18" charset="0"/>
                <a:ea typeface="Times New Roman" panose="02020603050405020304" pitchFamily="18" charset="0"/>
              </a:rPr>
              <a:t> </a:t>
            </a:r>
            <a:r>
              <a:rPr lang="ru-RU" sz="1300" dirty="0">
                <a:effectLst/>
                <a:latin typeface="Times New Roman" panose="02020603050405020304" pitchFamily="18" charset="0"/>
                <a:ea typeface="Times New Roman" panose="02020603050405020304" pitchFamily="18" charset="0"/>
              </a:rPr>
              <a:t>(функций)".</a:t>
            </a:r>
          </a:p>
        </p:txBody>
      </p:sp>
    </p:spTree>
    <p:extLst>
      <p:ext uri="{BB962C8B-B14F-4D97-AF65-F5344CB8AC3E}">
        <p14:creationId xmlns:p14="http://schemas.microsoft.com/office/powerpoint/2010/main" val="184799693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44</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565820" y="714077"/>
            <a:ext cx="7670800" cy="1711815"/>
          </a:xfrm>
          <a:prstGeom prst="rect">
            <a:avLst/>
          </a:prstGeom>
          <a:noFill/>
        </p:spPr>
        <p:txBody>
          <a:bodyPr wrap="square">
            <a:spAutoFit/>
          </a:bodyPr>
          <a:lstStyle/>
          <a:p>
            <a:pPr marR="196215" lvl="0" algn="just">
              <a:lnSpc>
                <a:spcPct val="111000"/>
              </a:lnSpc>
              <a:buSzPts val="1400"/>
              <a:tabLst>
                <a:tab pos="895350" algn="l"/>
              </a:tabLst>
            </a:pPr>
            <a:r>
              <a:rPr lang="ru-RU" sz="1600" spc="0" dirty="0">
                <a:effectLst/>
                <a:latin typeface="Times New Roman" panose="02020603050405020304" pitchFamily="18" charset="0"/>
                <a:ea typeface="Times New Roman" panose="02020603050405020304" pitchFamily="18" charset="0"/>
              </a:rPr>
              <a:t>Оператор</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системы</a:t>
            </a:r>
            <a:r>
              <a:rPr lang="ru-RU" sz="1600" spc="5" dirty="0">
                <a:effectLst/>
                <a:latin typeface="Times New Roman" panose="02020603050405020304" pitchFamily="18" charset="0"/>
                <a:ea typeface="Times New Roman" panose="02020603050405020304" pitchFamily="18" charset="0"/>
              </a:rPr>
              <a:t> </a:t>
            </a:r>
            <a:r>
              <a:rPr lang="ru-RU" sz="1600" b="1" spc="0" dirty="0">
                <a:solidFill>
                  <a:srgbClr val="FF0000"/>
                </a:solidFill>
                <a:effectLst/>
                <a:latin typeface="Times New Roman" panose="02020603050405020304" pitchFamily="18" charset="0"/>
                <a:ea typeface="Times New Roman" panose="02020603050405020304" pitchFamily="18" charset="0"/>
              </a:rPr>
              <a:t>обеспечивает</a:t>
            </a:r>
            <a:r>
              <a:rPr lang="ru-RU" sz="1600" b="1" spc="5" dirty="0">
                <a:solidFill>
                  <a:srgbClr val="FF0000"/>
                </a:solidFill>
                <a:effectLst/>
                <a:latin typeface="Times New Roman" panose="02020603050405020304" pitchFamily="18" charset="0"/>
                <a:ea typeface="Times New Roman" panose="02020603050405020304" pitchFamily="18" charset="0"/>
              </a:rPr>
              <a:t> </a:t>
            </a:r>
            <a:r>
              <a:rPr lang="ru-RU" sz="1600" b="1" spc="0" dirty="0">
                <a:solidFill>
                  <a:srgbClr val="FF0000"/>
                </a:solidFill>
                <a:effectLst/>
                <a:latin typeface="Times New Roman" panose="02020603050405020304" pitchFamily="18" charset="0"/>
                <a:ea typeface="Times New Roman" panose="02020603050405020304" pitchFamily="18" charset="0"/>
              </a:rPr>
              <a:t>достоверность</a:t>
            </a:r>
            <a:r>
              <a:rPr lang="ru-RU" sz="1600" b="1" spc="5" dirty="0">
                <a:solidFill>
                  <a:srgbClr val="FF0000"/>
                </a:solidFill>
                <a:effectLst/>
                <a:latin typeface="Times New Roman" panose="02020603050405020304" pitchFamily="18" charset="0"/>
                <a:ea typeface="Times New Roman" panose="02020603050405020304" pitchFamily="18" charset="0"/>
              </a:rPr>
              <a:t> </a:t>
            </a:r>
            <a:r>
              <a:rPr lang="ru-RU" sz="1600" b="1" spc="0" dirty="0">
                <a:solidFill>
                  <a:srgbClr val="FF0000"/>
                </a:solidFill>
                <a:effectLst/>
                <a:latin typeface="Times New Roman" panose="02020603050405020304" pitchFamily="18" charset="0"/>
                <a:ea typeface="Times New Roman" panose="02020603050405020304" pitchFamily="18" charset="0"/>
              </a:rPr>
              <a:t>и</a:t>
            </a:r>
            <a:r>
              <a:rPr lang="ru-RU" sz="1600" b="1" spc="5" dirty="0">
                <a:solidFill>
                  <a:srgbClr val="FF0000"/>
                </a:solidFill>
                <a:effectLst/>
                <a:latin typeface="Times New Roman" panose="02020603050405020304" pitchFamily="18" charset="0"/>
                <a:ea typeface="Times New Roman" panose="02020603050405020304" pitchFamily="18" charset="0"/>
              </a:rPr>
              <a:t> </a:t>
            </a:r>
            <a:r>
              <a:rPr lang="ru-RU" sz="1600" b="1" spc="0" dirty="0">
                <a:solidFill>
                  <a:srgbClr val="FF0000"/>
                </a:solidFill>
                <a:effectLst/>
                <a:latin typeface="Times New Roman" panose="02020603050405020304" pitchFamily="18" charset="0"/>
                <a:ea typeface="Times New Roman" panose="02020603050405020304" pitchFamily="18" charset="0"/>
              </a:rPr>
              <a:t>актуальность</a:t>
            </a:r>
            <a:r>
              <a:rPr lang="ru-RU" sz="1600" b="1" spc="-335" dirty="0">
                <a:solidFill>
                  <a:srgbClr val="FF0000"/>
                </a:solidFill>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размещенной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доступ</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к</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указанной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случаях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порядке,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предусмотренных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законодательством</a:t>
            </a:r>
            <a:r>
              <a:rPr lang="ru-RU" sz="1600" spc="-3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настоящим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Положением,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также</a:t>
            </a:r>
            <a:r>
              <a:rPr lang="ru-RU" sz="1600" spc="5" dirty="0">
                <a:effectLst/>
                <a:latin typeface="Times New Roman" panose="02020603050405020304" pitchFamily="18" charset="0"/>
                <a:ea typeface="Times New Roman" panose="02020603050405020304" pitchFamily="18" charset="0"/>
              </a:rPr>
              <a:t> </a:t>
            </a:r>
            <a:r>
              <a:rPr lang="ru-RU" sz="1600" b="1" spc="0" dirty="0">
                <a:solidFill>
                  <a:srgbClr val="FF0000"/>
                </a:solidFill>
                <a:effectLst/>
                <a:latin typeface="Times New Roman" panose="02020603050405020304" pitchFamily="18" charset="0"/>
                <a:ea typeface="Times New Roman" panose="02020603050405020304" pitchFamily="18" charset="0"/>
              </a:rPr>
              <a:t>защиту</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указанной</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от</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неправомерных</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доступа,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уничтожения,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модифицирования,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блокирования,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копирования,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предоставления,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распространения</a:t>
            </a:r>
            <a:r>
              <a:rPr lang="ru-RU" sz="1600" spc="-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осуществления</a:t>
            </a:r>
            <a:r>
              <a:rPr lang="ru-RU" sz="1600" spc="-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иных неправомерных</a:t>
            </a:r>
            <a:r>
              <a:rPr lang="ru-RU" sz="1600" spc="-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действий.</a:t>
            </a:r>
          </a:p>
        </p:txBody>
      </p:sp>
    </p:spTree>
    <p:extLst>
      <p:ext uri="{BB962C8B-B14F-4D97-AF65-F5344CB8AC3E}">
        <p14:creationId xmlns:p14="http://schemas.microsoft.com/office/powerpoint/2010/main" val="207523099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45</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736601" y="1206326"/>
            <a:ext cx="7670800" cy="1438535"/>
          </a:xfrm>
          <a:prstGeom prst="rect">
            <a:avLst/>
          </a:prstGeom>
          <a:noFill/>
        </p:spPr>
        <p:txBody>
          <a:bodyPr wrap="square">
            <a:spAutoFit/>
          </a:bodyPr>
          <a:lstStyle/>
          <a:p>
            <a:pPr marR="200025" lvl="0" algn="ctr">
              <a:lnSpc>
                <a:spcPct val="111000"/>
              </a:lnSpc>
              <a:buSzPts val="1400"/>
              <a:tabLst>
                <a:tab pos="895350" algn="l"/>
              </a:tabLst>
            </a:pPr>
            <a:r>
              <a:rPr lang="ru-RU" sz="1600" spc="0" dirty="0">
                <a:effectLst/>
                <a:latin typeface="Times New Roman" panose="02020603050405020304" pitchFamily="18" charset="0"/>
                <a:ea typeface="Times New Roman" panose="02020603050405020304" pitchFamily="18" charset="0"/>
              </a:rPr>
              <a:t>Информация,  </a:t>
            </a:r>
            <a:r>
              <a:rPr lang="ru-RU" sz="1600" spc="19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размещенная   </a:t>
            </a:r>
            <a:r>
              <a:rPr lang="ru-RU" sz="1600" spc="18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   </a:t>
            </a:r>
            <a:r>
              <a:rPr lang="ru-RU" sz="1600" spc="18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системе,   </a:t>
            </a:r>
            <a:r>
              <a:rPr lang="ru-RU" sz="1600" spc="19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подлежит   </a:t>
            </a:r>
            <a:r>
              <a:rPr lang="ru-RU" sz="1600" spc="19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защите</a:t>
            </a:r>
            <a:r>
              <a:rPr lang="ru-RU" sz="1600" spc="-34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соответствии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Федеральным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законом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"Об</a:t>
            </a:r>
            <a:r>
              <a:rPr lang="ru-RU" sz="1600" spc="3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3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информационных</a:t>
            </a:r>
            <a:r>
              <a:rPr lang="ru-RU" sz="1600" spc="21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технологиях</a:t>
            </a:r>
            <a:r>
              <a:rPr lang="ru-RU" sz="1600" spc="2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21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a:t>
            </a:r>
            <a:r>
              <a:rPr lang="ru-RU" sz="1600" spc="22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защите</a:t>
            </a:r>
            <a:r>
              <a:rPr lang="ru-RU" sz="1600" spc="21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22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а</a:t>
            </a:r>
            <a:r>
              <a:rPr lang="ru-RU" sz="1600" spc="21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также </a:t>
            </a:r>
            <a:r>
              <a:rPr lang="ru-RU" sz="160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соответствии</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с</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законодательством</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Российской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Федерации</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области</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персональных  </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данных    и   законодательством    Российской    Федерации</a:t>
            </a:r>
            <a:r>
              <a:rPr lang="ru-RU" sz="1600" spc="-33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о коммерческой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тайне и</a:t>
            </a:r>
            <a:r>
              <a:rPr lang="ru-RU" sz="1600" spc="-20"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иной</a:t>
            </a:r>
            <a:r>
              <a:rPr lang="ru-RU" sz="1600" spc="-1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охраняемой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законом тайне.</a:t>
            </a:r>
          </a:p>
        </p:txBody>
      </p:sp>
    </p:spTree>
    <p:extLst>
      <p:ext uri="{BB962C8B-B14F-4D97-AF65-F5344CB8AC3E}">
        <p14:creationId xmlns:p14="http://schemas.microsoft.com/office/powerpoint/2010/main" val="10977402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46</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3423053"/>
          </a:xfrm>
          <a:prstGeom prst="rect">
            <a:avLst/>
          </a:prstGeom>
          <a:noFill/>
        </p:spPr>
        <p:txBody>
          <a:bodyPr wrap="square">
            <a:spAutoFit/>
          </a:bodyPr>
          <a:lstStyle/>
          <a:p>
            <a:pPr marR="19875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Представление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35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вносится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рамках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 следующими информационными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а) 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территориального планирования (поставщик информации - Министерство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экономического</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развития 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б) 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обеспечения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градостроительной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деятельности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Министерство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строительства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жилищно-коммунального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хозяйства</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 Федерации);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в) 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ресурс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кадастр</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особо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охраняемых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природных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 - Министерство природных ресурсов и экологии 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г) единая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землях</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сельскохозяйственного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назначения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землях,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используемых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или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предоставленных для ведения сельского хозяйства в составе земель иных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категорий (поставщик информации - Министерство сельского хозяйства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p:txBody>
      </p:sp>
    </p:spTree>
    <p:extLst>
      <p:ext uri="{BB962C8B-B14F-4D97-AF65-F5344CB8AC3E}">
        <p14:creationId xmlns:p14="http://schemas.microsoft.com/office/powerpoint/2010/main" val="236110853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47</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3423053"/>
          </a:xfrm>
          <a:prstGeom prst="rect">
            <a:avLst/>
          </a:prstGeom>
          <a:noFill/>
        </p:spPr>
        <p:txBody>
          <a:bodyPr wrap="square">
            <a:spAutoFit/>
          </a:bodyPr>
          <a:lstStyle/>
          <a:p>
            <a:pPr marR="19875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Представление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35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вносится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рамках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 следующими информационными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д) 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"Единый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реестр</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культурного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наследия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(памятников</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истории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культуры)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народов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Министерство культуры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е) 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Единого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реестра</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недвижимости</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 - Федеральная служба государственной регистрации, кадастра</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ж) 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единой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электронной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картографической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основы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Федеральная       служба       государственной       регистрации,       кадастра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з) государственная информационная система "Федеральный портал</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пространственных данных" (поставщик информации - Федеральная служба</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регистрации,</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кадастра</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картографии);</a:t>
            </a:r>
          </a:p>
        </p:txBody>
      </p:sp>
    </p:spTree>
    <p:extLst>
      <p:ext uri="{BB962C8B-B14F-4D97-AF65-F5344CB8AC3E}">
        <p14:creationId xmlns:p14="http://schemas.microsoft.com/office/powerpoint/2010/main" val="143270876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48</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3662221"/>
          </a:xfrm>
          <a:prstGeom prst="rect">
            <a:avLst/>
          </a:prstGeom>
          <a:noFill/>
        </p:spPr>
        <p:txBody>
          <a:bodyPr wrap="square">
            <a:spAutoFit/>
          </a:bodyPr>
          <a:lstStyle/>
          <a:p>
            <a:pPr marR="19875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Представление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35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вносится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рамках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 следующими информационными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и) фонд</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кадастровой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оценки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 - Федеральная служба государственной регистрации, кадастра</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картографии);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к) 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адресный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реестр</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Федеральная</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налоговая служба);</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л) 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информационно-аналитическая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"Единая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управления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государственным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имуществом"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агентство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управлению</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государственным</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имуществом);</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м) 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лесной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реестр</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Федеральное агентство лесного хозяйства и (или) органы 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власти субъектов Российской Федерации в соответствии с полномочиями,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установленными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Лесным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кодексом</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н) федеральная государственная информационная система "Единый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фонд</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геологической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недрах"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агентство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 недропользованию);</a:t>
            </a:r>
          </a:p>
        </p:txBody>
      </p:sp>
    </p:spTree>
    <p:extLst>
      <p:ext uri="{BB962C8B-B14F-4D97-AF65-F5344CB8AC3E}">
        <p14:creationId xmlns:p14="http://schemas.microsoft.com/office/powerpoint/2010/main" val="217650201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49</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3662221"/>
          </a:xfrm>
          <a:prstGeom prst="rect">
            <a:avLst/>
          </a:prstGeom>
          <a:noFill/>
        </p:spPr>
        <p:txBody>
          <a:bodyPr wrap="square">
            <a:spAutoFit/>
          </a:bodyPr>
          <a:lstStyle/>
          <a:p>
            <a:pPr marR="19875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Представление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35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вносится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рамках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 следующими информационными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о) федеральная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"Автоматизированная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лицензирования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недропользования"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Федеральное</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агентство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недропользованию);</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п) государственный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водный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реестр</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агентство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водных</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ресурсов);</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р) федеральный фонд</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данных дистанционного</a:t>
            </a:r>
            <a:r>
              <a:rPr lang="ru-RU" sz="1400" spc="35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зондирования Земли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из</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космоса   (поставщик   информации   -   Государственная   корпорация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 космической</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деятельности "Роскосмос");</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с) государственные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обеспечения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градостроительной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деятельности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власти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подведомственные</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им организации);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т) региональные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фонды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власти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a:t>
            </a:r>
          </a:p>
        </p:txBody>
      </p:sp>
    </p:spTree>
    <p:extLst>
      <p:ext uri="{BB962C8B-B14F-4D97-AF65-F5344CB8AC3E}">
        <p14:creationId xmlns:p14="http://schemas.microsoft.com/office/powerpoint/2010/main" val="349033534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50</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1988045"/>
          </a:xfrm>
          <a:prstGeom prst="rect">
            <a:avLst/>
          </a:prstGeom>
          <a:noFill/>
        </p:spPr>
        <p:txBody>
          <a:bodyPr wrap="square">
            <a:spAutoFit/>
          </a:bodyPr>
          <a:lstStyle/>
          <a:p>
            <a:pPr marR="19875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Представление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35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вносится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систему,</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осуществляется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рамках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информационного</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 следующими информационными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системами:</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у) иные информационные системы органов исполнительной власти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содержащие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числе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(поставщики</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государственной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власти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органы</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самоуправления);</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ф)</a:t>
            </a:r>
            <a:r>
              <a:rPr lang="ru-RU" sz="1400" spc="3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иные	информационные	системы,	содержащие	в	том числе</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данные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(поставщики</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юридические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лица).</a:t>
            </a:r>
          </a:p>
        </p:txBody>
      </p:sp>
    </p:spTree>
    <p:extLst>
      <p:ext uri="{BB962C8B-B14F-4D97-AF65-F5344CB8AC3E}">
        <p14:creationId xmlns:p14="http://schemas.microsoft.com/office/powerpoint/2010/main" val="255944562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51</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762001" y="606086"/>
            <a:ext cx="7670800" cy="3901389"/>
          </a:xfrm>
          <a:prstGeom prst="rect">
            <a:avLst/>
          </a:prstGeom>
          <a:noFill/>
        </p:spPr>
        <p:txBody>
          <a:bodyPr wrap="square">
            <a:spAutoFit/>
          </a:bodyPr>
          <a:lstStyle/>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При	ведении	системы	осуществляется	информационное взаимодействие со следующими </a:t>
            </a:r>
            <a:r>
              <a:rPr lang="ru-RU" sz="1400" b="1" u="sng" dirty="0">
                <a:effectLst/>
                <a:latin typeface="Times New Roman" panose="02020603050405020304" pitchFamily="18" charset="0"/>
                <a:ea typeface="Times New Roman" panose="02020603050405020304" pitchFamily="18" charset="0"/>
              </a:rPr>
              <a:t>информационными системами</a:t>
            </a:r>
            <a:r>
              <a:rPr lang="ru-RU" sz="1400" dirty="0">
                <a:effectLst/>
                <a:latin typeface="Times New Roman" panose="02020603050405020304" pitchFamily="18" charset="0"/>
                <a:ea typeface="Times New Roman" panose="02020603050405020304" pitchFamily="18" charset="0"/>
              </a:rPr>
              <a:t>:</a:t>
            </a:r>
          </a:p>
          <a:p>
            <a:pPr marR="198755" lvl="0" algn="just">
              <a:lnSpc>
                <a:spcPct val="111000"/>
              </a:lnSpc>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а) федеральная государственная информационная система "Единая система идентификации</a:t>
            </a:r>
            <a:r>
              <a:rPr lang="ru-RU" sz="1400" dirty="0">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dirty="0">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аутентификации	в инфраструктуре, обеспечивающей	информационно-технологическое взаимодействие</a:t>
            </a:r>
            <a:r>
              <a:rPr lang="ru-RU" sz="1400" dirty="0">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информационных	систем,	используемых	для предоставления</a:t>
            </a: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государственных и муниципальных услуг в электронной форме";</a:t>
            </a:r>
          </a:p>
          <a:p>
            <a:pPr marR="198755" lvl="0" algn="just">
              <a:lnSpc>
                <a:spcPct val="111000"/>
              </a:lnSpc>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б) федеральная государственная информационная система "Единый портал государственных и муниципальных услуг (функций)";</a:t>
            </a:r>
          </a:p>
          <a:p>
            <a:pPr marR="198755" lvl="0" algn="just">
              <a:lnSpc>
                <a:spcPct val="111000"/>
              </a:lnSpc>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в) федеральная государственная информационная система "Единая информационная платформа национальной системы управления данными"; </a:t>
            </a:r>
          </a:p>
          <a:p>
            <a:pPr marR="198755" lvl="0" algn="just">
              <a:lnSpc>
                <a:spcPct val="111000"/>
              </a:lnSpc>
              <a:buSzPts val="1400"/>
              <a:tabLst>
                <a:tab pos="895350" algn="l"/>
              </a:tabLst>
            </a:pPr>
            <a:endParaRPr lang="ru-RU" sz="1400" dirty="0">
              <a:latin typeface="Times New Roman" panose="02020603050405020304" pitchFamily="18" charset="0"/>
              <a:ea typeface="Times New Roman" panose="02020603050405020304" pitchFamily="18" charset="0"/>
            </a:endParaRPr>
          </a:p>
          <a:p>
            <a:pPr marR="19875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г) единая система межведомственного электронного взаимодействия.</a:t>
            </a:r>
          </a:p>
          <a:p>
            <a:pPr marR="198755" lvl="0" algn="just">
              <a:lnSpc>
                <a:spcPct val="111000"/>
              </a:lnSpc>
              <a:buSzPts val="1400"/>
              <a:tabLst>
                <a:tab pos="895350" algn="l"/>
              </a:tabLst>
            </a:pPr>
            <a:endParaRPr lang="ru-RU" sz="1400" dirty="0">
              <a:effectLst/>
              <a:latin typeface="Times New Roman" panose="02020603050405020304" pitchFamily="18" charset="0"/>
              <a:ea typeface="Times New Roman" panose="02020603050405020304" pitchFamily="18" charset="0"/>
            </a:endParaRPr>
          </a:p>
        </p:txBody>
      </p:sp>
      <p:sp>
        <p:nvSpPr>
          <p:cNvPr id="2" name="Фигура, имеющая форму буквы L 1">
            <a:extLst>
              <a:ext uri="{FF2B5EF4-FFF2-40B4-BE49-F238E27FC236}">
                <a16:creationId xmlns:a16="http://schemas.microsoft.com/office/drawing/2014/main" id="{2B361278-16C9-42B4-B679-3585F96C0396}"/>
              </a:ext>
            </a:extLst>
          </p:cNvPr>
          <p:cNvSpPr/>
          <p:nvPr/>
        </p:nvSpPr>
        <p:spPr bwMode="auto">
          <a:xfrm>
            <a:off x="769318" y="2392548"/>
            <a:ext cx="7265143" cy="72008"/>
          </a:xfrm>
          <a:prstGeom prst="corner">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2" name="Фигура, имеющая форму буквы L 11">
            <a:extLst>
              <a:ext uri="{FF2B5EF4-FFF2-40B4-BE49-F238E27FC236}">
                <a16:creationId xmlns:a16="http://schemas.microsoft.com/office/drawing/2014/main" id="{C14DA3D4-97E8-4F95-8E2F-1DB9AE256080}"/>
              </a:ext>
            </a:extLst>
          </p:cNvPr>
          <p:cNvSpPr/>
          <p:nvPr/>
        </p:nvSpPr>
        <p:spPr bwMode="auto">
          <a:xfrm>
            <a:off x="762001" y="3078534"/>
            <a:ext cx="7265143" cy="72008"/>
          </a:xfrm>
          <a:prstGeom prst="corner">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3" name="Фигура, имеющая форму буквы L 12">
            <a:extLst>
              <a:ext uri="{FF2B5EF4-FFF2-40B4-BE49-F238E27FC236}">
                <a16:creationId xmlns:a16="http://schemas.microsoft.com/office/drawing/2014/main" id="{EEBB8D77-BD15-47C1-8668-5801C33AE058}"/>
              </a:ext>
            </a:extLst>
          </p:cNvPr>
          <p:cNvSpPr/>
          <p:nvPr/>
        </p:nvSpPr>
        <p:spPr bwMode="auto">
          <a:xfrm>
            <a:off x="769318" y="3793004"/>
            <a:ext cx="7265143" cy="72008"/>
          </a:xfrm>
          <a:prstGeom prst="corner">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7646537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52</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55638" y="714077"/>
            <a:ext cx="7670800" cy="2466381"/>
          </a:xfrm>
          <a:prstGeom prst="rect">
            <a:avLst/>
          </a:prstGeom>
          <a:noFill/>
        </p:spPr>
        <p:txBody>
          <a:bodyPr wrap="square">
            <a:spAutoFit/>
          </a:bodyPr>
          <a:lstStyle/>
          <a:p>
            <a:pPr marR="201295" lvl="0" algn="just">
              <a:lnSpc>
                <a:spcPct val="111000"/>
              </a:lnSpc>
              <a:buSzPts val="1400"/>
              <a:tabLst>
                <a:tab pos="895350" algn="l"/>
              </a:tabLst>
            </a:pPr>
            <a:r>
              <a:rPr lang="ru-RU" sz="1400" spc="0" dirty="0">
                <a:effectLst/>
                <a:latin typeface="Times New Roman" panose="02020603050405020304" pitchFamily="18" charset="0"/>
                <a:ea typeface="Times New Roman" panose="02020603050405020304" pitchFamily="18" charset="0"/>
              </a:rPr>
              <a:t>В целях организации информационного взаимодействия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      </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информационными        системами        поставщиков        информации</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пользователей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поставщик</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или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пользователь заключают соглашение об информационном взаимодействии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a:t>
            </a:r>
            <a:r>
              <a:rPr lang="ru-RU" sz="1400" spc="9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системой,</a:t>
            </a:r>
            <a:r>
              <a:rPr lang="ru-RU" sz="1400" spc="8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9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котором</a:t>
            </a:r>
            <a:r>
              <a:rPr lang="ru-RU" sz="1400" spc="8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определяется</a:t>
            </a:r>
            <a:r>
              <a:rPr lang="ru-RU" sz="1400" spc="8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организация</a:t>
            </a:r>
            <a:r>
              <a:rPr lang="ru-RU" sz="1400" spc="9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взаимодействия</a:t>
            </a:r>
            <a:r>
              <a:rPr lang="ru-RU" sz="1400" spc="9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информационных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а</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также</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информация,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представляемая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поставщиком информации, которая вносится в систему, порядок и сроки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представления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такой информации.</a:t>
            </a:r>
          </a:p>
          <a:p>
            <a:pPr marR="201295" lvl="0" algn="just">
              <a:lnSpc>
                <a:spcPct val="111000"/>
              </a:lnSpc>
              <a:buSzPts val="1400"/>
              <a:tabLst>
                <a:tab pos="895350" algn="l"/>
              </a:tabLst>
            </a:pPr>
            <a:endParaRPr lang="ru-RU" sz="1400" spc="0" dirty="0">
              <a:effectLst/>
              <a:latin typeface="Times New Roman" panose="02020603050405020304" pitchFamily="18" charset="0"/>
              <a:ea typeface="Times New Roman" panose="02020603050405020304" pitchFamily="18" charset="0"/>
            </a:endParaRPr>
          </a:p>
          <a:p>
            <a:pPr marR="201295" lvl="0" algn="just">
              <a:lnSpc>
                <a:spcPct val="111000"/>
              </a:lnSpc>
              <a:buSzPts val="1400"/>
              <a:tabLst>
                <a:tab pos="895350" algn="l"/>
              </a:tabLst>
            </a:pPr>
            <a:r>
              <a:rPr lang="ru-RU" sz="1400" dirty="0">
                <a:effectLst/>
                <a:latin typeface="Times New Roman" panose="02020603050405020304" pitchFamily="18" charset="0"/>
                <a:ea typeface="Times New Roman" panose="02020603050405020304" pitchFamily="18" charset="0"/>
              </a:rPr>
              <a:t>Заключение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оператором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системы</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соглашения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Федеральной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службой     государственной    регистрации,    кадастра     и    картографии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информационном взаимодействии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системой не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требуется.</a:t>
            </a:r>
          </a:p>
        </p:txBody>
      </p:sp>
    </p:spTree>
    <p:extLst>
      <p:ext uri="{BB962C8B-B14F-4D97-AF65-F5344CB8AC3E}">
        <p14:creationId xmlns:p14="http://schemas.microsoft.com/office/powerpoint/2010/main" val="1252786430"/>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53</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43811" y="997201"/>
            <a:ext cx="7670800" cy="2196276"/>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txBody>
          <a:bodyPr wrap="square">
            <a:spAutoFit/>
          </a:bodyPr>
          <a:lstStyle/>
          <a:p>
            <a:pPr marR="201295" lvl="0" algn="ctr">
              <a:lnSpc>
                <a:spcPct val="111000"/>
              </a:lnSpc>
              <a:buSzPts val="1400"/>
              <a:tabLst>
                <a:tab pos="895350" algn="l"/>
              </a:tabLst>
            </a:pPr>
            <a:r>
              <a:rPr lang="ru-RU" sz="1600" spc="0" dirty="0">
                <a:effectLst/>
                <a:latin typeface="Times New Roman" panose="02020603050405020304" pitchFamily="18" charset="0"/>
                <a:ea typeface="Times New Roman" panose="02020603050405020304" pitchFamily="18" charset="0"/>
              </a:rPr>
              <a:t>Система содержит общедоступную информацию и информацию, доступ к которой осуществляется с использованием федеральной государственной	информационной системы	"Единая	система идентификации и	аутентификации инфраструктуре, обеспечивающей информационно-технологическое</a:t>
            </a:r>
            <a:r>
              <a:rPr lang="ru-RU" sz="1600" dirty="0">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взаимодействие</a:t>
            </a:r>
            <a:r>
              <a:rPr lang="ru-RU" sz="1600" dirty="0">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информационных</a:t>
            </a:r>
            <a:r>
              <a:rPr lang="ru-RU" sz="1600" dirty="0">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 используемых	для предоставления государственных</a:t>
            </a:r>
            <a:r>
              <a:rPr lang="ru-RU" sz="1600" dirty="0">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 муниципальных услуг в электронной форме".</a:t>
            </a:r>
          </a:p>
        </p:txBody>
      </p:sp>
    </p:spTree>
    <p:extLst>
      <p:ext uri="{BB962C8B-B14F-4D97-AF65-F5344CB8AC3E}">
        <p14:creationId xmlns:p14="http://schemas.microsoft.com/office/powerpoint/2010/main" val="143217840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54</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03934" y="728627"/>
            <a:ext cx="7670800" cy="1031373"/>
          </a:xfrm>
          <a:prstGeom prst="rect">
            <a:avLst/>
          </a:prstGeom>
          <a:noFill/>
        </p:spPr>
        <p:txBody>
          <a:bodyPr wrap="square">
            <a:spAutoFit/>
          </a:bodyPr>
          <a:lstStyle/>
          <a:p>
            <a:pPr marR="198120" lvl="0" algn="just">
              <a:lnSpc>
                <a:spcPct val="111000"/>
              </a:lnSpc>
              <a:spcBef>
                <a:spcPts val="190"/>
              </a:spcBef>
              <a:spcAft>
                <a:spcPts val="0"/>
              </a:spcAft>
              <a:buSzPts val="1400"/>
              <a:tabLst>
                <a:tab pos="895350" algn="l"/>
              </a:tabLst>
            </a:pPr>
            <a:r>
              <a:rPr lang="ru-RU" sz="1400" spc="0" dirty="0">
                <a:effectLst/>
                <a:latin typeface="Times New Roman" panose="02020603050405020304" pitchFamily="18" charset="0"/>
                <a:ea typeface="Times New Roman" panose="02020603050405020304" pitchFamily="18" charset="0"/>
              </a:rPr>
              <a:t>Состав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сведений,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подлежащих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размещению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системе,</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формируется</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оператором</a:t>
            </a:r>
            <a:r>
              <a:rPr lang="ru-RU" sz="1400" spc="3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из</a:t>
            </a:r>
            <a:r>
              <a:rPr lang="ru-RU" sz="1400" spc="31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состава</a:t>
            </a:r>
            <a:r>
              <a:rPr lang="ru-RU" sz="1400" spc="30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пространственных</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данных</a:t>
            </a:r>
            <a:r>
              <a:rPr lang="ru-RU" sz="1400" spc="-34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 иной связанной с ними информации, содержащихся в информационных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системах,    предусмотренных    пунктом     15    настоящего     Положения,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включает в</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себя:</a:t>
            </a:r>
          </a:p>
        </p:txBody>
      </p:sp>
      <p:sp>
        <p:nvSpPr>
          <p:cNvPr id="12" name="TextBox 11">
            <a:extLst>
              <a:ext uri="{FF2B5EF4-FFF2-40B4-BE49-F238E27FC236}">
                <a16:creationId xmlns:a16="http://schemas.microsoft.com/office/drawing/2014/main" id="{4AE6C23D-3ABC-4EB7-8430-21C1958F95D5}"/>
              </a:ext>
            </a:extLst>
          </p:cNvPr>
          <p:cNvSpPr txBox="1"/>
          <p:nvPr/>
        </p:nvSpPr>
        <p:spPr>
          <a:xfrm>
            <a:off x="518730" y="1892818"/>
            <a:ext cx="7841207" cy="1800173"/>
          </a:xfrm>
          <a:prstGeom prst="rect">
            <a:avLst/>
          </a:prstGeom>
          <a:noFill/>
        </p:spPr>
        <p:txBody>
          <a:bodyPr wrap="square">
            <a:spAutoFit/>
          </a:bodyPr>
          <a:lstStyle/>
          <a:p>
            <a:pPr marL="176530" marR="199390" indent="448945" algn="just">
              <a:lnSpc>
                <a:spcPct val="111000"/>
              </a:lnSpc>
              <a:spcBef>
                <a:spcPts val="445"/>
              </a:spcBef>
              <a:spcAft>
                <a:spcPts val="0"/>
              </a:spcAft>
            </a:pPr>
            <a:r>
              <a:rPr lang="ru-RU" sz="1400" dirty="0">
                <a:effectLst/>
                <a:latin typeface="Times New Roman" panose="02020603050405020304" pitchFamily="18" charset="0"/>
                <a:ea typeface="Times New Roman" panose="02020603050405020304" pitchFamily="18" charset="0"/>
              </a:rPr>
              <a:t>а)</a:t>
            </a:r>
            <a:r>
              <a:rPr lang="ru-RU" sz="1400" spc="1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1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13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природных</a:t>
            </a:r>
            <a:r>
              <a:rPr lang="ru-RU" sz="1400" spc="1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объектах,</a:t>
            </a:r>
            <a:r>
              <a:rPr lang="ru-RU" sz="1400" spc="1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искусственных</a:t>
            </a:r>
            <a:r>
              <a:rPr lang="ru-RU" sz="1400" spc="1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1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иных</a:t>
            </a:r>
            <a:r>
              <a:rPr lang="ru-RU" sz="1400" spc="1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объектах</a:t>
            </a:r>
            <a:r>
              <a:rPr lang="ru-RU" sz="1400" spc="-34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том</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числе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земельных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участках,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зданиях,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строениях,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сооружениях),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включая</a:t>
            </a:r>
            <a:r>
              <a:rPr lang="ru-RU" sz="1400" spc="9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7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a:t>
            </a:r>
            <a:r>
              <a:rPr lang="ru-RU" sz="1400" spc="9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их</a:t>
            </a:r>
            <a:r>
              <a:rPr lang="ru-RU" sz="1400" spc="9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форме,</a:t>
            </a:r>
            <a:r>
              <a:rPr lang="ru-RU" sz="1400" spc="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местоположении</a:t>
            </a:r>
            <a:r>
              <a:rPr lang="ru-RU" sz="1400" spc="8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свойствах,</a:t>
            </a:r>
            <a:r>
              <a:rPr lang="ru-RU" sz="1400" spc="8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8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том</a:t>
            </a:r>
            <a:r>
              <a:rPr lang="ru-RU" sz="1400" spc="8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числе</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использованием координат;</a:t>
            </a:r>
          </a:p>
          <a:p>
            <a:pPr marL="176530" marR="199390" indent="448945" algn="just">
              <a:lnSpc>
                <a:spcPct val="111000"/>
              </a:lnSpc>
              <a:spcBef>
                <a:spcPts val="445"/>
              </a:spcBef>
              <a:spcAft>
                <a:spcPts val="0"/>
              </a:spcAft>
            </a:pPr>
            <a:endParaRPr lang="ru-RU" sz="1400" dirty="0">
              <a:effectLst/>
              <a:latin typeface="Times New Roman" panose="02020603050405020304" pitchFamily="18" charset="0"/>
              <a:ea typeface="Times New Roman" panose="02020603050405020304" pitchFamily="18" charset="0"/>
            </a:endParaRPr>
          </a:p>
          <a:p>
            <a:pPr marL="176530" marR="198120" indent="448945" algn="just">
              <a:lnSpc>
                <a:spcPct val="111000"/>
              </a:lnSpc>
            </a:pPr>
            <a:r>
              <a:rPr lang="ru-RU" sz="1400" dirty="0">
                <a:effectLst/>
                <a:latin typeface="Times New Roman" panose="02020603050405020304" pitchFamily="18" charset="0"/>
                <a:ea typeface="Times New Roman" panose="02020603050405020304" pitchFamily="18" charset="0"/>
              </a:rPr>
              <a:t>б) сведения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из</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документов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территориального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планирования,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градостроительного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зонирования,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документации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по</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планировке</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градостроительной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проектной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документации,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содержащей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существующих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планируемых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объектах</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недвижимости;</a:t>
            </a:r>
          </a:p>
        </p:txBody>
      </p:sp>
      <p:cxnSp>
        <p:nvCxnSpPr>
          <p:cNvPr id="3" name="Прямая со стрелкой 2">
            <a:extLst>
              <a:ext uri="{FF2B5EF4-FFF2-40B4-BE49-F238E27FC236}">
                <a16:creationId xmlns:a16="http://schemas.microsoft.com/office/drawing/2014/main" id="{A8309173-7633-4615-BE05-072D9A2475C7}"/>
              </a:ext>
            </a:extLst>
          </p:cNvPr>
          <p:cNvCxnSpPr/>
          <p:nvPr/>
        </p:nvCxnSpPr>
        <p:spPr bwMode="auto">
          <a:xfrm>
            <a:off x="3096245" y="1710382"/>
            <a:ext cx="2448272" cy="0"/>
          </a:xfrm>
          <a:prstGeom prst="straightConnector1">
            <a:avLst/>
          </a:prstGeom>
          <a:solidFill>
            <a:schemeClr val="accent1"/>
          </a:solidFill>
          <a:ln w="9525" cap="flat" cmpd="sng" algn="ctr">
            <a:solidFill>
              <a:srgbClr val="00B0F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59157507"/>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55</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03934" y="728627"/>
            <a:ext cx="7670800" cy="1031373"/>
          </a:xfrm>
          <a:prstGeom prst="rect">
            <a:avLst/>
          </a:prstGeom>
          <a:noFill/>
        </p:spPr>
        <p:txBody>
          <a:bodyPr wrap="square">
            <a:spAutoFit/>
          </a:bodyPr>
          <a:lstStyle/>
          <a:p>
            <a:pPr marR="198120" lvl="0" algn="just">
              <a:lnSpc>
                <a:spcPct val="111000"/>
              </a:lnSpc>
              <a:spcBef>
                <a:spcPts val="190"/>
              </a:spcBef>
              <a:spcAft>
                <a:spcPts val="0"/>
              </a:spcAft>
              <a:buSzPts val="1400"/>
              <a:tabLst>
                <a:tab pos="895350" algn="l"/>
              </a:tabLst>
            </a:pPr>
            <a:r>
              <a:rPr lang="ru-RU" sz="1400" spc="0" dirty="0">
                <a:effectLst/>
                <a:latin typeface="Times New Roman" panose="02020603050405020304" pitchFamily="18" charset="0"/>
                <a:ea typeface="Times New Roman" panose="02020603050405020304" pitchFamily="18" charset="0"/>
              </a:rPr>
              <a:t>Состав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сведений,</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подлежащих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размещению</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системе,</a:t>
            </a:r>
            <a:r>
              <a:rPr lang="ru-RU" sz="1400" spc="-33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формируется</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оператором</a:t>
            </a:r>
            <a:r>
              <a:rPr lang="ru-RU" sz="1400" spc="32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системы</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из</a:t>
            </a:r>
            <a:r>
              <a:rPr lang="ru-RU" sz="1400" spc="31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состава</a:t>
            </a:r>
            <a:r>
              <a:rPr lang="ru-RU" sz="1400" spc="30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пространственных</a:t>
            </a:r>
            <a:r>
              <a:rPr lang="ru-RU" sz="1400" spc="32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данных</a:t>
            </a:r>
            <a:r>
              <a:rPr lang="ru-RU" sz="1400" spc="-34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 иной связанной с ними информации, содержащихся в информационных</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системах,    предусмотренных    пунктом     15    настоящего     Положения,</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включает в</a:t>
            </a:r>
            <a:r>
              <a:rPr lang="ru-RU" sz="1400" spc="-10" dirty="0">
                <a:effectLst/>
                <a:latin typeface="Times New Roman" panose="02020603050405020304" pitchFamily="18" charset="0"/>
                <a:ea typeface="Times New Roman" panose="02020603050405020304" pitchFamily="18" charset="0"/>
              </a:rPr>
              <a:t> </a:t>
            </a:r>
            <a:r>
              <a:rPr lang="ru-RU" sz="1400" spc="0" dirty="0">
                <a:effectLst/>
                <a:latin typeface="Times New Roman" panose="02020603050405020304" pitchFamily="18" charset="0"/>
                <a:ea typeface="Times New Roman" panose="02020603050405020304" pitchFamily="18" charset="0"/>
              </a:rPr>
              <a:t>себя:</a:t>
            </a:r>
          </a:p>
        </p:txBody>
      </p:sp>
      <p:sp>
        <p:nvSpPr>
          <p:cNvPr id="12" name="TextBox 11">
            <a:extLst>
              <a:ext uri="{FF2B5EF4-FFF2-40B4-BE49-F238E27FC236}">
                <a16:creationId xmlns:a16="http://schemas.microsoft.com/office/drawing/2014/main" id="{4AE6C23D-3ABC-4EB7-8430-21C1958F95D5}"/>
              </a:ext>
            </a:extLst>
          </p:cNvPr>
          <p:cNvSpPr txBox="1"/>
          <p:nvPr/>
        </p:nvSpPr>
        <p:spPr>
          <a:xfrm>
            <a:off x="518730" y="1892818"/>
            <a:ext cx="7841207" cy="2944717"/>
          </a:xfrm>
          <a:prstGeom prst="rect">
            <a:avLst/>
          </a:prstGeom>
          <a:noFill/>
        </p:spPr>
        <p:txBody>
          <a:bodyPr wrap="square">
            <a:spAutoFit/>
          </a:bodyPr>
          <a:lstStyle/>
          <a:p>
            <a:pPr marL="176530" marR="196850" indent="448945" algn="just">
              <a:lnSpc>
                <a:spcPct val="111000"/>
              </a:lnSpc>
            </a:pP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особыми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условиями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использования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территориальных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публичных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сервитутов,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 территорий объектов культурного наследия, особо охраняемых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природных территорий, особых экономических зон, охотничьих угодий,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опережающего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социально-экономического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развития,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территориального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развития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игорных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лесничеств, о государственной границе Российской Федерации, границах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между</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субъектами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Российской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Федерации,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муниципальных</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образований, границах населенных пунктов, о береговых линиях (границах</a:t>
            </a:r>
            <a:r>
              <a:rPr lang="ru-RU" sz="1400" spc="-33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водных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объектов),</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Байкальской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природной</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ее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экологических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зон,</a:t>
            </a:r>
            <a:r>
              <a:rPr lang="ru-RU" sz="1400" spc="-3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а</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также</a:t>
            </a:r>
            <a:r>
              <a:rPr lang="ru-RU" sz="1400" spc="-1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2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проектах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межевания</a:t>
            </a:r>
            <a:r>
              <a:rPr lang="ru-RU" sz="1400" spc="-1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территорий;</a:t>
            </a:r>
          </a:p>
          <a:p>
            <a:pPr marL="176530" marR="196850" indent="448945" algn="just">
              <a:lnSpc>
                <a:spcPct val="111000"/>
              </a:lnSpc>
            </a:pPr>
            <a:r>
              <a:rPr lang="ru-RU" sz="1400" dirty="0">
                <a:effectLst/>
                <a:latin typeface="Times New Roman" panose="02020603050405020304" pitchFamily="18" charset="0"/>
                <a:ea typeface="Times New Roman" panose="02020603050405020304" pitchFamily="18" charset="0"/>
              </a:rPr>
              <a:t>г) сведения о сельскохозяйственных угодьях;</a:t>
            </a:r>
            <a:r>
              <a:rPr lang="ru-RU" sz="1400" spc="-335" dirty="0">
                <a:effectLst/>
                <a:latin typeface="Times New Roman" panose="02020603050405020304" pitchFamily="18" charset="0"/>
                <a:ea typeface="Times New Roman" panose="02020603050405020304" pitchFamily="18" charset="0"/>
              </a:rPr>
              <a:t> </a:t>
            </a:r>
          </a:p>
          <a:p>
            <a:pPr marL="176530" marR="196850" indent="448945" algn="just">
              <a:lnSpc>
                <a:spcPct val="111000"/>
              </a:lnSpc>
            </a:pPr>
            <a:r>
              <a:rPr lang="ru-RU" sz="1400" dirty="0">
                <a:effectLst/>
                <a:latin typeface="Times New Roman" panose="02020603050405020304" pitchFamily="18" charset="0"/>
                <a:ea typeface="Times New Roman" panose="02020603050405020304" pitchFamily="18" charset="0"/>
              </a:rPr>
              <a:t>д)</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2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границах лесничеств;</a:t>
            </a:r>
          </a:p>
          <a:p>
            <a:pPr marL="176530" marR="203200" indent="448945" algn="just">
              <a:lnSpc>
                <a:spcPct val="111000"/>
              </a:lnSpc>
            </a:pPr>
            <a:r>
              <a:rPr lang="ru-RU" sz="1400" dirty="0">
                <a:effectLst/>
                <a:latin typeface="Times New Roman" panose="02020603050405020304" pitchFamily="18" charset="0"/>
                <a:ea typeface="Times New Roman" panose="02020603050405020304" pitchFamily="18" charset="0"/>
              </a:rPr>
              <a:t>е) иные</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сведения</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пространственных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объектах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a:t>
            </a:r>
            <a:r>
              <a:rPr lang="ru-RU" sz="1400" spc="35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их</a:t>
            </a:r>
            <a:r>
              <a:rPr lang="ru-RU" sz="1400" spc="5"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характеристиках.</a:t>
            </a:r>
          </a:p>
        </p:txBody>
      </p:sp>
      <p:cxnSp>
        <p:nvCxnSpPr>
          <p:cNvPr id="13" name="Прямая со стрелкой 12">
            <a:extLst>
              <a:ext uri="{FF2B5EF4-FFF2-40B4-BE49-F238E27FC236}">
                <a16:creationId xmlns:a16="http://schemas.microsoft.com/office/drawing/2014/main" id="{9E15DB04-840A-48DD-AFB4-1D35C336294B}"/>
              </a:ext>
            </a:extLst>
          </p:cNvPr>
          <p:cNvCxnSpPr/>
          <p:nvPr/>
        </p:nvCxnSpPr>
        <p:spPr bwMode="auto">
          <a:xfrm>
            <a:off x="3096245" y="1710382"/>
            <a:ext cx="2448272" cy="0"/>
          </a:xfrm>
          <a:prstGeom prst="straightConnector1">
            <a:avLst/>
          </a:prstGeom>
          <a:solidFill>
            <a:schemeClr val="accent1"/>
          </a:solidFill>
          <a:ln w="9525" cap="flat" cmpd="sng" algn="ctr">
            <a:solidFill>
              <a:srgbClr val="00B0F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52299956"/>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56</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55638" y="990302"/>
            <a:ext cx="7670800" cy="1985095"/>
          </a:xfrm>
          <a:prstGeom prst="rect">
            <a:avLst/>
          </a:prstGeom>
          <a:noFill/>
        </p:spPr>
        <p:txBody>
          <a:bodyPr wrap="square">
            <a:spAutoFit/>
          </a:bodyPr>
          <a:lstStyle/>
          <a:p>
            <a:pPr marR="200660" lvl="0" algn="just">
              <a:lnSpc>
                <a:spcPct val="111000"/>
              </a:lnSpc>
              <a:buSzPts val="1400"/>
              <a:tabLst>
                <a:tab pos="895350" algn="l"/>
              </a:tabLst>
            </a:pPr>
            <a:r>
              <a:rPr lang="ru-RU" sz="1600" spc="0" dirty="0">
                <a:effectLst/>
                <a:latin typeface="Times New Roman" panose="02020603050405020304" pitchFamily="18" charset="0"/>
                <a:ea typeface="Times New Roman" panose="02020603050405020304" pitchFamily="18" charset="0"/>
              </a:rPr>
              <a:t>Под</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подключением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к</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понимается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процедура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подтверждения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прав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пользователя,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поставщика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совершении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действий 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системе.</a:t>
            </a:r>
          </a:p>
          <a:p>
            <a:pPr marR="200660" lvl="0" algn="just">
              <a:lnSpc>
                <a:spcPct val="111000"/>
              </a:lnSpc>
              <a:buSzPts val="1400"/>
              <a:tabLst>
                <a:tab pos="895350" algn="l"/>
              </a:tabLst>
            </a:pPr>
            <a:endParaRPr lang="ru-RU" sz="1600" spc="0" dirty="0">
              <a:effectLst/>
              <a:latin typeface="Times New Roman" panose="02020603050405020304" pitchFamily="18" charset="0"/>
              <a:ea typeface="Times New Roman" panose="02020603050405020304" pitchFamily="18" charset="0"/>
            </a:endParaRPr>
          </a:p>
          <a:p>
            <a:pPr marR="199390" lvl="0" algn="just">
              <a:lnSpc>
                <a:spcPct val="111000"/>
              </a:lnSpc>
              <a:buSzPts val="1400"/>
              <a:tabLst>
                <a:tab pos="895350" algn="l"/>
                <a:tab pos="1669415" algn="l"/>
                <a:tab pos="3376930" algn="l"/>
                <a:tab pos="4975225" algn="l"/>
              </a:tabLst>
            </a:pPr>
            <a:r>
              <a:rPr lang="ru-RU" sz="1600" spc="0" dirty="0">
                <a:effectLst/>
                <a:latin typeface="Times New Roman" panose="02020603050405020304" pitchFamily="18" charset="0"/>
                <a:ea typeface="Times New Roman" panose="02020603050405020304" pitchFamily="18" charset="0"/>
              </a:rPr>
              <a:t>Ответственность</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полноту,</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актуальность</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достоверность</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информации, представляемой	поставщиками	информации</a:t>
            </a:r>
            <a:r>
              <a:rPr lang="ru-RU" sz="1600" spc="-34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30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пользователями</a:t>
            </a:r>
            <a:r>
              <a:rPr lang="ru-RU" sz="1600" spc="6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при</a:t>
            </a:r>
            <a:r>
              <a:rPr lang="ru-RU" sz="1600" spc="6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информационном</a:t>
            </a:r>
            <a:r>
              <a:rPr lang="ru-RU" sz="1600" spc="64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взаимодействии</a:t>
            </a:r>
            <a:r>
              <a:rPr lang="ru-RU" sz="1600" spc="64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a:t>
            </a:r>
            <a:r>
              <a:rPr lang="ru-RU" sz="1600" spc="65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системой,</a:t>
            </a:r>
            <a:r>
              <a:rPr lang="ru-RU" sz="1600" spc="-34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а также своевременность ее представления несут поставщики информации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 пользователи.</a:t>
            </a:r>
          </a:p>
        </p:txBody>
      </p:sp>
      <p:sp>
        <p:nvSpPr>
          <p:cNvPr id="2" name="Знак ''минус'' 1">
            <a:extLst>
              <a:ext uri="{FF2B5EF4-FFF2-40B4-BE49-F238E27FC236}">
                <a16:creationId xmlns:a16="http://schemas.microsoft.com/office/drawing/2014/main" id="{597D88C7-D447-4D46-B7E6-D6B7004F4802}"/>
              </a:ext>
            </a:extLst>
          </p:cNvPr>
          <p:cNvSpPr/>
          <p:nvPr/>
        </p:nvSpPr>
        <p:spPr bwMode="auto">
          <a:xfrm>
            <a:off x="2232149" y="1566366"/>
            <a:ext cx="3744416" cy="288032"/>
          </a:xfrm>
          <a:prstGeom prst="mathMinus">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2" name="Знак ''минус'' 11">
            <a:extLst>
              <a:ext uri="{FF2B5EF4-FFF2-40B4-BE49-F238E27FC236}">
                <a16:creationId xmlns:a16="http://schemas.microsoft.com/office/drawing/2014/main" id="{A1FA9E15-71FC-4792-B2A3-217F450BD462}"/>
              </a:ext>
            </a:extLst>
          </p:cNvPr>
          <p:cNvSpPr/>
          <p:nvPr/>
        </p:nvSpPr>
        <p:spPr bwMode="auto">
          <a:xfrm>
            <a:off x="2232149" y="2975397"/>
            <a:ext cx="3744416" cy="288032"/>
          </a:xfrm>
          <a:prstGeom prst="mathMinus">
            <a:avLst/>
          </a:prstGeom>
          <a:solidFill>
            <a:srgbClr val="80BF4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27662284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57</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484981" y="714077"/>
            <a:ext cx="7670800" cy="2221827"/>
          </a:xfrm>
          <a:prstGeom prst="rect">
            <a:avLst/>
          </a:prstGeom>
          <a:noFill/>
        </p:spPr>
        <p:txBody>
          <a:bodyPr wrap="square">
            <a:spAutoFit/>
          </a:bodyPr>
          <a:lstStyle/>
          <a:p>
            <a:pPr marR="201295" lvl="0" algn="ctr">
              <a:lnSpc>
                <a:spcPct val="111000"/>
              </a:lnSpc>
              <a:buSzPts val="1400"/>
              <a:tabLst>
                <a:tab pos="895350" algn="l"/>
              </a:tabLst>
            </a:pPr>
            <a:r>
              <a:rPr lang="ru-RU" sz="1800" spc="0" dirty="0">
                <a:effectLst/>
                <a:latin typeface="Times New Roman" panose="02020603050405020304" pitchFamily="18" charset="0"/>
                <a:ea typeface="Times New Roman" panose="02020603050405020304" pitchFamily="18" charset="0"/>
              </a:rPr>
              <a:t>Информация,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обмен</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которой</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осуществляется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при</a:t>
            </a:r>
            <a:r>
              <a:rPr lang="ru-RU" sz="1800" spc="-33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информационном</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взаимодействии</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системой,</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проходит</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в</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системе</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автоматический</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форматно-логический контроль</a:t>
            </a:r>
            <a:r>
              <a:rPr lang="ru-RU" sz="1800" spc="-1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данных.</a:t>
            </a:r>
          </a:p>
          <a:p>
            <a:pPr marR="201295" lvl="0" algn="ctr">
              <a:lnSpc>
                <a:spcPct val="111000"/>
              </a:lnSpc>
              <a:buSzPts val="1400"/>
              <a:tabLst>
                <a:tab pos="895350" algn="l"/>
              </a:tabLst>
            </a:pPr>
            <a:endParaRPr lang="ru-RU" sz="1800" spc="0" dirty="0">
              <a:effectLst/>
              <a:latin typeface="Times New Roman" panose="02020603050405020304" pitchFamily="18" charset="0"/>
              <a:ea typeface="Times New Roman" panose="02020603050405020304" pitchFamily="18" charset="0"/>
            </a:endParaRPr>
          </a:p>
          <a:p>
            <a:pPr marR="200660" lvl="0" algn="ctr">
              <a:lnSpc>
                <a:spcPct val="111000"/>
              </a:lnSpc>
              <a:buSzPts val="1400"/>
              <a:tabLst>
                <a:tab pos="895350" algn="l"/>
              </a:tabLst>
            </a:pPr>
            <a:r>
              <a:rPr lang="ru-RU" sz="1800" spc="0" dirty="0">
                <a:effectLst/>
                <a:latin typeface="Times New Roman" panose="02020603050405020304" pitchFamily="18" charset="0"/>
                <a:ea typeface="Times New Roman" panose="02020603050405020304" pitchFamily="18" charset="0"/>
              </a:rPr>
              <a:t>Сведения,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составляющие</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государственную</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тайну,</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а</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также</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сведения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пометкой</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"Для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служебного</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пользования"</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не</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подлежат</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размещению,</a:t>
            </a:r>
            <a:r>
              <a:rPr lang="ru-RU" sz="1800" spc="-1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передаче, обработке</a:t>
            </a:r>
            <a:r>
              <a:rPr lang="ru-RU" sz="1800" spc="-1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и хранению</a:t>
            </a:r>
            <a:r>
              <a:rPr lang="ru-RU" sz="1800" spc="-1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в</a:t>
            </a:r>
            <a:r>
              <a:rPr lang="ru-RU" sz="1800" spc="-5"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системе.</a:t>
            </a:r>
          </a:p>
        </p:txBody>
      </p:sp>
      <p:sp>
        <p:nvSpPr>
          <p:cNvPr id="11" name="Знак ''минус'' 10">
            <a:extLst>
              <a:ext uri="{FF2B5EF4-FFF2-40B4-BE49-F238E27FC236}">
                <a16:creationId xmlns:a16="http://schemas.microsoft.com/office/drawing/2014/main" id="{B5848337-AFCF-49BD-B50D-988B4754A6BF}"/>
              </a:ext>
            </a:extLst>
          </p:cNvPr>
          <p:cNvSpPr/>
          <p:nvPr/>
        </p:nvSpPr>
        <p:spPr bwMode="auto">
          <a:xfrm>
            <a:off x="2232149" y="1566366"/>
            <a:ext cx="3744416" cy="288032"/>
          </a:xfrm>
          <a:prstGeom prst="mathMinus">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
        <p:nvSpPr>
          <p:cNvPr id="12" name="Знак ''минус'' 11">
            <a:extLst>
              <a:ext uri="{FF2B5EF4-FFF2-40B4-BE49-F238E27FC236}">
                <a16:creationId xmlns:a16="http://schemas.microsoft.com/office/drawing/2014/main" id="{86E58C2B-9A46-45DB-B09F-4C83D511E7F1}"/>
              </a:ext>
            </a:extLst>
          </p:cNvPr>
          <p:cNvSpPr/>
          <p:nvPr/>
        </p:nvSpPr>
        <p:spPr bwMode="auto">
          <a:xfrm>
            <a:off x="2232149" y="2975397"/>
            <a:ext cx="3744416" cy="288032"/>
          </a:xfrm>
          <a:prstGeom prst="mathMinus">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97915274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
        <p:nvSpPr>
          <p:cNvPr id="3076" name="Номер слайда 2"/>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F393B1AB-1B62-40C8-A91D-145FF677A6DD}" type="slidenum">
              <a:rPr lang="ru-RU" altLang="ru-RU" sz="1200" smtClean="0"/>
              <a:pPr/>
              <a:t>58</a:t>
            </a:fld>
            <a:endParaRPr lang="ru-RU" altLang="ru-RU" sz="1200"/>
          </a:p>
        </p:txBody>
      </p:sp>
      <p:sp>
        <p:nvSpPr>
          <p:cNvPr id="9" name="TextBox 8"/>
          <p:cNvSpPr txBox="1"/>
          <p:nvPr/>
        </p:nvSpPr>
        <p:spPr>
          <a:xfrm>
            <a:off x="503239" y="126206"/>
            <a:ext cx="8137524" cy="461665"/>
          </a:xfrm>
          <a:prstGeom prst="rect">
            <a:avLst/>
          </a:prstGeom>
          <a:noFill/>
        </p:spPr>
        <p:txBody>
          <a:bodyPr wrap="square" rtlCol="0">
            <a:spAutoFit/>
          </a:bodyPr>
          <a:lstStyle/>
          <a:p>
            <a:pPr algn="ctr">
              <a:spcBef>
                <a:spcPts val="2000"/>
              </a:spcBef>
              <a:spcAft>
                <a:spcPts val="1000"/>
              </a:spcAft>
            </a:pPr>
            <a:r>
              <a:rPr lang="ru-RU" sz="2400" b="1" dirty="0">
                <a:latin typeface="Times New Roman" panose="02020603050405020304" pitchFamily="18" charset="0"/>
                <a:cs typeface="Times New Roman" panose="02020603050405020304" pitchFamily="18" charset="0"/>
              </a:rPr>
              <a:t>Информационная система</a:t>
            </a:r>
          </a:p>
        </p:txBody>
      </p:sp>
      <p:sp>
        <p:nvSpPr>
          <p:cNvPr id="15" name="TextBox 14">
            <a:extLst>
              <a:ext uri="{FF2B5EF4-FFF2-40B4-BE49-F238E27FC236}">
                <a16:creationId xmlns:a16="http://schemas.microsoft.com/office/drawing/2014/main" id="{6A5BBC5B-DA01-48A6-B11A-A8DCE3A8D264}"/>
              </a:ext>
            </a:extLst>
          </p:cNvPr>
          <p:cNvSpPr txBox="1"/>
          <p:nvPr/>
        </p:nvSpPr>
        <p:spPr>
          <a:xfrm>
            <a:off x="663243" y="714077"/>
            <a:ext cx="7670800" cy="3351495"/>
          </a:xfrm>
          <a:prstGeom prst="rect">
            <a:avLst/>
          </a:prstGeom>
          <a:noFill/>
        </p:spPr>
        <p:txBody>
          <a:bodyPr wrap="square">
            <a:spAutoFit/>
          </a:bodyPr>
          <a:lstStyle/>
          <a:p>
            <a:pPr marR="197485" lvl="0" algn="just">
              <a:lnSpc>
                <a:spcPct val="111000"/>
              </a:lnSpc>
              <a:spcBef>
                <a:spcPts val="445"/>
              </a:spcBef>
              <a:spcAft>
                <a:spcPts val="0"/>
              </a:spcAft>
              <a:buSzPts val="1400"/>
              <a:tabLst>
                <a:tab pos="895350" algn="l"/>
              </a:tabLst>
            </a:pPr>
            <a:r>
              <a:rPr lang="ru-RU" sz="1600" spc="0" dirty="0">
                <a:effectLst/>
                <a:latin typeface="Times New Roman" panose="02020603050405020304" pitchFamily="18" charset="0"/>
                <a:ea typeface="Times New Roman" panose="02020603050405020304" pitchFamily="18" charset="0"/>
              </a:rPr>
              <a:t>Создание,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эксплуатация,</a:t>
            </a:r>
            <a:r>
              <a:rPr lang="ru-RU" sz="1600" spc="35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вывод</a:t>
            </a:r>
            <a:r>
              <a:rPr lang="ru-RU" sz="1600" spc="35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из эксплуатации,</a:t>
            </a:r>
            <a:r>
              <a:rPr lang="ru-RU" sz="1600" spc="35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модернизация</a:t>
            </a:r>
            <a:r>
              <a:rPr lang="ru-RU" sz="1600" spc="-3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развитие</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системы</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осуществляются</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в</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соответствии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с</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Федеральным</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законом</a:t>
            </a:r>
            <a:r>
              <a:rPr lang="ru-RU" sz="1600"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"Об</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информации,</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информационных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технологиях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о</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защите</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информации"</a:t>
            </a:r>
            <a:r>
              <a:rPr lang="ru-RU" sz="1600" spc="0" dirty="0">
                <a:effectLst/>
                <a:latin typeface="Times New Roman" panose="02020603050405020304" pitchFamily="18" charset="0"/>
                <a:ea typeface="Times New Roman" panose="02020603050405020304" pitchFamily="18" charset="0"/>
              </a:rPr>
              <a:t>,</a:t>
            </a:r>
            <a:r>
              <a:rPr lang="ru-RU" sz="1600" spc="3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постановлением</a:t>
            </a:r>
            <a:r>
              <a:rPr lang="ru-RU" sz="1600" spc="35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Правительства   Российской   Федерации</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от 6 июля 2015 г. № 676 </a:t>
            </a:r>
            <a:r>
              <a:rPr lang="ru-RU" sz="1600" b="1" spc="0" dirty="0">
                <a:effectLst/>
                <a:latin typeface="Times New Roman" panose="02020603050405020304" pitchFamily="18" charset="0"/>
                <a:ea typeface="Times New Roman" panose="02020603050405020304" pitchFamily="18" charset="0"/>
              </a:rPr>
              <a:t>"О требованиях к порядку создания, развития,</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ввода</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в</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эксплуатацию,</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эксплуатации</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вывода</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из</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эксплуатации</a:t>
            </a:r>
            <a:r>
              <a:rPr lang="ru-RU" sz="1600" b="1" spc="-33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государственных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информационных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систем</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дальнейшего</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хранения</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содержащейся</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в</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базах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данных</a:t>
            </a:r>
            <a:r>
              <a:rPr lang="ru-RU" sz="1600" b="1" spc="5" dirty="0">
                <a:effectLst/>
                <a:latin typeface="Times New Roman" panose="02020603050405020304" pitchFamily="18" charset="0"/>
                <a:ea typeface="Times New Roman" panose="02020603050405020304" pitchFamily="18" charset="0"/>
              </a:rPr>
              <a:t> </a:t>
            </a:r>
            <a:r>
              <a:rPr lang="ru-RU" sz="1600" b="1" spc="0" dirty="0">
                <a:effectLst/>
                <a:latin typeface="Times New Roman" panose="02020603050405020304" pitchFamily="18" charset="0"/>
                <a:ea typeface="Times New Roman" panose="02020603050405020304" pitchFamily="18" charset="0"/>
              </a:rPr>
              <a:t>информации"</a:t>
            </a:r>
            <a:r>
              <a:rPr lang="ru-RU" sz="1600" spc="0" dirty="0">
                <a:effectLst/>
                <a:latin typeface="Times New Roman" panose="02020603050405020304" pitchFamily="18" charset="0"/>
                <a:ea typeface="Times New Roman" panose="02020603050405020304" pitchFamily="18" charset="0"/>
              </a:rPr>
              <a:t>,</a:t>
            </a:r>
            <a:r>
              <a:rPr lang="ru-RU" sz="1600" spc="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постановлением</a:t>
            </a:r>
            <a:r>
              <a:rPr lang="ru-RU" sz="1600" spc="-3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Правительства</a:t>
            </a:r>
            <a:r>
              <a:rPr lang="ru-RU" sz="1600" spc="22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Российской</a:t>
            </a:r>
            <a:r>
              <a:rPr lang="ru-RU" sz="1600" spc="24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Федерации</a:t>
            </a:r>
            <a:r>
              <a:rPr lang="ru-RU" sz="1600" spc="25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от</a:t>
            </a:r>
            <a:r>
              <a:rPr lang="ru-RU" sz="1600" spc="22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7</a:t>
            </a:r>
            <a:r>
              <a:rPr lang="ru-RU" sz="1600" spc="23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июня</a:t>
            </a:r>
            <a:r>
              <a:rPr lang="ru-RU" sz="1600" spc="230"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2022</a:t>
            </a:r>
            <a:r>
              <a:rPr lang="ru-RU" sz="1600" spc="245" dirty="0">
                <a:effectLst/>
                <a:latin typeface="Times New Roman" panose="02020603050405020304" pitchFamily="18" charset="0"/>
                <a:ea typeface="Times New Roman" panose="02020603050405020304" pitchFamily="18" charset="0"/>
              </a:rPr>
              <a:t> </a:t>
            </a:r>
            <a:r>
              <a:rPr lang="ru-RU" sz="1600" spc="0" dirty="0">
                <a:effectLst/>
                <a:latin typeface="Times New Roman" panose="02020603050405020304" pitchFamily="18" charset="0"/>
                <a:ea typeface="Times New Roman" panose="02020603050405020304" pitchFamily="18" charset="0"/>
              </a:rPr>
              <a:t>г. </a:t>
            </a:r>
            <a:r>
              <a:rPr lang="ru-RU" sz="1600" dirty="0">
                <a:effectLst/>
                <a:latin typeface="Times New Roman" panose="02020603050405020304" pitchFamily="18" charset="0"/>
                <a:ea typeface="Times New Roman" panose="02020603050405020304" pitchFamily="18" charset="0"/>
              </a:rPr>
              <a:t>№</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1040 </a:t>
            </a:r>
            <a:r>
              <a:rPr lang="ru-RU" sz="1600" b="1" dirty="0">
                <a:effectLst/>
                <a:latin typeface="Times New Roman" panose="02020603050405020304" pitchFamily="18" charset="0"/>
                <a:ea typeface="Times New Roman" panose="02020603050405020304" pitchFamily="18" charset="0"/>
              </a:rPr>
              <a:t>"О</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федеральной</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государственной</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информационной</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системе</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"Единая цифровая платформа "Национальная система пространственных</a:t>
            </a:r>
            <a:r>
              <a:rPr lang="ru-RU" sz="1600" b="1" spc="5" dirty="0">
                <a:effectLst/>
                <a:latin typeface="Times New Roman" panose="02020603050405020304" pitchFamily="18" charset="0"/>
                <a:ea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rPr>
              <a:t>данных"</a:t>
            </a:r>
            <a:r>
              <a:rPr lang="ru-RU" sz="1600" b="1"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и</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с</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использованием</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единой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цифровой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платформы</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Российской</a:t>
            </a:r>
            <a:r>
              <a:rPr lang="ru-RU" sz="1600" spc="5"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Федерации</a:t>
            </a:r>
            <a:r>
              <a:rPr lang="ru-RU" sz="1600" spc="-20" dirty="0">
                <a:effectLst/>
                <a:latin typeface="Times New Roman" panose="02020603050405020304" pitchFamily="18" charset="0"/>
                <a:ea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rPr>
              <a:t>"</a:t>
            </a:r>
            <a:r>
              <a:rPr lang="ru-RU" sz="1600" dirty="0" err="1">
                <a:effectLst/>
                <a:latin typeface="Times New Roman" panose="02020603050405020304" pitchFamily="18" charset="0"/>
                <a:ea typeface="Times New Roman" panose="02020603050405020304" pitchFamily="18" charset="0"/>
              </a:rPr>
              <a:t>ГосТех</a:t>
            </a:r>
            <a:r>
              <a:rPr lang="ru-RU" sz="16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818200373"/>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548" y="1256565"/>
            <a:ext cx="5293007" cy="452881"/>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lstStyle/>
          <a:p>
            <a:pPr>
              <a:defRPr/>
            </a:pPr>
            <a:r>
              <a:rPr lang="ru-RU" dirty="0">
                <a:solidFill>
                  <a:schemeClr val="tx1"/>
                </a:solidFill>
                <a:latin typeface="Times New Roman" panose="02020603050405020304" pitchFamily="18" charset="0"/>
                <a:cs typeface="Times New Roman" panose="02020603050405020304" pitchFamily="18" charset="0"/>
              </a:rPr>
              <a:t>Благодарю за внимание!</a:t>
            </a:r>
          </a:p>
        </p:txBody>
      </p:sp>
      <p:sp>
        <p:nvSpPr>
          <p:cNvPr id="19461" name="Номер слайда 3"/>
          <p:cNvSpPr>
            <a:spLocks noGrp="1"/>
          </p:cNvSpPr>
          <p:nvPr>
            <p:ph type="sldNum" sz="quarter" idx="12"/>
          </p:nvPr>
        </p:nvSpPr>
        <p:spPr>
          <a:noFill/>
        </p:spPr>
        <p:txBody>
          <a:bodyPr/>
          <a:lstStyle>
            <a:lvl1pPr defTabSz="771525">
              <a:defRPr sz="1500">
                <a:solidFill>
                  <a:schemeClr val="tx1"/>
                </a:solidFill>
                <a:latin typeface="Arial" charset="0"/>
              </a:defRPr>
            </a:lvl1pPr>
            <a:lvl2pPr marL="742950" indent="-285750" defTabSz="771525">
              <a:defRPr sz="1500">
                <a:solidFill>
                  <a:schemeClr val="tx1"/>
                </a:solidFill>
                <a:latin typeface="Arial" charset="0"/>
              </a:defRPr>
            </a:lvl2pPr>
            <a:lvl3pPr marL="1143000" indent="-228600" defTabSz="771525">
              <a:defRPr sz="1500">
                <a:solidFill>
                  <a:schemeClr val="tx1"/>
                </a:solidFill>
                <a:latin typeface="Arial" charset="0"/>
              </a:defRPr>
            </a:lvl3pPr>
            <a:lvl4pPr marL="1600200" indent="-228600" defTabSz="771525">
              <a:defRPr sz="1500">
                <a:solidFill>
                  <a:schemeClr val="tx1"/>
                </a:solidFill>
                <a:latin typeface="Arial" charset="0"/>
              </a:defRPr>
            </a:lvl4pPr>
            <a:lvl5pPr marL="2057400" indent="-228600" defTabSz="771525">
              <a:defRPr sz="1500">
                <a:solidFill>
                  <a:schemeClr val="tx1"/>
                </a:solidFill>
                <a:latin typeface="Arial" charset="0"/>
              </a:defRPr>
            </a:lvl5pPr>
            <a:lvl6pPr marL="2514600" indent="-228600" defTabSz="771525" eaLnBrk="0" fontAlgn="base" hangingPunct="0">
              <a:spcBef>
                <a:spcPct val="0"/>
              </a:spcBef>
              <a:spcAft>
                <a:spcPct val="0"/>
              </a:spcAft>
              <a:defRPr sz="1500">
                <a:solidFill>
                  <a:schemeClr val="tx1"/>
                </a:solidFill>
                <a:latin typeface="Arial" charset="0"/>
              </a:defRPr>
            </a:lvl6pPr>
            <a:lvl7pPr marL="2971800" indent="-228600" defTabSz="771525" eaLnBrk="0" fontAlgn="base" hangingPunct="0">
              <a:spcBef>
                <a:spcPct val="0"/>
              </a:spcBef>
              <a:spcAft>
                <a:spcPct val="0"/>
              </a:spcAft>
              <a:defRPr sz="1500">
                <a:solidFill>
                  <a:schemeClr val="tx1"/>
                </a:solidFill>
                <a:latin typeface="Arial" charset="0"/>
              </a:defRPr>
            </a:lvl7pPr>
            <a:lvl8pPr marL="3429000" indent="-228600" defTabSz="771525" eaLnBrk="0" fontAlgn="base" hangingPunct="0">
              <a:spcBef>
                <a:spcPct val="0"/>
              </a:spcBef>
              <a:spcAft>
                <a:spcPct val="0"/>
              </a:spcAft>
              <a:defRPr sz="1500">
                <a:solidFill>
                  <a:schemeClr val="tx1"/>
                </a:solidFill>
                <a:latin typeface="Arial" charset="0"/>
              </a:defRPr>
            </a:lvl8pPr>
            <a:lvl9pPr marL="3886200" indent="-228600" defTabSz="771525" eaLnBrk="0" fontAlgn="base" hangingPunct="0">
              <a:spcBef>
                <a:spcPct val="0"/>
              </a:spcBef>
              <a:spcAft>
                <a:spcPct val="0"/>
              </a:spcAft>
              <a:defRPr sz="1500">
                <a:solidFill>
                  <a:schemeClr val="tx1"/>
                </a:solidFill>
                <a:latin typeface="Arial" charset="0"/>
              </a:defRPr>
            </a:lvl9pPr>
          </a:lstStyle>
          <a:p>
            <a:fld id="{846BBD6E-C87B-41A8-9F43-EA9418AC59EE}" type="slidenum">
              <a:rPr lang="ru-RU" altLang="ru-RU" sz="1200" smtClean="0"/>
              <a:pPr/>
              <a:t>59</a:t>
            </a:fld>
            <a:endParaRPr lang="ru-RU" altLang="ru-RU" sz="1200"/>
          </a:p>
        </p:txBody>
      </p:sp>
      <p:sp>
        <p:nvSpPr>
          <p:cNvPr id="19462" name="Rectangle 16"/>
          <p:cNvSpPr>
            <a:spLocks noChangeArrowheads="1"/>
          </p:cNvSpPr>
          <p:nvPr/>
        </p:nvSpPr>
        <p:spPr bwMode="auto">
          <a:xfrm>
            <a:off x="0" y="0"/>
            <a:ext cx="503238" cy="430212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2258</TotalTime>
  <Words>5987</Words>
  <Application>Microsoft Office PowerPoint</Application>
  <PresentationFormat>Произвольный</PresentationFormat>
  <Paragraphs>604</Paragraphs>
  <Slides>59</Slides>
  <Notes>58</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59</vt:i4>
      </vt:variant>
    </vt:vector>
  </HeadingPairs>
  <TitlesOfParts>
    <vt:vector size="69" baseType="lpstr">
      <vt:lpstr>Arial</vt:lpstr>
      <vt:lpstr>Calibri</vt:lpstr>
      <vt:lpstr>Calibri Light</vt:lpstr>
      <vt:lpstr>Courier New</vt:lpstr>
      <vt:lpstr>Montserrat</vt:lpstr>
      <vt:lpstr>Segoe UI Semibold</vt:lpstr>
      <vt:lpstr>Segoe UI Semilight</vt:lpstr>
      <vt:lpstr>Times New Roman</vt:lpstr>
      <vt:lpstr>Wingdings</vt:lpstr>
      <vt:lpstr>Оформление по умолчанию</vt:lpstr>
      <vt:lpstr>Лекция 2 Национальная система пространственных данных Технология построения инфраструктуры пространственных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Благодарю за внимание!</vt:lpstr>
    </vt:vector>
  </TitlesOfParts>
  <Company>Holding "Digest"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Andrey</dc:creator>
  <cp:lastModifiedBy>Наталья Кончакова</cp:lastModifiedBy>
  <cp:revision>389</cp:revision>
  <dcterms:created xsi:type="dcterms:W3CDTF">2015-03-13T05:37:25Z</dcterms:created>
  <dcterms:modified xsi:type="dcterms:W3CDTF">2024-08-29T10:09:55Z</dcterms:modified>
</cp:coreProperties>
</file>