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9"/>
  </p:notesMasterIdLst>
  <p:sldIdLst>
    <p:sldId id="256" r:id="rId2"/>
    <p:sldId id="337" r:id="rId3"/>
    <p:sldId id="354" r:id="rId4"/>
    <p:sldId id="384" r:id="rId5"/>
    <p:sldId id="383" r:id="rId6"/>
    <p:sldId id="338" r:id="rId7"/>
    <p:sldId id="385" r:id="rId8"/>
    <p:sldId id="386" r:id="rId9"/>
    <p:sldId id="387" r:id="rId10"/>
    <p:sldId id="388" r:id="rId11"/>
    <p:sldId id="389" r:id="rId12"/>
    <p:sldId id="390" r:id="rId13"/>
    <p:sldId id="410" r:id="rId14"/>
    <p:sldId id="392" r:id="rId15"/>
    <p:sldId id="393" r:id="rId16"/>
    <p:sldId id="394" r:id="rId17"/>
    <p:sldId id="395" r:id="rId18"/>
    <p:sldId id="396" r:id="rId19"/>
    <p:sldId id="397" r:id="rId20"/>
    <p:sldId id="398" r:id="rId21"/>
    <p:sldId id="399" r:id="rId22"/>
    <p:sldId id="400" r:id="rId23"/>
    <p:sldId id="401" r:id="rId24"/>
    <p:sldId id="402" r:id="rId25"/>
    <p:sldId id="403" r:id="rId26"/>
    <p:sldId id="404" r:id="rId27"/>
    <p:sldId id="405" r:id="rId28"/>
    <p:sldId id="406" r:id="rId29"/>
    <p:sldId id="407" r:id="rId30"/>
    <p:sldId id="408" r:id="rId31"/>
    <p:sldId id="409" r:id="rId32"/>
    <p:sldId id="347" r:id="rId33"/>
    <p:sldId id="411" r:id="rId34"/>
    <p:sldId id="412" r:id="rId35"/>
    <p:sldId id="413" r:id="rId36"/>
    <p:sldId id="414" r:id="rId37"/>
    <p:sldId id="415" r:id="rId38"/>
    <p:sldId id="348" r:id="rId39"/>
    <p:sldId id="416" r:id="rId40"/>
    <p:sldId id="349" r:id="rId41"/>
    <p:sldId id="418" r:id="rId42"/>
    <p:sldId id="417" r:id="rId43"/>
    <p:sldId id="421" r:id="rId44"/>
    <p:sldId id="422" r:id="rId45"/>
    <p:sldId id="423" r:id="rId46"/>
    <p:sldId id="424" r:id="rId47"/>
    <p:sldId id="425" r:id="rId48"/>
    <p:sldId id="350" r:id="rId49"/>
    <p:sldId id="351" r:id="rId50"/>
    <p:sldId id="363" r:id="rId51"/>
    <p:sldId id="364" r:id="rId52"/>
    <p:sldId id="373" r:id="rId53"/>
    <p:sldId id="374" r:id="rId54"/>
    <p:sldId id="340" r:id="rId55"/>
    <p:sldId id="343" r:id="rId56"/>
    <p:sldId id="344" r:id="rId57"/>
    <p:sldId id="273" r:id="rId58"/>
  </p:sldIdLst>
  <p:sldSz cx="8640763" cy="4860925"/>
  <p:notesSz cx="9926638" cy="67976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1">
          <p15:clr>
            <a:srgbClr val="A4A3A4"/>
          </p15:clr>
        </p15:guide>
        <p15:guide id="2" pos="272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484"/>
    <a:srgbClr val="FFDE75"/>
    <a:srgbClr val="FF0101"/>
    <a:srgbClr val="FF0000"/>
    <a:srgbClr val="D20000"/>
    <a:srgbClr val="C1F39C"/>
    <a:srgbClr val="FFCCCC"/>
    <a:srgbClr val="FF6600"/>
    <a:srgbClr val="FF849F"/>
    <a:srgbClr val="80BF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76" autoAdjust="0"/>
    <p:restoredTop sz="94194" autoAdjust="0"/>
  </p:normalViewPr>
  <p:slideViewPr>
    <p:cSldViewPr>
      <p:cViewPr varScale="1">
        <p:scale>
          <a:sx n="104" d="100"/>
          <a:sy n="104" d="100"/>
        </p:scale>
        <p:origin x="1013" y="77"/>
      </p:cViewPr>
      <p:guideLst>
        <p:guide orient="horz" pos="1531"/>
        <p:guide pos="27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8D6649B-88D3-4724-ADE1-448B49448D2E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372" y="6456219"/>
            <a:ext cx="4301543" cy="34145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5ED1E53-B4E9-4C59-B7F7-A79BBC2FAF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58389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728DC4C-B8F9-4E8C-B5E5-EB5C1E8D06D1}" type="slidenum">
              <a:rPr lang="ru-RU" altLang="ru-RU" sz="1200" smtClean="0"/>
              <a:pPr/>
              <a:t>1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413290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87034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626560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892547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386687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510581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162371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431534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10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0221055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11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510906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12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5309925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13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452083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14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9124866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15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3231087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16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8466645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17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266278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18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3060025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19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6104824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20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5752350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21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4383620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22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1686083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23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7595540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24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821455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25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3168025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26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2624357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27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5582493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28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7335979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29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5270655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30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260795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31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0344609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32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3044052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33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1623608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34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9953345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35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1288415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36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3454078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37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36565786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38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8484024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39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3434067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40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32758242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41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6444661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42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46658135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43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62055359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44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46967271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45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18147904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46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07726362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47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41187752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48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9872161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49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81401738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50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97825598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51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71800492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52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45500805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53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79851395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54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46661846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55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66280505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C788DF-C223-4941-ACB1-F4EFEF93BC8A}" type="slidenum">
              <a:rPr lang="ru-RU" altLang="ru-RU" sz="1200" smtClean="0"/>
              <a:pPr/>
              <a:t>56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78492737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2629B978-6FD5-4B4F-A517-6FD1F300FAC2}" type="slidenum">
              <a:rPr lang="ru-RU" altLang="ru-RU" sz="1200" smtClean="0"/>
              <a:pPr/>
              <a:t>57</a:t>
            </a:fld>
            <a:endParaRPr lang="ru-RU" alt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7700" y="1509713"/>
            <a:ext cx="7345363" cy="10429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2754313"/>
            <a:ext cx="6049963" cy="124301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0B4FA-753F-4344-AE19-7BC1B32420A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2267200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694BD-3E91-46CD-AA75-AE9E596ADC7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75663024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3124200"/>
            <a:ext cx="7345363" cy="9652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625" y="2060575"/>
            <a:ext cx="7345363" cy="10636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3071F5-5FB4-4484-B810-17BF1343C61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9519535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3811588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95788" y="1133475"/>
            <a:ext cx="3813175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FC55D-840C-4DBE-978D-65BF1BDFCC5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915819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800" y="1087438"/>
            <a:ext cx="3817938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1800" y="1541463"/>
            <a:ext cx="3817938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89438" y="1087438"/>
            <a:ext cx="3819525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389438" y="1541463"/>
            <a:ext cx="3819525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222A5-74EE-418C-9216-CB8926BB048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3496639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B7451-334E-42C3-871F-F536D2DF57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8023833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EDB47-44D9-4005-BB3F-4922B64D9B0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0445997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3675"/>
            <a:ext cx="2843213" cy="823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8200" y="193675"/>
            <a:ext cx="4830763" cy="41481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1800" y="1017588"/>
            <a:ext cx="2843213" cy="3324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77543-4825-4486-B655-8A7B37C118A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0160555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863" y="3402013"/>
            <a:ext cx="5184775" cy="401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693863" y="434975"/>
            <a:ext cx="5184775" cy="2916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3863" y="3803650"/>
            <a:ext cx="5184775" cy="571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3D556-7D31-406E-8584-A7A290633FD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35234816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B60E3-55F3-4196-90FE-9B2D36F454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1955233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65863" y="195263"/>
            <a:ext cx="1943100" cy="41465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31800" y="195263"/>
            <a:ext cx="5681663" cy="41465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62F44-1370-4606-BFE9-64BA69559C0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9621122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5263"/>
            <a:ext cx="777716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133475"/>
            <a:ext cx="7777163" cy="320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defTabSz="7715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52750" y="4425950"/>
            <a:ext cx="27352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ctr" defTabSz="7715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r" defTabSz="771525" eaLnBrk="1" hangingPunct="1">
              <a:defRPr sz="1200"/>
            </a:lvl1pPr>
          </a:lstStyle>
          <a:p>
            <a:pPr>
              <a:defRPr/>
            </a:pPr>
            <a:fld id="{70A1CCC0-1767-4A31-9E48-70610D55294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hf hdr="0" ftr="0" dt="0"/>
  <p:txStyles>
    <p:titleStyle>
      <a:lvl1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</a:defRPr>
      </a:lvl2pPr>
      <a:lvl3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</a:defRPr>
      </a:lvl3pPr>
      <a:lvl4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</a:defRPr>
      </a:lvl4pPr>
      <a:lvl5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</a:defRPr>
      </a:lvl5pPr>
      <a:lvl6pPr marL="4572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</a:defRPr>
      </a:lvl6pPr>
      <a:lvl7pPr marL="9144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</a:defRPr>
      </a:lvl7pPr>
      <a:lvl8pPr marL="13716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</a:defRPr>
      </a:lvl8pPr>
      <a:lvl9pPr marL="18288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</a:defRPr>
      </a:lvl9pPr>
    </p:titleStyle>
    <p:bodyStyle>
      <a:lvl1pPr marL="288925" indent="-288925" algn="l" defTabSz="771525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241300" algn="l" defTabSz="771525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963613" indent="-192088" algn="l" defTabSz="7715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349375" indent="-192088" algn="l" defTabSz="771525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735138" indent="-192088" algn="l" defTabSz="771525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1923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495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1067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5639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2"/>
          <p:cNvSpPr>
            <a:spLocks noChangeArrowheads="1"/>
          </p:cNvSpPr>
          <p:nvPr/>
        </p:nvSpPr>
        <p:spPr bwMode="auto">
          <a:xfrm>
            <a:off x="3175" y="1552575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35113" y="0"/>
            <a:ext cx="6046787" cy="20732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113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И НАУКИ РОССИЙСКОЙ ФЕДЕРАЦИИ</a:t>
            </a:r>
            <a:br>
              <a:rPr lang="ru-RU" sz="1134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3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автономное образовательное учреждение</a:t>
            </a:r>
            <a:br>
              <a:rPr lang="ru-RU" sz="1134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3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высшего образования</a:t>
            </a:r>
            <a:br>
              <a:rPr lang="ru-RU" sz="1134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3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«НАЦИОНАЛЬНЫЙ ИССЛЕДОВАТЕЛЬСКИЙ</a:t>
            </a:r>
            <a:br>
              <a:rPr lang="ru-RU" sz="1134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3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ТОМСКИЙ ПОЛИТЕХНИЧЕСКИЙ УНИВЕРСИТЕТ»</a:t>
            </a:r>
          </a:p>
          <a:p>
            <a:pPr>
              <a:defRPr/>
            </a:pPr>
            <a:br>
              <a:rPr lang="ru-RU" sz="1134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3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ИНЖЕНЕРНАЯ ШКОЛА ПРИРОДНЫХ РЕСУРСОВ </a:t>
            </a:r>
            <a:br>
              <a:rPr lang="ru-RU" sz="1134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3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геологии</a:t>
            </a:r>
          </a:p>
          <a:p>
            <a:pPr>
              <a:defRPr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134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3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134" b="1" dirty="0"/>
          </a:p>
        </p:txBody>
      </p:sp>
      <p:sp>
        <p:nvSpPr>
          <p:cNvPr id="2053" name="Заголовок 1"/>
          <p:cNvSpPr>
            <a:spLocks noGrp="1"/>
          </p:cNvSpPr>
          <p:nvPr>
            <p:ph type="ctrTitle"/>
          </p:nvPr>
        </p:nvSpPr>
        <p:spPr>
          <a:xfrm>
            <a:off x="287338" y="1595439"/>
            <a:ext cx="8353425" cy="1541462"/>
          </a:xfrm>
        </p:spPr>
        <p:txBody>
          <a:bodyPr/>
          <a:lstStyle/>
          <a:p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Лекция 1</a:t>
            </a:r>
            <a:br>
              <a:rPr lang="ru-RU" alt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Инфраструктура пространственных данных</a:t>
            </a:r>
            <a:endParaRPr lang="ru-RU" alt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Подзаголовок 2"/>
          <p:cNvSpPr txBox="1">
            <a:spLocks/>
          </p:cNvSpPr>
          <p:nvPr/>
        </p:nvSpPr>
        <p:spPr bwMode="auto">
          <a:xfrm>
            <a:off x="0" y="3136900"/>
            <a:ext cx="8640763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ts val="4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endParaRPr lang="ru-RU" altLang="ru-RU" sz="1200" b="1" dirty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spcBef>
                <a:spcPts val="4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endParaRPr lang="ru-RU" altLang="ru-RU" sz="1200" b="1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ts val="4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endParaRPr lang="ru-RU" altLang="ru-RU" sz="1200" b="1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ts val="4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endParaRPr lang="ru-RU" altLang="ru-RU" sz="1200" b="1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ts val="4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2024</a:t>
            </a:r>
          </a:p>
          <a:p>
            <a:pPr eaLnBrk="1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endParaRPr lang="ru-RU" altLang="ru-RU" sz="1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2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Концепции создания и развития инфраструктуры пространственных данных Российской Федерации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55638" y="1566287"/>
            <a:ext cx="7697191" cy="107721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РАСПОРЯЖЕНИЕ</a:t>
            </a:r>
          </a:p>
          <a:p>
            <a:pPr algn="ctr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21 августа 2006 г. N 1157-р</a:t>
            </a:r>
          </a:p>
          <a:p>
            <a:pPr algn="ctr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 Концепции создания и развития инфраструктуры пространственных данных Российской Федерации»</a:t>
            </a:r>
          </a:p>
        </p:txBody>
      </p:sp>
    </p:spTree>
    <p:extLst>
      <p:ext uri="{BB962C8B-B14F-4D97-AF65-F5344CB8AC3E}">
        <p14:creationId xmlns:p14="http://schemas.microsoft.com/office/powerpoint/2010/main" val="1986928328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3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 пространственных данных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1061" y="914758"/>
            <a:ext cx="803484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Инфраструктура пространственных данных Российской Федерации - территориально распределенная система сбора, обработки, хранения и предоставления потребителям пространственных данных.</a:t>
            </a:r>
          </a:p>
          <a:p>
            <a:pPr indent="342900" algn="just">
              <a:spcBef>
                <a:spcPts val="12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и развитие инфраструктуры пространственных данных Российской Федерации обусловлено объективными потребностями граждан, организаций, органов государственной власти и органов местного самоуправления в эффективном использовании достоверных, оперативных и актуальных пространственных данных.</a:t>
            </a:r>
          </a:p>
          <a:p>
            <a:pPr indent="342900" algn="just">
              <a:spcBef>
                <a:spcPts val="12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Настоящая Концепция определяет цели, задачи, состав, структуру, основные принципы и направления работ в области создания и развития инфраструктуры пространственных данных Российской Федерации.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E524FA4-DAB1-4EDC-B20E-1F3F8DAC5D6A}"/>
              </a:ext>
            </a:extLst>
          </p:cNvPr>
          <p:cNvSpPr/>
          <p:nvPr/>
        </p:nvSpPr>
        <p:spPr bwMode="auto">
          <a:xfrm>
            <a:off x="535414" y="914758"/>
            <a:ext cx="8002663" cy="939640"/>
          </a:xfrm>
          <a:prstGeom prst="rect">
            <a:avLst/>
          </a:prstGeom>
          <a:noFill/>
          <a:ln w="9525" cap="flat" cmpd="sng" algn="ctr">
            <a:solidFill>
              <a:srgbClr val="FF01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655357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4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 пространственных данных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1061" y="914758"/>
            <a:ext cx="80348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"пространственный объект" - любой конкретный объект, который может быть определен индивидуальным содержанием и границами и описан в виде набора цифровых данных;</a:t>
            </a:r>
          </a:p>
          <a:p>
            <a:pPr indent="342900" algn="just">
              <a:spcBef>
                <a:spcPts val="1200"/>
              </a:spcBef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"пространственные данные" - цифровые данные о пространственных объектах, включающие сведения об их местоположении, форме и свойствах, представленные в координатно-временной системе;</a:t>
            </a:r>
          </a:p>
          <a:p>
            <a:pPr indent="342900" algn="just">
              <a:spcBef>
                <a:spcPts val="1200"/>
              </a:spcBef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"базовые пространственные данные" - разрешенные к открытому опубликованию цифровые данные о наиболее используемых пространственных объектах, отличающихся устойчивостью пространственного положения во времени и служащих основой позиционирования других пространственных объектов;</a:t>
            </a:r>
          </a:p>
          <a:p>
            <a:pPr indent="342900" algn="just">
              <a:spcBef>
                <a:spcPts val="1200"/>
              </a:spcBef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"метаданные" - данные, которые позволяют описывать содержание, объем, положение в пространстве, качество и другие характеристики пространственных данных и пространственных объектов.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9311ED7-5B09-4558-8699-AB499B015364}"/>
              </a:ext>
            </a:extLst>
          </p:cNvPr>
          <p:cNvSpPr/>
          <p:nvPr/>
        </p:nvSpPr>
        <p:spPr>
          <a:xfrm>
            <a:off x="489279" y="571754"/>
            <a:ext cx="81512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понятия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Диагональная полоса 11">
            <a:extLst>
              <a:ext uri="{FF2B5EF4-FFF2-40B4-BE49-F238E27FC236}">
                <a16:creationId xmlns:a16="http://schemas.microsoft.com/office/drawing/2014/main" id="{487CEEFA-092F-4D21-B3FF-E3C0C7AE98E6}"/>
              </a:ext>
            </a:extLst>
          </p:cNvPr>
          <p:cNvSpPr/>
          <p:nvPr/>
        </p:nvSpPr>
        <p:spPr bwMode="auto">
          <a:xfrm>
            <a:off x="900001" y="1410054"/>
            <a:ext cx="6840760" cy="144016"/>
          </a:xfrm>
          <a:prstGeom prst="diagStrip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Диагональная полоса 12">
            <a:extLst>
              <a:ext uri="{FF2B5EF4-FFF2-40B4-BE49-F238E27FC236}">
                <a16:creationId xmlns:a16="http://schemas.microsoft.com/office/drawing/2014/main" id="{015F00EF-DF56-49FF-91C4-1AFFCDE6BD41}"/>
              </a:ext>
            </a:extLst>
          </p:cNvPr>
          <p:cNvSpPr/>
          <p:nvPr/>
        </p:nvSpPr>
        <p:spPr bwMode="auto">
          <a:xfrm>
            <a:off x="871963" y="2164531"/>
            <a:ext cx="6840760" cy="144016"/>
          </a:xfrm>
          <a:prstGeom prst="diagStrip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Диагональная полоса 13">
            <a:extLst>
              <a:ext uri="{FF2B5EF4-FFF2-40B4-BE49-F238E27FC236}">
                <a16:creationId xmlns:a16="http://schemas.microsoft.com/office/drawing/2014/main" id="{785373EA-DB39-414D-8E4A-BA1A368CB90A}"/>
              </a:ext>
            </a:extLst>
          </p:cNvPr>
          <p:cNvSpPr/>
          <p:nvPr/>
        </p:nvSpPr>
        <p:spPr bwMode="auto">
          <a:xfrm>
            <a:off x="900001" y="3222550"/>
            <a:ext cx="6840760" cy="144016"/>
          </a:xfrm>
          <a:prstGeom prst="diagStrip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0954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5</a:t>
            </a:fld>
            <a:endParaRPr lang="ru-RU" altLang="ru-R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503238" y="-12756"/>
            <a:ext cx="8108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современного состояния и проблемы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238222"/>
            <a:ext cx="80348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период начиная с середины 90-х годов прошлого века и до настоящего времени национальная инфраструктура пространственных данных была создана в более чем 120 странах (США, Австралия и большинство государств Европы).</a:t>
            </a: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это время определились проверенные практикой правила, процедуры и механизмы устройства национальной инфраструктуры пространственных данных как информационно-телекоммуникационной системы. </a:t>
            </a: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Одна из главных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целей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такой инфраструктуры - обеспечение свободного доступа граждан, организаций, органов государственной власти и органов местного самоуправления к национальным ресурсам пространственных данных, что обеспечивается в том числе и через глобальную сеть Интернет.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Дуга 1">
            <a:extLst>
              <a:ext uri="{FF2B5EF4-FFF2-40B4-BE49-F238E27FC236}">
                <a16:creationId xmlns:a16="http://schemas.microsoft.com/office/drawing/2014/main" id="{D364A43E-298D-4F50-9B8D-826B12D4B605}"/>
              </a:ext>
            </a:extLst>
          </p:cNvPr>
          <p:cNvSpPr/>
          <p:nvPr/>
        </p:nvSpPr>
        <p:spPr bwMode="auto">
          <a:xfrm rot="10800000">
            <a:off x="645903" y="2079054"/>
            <a:ext cx="6090722" cy="144016"/>
          </a:xfrm>
          <a:prstGeom prst="arc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Дуга 12">
            <a:extLst>
              <a:ext uri="{FF2B5EF4-FFF2-40B4-BE49-F238E27FC236}">
                <a16:creationId xmlns:a16="http://schemas.microsoft.com/office/drawing/2014/main" id="{303DEFF5-404E-4A87-8B84-FE27384E6889}"/>
              </a:ext>
            </a:extLst>
          </p:cNvPr>
          <p:cNvSpPr/>
          <p:nvPr/>
        </p:nvSpPr>
        <p:spPr bwMode="auto">
          <a:xfrm rot="10800000">
            <a:off x="655638" y="3038116"/>
            <a:ext cx="6090722" cy="144016"/>
          </a:xfrm>
          <a:prstGeom prst="arc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4" descr="https://static7.depositphotos.com/1186701/742/i/950/depositphotos_7420852-stock-photo-3d-human-charcter-holding-number.jpg">
            <a:extLst>
              <a:ext uri="{FF2B5EF4-FFF2-40B4-BE49-F238E27FC236}">
                <a16:creationId xmlns:a16="http://schemas.microsoft.com/office/drawing/2014/main" id="{BE014064-ABA2-4ECA-8707-0BD92EBD29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4" r="18255"/>
          <a:stretch/>
        </p:blipFill>
        <p:spPr bwMode="auto">
          <a:xfrm>
            <a:off x="605923" y="117707"/>
            <a:ext cx="689587" cy="110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407853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6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55638" y="1414841"/>
            <a:ext cx="7821160" cy="1391920"/>
          </a:xfrm>
          <a:prstGeom prst="rect">
            <a:avLst/>
          </a:prstGeom>
          <a:gradFill flip="none" rotWithShape="1">
            <a:gsLst>
              <a:gs pos="0">
                <a:srgbClr val="FFDE75">
                  <a:tint val="66000"/>
                  <a:satMod val="160000"/>
                </a:srgbClr>
              </a:gs>
              <a:gs pos="50000">
                <a:srgbClr val="FFDE75">
                  <a:tint val="44500"/>
                  <a:satMod val="160000"/>
                </a:srgbClr>
              </a:gs>
              <a:gs pos="100000">
                <a:srgbClr val="FFDE75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Организацию работ в зарубежных странах по созданию и развитию инфраструктуры пространственных данных, как правило, осуществляет межведомственный орган с широкими полномочиями в сфере координации деятельности органов власти всех уровней и организаций посредством создания нормативной правовой базы, проведения научно-технической политики, внедрения новых технологий, обучения кадров.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современного состояния и проблемы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  <p:pic>
        <p:nvPicPr>
          <p:cNvPr id="12" name="Picture 2" descr="https://xn--80aacdodtlcsm4biv3k.xn--p1ai/media/54d7704f989cc1006196ce3d4e44e96b--interview-questions-blog-tips.jpg">
            <a:extLst>
              <a:ext uri="{FF2B5EF4-FFF2-40B4-BE49-F238E27FC236}">
                <a16:creationId xmlns:a16="http://schemas.microsoft.com/office/drawing/2014/main" id="{BB1E4D73-5440-4499-B8BD-985BA9C2CC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1" r="14577"/>
          <a:stretch/>
        </p:blipFill>
        <p:spPr bwMode="auto">
          <a:xfrm>
            <a:off x="652843" y="279367"/>
            <a:ext cx="660282" cy="908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847067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7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187573"/>
            <a:ext cx="80348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Государственные поддержка и финансирование, играющие важную роль на первых этапах создания и развития национальной инфраструктуры пространственных данных, по мере развития рынка этих данных и геоинформационных услуг сменяются взаимовыгодным партнерством бизнеса и органов государственной власти при сохранении этими органами регулирующих функций. </a:t>
            </a:r>
          </a:p>
          <a:p>
            <a:pPr indent="342900" algn="just">
              <a:spcBef>
                <a:spcPts val="1200"/>
              </a:spcBef>
            </a:pP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120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Дальнейшее развитие инфраструктуры пространственных данных планируется осуществлять на основании углубления межведомственного взаимодействия и распространения опыта на региональном и местном уровнях.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современного состояния и проблемы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B6EB1011-FD4C-41C3-8D7B-550F5D543EE5}"/>
              </a:ext>
            </a:extLst>
          </p:cNvPr>
          <p:cNvSpPr/>
          <p:nvPr/>
        </p:nvSpPr>
        <p:spPr bwMode="auto">
          <a:xfrm>
            <a:off x="1080021" y="2646486"/>
            <a:ext cx="7200800" cy="72008"/>
          </a:xfrm>
          <a:prstGeom prst="ellipse">
            <a:avLst/>
          </a:prstGeom>
          <a:noFill/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057891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8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412398"/>
            <a:ext cx="8034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Расширяется международное сотрудничество в сфере интеграции национальных инфраструктур пространственных данных в межнациональные инфраструктуры. В 1996 году начал работу координирующий орган по содействию созданию национальных инфраструктур пространственных данных - Ассоциация глобальной инфраструктуры пространственных данных.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современного состояния и проблемы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  <p:pic>
        <p:nvPicPr>
          <p:cNvPr id="12" name="Picture 2" descr="http://chess.org.ru/wp-content/uploads/2019/05/a8c5ee0d-de2a-4268-905b-a0e24543093d-1.png">
            <a:extLst>
              <a:ext uri="{FF2B5EF4-FFF2-40B4-BE49-F238E27FC236}">
                <a16:creationId xmlns:a16="http://schemas.microsoft.com/office/drawing/2014/main" id="{8E72845D-68CF-4A07-832A-89F4B347BA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6" t="1768" r="23216" b="-1768"/>
          <a:stretch/>
        </p:blipFill>
        <p:spPr bwMode="auto">
          <a:xfrm>
            <a:off x="572202" y="69498"/>
            <a:ext cx="715404" cy="122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8BB87ADC-565F-430C-BC81-579AD33A3819}"/>
              </a:ext>
            </a:extLst>
          </p:cNvPr>
          <p:cNvCxnSpPr/>
          <p:nvPr/>
        </p:nvCxnSpPr>
        <p:spPr bwMode="auto">
          <a:xfrm>
            <a:off x="791989" y="3150542"/>
            <a:ext cx="76328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>
            <a:outerShdw dist="35921" dir="2700000" algn="ctr" rotWithShape="0">
              <a:schemeClr val="bg2"/>
            </a:outerShdw>
          </a:effectLst>
        </p:spPr>
      </p:cxnSp>
    </p:spTree>
    <p:extLst>
      <p:ext uri="{BB962C8B-B14F-4D97-AF65-F5344CB8AC3E}">
        <p14:creationId xmlns:p14="http://schemas.microsoft.com/office/powerpoint/2010/main" val="2033059482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9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187573"/>
            <a:ext cx="803484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настоящее время в Российской Федерации многие федеральные органы исполнительной власти, органы исполнительной власти субъектов Российской Федерации, органы местного самоуправления, хозяйствующие субъекты создают и используют пространственные данные.</a:t>
            </a:r>
          </a:p>
          <a:p>
            <a:pPr indent="342900" algn="just">
              <a:spcBef>
                <a:spcPts val="1200"/>
              </a:spcBef>
            </a:pP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12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Данные о пространственных объектах, содержащиеся на топографических картах, планах городов, в геодезических и нивелирных сетях, длительное время традиционно использовались для решения задач в отраслях экономики и в целях обеспечения обороноспособности государства и национальной безопасности страны, что определило необходимость их засекречивания.</a:t>
            </a:r>
          </a:p>
          <a:p>
            <a:pPr indent="342900" algn="just">
              <a:spcBef>
                <a:spcPts val="1200"/>
              </a:spcBef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современного состояния и проблемы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60DCD21-EABC-444D-AD7C-183DE617F2CD}"/>
              </a:ext>
            </a:extLst>
          </p:cNvPr>
          <p:cNvSpPr/>
          <p:nvPr/>
        </p:nvSpPr>
        <p:spPr bwMode="auto">
          <a:xfrm>
            <a:off x="1080021" y="2646486"/>
            <a:ext cx="7200800" cy="72008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90829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10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638374"/>
            <a:ext cx="7746906" cy="1754326"/>
          </a:xfrm>
          <a:prstGeom prst="rect">
            <a:avLst/>
          </a:prstGeom>
          <a:ln>
            <a:solidFill>
              <a:schemeClr val="accent3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Вместе с тем во многих отраслях экономики создавались и использовались разрешенные к опубликованию пространственные данные. Они издавались в виде схем, планов, карт ограниченных участков территории в местных системах координат. Такие данные несопоставимы 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нескоординированы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между собой, что исключает их совместное и комплексное использование.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современного состояния и проблемы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  <p:pic>
        <p:nvPicPr>
          <p:cNvPr id="12" name="Picture 4" descr="https://thumbs.dreamstime.com/b/3d-%D0%BD%D0%BE%D0%BC%D0%B5%D1%80-charcter-4-%D0%B4%D0%B5%D1%80%D0%B6%D0%B0-%D0%BB%D1%8E%D0%B4%D1%81%D0%BA%D0%BE%D0%B9-21697371.jpg">
            <a:extLst>
              <a:ext uri="{FF2B5EF4-FFF2-40B4-BE49-F238E27FC236}">
                <a16:creationId xmlns:a16="http://schemas.microsoft.com/office/drawing/2014/main" id="{F6CE1FE2-E020-4DFE-8DB3-E2597B7046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8" r="17385"/>
          <a:stretch/>
        </p:blipFill>
        <p:spPr bwMode="auto">
          <a:xfrm>
            <a:off x="594822" y="32686"/>
            <a:ext cx="662750" cy="115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296115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11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187573"/>
            <a:ext cx="80348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Существующие в настоящее время системы идентификации пространственных объектов по их адресному описанию, в том числе реестры, кадастры, регистры, ведение которых осуществляют федеральные органы исполнительной власти, </a:t>
            </a:r>
            <a:r>
              <a:rPr lang="ru-R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 позволяют обеспечить интеграцию и совместное использование пространственных данных, полученных из различных источников.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Результатом этого стало отсутствие в Российской Федерации единой системы идентификации пространственных объектов, что препятствует использованию пространственных данных как универсального элемента связи различных баз данных и делает невозможным построение единого информационного пространства страны.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современного состояния и проблемы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2037214052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12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187573"/>
            <a:ext cx="8034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Проблемами, затрудняющими использование пространственных данных, являются также: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современного состояния и проблемы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5E3686-7BC2-413B-9278-5BAC2CA15BB7}"/>
              </a:ext>
            </a:extLst>
          </p:cNvPr>
          <p:cNvSpPr txBox="1"/>
          <p:nvPr/>
        </p:nvSpPr>
        <p:spPr>
          <a:xfrm>
            <a:off x="517616" y="1827639"/>
            <a:ext cx="790722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отставание законодательства Российской Федерации в области геодезии и картографии, лицензирования видов деятельности, авторского права, информационных технологий от современных требований, предъявляемых органами государственной власти, органами местного самоуправления, физическими и юридическими лицами к содержанию, качеству и уровню доступности пространственных данных;</a:t>
            </a:r>
          </a:p>
          <a:p>
            <a:pPr marL="285750" indent="-285750" algn="just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наличие ограничений на распространение пространственных данных;</a:t>
            </a:r>
          </a:p>
          <a:p>
            <a:pPr marL="285750" indent="-285750" algn="just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потеря актуальности материалов и данных государственного картографо-геодезического фонда Российской Федерации.</a:t>
            </a:r>
          </a:p>
        </p:txBody>
      </p:sp>
    </p:spTree>
    <p:extLst>
      <p:ext uri="{BB962C8B-B14F-4D97-AF65-F5344CB8AC3E}">
        <p14:creationId xmlns:p14="http://schemas.microsoft.com/office/powerpoint/2010/main" val="2455784748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13</a:t>
            </a:fld>
            <a:endParaRPr lang="ru-RU" altLang="ru-RU" sz="12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современного состояния и проблемы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5E3686-7BC2-413B-9278-5BAC2CA15BB7}"/>
              </a:ext>
            </a:extLst>
          </p:cNvPr>
          <p:cNvSpPr txBox="1"/>
          <p:nvPr/>
        </p:nvSpPr>
        <p:spPr>
          <a:xfrm>
            <a:off x="503238" y="1187557"/>
            <a:ext cx="7819863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just">
              <a:spcBef>
                <a:spcPts val="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Факторами, определяющими необходимость создания и развития инфраструктуры пространственных данных Российской Федерации, </a:t>
            </a:r>
            <a:r>
              <a:rPr lang="ru-RU" sz="16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являются:</a:t>
            </a:r>
          </a:p>
          <a:p>
            <a:pPr indent="342900" algn="just">
              <a:spcBef>
                <a:spcPts val="0"/>
              </a:spcBef>
            </a:pPr>
            <a:endParaRPr lang="ru-RU" sz="1600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 числа задач, требующих использования пространственных данных, созданных и хранящихся в цифровых форматах;</a:t>
            </a: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распространение геоинформационных технологий как средства эффективного использования пространственных данных;</a:t>
            </a: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информационно-телекоммуникационных сетей, в том числе сети Интернет;</a:t>
            </a: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рост потребности в создании условий для оперативного доступа к пространственным данным;</a:t>
            </a: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интенсивное развитие инфраструктуры пространственных данных в зарубежных странах.</a:t>
            </a:r>
          </a:p>
        </p:txBody>
      </p:sp>
    </p:spTree>
    <p:extLst>
      <p:ext uri="{BB962C8B-B14F-4D97-AF65-F5344CB8AC3E}">
        <p14:creationId xmlns:p14="http://schemas.microsoft.com/office/powerpoint/2010/main" val="361354016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14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313338"/>
            <a:ext cx="8034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>
              <a:spcBef>
                <a:spcPts val="1200"/>
              </a:spcBef>
            </a:pPr>
            <a:r>
              <a:rPr lang="ru-R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Настоящая Концепция предусматривает создание и развитие инфраструктуры пространственных данных Российской Федерации как элемента единого информационного пространства страны на основе использования базовых пространственных данных.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современного состояния и проблемы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3046379433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15</a:t>
            </a:fld>
            <a:endParaRPr lang="ru-RU" altLang="ru-RU" sz="1200"/>
          </a:p>
        </p:txBody>
      </p:sp>
      <p:sp>
        <p:nvSpPr>
          <p:cNvPr id="5" name="Прямоугольник: скругленные углы 4"/>
          <p:cNvSpPr/>
          <p:nvPr/>
        </p:nvSpPr>
        <p:spPr>
          <a:xfrm>
            <a:off x="865454" y="1494358"/>
            <a:ext cx="7386866" cy="1940957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indent="342900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Основной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целью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создания и развития инфраструктуры пространственных данных Российской Федерации является </a:t>
            </a:r>
            <a:r>
              <a:rPr lang="ru-RU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условий, обеспечивающих свободный доступ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органов государственной власти, органов местного самоуправления, организаций и граждан к пространственным данным и их эффективное использование.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Цели, задачи и основные принципы создания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 пространственных данных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258448683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16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577012" y="1101547"/>
            <a:ext cx="803484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Достижение этой цели позволит обеспечить:</a:t>
            </a:r>
          </a:p>
          <a:p>
            <a:pPr marL="285750" indent="-28575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повышение качества и эффективности управления на государственном и муниципальном уровнях за счет широкого использования информационных ресурсов пространственных данных при принятии управленческих решений и контроле их исполнения;</a:t>
            </a:r>
          </a:p>
          <a:p>
            <a:pPr marL="285750" indent="-28575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предоставление актуальной и достоверной информации о базовых пространственных данных потребителям по единым правилам и тарифам;</a:t>
            </a:r>
          </a:p>
          <a:p>
            <a:pPr marL="285750" indent="-28575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снижение бюджетных расходов на создание пространственных данных в целом, повышение их качества за счет исключения дублирования работ по созданию пространственных данных;</a:t>
            </a:r>
          </a:p>
          <a:p>
            <a:pPr marL="285750" indent="-28575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стимулирование инвестиций в создание пространственных данных и связанных с ними информационных услуг.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Цели, задачи и основные принципы создания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 пространственных данных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401D7162-FF07-4C49-84EC-19BD7E9CA178}"/>
              </a:ext>
            </a:extLst>
          </p:cNvPr>
          <p:cNvCxnSpPr/>
          <p:nvPr/>
        </p:nvCxnSpPr>
        <p:spPr bwMode="auto">
          <a:xfrm>
            <a:off x="1152029" y="2574478"/>
            <a:ext cx="607096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4B2A854D-15FC-48B1-B6C1-20CBD72C3365}"/>
              </a:ext>
            </a:extLst>
          </p:cNvPr>
          <p:cNvCxnSpPr/>
          <p:nvPr/>
        </p:nvCxnSpPr>
        <p:spPr bwMode="auto">
          <a:xfrm>
            <a:off x="1152029" y="3222550"/>
            <a:ext cx="607096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491EF74E-A415-43AA-9AC0-7DC908B3C1DA}"/>
              </a:ext>
            </a:extLst>
          </p:cNvPr>
          <p:cNvCxnSpPr/>
          <p:nvPr/>
        </p:nvCxnSpPr>
        <p:spPr bwMode="auto">
          <a:xfrm>
            <a:off x="1152029" y="4086646"/>
            <a:ext cx="607096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38088349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17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187573"/>
            <a:ext cx="803484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достижения указанной цели должны быть решены следующие задачи: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и принятие законодательных и иных нормативных правовых актов, а также технических регламентов, стандартов, нормативно-технических документов и классификаторов, регулирующих создание и использование базовых пространственных данных и метаданных;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и интеграция государственных информационных ресурсов, содержащих пространственные данные Российской Федерации и субъектов Российской Федерации, а также информационных ресурсов, содержащих пространственные данные муниципальных образований, на основе использования базовых пространственных данных и метаданных;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полноты пространственных данных, их достоверности и актуальности за счет расширения числа организаций, производящих и предоставляющих информацию о базовых пространственных объектах;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научное, техническое и технологическое обеспечение создания, ведения и предоставления в пользование базовых пространственных данных и метаданных.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Цели, задачи и основные принципы создания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 пространственных данных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05BC7B1F-2309-4950-8CAA-27E8DB2CF7B6}"/>
              </a:ext>
            </a:extLst>
          </p:cNvPr>
          <p:cNvCxnSpPr/>
          <p:nvPr/>
        </p:nvCxnSpPr>
        <p:spPr bwMode="auto">
          <a:xfrm>
            <a:off x="1512069" y="2214438"/>
            <a:ext cx="607096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DAB7673C-7E8E-449D-8580-1C5D76930307}"/>
              </a:ext>
            </a:extLst>
          </p:cNvPr>
          <p:cNvCxnSpPr/>
          <p:nvPr/>
        </p:nvCxnSpPr>
        <p:spPr bwMode="auto">
          <a:xfrm>
            <a:off x="1512069" y="3150542"/>
            <a:ext cx="607096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B556867A-EA78-4B62-B4A6-B85FDB6FC6C8}"/>
              </a:ext>
            </a:extLst>
          </p:cNvPr>
          <p:cNvCxnSpPr/>
          <p:nvPr/>
        </p:nvCxnSpPr>
        <p:spPr bwMode="auto">
          <a:xfrm>
            <a:off x="1512069" y="3870622"/>
            <a:ext cx="607096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45934119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18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051328"/>
            <a:ext cx="803484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Мероприятия по созданию и развитию инфраструктуры пространственных данных Российской Федерации предусматривается осуществлять при соблюдении следующих принципов:</a:t>
            </a:r>
          </a:p>
          <a:p>
            <a:pPr marL="285750" indent="-285750" algn="just">
              <a:spcBef>
                <a:spcPts val="600"/>
              </a:spcBef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максимальное использование уже созданных в Российской Федерации пространственных данных;</a:t>
            </a:r>
          </a:p>
          <a:p>
            <a:pPr marL="285750" indent="-285750" algn="just">
              <a:spcBef>
                <a:spcPts val="600"/>
              </a:spcBef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доступность информационных ресурсов, содержащих базовые пространственные данные;</a:t>
            </a:r>
          </a:p>
          <a:p>
            <a:pPr marL="285750" indent="-285750" algn="just">
              <a:spcBef>
                <a:spcPts val="600"/>
              </a:spcBef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обязательность использования и предоставления уже созданных базовых пространственных данных при проведении работ по их актуализации;</a:t>
            </a:r>
          </a:p>
          <a:p>
            <a:pPr marL="285750" indent="-285750" algn="just">
              <a:spcBef>
                <a:spcPts val="600"/>
              </a:spcBef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безопасности Российской Федерации при создании инфраструктуры пространственных данных и ее эксплуатации, а также защита содержащейся в ней информации.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Цели, задачи и основные принципы создания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 пространственных данных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1515101384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19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187573"/>
            <a:ext cx="803484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Инфраструктуру пространственных данных Российской Федерации образовывает совокупность следующих взаимосвязанных компонентов:</a:t>
            </a:r>
          </a:p>
          <a:p>
            <a:pPr indent="342900" algn="just">
              <a:spcBef>
                <a:spcPts val="12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информационные ресурсы, включающие базовые пространственные данные и метаданные;</a:t>
            </a:r>
          </a:p>
          <a:p>
            <a:pPr indent="342900" algn="just">
              <a:spcBef>
                <a:spcPts val="12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организационная структура;</a:t>
            </a:r>
          </a:p>
          <a:p>
            <a:pPr indent="342900" algn="just">
              <a:spcBef>
                <a:spcPts val="12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нормативно-правовое обеспечение;</a:t>
            </a:r>
          </a:p>
          <a:p>
            <a:pPr indent="342900" algn="just">
              <a:spcBef>
                <a:spcPts val="12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технологии и технические средства.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  <p:sp>
        <p:nvSpPr>
          <p:cNvPr id="2" name="Стрелка: влево-вправо 1">
            <a:extLst>
              <a:ext uri="{FF2B5EF4-FFF2-40B4-BE49-F238E27FC236}">
                <a16:creationId xmlns:a16="http://schemas.microsoft.com/office/drawing/2014/main" id="{FB795A58-6F42-47A3-A12A-42FF38A85661}"/>
              </a:ext>
            </a:extLst>
          </p:cNvPr>
          <p:cNvSpPr/>
          <p:nvPr/>
        </p:nvSpPr>
        <p:spPr bwMode="auto">
          <a:xfrm>
            <a:off x="1074663" y="2507733"/>
            <a:ext cx="1944216" cy="144016"/>
          </a:xfrm>
          <a:prstGeom prst="left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Стрелка: влево-вправо 11">
            <a:extLst>
              <a:ext uri="{FF2B5EF4-FFF2-40B4-BE49-F238E27FC236}">
                <a16:creationId xmlns:a16="http://schemas.microsoft.com/office/drawing/2014/main" id="{6B6025A7-3856-4543-850E-9194B909BBCF}"/>
              </a:ext>
            </a:extLst>
          </p:cNvPr>
          <p:cNvSpPr/>
          <p:nvPr/>
        </p:nvSpPr>
        <p:spPr bwMode="auto">
          <a:xfrm>
            <a:off x="1074663" y="2934518"/>
            <a:ext cx="1944216" cy="144016"/>
          </a:xfrm>
          <a:prstGeom prst="left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Стрелка: влево-вправо 12">
            <a:extLst>
              <a:ext uri="{FF2B5EF4-FFF2-40B4-BE49-F238E27FC236}">
                <a16:creationId xmlns:a16="http://schemas.microsoft.com/office/drawing/2014/main" id="{F4275DFC-60DB-4C07-BE9A-C40E544EDF6F}"/>
              </a:ext>
            </a:extLst>
          </p:cNvPr>
          <p:cNvSpPr/>
          <p:nvPr/>
        </p:nvSpPr>
        <p:spPr bwMode="auto">
          <a:xfrm>
            <a:off x="1080021" y="3366566"/>
            <a:ext cx="1944216" cy="144016"/>
          </a:xfrm>
          <a:prstGeom prst="left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430646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20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187573"/>
            <a:ext cx="803484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Базовые пространственные данные, описывающие в цифровом виде базовые пространственные объекты, состоят из координатного описания, наименования объекта, его адреса и других сведений.</a:t>
            </a:r>
          </a:p>
          <a:p>
            <a:pPr indent="342900" algn="just">
              <a:spcBef>
                <a:spcPts val="120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Базовые пространственные данные и объекты не содержат сведения, составляющие государственную тайну, а также другую информацию, доступ к которой ограничен в соответствии с законодательством Российской Федерации.</a:t>
            </a:r>
          </a:p>
          <a:p>
            <a:pPr indent="342900" algn="just">
              <a:spcBef>
                <a:spcPts val="120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Состав базовых пространственных данных предлагается устанавливать путем принятия соответствующих нормативных правовых актов Российской Федерации.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2BAE4F6-CD18-4222-9816-D0B2BE2663CF}"/>
              </a:ext>
            </a:extLst>
          </p:cNvPr>
          <p:cNvSpPr/>
          <p:nvPr/>
        </p:nvSpPr>
        <p:spPr>
          <a:xfrm>
            <a:off x="503238" y="820481"/>
            <a:ext cx="81086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Информационные ресурсы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3B5EB69-913F-4294-92E9-CFD4EB320D65}"/>
              </a:ext>
            </a:extLst>
          </p:cNvPr>
          <p:cNvCxnSpPr/>
          <p:nvPr/>
        </p:nvCxnSpPr>
        <p:spPr bwMode="auto">
          <a:xfrm>
            <a:off x="3312269" y="1187573"/>
            <a:ext cx="2952328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92D050"/>
            </a:solidFill>
            <a:prstDash val="solid"/>
            <a:round/>
            <a:headEnd type="diamond" w="med" len="med"/>
            <a:tailEnd type="diamond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47072279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21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187573"/>
            <a:ext cx="803484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этом предполагается, что базовые пространственные данные:</a:t>
            </a: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обязательны для использования всеми органами государственной власти и органами местного самоуправления, юридическими и физическими лицами, участвующими в создании пространственных данных;</a:t>
            </a: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являются открытым доступным государственным информационным ресурсом и предоставляются потребителям в порядке, устанавливаемом законодательством Российской Федерации;</a:t>
            </a: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создаются в соответствии с техническими регламентами и стандартами.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2BAE4F6-CD18-4222-9816-D0B2BE2663CF}"/>
              </a:ext>
            </a:extLst>
          </p:cNvPr>
          <p:cNvSpPr/>
          <p:nvPr/>
        </p:nvSpPr>
        <p:spPr>
          <a:xfrm>
            <a:off x="503238" y="820481"/>
            <a:ext cx="81086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Информационные ресурсы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9D93EA34-5E80-4C95-86CA-EC4DF49DA134}"/>
              </a:ext>
            </a:extLst>
          </p:cNvPr>
          <p:cNvCxnSpPr/>
          <p:nvPr/>
        </p:nvCxnSpPr>
        <p:spPr bwMode="auto">
          <a:xfrm>
            <a:off x="3312269" y="1187573"/>
            <a:ext cx="2952328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92D050"/>
            </a:solidFill>
            <a:prstDash val="solid"/>
            <a:round/>
            <a:headEnd type="diamond" w="med" len="med"/>
            <a:tailEnd type="diamond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59849568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22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187573"/>
            <a:ext cx="803484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базовых пространственных данных должно последовательно обеспечить переход к их использованию в качестве базовой информации о соответствующей местности.</a:t>
            </a:r>
          </a:p>
          <a:p>
            <a:pPr indent="342900" algn="just">
              <a:spcBef>
                <a:spcPts val="120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Плата за пользование базовыми пространственными данными устанавливается в соответствии с законодательством Российской Федерации в области информации.</a:t>
            </a:r>
          </a:p>
          <a:p>
            <a:pPr indent="342900" algn="just">
              <a:spcBef>
                <a:spcPts val="120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Организация эффективного доступа к пространственным данным осуществляется путем использования информации, содержащейся в метаданных, пользование которыми предполагается осуществлять на безвозмездной основе.</a:t>
            </a:r>
          </a:p>
          <a:p>
            <a:pPr indent="342900" algn="just">
              <a:spcBef>
                <a:spcPts val="120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Метаданные предназначены для поиска, оценки качества, пригодности и возможности обработки пространственных данных.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2BAE4F6-CD18-4222-9816-D0B2BE2663CF}"/>
              </a:ext>
            </a:extLst>
          </p:cNvPr>
          <p:cNvSpPr/>
          <p:nvPr/>
        </p:nvSpPr>
        <p:spPr>
          <a:xfrm>
            <a:off x="503238" y="820481"/>
            <a:ext cx="81086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Информационные ресурсы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6025EC93-C093-44CF-B4FA-6726D11B1719}"/>
              </a:ext>
            </a:extLst>
          </p:cNvPr>
          <p:cNvCxnSpPr/>
          <p:nvPr/>
        </p:nvCxnSpPr>
        <p:spPr bwMode="auto">
          <a:xfrm>
            <a:off x="3312269" y="1187573"/>
            <a:ext cx="2952328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92D050"/>
            </a:solidFill>
            <a:prstDash val="solid"/>
            <a:round/>
            <a:headEnd type="diamond" w="med" len="med"/>
            <a:tailEnd type="diamond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59919192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23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187573"/>
            <a:ext cx="8034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Создавать пространственные данные в установленном порядке могут любые юридические и физические лица, при этом формирование метаданных является стимулирующим фактором предложения этой продукции на рынке.</a:t>
            </a:r>
          </a:p>
          <a:p>
            <a:pPr indent="342900" algn="just">
              <a:spcBef>
                <a:spcPts val="120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Предполагается, что производство метаданных базовых пространственных данных будет являться обязательным для производителей пространственных данных.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2BAE4F6-CD18-4222-9816-D0B2BE2663CF}"/>
              </a:ext>
            </a:extLst>
          </p:cNvPr>
          <p:cNvSpPr/>
          <p:nvPr/>
        </p:nvSpPr>
        <p:spPr>
          <a:xfrm>
            <a:off x="503238" y="820481"/>
            <a:ext cx="81086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Информационные ресурсы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C7C503E2-A1AC-45EE-9757-31917C9FC72B}"/>
              </a:ext>
            </a:extLst>
          </p:cNvPr>
          <p:cNvCxnSpPr/>
          <p:nvPr/>
        </p:nvCxnSpPr>
        <p:spPr bwMode="auto">
          <a:xfrm>
            <a:off x="3312269" y="1187573"/>
            <a:ext cx="2952328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92D050"/>
            </a:solidFill>
            <a:prstDash val="solid"/>
            <a:round/>
            <a:headEnd type="diamond" w="med" len="med"/>
            <a:tailEnd type="diamond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31516976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24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187573"/>
            <a:ext cx="803484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качестве координирующего межведомственного органа в сфере деятельности по созданию и развитию инфраструктуры пространственных данных Российской Федерации предполагается сформировать межведомственную комиссию по пространственным данным.</a:t>
            </a:r>
          </a:p>
          <a:p>
            <a:pPr indent="342900" algn="just">
              <a:spcBef>
                <a:spcPts val="120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Кроме того, целесообразно определить за создание инфраструктуры пространственных данных Российской Федерации федеральный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ответственный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 исполнительной власти, осуществляющий функции по государственному контролю в сфере создания пространственных данных. Необходимо также определить органы исполнительной власти и организации, обеспечивающие накопление, обработку, хранение и предоставление определенных групп базовых пространственных данных и метаданных.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2BAE4F6-CD18-4222-9816-D0B2BE2663CF}"/>
              </a:ext>
            </a:extLst>
          </p:cNvPr>
          <p:cNvSpPr/>
          <p:nvPr/>
        </p:nvSpPr>
        <p:spPr>
          <a:xfrm>
            <a:off x="503238" y="820481"/>
            <a:ext cx="81086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Организационная структура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8651556B-063B-4F36-951A-181ACAA55431}"/>
              </a:ext>
            </a:extLst>
          </p:cNvPr>
          <p:cNvCxnSpPr/>
          <p:nvPr/>
        </p:nvCxnSpPr>
        <p:spPr bwMode="auto">
          <a:xfrm>
            <a:off x="3312269" y="1187573"/>
            <a:ext cx="2952328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diamond" w="med" len="med"/>
            <a:tailEnd type="diamond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96346025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25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187573"/>
            <a:ext cx="8034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организационной структуры инфраструктуры пространственных данных Российской Федерации будет осуществляться поэтапно.</a:t>
            </a:r>
          </a:p>
          <a:p>
            <a:pPr indent="342900" algn="just">
              <a:spcBef>
                <a:spcPts val="120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начальном этапе предлагается формировать ее из организаций, находящихся в ведении федеральных органов исполнительной власти и занимающихся созданием и ведением баз пространственных данных.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2BAE4F6-CD18-4222-9816-D0B2BE2663CF}"/>
              </a:ext>
            </a:extLst>
          </p:cNvPr>
          <p:cNvSpPr/>
          <p:nvPr/>
        </p:nvSpPr>
        <p:spPr>
          <a:xfrm>
            <a:off x="503238" y="820481"/>
            <a:ext cx="81086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Организационная структура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0E27CED6-F7BD-439A-8B19-CE9F0D59F02F}"/>
              </a:ext>
            </a:extLst>
          </p:cNvPr>
          <p:cNvCxnSpPr/>
          <p:nvPr/>
        </p:nvCxnSpPr>
        <p:spPr bwMode="auto">
          <a:xfrm>
            <a:off x="3312269" y="1187573"/>
            <a:ext cx="2952328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diamond" w="med" len="med"/>
            <a:tailEnd type="diamond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45777052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26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187573"/>
            <a:ext cx="803484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дальнейшем в зависимости от социально-экономической и информационной готовности в организационную структуру инфраструктуры пространственных данных Российской Федерации будут включаться организации, находящиеся в ведении органов государственной власти субъектов Российской Федерации и органов местного самоуправления, которым будут передаваться соответствующие материалы и данные федерального и ведомственных (отраслевых) картографо-геодезических фондов, а также других федеральных информационных ресурсов, что обеспечит единство базовых пространственных данных в Российской Федерации.</a:t>
            </a:r>
          </a:p>
          <a:p>
            <a:pPr indent="342900" algn="just">
              <a:spcBef>
                <a:spcPts val="120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Интеграция отдельных групп базовых пространственных данных с целью создания единого информационного ресурса должна выполняться за счет средств соответствующих бюджетов.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2BAE4F6-CD18-4222-9816-D0B2BE2663CF}"/>
              </a:ext>
            </a:extLst>
          </p:cNvPr>
          <p:cNvSpPr/>
          <p:nvPr/>
        </p:nvSpPr>
        <p:spPr>
          <a:xfrm>
            <a:off x="503238" y="820481"/>
            <a:ext cx="81086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Организационная структура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206B32F3-1A9B-4310-8912-40ADD6184BC0}"/>
              </a:ext>
            </a:extLst>
          </p:cNvPr>
          <p:cNvCxnSpPr/>
          <p:nvPr/>
        </p:nvCxnSpPr>
        <p:spPr bwMode="auto">
          <a:xfrm>
            <a:off x="3312269" y="1187573"/>
            <a:ext cx="2952328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diamond" w="med" len="med"/>
            <a:tailEnd type="diamond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89467815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27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505371" y="1133787"/>
            <a:ext cx="810861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/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законодательства является определяющим фактором создания инфраструктуры пространственных данных Российской Федерации и предусматривает:</a:t>
            </a:r>
          </a:p>
          <a:p>
            <a:pPr marL="171450" indent="-1714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подготовку предложений о внесении изменений в нормативные правовые акты Российской Федерации в области создания и использования пространственных данных, а также ведения баз этих данных;</a:t>
            </a:r>
          </a:p>
          <a:p>
            <a:pPr marL="171450" indent="-1714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законодательное закрепление за органами исполнительной власти и органами местного самоуправления функций по созданию и предоставлению базовых пространственных данных и метаданных, а также ведению баз этих данных;</a:t>
            </a:r>
          </a:p>
          <a:p>
            <a:pPr marL="171450" indent="-1714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разработку технических регламентов и стандартов в области создания, оценки качества, хранения, предоставления и использования базовых пространственных данных, а также ведения баз этих данных;</a:t>
            </a:r>
          </a:p>
          <a:p>
            <a:pPr marL="171450" indent="-1714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корректировку отраслевых нормативно-технических документов в части обязательного использования базовых пространственных данных, ведения баз этих данных, а также предоставления базовых пространственных данных, содержащихся в ведомственных фондах.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2BAE4F6-CD18-4222-9816-D0B2BE2663CF}"/>
              </a:ext>
            </a:extLst>
          </p:cNvPr>
          <p:cNvSpPr/>
          <p:nvPr/>
        </p:nvSpPr>
        <p:spPr>
          <a:xfrm>
            <a:off x="503238" y="722755"/>
            <a:ext cx="81086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Нормативно-правовое обеспечение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D23C8C42-BC3F-4A2A-836C-7A79ACDBE0B0}"/>
              </a:ext>
            </a:extLst>
          </p:cNvPr>
          <p:cNvCxnSpPr/>
          <p:nvPr/>
        </p:nvCxnSpPr>
        <p:spPr bwMode="auto">
          <a:xfrm>
            <a:off x="3312269" y="1061309"/>
            <a:ext cx="2952328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diamond" w="med" len="med"/>
            <a:tailEnd type="diamond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21926357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28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187573"/>
            <a:ext cx="80348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Реализация настоящей Концепции предусматривает разработку типовых технологий на основе использования существующих и перспективных методов хранения, актуализации и предоставления базовых пространственных данных и метаданных с использованием систем управления базами данных, геоинформационных систем и средств телекоммуникаций.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инфраструктуры пространственных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Российской Федерации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2BAE4F6-CD18-4222-9816-D0B2BE2663CF}"/>
              </a:ext>
            </a:extLst>
          </p:cNvPr>
          <p:cNvSpPr/>
          <p:nvPr/>
        </p:nvSpPr>
        <p:spPr>
          <a:xfrm>
            <a:off x="503238" y="820481"/>
            <a:ext cx="81086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Технологии и технические средства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7DE13A33-D3FF-4E70-861A-6DBF25AAB40F}"/>
              </a:ext>
            </a:extLst>
          </p:cNvPr>
          <p:cNvCxnSpPr/>
          <p:nvPr/>
        </p:nvCxnSpPr>
        <p:spPr bwMode="auto">
          <a:xfrm>
            <a:off x="3312269" y="1187573"/>
            <a:ext cx="2952328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diamond" w="med" len="med"/>
            <a:tailEnd type="diamond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02497098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29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582883" y="863238"/>
            <a:ext cx="803484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межведомственной комиссии по пространственным данным;</a:t>
            </a:r>
          </a:p>
          <a:p>
            <a:pPr marL="1714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и принятие нормативных правовых актов;</a:t>
            </a:r>
          </a:p>
          <a:p>
            <a:pPr marL="1714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технических регламентов и стандартов в области создания, оценки качества, хранения, предоставления и использования базовых пространственных данных и метаданных, а также ведения баз этих данных;</a:t>
            </a:r>
          </a:p>
          <a:p>
            <a:pPr marL="1714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и распространение базовых пространственных данных федерального уровня;</a:t>
            </a:r>
          </a:p>
          <a:p>
            <a:pPr marL="1714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первой очереди системы обеспечения пространственными данными на базе организаций, находящихся в ведении федеральных органов исполнительной власти;</a:t>
            </a:r>
          </a:p>
          <a:p>
            <a:pPr marL="1714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системы надзора и контроля за созданием и использованием базовых пространственных данных, а также ведением баз этих данных;</a:t>
            </a:r>
          </a:p>
          <a:p>
            <a:pPr marL="1714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снятие необоснованных ограничений на распространение пространственных данных;</a:t>
            </a:r>
          </a:p>
          <a:p>
            <a:pPr marL="1714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гармонизация отраслевых нормативно-технических документов в области создания и использования базовых пространственных данных и метаданных;</a:t>
            </a:r>
          </a:p>
          <a:p>
            <a:pPr marL="1714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технологий создания, хранения, актуализации и использования базовых пространственных данных и метаданных;</a:t>
            </a:r>
          </a:p>
          <a:p>
            <a:pPr marL="1714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реализация в отраслях экономики, в субъектах Российской Федерации и муниципальных образованиях пилотных проектов по созданию отраслевых, региональных и муниципальных инфраструктур пространственных данных;</a:t>
            </a:r>
          </a:p>
          <a:p>
            <a:pPr marL="1714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плана мероприятий по использованию инфраструктуры пространственных данных Российской Федерации в интересах обороны и безопасности государства;</a:t>
            </a:r>
          </a:p>
          <a:p>
            <a:pPr marL="1714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единой системы стандартизации в области пространственных данных;</a:t>
            </a:r>
          </a:p>
          <a:p>
            <a:pPr marL="1714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подготовка и повышение квалификации кадров, участвующих в создании и развитии инфраструктуры пространственных данных Российской Федерации.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и этапы реализации Концепции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2BAE4F6-CD18-4222-9816-D0B2BE2663CF}"/>
              </a:ext>
            </a:extLst>
          </p:cNvPr>
          <p:cNvSpPr/>
          <p:nvPr/>
        </p:nvSpPr>
        <p:spPr>
          <a:xfrm>
            <a:off x="503238" y="479687"/>
            <a:ext cx="81086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 этап (2006 - 2007 годы) - подготовительный. 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Половина рамки 1">
            <a:extLst>
              <a:ext uri="{FF2B5EF4-FFF2-40B4-BE49-F238E27FC236}">
                <a16:creationId xmlns:a16="http://schemas.microsoft.com/office/drawing/2014/main" id="{81E965BD-5EB5-459C-A0F0-858CAB0F597B}"/>
              </a:ext>
            </a:extLst>
          </p:cNvPr>
          <p:cNvSpPr/>
          <p:nvPr/>
        </p:nvSpPr>
        <p:spPr bwMode="auto">
          <a:xfrm flipV="1">
            <a:off x="2016126" y="607536"/>
            <a:ext cx="5904656" cy="241483"/>
          </a:xfrm>
          <a:prstGeom prst="halfFrame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307707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30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593600" y="981092"/>
            <a:ext cx="80348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сети организаций по ведению баз данных в части базовых пространственных данных и метаданных на уровне субъектов Российской Федерации и муниципальных образований;</a:t>
            </a:r>
          </a:p>
          <a:p>
            <a:pPr marL="171450" indent="-1714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и распространение базовых пространственных данных и метаданных на уровне субъектов Российской Федерации и муниципальных образований в соответствии с утвержденными техническими регламентами и стандартами;</a:t>
            </a:r>
          </a:p>
          <a:p>
            <a:pPr marL="171450" indent="-1714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второй очереди системы обеспечения пространственными данными на базе организаций, находящихся в ведении органов исполнительной власти субъектов Российской Федерации и органов местного самоуправления;</a:t>
            </a:r>
          </a:p>
          <a:p>
            <a:pPr marL="171450" indent="-1714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дальнейшее совершенствование законодательства Российской Федерации в области создания и использования пространственных данных;</a:t>
            </a:r>
          </a:p>
          <a:p>
            <a:pPr marL="171450" indent="-1714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подсистемы, обеспечивающей пространственными данными органы государственной власти с целью реализации ими функций по обеспечению обороноспособности государства, национальной безопасности и правопорядка;</a:t>
            </a:r>
          </a:p>
          <a:p>
            <a:pPr marL="171450" indent="-1714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подготовка и повышение квалификации кадров, участвующих в создании и развитии инфраструктуры пространственных данных Российской Федерации.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и этапы реализации Концепции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2BAE4F6-CD18-4222-9816-D0B2BE2663CF}"/>
              </a:ext>
            </a:extLst>
          </p:cNvPr>
          <p:cNvSpPr/>
          <p:nvPr/>
        </p:nvSpPr>
        <p:spPr>
          <a:xfrm>
            <a:off x="503238" y="392984"/>
            <a:ext cx="81086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II этап (2008 - 2009 годы) - организационный. 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Половина рамки 12">
            <a:extLst>
              <a:ext uri="{FF2B5EF4-FFF2-40B4-BE49-F238E27FC236}">
                <a16:creationId xmlns:a16="http://schemas.microsoft.com/office/drawing/2014/main" id="{5362BECB-5426-44C8-AAFA-930915DC6096}"/>
              </a:ext>
            </a:extLst>
          </p:cNvPr>
          <p:cNvSpPr/>
          <p:nvPr/>
        </p:nvSpPr>
        <p:spPr bwMode="auto">
          <a:xfrm flipV="1">
            <a:off x="2016126" y="607536"/>
            <a:ext cx="5904656" cy="241483"/>
          </a:xfrm>
          <a:prstGeom prst="halfFrame">
            <a:avLst/>
          </a:prstGeom>
          <a:solidFill>
            <a:schemeClr val="accent3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924461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31</a:t>
            </a:fld>
            <a:endParaRPr lang="ru-RU" altLang="ru-RU" sz="12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3BB4A-7B7D-4D36-95D4-B36F04380440}"/>
              </a:ext>
            </a:extLst>
          </p:cNvPr>
          <p:cNvSpPr txBox="1"/>
          <p:nvPr/>
        </p:nvSpPr>
        <p:spPr>
          <a:xfrm>
            <a:off x="503238" y="-12756"/>
            <a:ext cx="8108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и этапы реализации Концепции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2BAE4F6-CD18-4222-9816-D0B2BE2663CF}"/>
              </a:ext>
            </a:extLst>
          </p:cNvPr>
          <p:cNvSpPr/>
          <p:nvPr/>
        </p:nvSpPr>
        <p:spPr>
          <a:xfrm>
            <a:off x="503238" y="820481"/>
            <a:ext cx="81086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III этап (2010 - 2015 годы) - завершение формирования инфраструктуры пространственных данных Российской Федерации, обеспечивающей эффективное использование пространственных данных, создание банков пространственных данных в качестве государственных информационных ресурсов.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Половина рамки 12">
            <a:extLst>
              <a:ext uri="{FF2B5EF4-FFF2-40B4-BE49-F238E27FC236}">
                <a16:creationId xmlns:a16="http://schemas.microsoft.com/office/drawing/2014/main" id="{A6D01529-A4C0-40F1-AC86-7D0F1C8823B0}"/>
              </a:ext>
            </a:extLst>
          </p:cNvPr>
          <p:cNvSpPr/>
          <p:nvPr/>
        </p:nvSpPr>
        <p:spPr bwMode="auto">
          <a:xfrm flipV="1">
            <a:off x="822097" y="1873251"/>
            <a:ext cx="7386866" cy="277811"/>
          </a:xfrm>
          <a:prstGeom prst="halfFrame">
            <a:avLst/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720398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32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694136"/>
            <a:ext cx="8034840" cy="3530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ГЕОПОРТАЛ: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Примечание -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Геопортал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может обеспечивать пользование как собственными, так и удаленными сервисами и переходы на другие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геопорталы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12070F-49C3-4D0B-B0B0-8E3B9AF7F3B1}"/>
              </a:ext>
            </a:extLst>
          </p:cNvPr>
          <p:cNvSpPr txBox="1"/>
          <p:nvPr/>
        </p:nvSpPr>
        <p:spPr>
          <a:xfrm>
            <a:off x="2016125" y="1137045"/>
            <a:ext cx="4823296" cy="212533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Информационная система, выполняющая роль единого пункта доступа к сервисам инфраструктуры пространственных данных, интерфейс которой обеспечивает с использованием сети Интернет доступ пользователей к информации для поиска пространственных данных и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геосервисов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их метаданным, а также выполнения других функций в соответствии с его назначением и целевой аудиторией.</a:t>
            </a:r>
          </a:p>
        </p:txBody>
      </p:sp>
    </p:spTree>
    <p:extLst>
      <p:ext uri="{BB962C8B-B14F-4D97-AF65-F5344CB8AC3E}">
        <p14:creationId xmlns:p14="http://schemas.microsoft.com/office/powerpoint/2010/main" val="4211465500"/>
      </p:ext>
    </p:extLst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33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геопорталам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https://helpiks.org/helpiksorg/baza9/1130507125673.files/image03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714076"/>
            <a:ext cx="5260513" cy="39486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5763752" y="846286"/>
            <a:ext cx="273427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Каждая ИПД должна иметь как минимум один </a:t>
            </a:r>
            <a:r>
              <a:rPr lang="ru-RU" sz="1600" spc="1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геопортал</a:t>
            </a:r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, который обеспечивает доступ к распределенным геоинформационным ресурсам. </a:t>
            </a:r>
            <a:r>
              <a:rPr lang="ru-RU" sz="1600" spc="1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Геопортал</a:t>
            </a:r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 должен выполнять роль информационной и коммуникационной платформы в сети Интернет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858552"/>
      </p:ext>
    </p:extLst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34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геопорталам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3238" y="721823"/>
            <a:ext cx="806561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Функционально </a:t>
            </a:r>
            <a:r>
              <a:rPr lang="ru-RU" sz="1600" spc="1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геопортал</a:t>
            </a:r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 должен обеспечивать:</a:t>
            </a:r>
          </a:p>
          <a:p>
            <a:endParaRPr lang="ru-RU" sz="1600" spc="1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картографическую визуализацию;</a:t>
            </a:r>
          </a:p>
          <a:p>
            <a:endParaRPr lang="ru-RU" sz="1600" spc="1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доступ к каталогу пространственных данных (посредством метаданных);</a:t>
            </a:r>
          </a:p>
          <a:p>
            <a:endParaRPr lang="ru-RU" sz="1600" spc="1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поиск пространственных данных и поставщиков данных;</a:t>
            </a:r>
          </a:p>
          <a:p>
            <a:endParaRPr lang="ru-RU" sz="1600" spc="1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набор сервисов, обеспечивающих типовые запросы;</a:t>
            </a:r>
          </a:p>
          <a:p>
            <a:endParaRPr lang="ru-RU" sz="1600" spc="1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доступ к метаданным, обеспечивающим описание и оценку применимости представленных пространственных данных;</a:t>
            </a:r>
          </a:p>
          <a:p>
            <a:endParaRPr lang="ru-RU" sz="1600" spc="1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наличие приложений, соответствующих основным заявленным задачам ИПД.</a:t>
            </a:r>
          </a:p>
          <a:p>
            <a:endParaRPr lang="ru-RU" sz="1600" spc="1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963864"/>
      </p:ext>
    </p:extLst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35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геопорталам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3238" y="721823"/>
            <a:ext cx="806561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spc="1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Геопортал</a:t>
            </a:r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 должен включать сервисы для поиска пространственных данных как минимум по следующим критериям:</a:t>
            </a:r>
          </a:p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местоположению (на карте, по названию и т.п.);</a:t>
            </a:r>
          </a:p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названиям организаций;</a:t>
            </a:r>
          </a:p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ключевым словам;</a:t>
            </a:r>
          </a:p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типу организации (правительственные, университеты и т.п.);</a:t>
            </a:r>
          </a:p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форматам представления;</a:t>
            </a:r>
          </a:p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состоянию (завершенные, в стадии разработки и т.п.);</a:t>
            </a:r>
          </a:p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исходному масштабу;</a:t>
            </a:r>
          </a:p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актуальности данных;</a:t>
            </a:r>
          </a:p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возможности скачивания данных.</a:t>
            </a:r>
          </a:p>
        </p:txBody>
      </p:sp>
    </p:spTree>
    <p:extLst>
      <p:ext uri="{BB962C8B-B14F-4D97-AF65-F5344CB8AC3E}">
        <p14:creationId xmlns:p14="http://schemas.microsoft.com/office/powerpoint/2010/main" val="1204561198"/>
      </p:ext>
    </p:extLst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36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геопорталам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3238" y="721823"/>
            <a:ext cx="806561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Обязательным требованием обеспечения поиска необходимых данных является возможность предварительного просмотра пространственных данных средствами визуализации в процессе поиска.</a:t>
            </a:r>
          </a:p>
          <a:p>
            <a:pPr algn="just"/>
            <a:endParaRPr lang="ru-RU" sz="1600" spc="1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Визуализация пространственных данных должна обеспечить их представление в растровом и/или векторном формате в виде картографических изображений, а также в виде аэрофотосъемочных или космических </a:t>
            </a:r>
            <a:r>
              <a:rPr lang="ru-RU" sz="1600" spc="1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ортоизображений</a:t>
            </a:r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ru-RU" sz="1600" spc="1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ортомозаик</a:t>
            </a:r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) различного разрешения в матричном (сеточном) представлении.</a:t>
            </a:r>
          </a:p>
          <a:p>
            <a:pPr algn="just"/>
            <a:endParaRPr lang="ru-RU" sz="1600" spc="1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Дополнительные средства визуализации могут предусматривать производную генерацию картографических изображений на основе пространственных данных, представление их в трехмерном виде, в режиме реального времени и т.п.</a:t>
            </a:r>
          </a:p>
          <a:p>
            <a:pPr algn="just"/>
            <a:endParaRPr lang="ru-RU" sz="1600" spc="1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586035"/>
      </p:ext>
    </p:extLst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37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геопорталам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3238" y="721823"/>
            <a:ext cx="806561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spc="1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Геопорталы</a:t>
            </a:r>
            <a:r>
              <a:rPr lang="ru-RU" sz="14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 должны обеспечить различные виды доступа к пространственным данным на основе соответствующей информации в метаданных. Основные виды доступа:</a:t>
            </a:r>
          </a:p>
          <a:p>
            <a:pPr algn="just"/>
            <a:endParaRPr lang="ru-RU" sz="1400" spc="1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14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свободный доступ - право доступа имеет неограниченный круг, а материалы и данные предоставляются на безвозмездной основе и могут использоваться в любых целях;</a:t>
            </a:r>
          </a:p>
          <a:p>
            <a:pPr algn="just"/>
            <a:endParaRPr lang="ru-RU" sz="1400" spc="1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14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неограниченный доступ за плату - право доступа имеет неограниченный круг лиц с их идентификацией, а материалы и данные предоставляются на возмездной основе за плату;</a:t>
            </a:r>
          </a:p>
          <a:p>
            <a:pPr algn="just"/>
            <a:endParaRPr lang="ru-RU" sz="1400" spc="1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14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лицензируемый доступ - право доступа к результатам интеллектуальной деятельности имеют пользователи на основании лицензионного договора;</a:t>
            </a:r>
          </a:p>
          <a:p>
            <a:pPr algn="just"/>
            <a:endParaRPr lang="ru-RU" sz="1400" spc="1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14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ограниченный доступ - право доступа имеют только определенные категории пользователей в установленном законодательством порядке (ограниченный доступ также может быть безвозмездным, за плату и лицензируемым).</a:t>
            </a:r>
          </a:p>
        </p:txBody>
      </p:sp>
    </p:spTree>
    <p:extLst>
      <p:ext uri="{BB962C8B-B14F-4D97-AF65-F5344CB8AC3E}">
        <p14:creationId xmlns:p14="http://schemas.microsoft.com/office/powerpoint/2010/main" val="1927626309"/>
      </p:ext>
    </p:extLst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38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388366"/>
            <a:ext cx="8034840" cy="4159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ИНТЕРОПЕРАБЕЛЬНОСТЬ: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Примечание -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Интероперабельность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наборов пространственных данных - возможность их комбинирования, а для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геосервисов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возможность их взаимодействия без постоянного вмешательства оператора.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C354DA-3C53-4547-A178-F207880709FC}"/>
              </a:ext>
            </a:extLst>
          </p:cNvPr>
          <p:cNvSpPr txBox="1"/>
          <p:nvPr/>
        </p:nvSpPr>
        <p:spPr>
          <a:xfrm>
            <a:off x="2390141" y="1462689"/>
            <a:ext cx="4363720" cy="11051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Способность двух или более информационных систем, или компонентов к обмену информацией и к использованию информации, полученной в результате обмена.</a:t>
            </a:r>
          </a:p>
        </p:txBody>
      </p:sp>
    </p:spTree>
    <p:extLst>
      <p:ext uri="{BB962C8B-B14F-4D97-AF65-F5344CB8AC3E}">
        <p14:creationId xmlns:p14="http://schemas.microsoft.com/office/powerpoint/2010/main" val="669063289"/>
      </p:ext>
    </p:extLst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39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наборам пространственных данных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581" y="775806"/>
            <a:ext cx="8034840" cy="2459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Основополагающими информационными ресурсами каждой ИПД должны быть наборы пространственных данных, создаваемые уполномоченными органами власти в соответствии с возложенными на них функциями, и зарегистрированные в установленном порядке в качестве государственного информационного ресурса.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создании инфраструктуры пространственных данных устанавливается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этапность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формирования наборов данных.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первую очередь, как правило, включаются уже существующие наборы пространственных данных, для которых требуется только обеспечение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интероперабельности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Последующие очереди формируются исходя из конкретных потребностей. </a:t>
            </a:r>
          </a:p>
        </p:txBody>
      </p:sp>
    </p:spTree>
    <p:extLst>
      <p:ext uri="{BB962C8B-B14F-4D97-AF65-F5344CB8AC3E}">
        <p14:creationId xmlns:p14="http://schemas.microsoft.com/office/powerpoint/2010/main" val="3875938435"/>
      </p:ext>
    </p:extLst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40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581" y="774278"/>
            <a:ext cx="8034840" cy="1436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ЕДИНАЯ ЭЛЕКТРОННАЯ КАРТОГРАФИЧЕСКАЯ ОСНОВА: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ACAFEC-3C7B-4727-B0BB-406B293732A9}"/>
              </a:ext>
            </a:extLst>
          </p:cNvPr>
          <p:cNvSpPr txBox="1"/>
          <p:nvPr/>
        </p:nvSpPr>
        <p:spPr>
          <a:xfrm>
            <a:off x="2159000" y="1928776"/>
            <a:ext cx="4318000" cy="1105197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Систематизированная совокупность пространственных данных о территории Российской Федерации, не содержащая сведений, составляющих государственную тайну.</a:t>
            </a:r>
          </a:p>
        </p:txBody>
      </p:sp>
    </p:spTree>
    <p:extLst>
      <p:ext uri="{BB962C8B-B14F-4D97-AF65-F5344CB8AC3E}">
        <p14:creationId xmlns:p14="http://schemas.microsoft.com/office/powerpoint/2010/main" val="3655501566"/>
      </p:ext>
    </p:extLst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41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554581" y="587871"/>
            <a:ext cx="8034840" cy="3150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Обязательным элементом ИПД федерального и регионального уровней является Единая электронная картографическая основа (ЕЭКО).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ЕЭКО должно обеспечить возможность межведомственного информационного взаимодействия при решении государственных и муниципальных задач. При создании ЕЭКО обеспечивается возможность представления сведений картографической основы в государственных системах координат и местных системах координат. Для целей просмотра сведения картографической основы могут быть представлены в международных системах координат.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Качество пространственных данных является ключевым аспектом при принятии решения об их использовании. Все наборы данных, используемых в ИПД, должны содержать описание качества в соответствии с требованиями ГОСТ Р 57773. Данная информация включается в описание метаданных и спецификацию набора данных.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наборам пространственных данных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5FA4756-ABA7-445D-A495-B5BD09B6E91B}"/>
              </a:ext>
            </a:extLst>
          </p:cNvPr>
          <p:cNvCxnSpPr/>
          <p:nvPr/>
        </p:nvCxnSpPr>
        <p:spPr bwMode="auto">
          <a:xfrm>
            <a:off x="605923" y="1134318"/>
            <a:ext cx="637875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0335B81-145F-4E50-A06B-BE838AF030BD}"/>
              </a:ext>
            </a:extLst>
          </p:cNvPr>
          <p:cNvCxnSpPr/>
          <p:nvPr/>
        </p:nvCxnSpPr>
        <p:spPr bwMode="auto">
          <a:xfrm>
            <a:off x="655638" y="2430462"/>
            <a:ext cx="637875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94991573"/>
      </p:ext>
    </p:extLst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42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388366"/>
            <a:ext cx="8034840" cy="2534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ВЕБ-СЕРВИС: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ГЕОСЕРВИС: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4B2B22-476F-4561-8095-150FF630DAE6}"/>
              </a:ext>
            </a:extLst>
          </p:cNvPr>
          <p:cNvSpPr txBox="1"/>
          <p:nvPr/>
        </p:nvSpPr>
        <p:spPr>
          <a:xfrm>
            <a:off x="2413001" y="1062310"/>
            <a:ext cx="4318000" cy="1360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Ресурс сети, предоставляющий информационное наполнение и/или функциональные возможности, к которым можно обратиться дистанционно через стандартизированные протоколы и программные интерфейсы.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467A92-131C-4FDA-BFEF-1ABE9A60AABD}"/>
              </a:ext>
            </a:extLst>
          </p:cNvPr>
          <p:cNvSpPr txBox="1"/>
          <p:nvPr/>
        </p:nvSpPr>
        <p:spPr>
          <a:xfrm>
            <a:off x="2403838" y="3006526"/>
            <a:ext cx="4318000" cy="1105197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Веб-сервис, предоставляющий возможность выполнять операции на пространственных данных, содержащихся в наборах пространственных данных, или на связанных с ними метаданных.</a:t>
            </a:r>
          </a:p>
        </p:txBody>
      </p:sp>
    </p:spTree>
    <p:extLst>
      <p:ext uri="{BB962C8B-B14F-4D97-AF65-F5344CB8AC3E}">
        <p14:creationId xmlns:p14="http://schemas.microsoft.com/office/powerpoint/2010/main" val="1574791107"/>
      </p:ext>
    </p:extLst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43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сервисам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05848" y="814248"/>
            <a:ext cx="755245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Сетевые сервисы необходимы для распространения пространственных данных между различными уровнями участников инфраструктуры пространственных данных. Они должны обеспечивать средства поиска пространственной информации, ее просмотра, преобразования, приобретения и использования. Сетевые сервисы должны работать в соответствии с требованиями к минимальному уровню услуг для обеспечения взаимодействия как уже существующих инфраструктур пространственных данных, так и создаваемых.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0EAC496-E87D-4AAF-9C03-BE0626C957AC}"/>
              </a:ext>
            </a:extLst>
          </p:cNvPr>
          <p:cNvSpPr/>
          <p:nvPr/>
        </p:nvSpPr>
        <p:spPr bwMode="auto">
          <a:xfrm>
            <a:off x="655637" y="714077"/>
            <a:ext cx="208359" cy="2016224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023440"/>
      </p:ext>
    </p:extLst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44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сервисам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30012" y="1181800"/>
            <a:ext cx="69972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Сервисы должны быть ориентированы на типовые запросы пользователей, быть простыми и легкими для использования и быть общественно доступными. Доступ к сервисам предоставляется через Интернет и/или локальные сети.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5DC633F-C4BC-4D1C-882B-C9849CA9BDC0}"/>
              </a:ext>
            </a:extLst>
          </p:cNvPr>
          <p:cNvSpPr/>
          <p:nvPr/>
        </p:nvSpPr>
        <p:spPr bwMode="auto">
          <a:xfrm>
            <a:off x="655637" y="714077"/>
            <a:ext cx="208359" cy="2016224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905548"/>
      </p:ext>
    </p:extLst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45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сервисам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16394" y="721823"/>
            <a:ext cx="755245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Инфраструктура пространственных данных должна поддерживать нижеприведенные сервисы для наборов пространственных данных и связанных с ними услуг:</a:t>
            </a:r>
          </a:p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поисковые сервисы, позволяющие искать НПД и </a:t>
            </a:r>
            <a:r>
              <a:rPr lang="ru-RU" sz="1600" spc="1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геосервисы</a:t>
            </a:r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 на основе соответствующих метаданных и отображать содержание метаданных;</a:t>
            </a:r>
          </a:p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сервисы визуализации, предоставляющие, как минимум, возможности просмотра данных, навигации по изображениям, их скроллинга, масштабирования и графического оверлея данных, а также отображения легенд карт и соответствующей информации, записанной в метаданных;</a:t>
            </a:r>
          </a:p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сервисы загрузки наборов пространственных данных или их фрагментов в среду, используемую пользователем;</a:t>
            </a:r>
          </a:p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сервисы трансформирования пространственных данных;</a:t>
            </a:r>
          </a:p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сервисы вызова других сервисов НПД.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D78D0DA-35B9-4E07-8844-DB7E3F1697A7}"/>
              </a:ext>
            </a:extLst>
          </p:cNvPr>
          <p:cNvSpPr/>
          <p:nvPr/>
        </p:nvSpPr>
        <p:spPr bwMode="auto">
          <a:xfrm>
            <a:off x="655636" y="1360315"/>
            <a:ext cx="208359" cy="2016224"/>
          </a:xfrm>
          <a:prstGeom prst="rect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678751"/>
      </p:ext>
    </p:extLst>
  </p:cSld>
  <p:clrMapOvr>
    <a:masterClrMapping/>
  </p:clrMapOvr>
  <p:transition spd="med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46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сервисам</a:t>
            </a:r>
          </a:p>
        </p:txBody>
      </p:sp>
      <p:pic>
        <p:nvPicPr>
          <p:cNvPr id="11" name="Рисунок 10" descr="https://helpiks.org/helpiksorg/baza9/1130507125673.files/image03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05" y="714077"/>
            <a:ext cx="4495800" cy="33451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544517" y="906968"/>
            <a:ext cx="2777159" cy="3046988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Пространственные данные и метаданные являются, обобщая, конечными продуктами потребления, оборачиваемыми в системе – пространственными продуктами, выраженными в цифровом или бумажном виде в форме наборов данных, баз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геоданных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, карт и атласов, картографических веб-сервисов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177788"/>
      </p:ext>
    </p:extLst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47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сервисам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16393" y="1248073"/>
            <a:ext cx="730528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Информационные ресурсы, включающие базовые пространственные данные и метаданные, в РФ существуют в основном в следующих формах: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· объектов учета и хранения учетно-регистрационных и справочных систем;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· материалов и данных картографо-геодезических фондов различной ведомственной принадлежности;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· картографических основ;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· баз данных в составе информационных систем.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A34B06D-8B56-4FFF-941B-E53C5CADC5AC}"/>
              </a:ext>
            </a:extLst>
          </p:cNvPr>
          <p:cNvSpPr/>
          <p:nvPr/>
        </p:nvSpPr>
        <p:spPr bwMode="auto">
          <a:xfrm>
            <a:off x="655636" y="1267951"/>
            <a:ext cx="208359" cy="2016224"/>
          </a:xfrm>
          <a:prstGeom prst="rect">
            <a:avLst/>
          </a:prstGeom>
          <a:solidFill>
            <a:srgbClr val="FF848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755805"/>
      </p:ext>
    </p:extLst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48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587871"/>
            <a:ext cx="8034840" cy="3793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ПОЛЬЗОВАТЕЛЬСКИЙ ВЕБ-ИНТЕРФЕЙС: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ПРОСТРАНСТВЕННАЯ СХЕМА: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Примечание - Пространственной схемой может предусматриваться представление объектов с разными типами локализации, например, точечные, линейные, площадные и пр.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5AD254-6A98-4689-9388-90668CE10D43}"/>
              </a:ext>
            </a:extLst>
          </p:cNvPr>
          <p:cNvSpPr txBox="1"/>
          <p:nvPr/>
        </p:nvSpPr>
        <p:spPr>
          <a:xfrm>
            <a:off x="2088133" y="985046"/>
            <a:ext cx="4896544" cy="1360231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аспекты веб-сайта или веб-приложения, относящиеся к информационному наполнению, функциональным возможностям, навигации, взаимодействию и представлению, которые существенны для использования веб-приложения или веб-сайта.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7E4F0B-8EE6-4BB2-93E6-6E1DA30051EB}"/>
              </a:ext>
            </a:extLst>
          </p:cNvPr>
          <p:cNvSpPr txBox="1"/>
          <p:nvPr/>
        </p:nvSpPr>
        <p:spPr>
          <a:xfrm>
            <a:off x="2088133" y="2818044"/>
            <a:ext cx="4896544" cy="578882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Схема описания пространственного положения и охвата пространственных объектов.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9289897"/>
      </p:ext>
    </p:extLst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49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743076"/>
            <a:ext cx="8034840" cy="2958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СПЕЦИФИКАЦИЯ ИНФОРМАЦИОННОГО ПРОДУКТА: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Примечание - Спецификация информационного продукта содержит описание предметной области и требования к отображению предметной области в наборе данных. Спецификация может быть использована для производства, продажи, конечного использования и в других целях.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237CD3-DB4B-4864-B027-70400C28A535}"/>
              </a:ext>
            </a:extLst>
          </p:cNvPr>
          <p:cNvSpPr txBox="1"/>
          <p:nvPr/>
        </p:nvSpPr>
        <p:spPr>
          <a:xfrm>
            <a:off x="2143601" y="1311986"/>
            <a:ext cx="4353560" cy="1105197"/>
          </a:xfrm>
          <a:prstGeom prst="roundRect">
            <a:avLst/>
          </a:prstGeom>
          <a:noFill/>
          <a:ln w="28575">
            <a:solidFill>
              <a:schemeClr val="accent5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Детальное описание набора данных или комплектов наборов данных, а также дополнительная информация, обеспечивающая его (их) создание, поставку и использование другой стороной.</a:t>
            </a:r>
          </a:p>
        </p:txBody>
      </p:sp>
    </p:spTree>
    <p:extLst>
      <p:ext uri="{BB962C8B-B14F-4D97-AF65-F5344CB8AC3E}">
        <p14:creationId xmlns:p14="http://schemas.microsoft.com/office/powerpoint/2010/main" val="4130121915"/>
      </p:ext>
    </p:extLst>
  </p:cSld>
  <p:clrMapOvr>
    <a:masterClrMapping/>
  </p:clrMapOvr>
  <p:transition spd="med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50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554581" y="587871"/>
            <a:ext cx="80348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наборов пространственных данных должны быть установлены и описаны (но могут не ограничиваться ими) в соответствующих спецификациях и метаданных в соответствии с установленными требованиями: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единицы измерений;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системы пространственных координат;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системы временных координат;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пространственная схема описания пространственных объектов;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системы классификации и кодирования;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форматы представления;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правила цифрового описания объектов;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каталог пространственных объектов;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библиотеки условных знаков для визуализации;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современность обновления;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периодичность обновления;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качество пространственных данных.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наборам пространственных данных</a:t>
            </a:r>
          </a:p>
        </p:txBody>
      </p:sp>
      <p:sp>
        <p:nvSpPr>
          <p:cNvPr id="2" name="Стрелка: вниз 1">
            <a:extLst>
              <a:ext uri="{FF2B5EF4-FFF2-40B4-BE49-F238E27FC236}">
                <a16:creationId xmlns:a16="http://schemas.microsoft.com/office/drawing/2014/main" id="{C65FA828-9C90-4B66-93B9-B7EA1942D37E}"/>
              </a:ext>
            </a:extLst>
          </p:cNvPr>
          <p:cNvSpPr/>
          <p:nvPr/>
        </p:nvSpPr>
        <p:spPr bwMode="auto">
          <a:xfrm>
            <a:off x="7128693" y="1350342"/>
            <a:ext cx="144016" cy="2088232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041153"/>
      </p:ext>
    </p:extLst>
  </p:cSld>
  <p:clrMapOvr>
    <a:masterClrMapping/>
  </p:clrMapOvr>
  <p:transition spd="med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51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846286"/>
            <a:ext cx="803484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виды пространственных данных, используемые в ИПД: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цифровая картографическая основа;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материалы ДЗЗ;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ортофотопланы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другие производные материалы, созданные на основе материалов ДЗЗ;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наборы тематических пространственных данных;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цифровые модели рельефа и местности;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топонимическая база данных, создаваемая на основе Государственного каталога географических названий;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федеральная информационная адресная система;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Единый государственный реестр недвижимости и другие в соответствии с ГОСТ Р 58571.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наборам пространственных данных</a:t>
            </a:r>
          </a:p>
        </p:txBody>
      </p:sp>
    </p:spTree>
    <p:extLst>
      <p:ext uri="{BB962C8B-B14F-4D97-AF65-F5344CB8AC3E}">
        <p14:creationId xmlns:p14="http://schemas.microsoft.com/office/powerpoint/2010/main" val="3575384459"/>
      </p:ext>
    </p:extLst>
  </p:cSld>
  <p:clrMapOvr>
    <a:masterClrMapping/>
  </p:clrMapOvr>
  <p:transition spd="med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52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метаданным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296044" y="721823"/>
            <a:ext cx="727280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Метаданные должны обеспечивать предоставление информации об идентификации, протяженности, качестве, пространственных и временных параметрах, содержании, координатной основе, отображении, распространении и других свойствах пространственных данных и сервисов в соответствии с требованиями, установленными ГОСТ Р 57668.</a:t>
            </a:r>
          </a:p>
          <a:p>
            <a:pPr algn="just"/>
            <a:endParaRPr lang="ru-RU" sz="1600" spc="1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Поставщики пространственных данных должны гарантировать создание метаданных для наборов, пространственных данных и </a:t>
            </a:r>
            <a:r>
              <a:rPr lang="ru-RU" sz="1600" spc="1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геосервисов</a:t>
            </a:r>
            <a:r>
              <a:rPr lang="ru-RU" sz="16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, а также постоянное обновление метаданных.</a:t>
            </a:r>
          </a:p>
          <a:p>
            <a:pPr algn="just"/>
            <a:endParaRPr lang="ru-RU" sz="1600" spc="1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088A923-1B3E-435B-B7E3-A58B61F0875D}"/>
              </a:ext>
            </a:extLst>
          </p:cNvPr>
          <p:cNvSpPr/>
          <p:nvPr/>
        </p:nvSpPr>
        <p:spPr bwMode="auto">
          <a:xfrm>
            <a:off x="770377" y="990983"/>
            <a:ext cx="208359" cy="2016224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953578"/>
      </p:ext>
    </p:extLst>
  </p:cSld>
  <p:clrMapOvr>
    <a:masterClrMapping/>
  </p:clrMapOvr>
  <p:transition spd="med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53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метаданным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80020" y="721823"/>
            <a:ext cx="748883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Применительно к инфраструктуре пространственных данных минимальный набор метаданных включает:</a:t>
            </a:r>
          </a:p>
          <a:p>
            <a:pPr algn="just"/>
            <a:r>
              <a:rPr lang="ru-RU" sz="14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сведения об административных органах, которые отвечают за создание наборов пространственных данных и </a:t>
            </a:r>
            <a:r>
              <a:rPr lang="ru-RU" sz="1400" spc="1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геосервисов</a:t>
            </a:r>
            <a:r>
              <a:rPr lang="ru-RU" sz="14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, управление ими, поддержку их работы и распространение данных;</a:t>
            </a:r>
          </a:p>
          <a:p>
            <a:pPr algn="just"/>
            <a:r>
              <a:rPr lang="ru-RU" sz="14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пространственный охват и тематика НПД;</a:t>
            </a:r>
          </a:p>
          <a:p>
            <a:pPr algn="just"/>
            <a:r>
              <a:rPr lang="ru-RU" sz="14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качество, достоверность пространственных данных, сведения об обновлении НПД;</a:t>
            </a:r>
          </a:p>
          <a:p>
            <a:pPr algn="just"/>
            <a:r>
              <a:rPr lang="ru-RU" sz="14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описание НПД (наименование, аннотация, проекция, система координат, масштаб (или пространственное разрешение) набора данных, дата создания, обновления, изменения, преобразования и т.п.);</a:t>
            </a:r>
          </a:p>
          <a:p>
            <a:pPr algn="just"/>
            <a:r>
              <a:rPr lang="ru-RU" sz="14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описание информационного обеспечения (классификаторов, форматов представления, правил цифрового описания картографической информации, каталогов и т.п.);</a:t>
            </a:r>
          </a:p>
          <a:p>
            <a:pPr algn="just"/>
            <a:r>
              <a:rPr lang="ru-RU" sz="14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условия доступа к НПД и использования данных и </a:t>
            </a:r>
            <a:r>
              <a:rPr lang="ru-RU" sz="1400" spc="1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геосервисов</a:t>
            </a:r>
            <a:r>
              <a:rPr lang="ru-RU" sz="14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 с указанием размера платы (если взимается плата);</a:t>
            </a:r>
          </a:p>
          <a:p>
            <a:pPr algn="just"/>
            <a:r>
              <a:rPr lang="ru-RU" sz="1400" spc="10" dirty="0">
                <a:latin typeface="Times New Roman" panose="02020603050405020304" pitchFamily="18" charset="0"/>
                <a:ea typeface="Calibri" panose="020F0502020204030204" pitchFamily="34" charset="0"/>
              </a:rPr>
              <a:t>- условия ограничения доступа к НПД с указанием причин ограничения.</a:t>
            </a:r>
          </a:p>
          <a:p>
            <a:pPr algn="just"/>
            <a:endParaRPr lang="ru-RU" sz="1400" spc="1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7513AD6-D455-4700-A75C-3D4F992A40DF}"/>
              </a:ext>
            </a:extLst>
          </p:cNvPr>
          <p:cNvSpPr/>
          <p:nvPr/>
        </p:nvSpPr>
        <p:spPr bwMode="auto">
          <a:xfrm>
            <a:off x="718326" y="1142950"/>
            <a:ext cx="208359" cy="201622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842153"/>
      </p:ext>
    </p:extLst>
  </p:cSld>
  <p:clrMapOvr>
    <a:masterClrMapping/>
  </p:clrMapOvr>
  <p:transition spd="med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54</a:t>
            </a:fld>
            <a:endParaRPr lang="ru-RU" altLang="ru-RU" sz="1200"/>
          </a:p>
        </p:txBody>
      </p:sp>
      <p:sp>
        <p:nvSpPr>
          <p:cNvPr id="5" name="Прямоугольник 4"/>
          <p:cNvSpPr/>
          <p:nvPr/>
        </p:nvSpPr>
        <p:spPr>
          <a:xfrm>
            <a:off x="471061" y="914758"/>
            <a:ext cx="8034840" cy="2548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федеральный фонд пространственных данных;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ведомственные фонды пространственных данных;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фонд пространственных данных федерального органа исполнительной власти, осуществляющего функции по выработке и реализации государственной политики, нормативно-правовому регулированию в области обороны (далее - фонд пространственных данных обороны);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4) фонды пространственных данных субъектов Российской Федерации (далее - региональные фонды пространственных данных).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B169E3-346E-493A-AF41-3DE80864217B}"/>
              </a:ext>
            </a:extLst>
          </p:cNvPr>
          <p:cNvSpPr txBox="1"/>
          <p:nvPr/>
        </p:nvSpPr>
        <p:spPr>
          <a:xfrm>
            <a:off x="471062" y="-18496"/>
            <a:ext cx="8169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 пространственных данных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8F28455-D3B8-4710-97E4-C5445D0F37A0}"/>
              </a:ext>
            </a:extLst>
          </p:cNvPr>
          <p:cNvSpPr/>
          <p:nvPr/>
        </p:nvSpPr>
        <p:spPr>
          <a:xfrm>
            <a:off x="434174" y="486081"/>
            <a:ext cx="81086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Государственные фонды пространственных данных</a:t>
            </a:r>
          </a:p>
        </p:txBody>
      </p:sp>
    </p:spTree>
    <p:extLst>
      <p:ext uri="{BB962C8B-B14F-4D97-AF65-F5344CB8AC3E}">
        <p14:creationId xmlns:p14="http://schemas.microsoft.com/office/powerpoint/2010/main" val="3617513222"/>
      </p:ext>
    </p:extLst>
  </p:cSld>
  <p:clrMapOvr>
    <a:masterClrMapping/>
  </p:clrMapOvr>
  <p:transition spd="med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55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фонды пространственных данных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6517" y="960062"/>
            <a:ext cx="7630967" cy="2381999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Предоставление физическим и юридическим лицам, органам государственной власти и органам местного самоуправления пространственных данных и материалов, содержащихся в государственных фондах пространственных данных, осуществляется за плату, за исключением случаев, установленных федеральными законами. Порядок и способы предоставления пространственных данных и материалов, содержащихся в государственных фондах пространственных данных, в том числе порядок подачи заявления о предоставлении указанных пространственных данных и материалов, включая форму такого заявления и состав прилагаемых к нему документов, и порядок определения размера платы за предоставление указанных пространственных данных и материалов, устанавливаются Правительством Российской Федерации. </a:t>
            </a:r>
          </a:p>
        </p:txBody>
      </p:sp>
    </p:spTree>
    <p:extLst>
      <p:ext uri="{BB962C8B-B14F-4D97-AF65-F5344CB8AC3E}">
        <p14:creationId xmlns:p14="http://schemas.microsoft.com/office/powerpoint/2010/main" val="4260652389"/>
      </p:ext>
    </p:extLst>
  </p:cSld>
  <p:clrMapOvr>
    <a:masterClrMapping/>
  </p:clrMapOvr>
  <p:transition spd="med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93B1AB-1B62-40C8-A91D-145FF677A6DD}" type="slidenum">
              <a:rPr lang="ru-RU" altLang="ru-RU" sz="1200" smtClean="0"/>
              <a:pPr/>
              <a:t>56</a:t>
            </a:fld>
            <a:endParaRPr lang="ru-RU" altLang="ru-RU" sz="1200"/>
          </a:p>
        </p:txBody>
      </p:sp>
      <p:sp>
        <p:nvSpPr>
          <p:cNvPr id="9" name="TextBox 8"/>
          <p:cNvSpPr txBox="1"/>
          <p:nvPr/>
        </p:nvSpPr>
        <p:spPr>
          <a:xfrm>
            <a:off x="503239" y="126206"/>
            <a:ext cx="81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0"/>
              </a:spcBef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фонды пространственных данных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5923" y="1062310"/>
            <a:ext cx="7674898" cy="2709268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Порядок передачи пространственных данных и материалов федеральными органами исполнительной власти для включения в федеральный фонд пространственных данных и ведомственные фонды пространственных данных и порядок передачи пространственных данных и материалов органами государственной власти субъектов Российской Федерации или подведомственными данным органам государственными учреждениями для включения в региональные фонды пространственных данных или федеральный фонд пространственных данных устанавливаются федеральным органом исполнительной власти, осуществляющим функции по выработке государственной политики и нормативно-правовому регулированию в сфере геодезии и картографии.</a:t>
            </a:r>
          </a:p>
        </p:txBody>
      </p:sp>
    </p:spTree>
    <p:extLst>
      <p:ext uri="{BB962C8B-B14F-4D97-AF65-F5344CB8AC3E}">
        <p14:creationId xmlns:p14="http://schemas.microsoft.com/office/powerpoint/2010/main" val="2643677839"/>
      </p:ext>
    </p:extLst>
  </p:cSld>
  <p:clrMapOvr>
    <a:masterClrMapping/>
  </p:clrMapOvr>
  <p:transition spd="med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1548" y="1256565"/>
            <a:ext cx="5293007" cy="452881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  <p:sp>
        <p:nvSpPr>
          <p:cNvPr id="19461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71525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846BBD6E-C87B-41A8-9F43-EA9418AC59EE}" type="slidenum">
              <a:rPr lang="ru-RU" altLang="ru-RU" sz="1200" smtClean="0"/>
              <a:pPr/>
              <a:t>57</a:t>
            </a:fld>
            <a:endParaRPr lang="ru-RU" altLang="ru-RU" sz="1200"/>
          </a:p>
        </p:txBody>
      </p:sp>
      <p:sp>
        <p:nvSpPr>
          <p:cNvPr id="19462" name="Rectangle 16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2234</TotalTime>
  <Words>4435</Words>
  <Application>Microsoft Office PowerPoint</Application>
  <PresentationFormat>Произвольный</PresentationFormat>
  <Paragraphs>483</Paragraphs>
  <Slides>57</Slides>
  <Notes>57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3" baseType="lpstr">
      <vt:lpstr>Arial</vt:lpstr>
      <vt:lpstr>Calibri</vt:lpstr>
      <vt:lpstr>Courier New</vt:lpstr>
      <vt:lpstr>Times New Roman</vt:lpstr>
      <vt:lpstr>Wingdings</vt:lpstr>
      <vt:lpstr>Оформление по умолчанию</vt:lpstr>
      <vt:lpstr>Лекция 1 Инфраструктура пространственных данных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Company>Holding "Digest"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Наталья Кончакова</cp:lastModifiedBy>
  <cp:revision>353</cp:revision>
  <dcterms:created xsi:type="dcterms:W3CDTF">2015-03-13T05:37:25Z</dcterms:created>
  <dcterms:modified xsi:type="dcterms:W3CDTF">2024-09-04T07:51:11Z</dcterms:modified>
</cp:coreProperties>
</file>