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</p:sldMasterIdLst>
  <p:notesMasterIdLst>
    <p:notesMasterId r:id="rId14"/>
  </p:notesMasterIdLst>
  <p:sldIdLst>
    <p:sldId id="256" r:id="rId3"/>
    <p:sldId id="257" r:id="rId4"/>
    <p:sldId id="266" r:id="rId5"/>
    <p:sldId id="259" r:id="rId6"/>
    <p:sldId id="258" r:id="rId7"/>
    <p:sldId id="260" r:id="rId8"/>
    <p:sldId id="262" r:id="rId9"/>
    <p:sldId id="261" r:id="rId10"/>
    <p:sldId id="263" r:id="rId11"/>
    <p:sldId id="264" r:id="rId12"/>
    <p:sldId id="265" r:id="rId13"/>
  </p:sldIdLst>
  <p:sldSz cx="9144000" cy="5143500" type="screen16x9"/>
  <p:notesSz cx="6858000" cy="9144000"/>
  <p:embeddedFontLst>
    <p:embeddedFont>
      <p:font typeface="NSimSun" panose="02010609030101010101" pitchFamily="49" charset="-122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9293ba8a35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g29293ba8a35_0_78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8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29293ba8a35_0_78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12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293ba8a3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293ba8a3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293ba8a3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293ba8a3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358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293ba8a3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293ba8a3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1105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293ba8a3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293ba8a3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0940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293ba8a3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293ba8a3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8029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293ba8a3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293ba8a3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6368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293ba8a3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293ba8a3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878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293ba8a3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293ba8a3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5461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293ba8a3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293ba8a3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5465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293ba8a3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293ba8a3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502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3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subTitle" idx="1"/>
          </p:nvPr>
        </p:nvSpPr>
        <p:spPr>
          <a:xfrm>
            <a:off x="457200" y="1203480"/>
            <a:ext cx="82293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ubTitle" idx="1"/>
          </p:nvPr>
        </p:nvSpPr>
        <p:spPr>
          <a:xfrm>
            <a:off x="457200" y="205200"/>
            <a:ext cx="8229300" cy="39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body" idx="3"/>
          </p:nvPr>
        </p:nvSpPr>
        <p:spPr>
          <a:xfrm>
            <a:off x="4674240" y="276192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2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2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2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82293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3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3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2"/>
          </p:nvPr>
        </p:nvSpPr>
        <p:spPr>
          <a:xfrm>
            <a:off x="457200" y="2761920"/>
            <a:ext cx="82293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4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4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body" idx="4"/>
          </p:nvPr>
        </p:nvSpPr>
        <p:spPr>
          <a:xfrm>
            <a:off x="4674240" y="276192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body" idx="2"/>
          </p:nvPr>
        </p:nvSpPr>
        <p:spPr>
          <a:xfrm>
            <a:off x="3239640" y="120348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body" idx="3"/>
          </p:nvPr>
        </p:nvSpPr>
        <p:spPr>
          <a:xfrm>
            <a:off x="6022080" y="120348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body" idx="4"/>
          </p:nvPr>
        </p:nvSpPr>
        <p:spPr>
          <a:xfrm>
            <a:off x="457200" y="276192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body" idx="5"/>
          </p:nvPr>
        </p:nvSpPr>
        <p:spPr>
          <a:xfrm>
            <a:off x="3239640" y="276192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body" idx="6"/>
          </p:nvPr>
        </p:nvSpPr>
        <p:spPr>
          <a:xfrm>
            <a:off x="6022080" y="276192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000" cy="8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3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d-is.ru/learning_post/solidworks-simulation-urok-2-chastotnyy-analiz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/>
          <p:nvPr/>
        </p:nvSpPr>
        <p:spPr>
          <a:xfrm rot="10800000">
            <a:off x="6108780" y="2916060"/>
            <a:ext cx="2168700" cy="597900"/>
          </a:xfrm>
          <a:prstGeom prst="roundRect">
            <a:avLst>
              <a:gd name="adj" fmla="val 8594"/>
            </a:avLst>
          </a:prstGeom>
          <a:blipFill rotWithShape="0">
            <a:blip r:embed="rId3">
              <a:alphaModFix/>
            </a:blip>
            <a:stretch>
              <a:fillRect l="-1" t="15" r="-1" b="15"/>
            </a:stretch>
          </a:blipFill>
          <a:ln>
            <a:noFill/>
          </a:ln>
          <a:effectLst>
            <a:reflection stA="38000" endPos="28000" dist="5000" dir="5400000" fadeDir="5400012" sy="-100000" algn="bl" rotWithShape="0"/>
          </a:effectLst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6"/>
          <p:cNvSpPr/>
          <p:nvPr/>
        </p:nvSpPr>
        <p:spPr>
          <a:xfrm>
            <a:off x="4572000" y="941400"/>
            <a:ext cx="4571400" cy="1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САПР</a:t>
            </a:r>
            <a:r>
              <a:rPr lang="en-GB" sz="3600" b="0" i="0" u="none" strike="noStrike" cap="none" dirty="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GB" sz="3600" b="0" i="0" u="none" strike="noStrike" cap="none" dirty="0">
                <a:latin typeface="Arial"/>
                <a:ea typeface="Arial"/>
                <a:cs typeface="Arial"/>
                <a:sym typeface="Arial"/>
              </a:rPr>
            </a:br>
            <a:r>
              <a:rPr lang="en-GB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lang="en-GB" sz="3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аддитивные</a:t>
            </a:r>
            <a:r>
              <a:rPr lang="en-GB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технологии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0" y="3513960"/>
            <a:ext cx="8099700" cy="8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Частотный </a:t>
            </a:r>
            <a:r>
              <a:rPr lang="ru-RU" sz="3600" dirty="0" smtClean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анализ</a:t>
            </a:r>
            <a:endParaRPr lang="en-US" sz="3600" dirty="0" smtClean="0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17365D"/>
                </a:solidFill>
                <a:latin typeface="Calibri"/>
                <a:cs typeface="Calibri"/>
                <a:sym typeface="Calibri"/>
              </a:rPr>
              <a:t>ЛБ </a:t>
            </a:r>
            <a:r>
              <a:rPr lang="en-US" sz="3600" dirty="0" smtClean="0">
                <a:solidFill>
                  <a:srgbClr val="17365D"/>
                </a:solidFill>
                <a:latin typeface="Calibri"/>
                <a:cs typeface="Calibri"/>
                <a:sym typeface="Calibri"/>
              </a:rPr>
              <a:t>8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6880" y="97200"/>
            <a:ext cx="2038321" cy="55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6"/>
          <p:cNvSpPr/>
          <p:nvPr/>
        </p:nvSpPr>
        <p:spPr>
          <a:xfrm>
            <a:off x="399960" y="4665960"/>
            <a:ext cx="83433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Лектор Алфёрова Екатерина Александровна, к.физ.-мат.н., доцент ОЭИ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65BA10-4C36-4CFC-8D3A-FC51CAEB9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514" y="1081410"/>
            <a:ext cx="2143125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Колебательные процесса</a:t>
            </a:r>
            <a:endParaRPr b="1" dirty="0"/>
          </a:p>
        </p:txBody>
      </p:sp>
      <p:sp>
        <p:nvSpPr>
          <p:cNvPr id="130" name="Google Shape;130;p27"/>
          <p:cNvSpPr txBox="1"/>
          <p:nvPr/>
        </p:nvSpPr>
        <p:spPr>
          <a:xfrm>
            <a:off x="234325" y="1031050"/>
            <a:ext cx="8452200" cy="23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ru-RU" sz="1800" dirty="0"/>
              <a:t>Колебательные процессы, протекающие в различных технических устройствах, оказывают </a:t>
            </a:r>
            <a:r>
              <a:rPr lang="ru-RU" sz="1800" dirty="0" smtClean="0"/>
              <a:t>влияние </a:t>
            </a:r>
            <a:r>
              <a:rPr lang="ru-RU" sz="1800" dirty="0"/>
              <a:t>на условия эксплуатации этих объектов, их прочность и долговечность</a:t>
            </a:r>
            <a:r>
              <a:rPr lang="ru-RU" sz="1800" dirty="0" smtClean="0"/>
              <a:t>.</a:t>
            </a:r>
          </a:p>
          <a:p>
            <a:pPr algn="just"/>
            <a:endParaRPr lang="ru-RU" sz="1800" dirty="0"/>
          </a:p>
          <a:p>
            <a:pPr algn="just"/>
            <a:r>
              <a:rPr lang="ru-RU" sz="1800" dirty="0"/>
              <a:t>При конструировании </a:t>
            </a:r>
            <a:r>
              <a:rPr lang="ru-RU" sz="1800" dirty="0" smtClean="0"/>
              <a:t>объекта </a:t>
            </a:r>
            <a:r>
              <a:rPr lang="ru-RU" sz="1800" dirty="0"/>
              <a:t>важно понимать, насколько далеко или близко от резонансных будут находиться его эксплуатационные режимы.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Резонанс</a:t>
            </a:r>
            <a:endParaRPr b="1" dirty="0"/>
          </a:p>
        </p:txBody>
      </p:sp>
      <p:sp>
        <p:nvSpPr>
          <p:cNvPr id="130" name="Google Shape;130;p27"/>
          <p:cNvSpPr txBox="1"/>
          <p:nvPr/>
        </p:nvSpPr>
        <p:spPr>
          <a:xfrm>
            <a:off x="234325" y="1031050"/>
            <a:ext cx="8452200" cy="23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ru-RU" sz="1800" b="1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Резонанс</a:t>
            </a:r>
            <a:r>
              <a:rPr lang="ru-RU" sz="1800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 – это явление возрастания амплитуды колебаний при приближении частоты вынуждающей силы 𝜔 к собственной частоте колебательной системы 𝜔0. Суть резонанса заключается в значительном (в десятки раз и более) усилении амплитуд вынужденных колебаний на частотах внешних воздействий, так называемых резонансных частотах, совпадающих с собственными частотами.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C50662-2329-42E9-B68F-0E23800E07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86" t="19281" r="71691" b="41242"/>
          <a:stretch/>
        </p:blipFill>
        <p:spPr>
          <a:xfrm>
            <a:off x="5331759" y="2749923"/>
            <a:ext cx="3153292" cy="214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9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34D5AE5-EF97-49CE-998B-6C85331F6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9" t="38159" r="54274" b="26443"/>
          <a:stretch>
            <a:fillRect/>
          </a:stretch>
        </p:blipFill>
        <p:spPr bwMode="auto">
          <a:xfrm>
            <a:off x="295835" y="1037010"/>
            <a:ext cx="8219166" cy="306947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AAB10A0-85E8-4588-A65C-CA246DA20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Частоты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892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Собственные частоты</a:t>
            </a:r>
            <a:endParaRPr b="1" dirty="0"/>
          </a:p>
        </p:txBody>
      </p:sp>
      <p:sp>
        <p:nvSpPr>
          <p:cNvPr id="130" name="Google Shape;130;p27"/>
          <p:cNvSpPr txBox="1"/>
          <p:nvPr/>
        </p:nvSpPr>
        <p:spPr>
          <a:xfrm>
            <a:off x="234325" y="1031050"/>
            <a:ext cx="8452200" cy="23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800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Собственные частоты конструкции должны лежать за пределами диапазона частот внешних воздействий</a:t>
            </a:r>
          </a:p>
          <a:p>
            <a:endParaRPr lang="ru-RU" sz="1800" kern="100" dirty="0">
              <a:effectLst/>
              <a:latin typeface="+mn-lt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r>
              <a:rPr lang="ru-RU" sz="1800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ru-RU" sz="1800" b="1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𝑓𝑖 ∉ [0,7𝑓𝑚𝑖𝑛 </a:t>
            </a:r>
            <a:r>
              <a:rPr lang="ru-RU" sz="1800" b="1" kern="100" dirty="0" err="1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возд</a:t>
            </a:r>
            <a:r>
              <a:rPr lang="ru-RU" sz="1800" b="1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 , 1,3𝑓𝑚𝑎𝑥 </a:t>
            </a:r>
            <a:r>
              <a:rPr lang="ru-RU" sz="1800" b="1" kern="100" dirty="0" err="1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возд</a:t>
            </a:r>
            <a:r>
              <a:rPr lang="ru-RU" sz="1800" b="1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], </a:t>
            </a:r>
          </a:p>
          <a:p>
            <a:r>
              <a:rPr lang="ru-RU" sz="1800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 </a:t>
            </a:r>
          </a:p>
          <a:p>
            <a:r>
              <a:rPr lang="ru-RU" sz="1800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где 𝑓𝑖 – 𝑖-я собственная частота конструкции; 𝑓𝑚𝑖𝑛 </a:t>
            </a:r>
            <a:r>
              <a:rPr lang="ru-RU" sz="1800" kern="100" dirty="0" err="1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возд</a:t>
            </a:r>
            <a:r>
              <a:rPr lang="ru-RU" sz="1800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 , 𝑓𝑚𝑎𝑥 </a:t>
            </a:r>
            <a:r>
              <a:rPr lang="ru-RU" sz="1800" kern="100" dirty="0" err="1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возд</a:t>
            </a:r>
            <a:r>
              <a:rPr lang="ru-RU" sz="1800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 - нижняя и верхняя частота диапазона внешних вибрационных воздействий. </a:t>
            </a:r>
            <a:endParaRPr lang="ru-RU" sz="1800" kern="100" dirty="0">
              <a:latin typeface="+mn-lt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endParaRPr lang="ru-RU" sz="1800" kern="100" dirty="0">
              <a:effectLst/>
              <a:latin typeface="+mn-lt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r>
              <a:rPr lang="ru-RU" sz="1800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Обычно наибольшую опасность представляют резонансы на нижних </a:t>
            </a:r>
            <a:r>
              <a:rPr lang="ru-RU" sz="1800" b="1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собственных частотах (</a:t>
            </a:r>
            <a:r>
              <a:rPr lang="en-US" sz="1800" b="1" kern="100" dirty="0" err="1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i</a:t>
            </a:r>
            <a:r>
              <a:rPr lang="ru-RU" sz="1800" b="1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≤ 5)</a:t>
            </a:r>
            <a:r>
              <a:rPr lang="ru-RU" sz="1800" kern="100" dirty="0">
                <a:effectLst/>
                <a:latin typeface="+mn-lt"/>
                <a:ea typeface="NSimSun" panose="02010609030101010101" pitchFamily="49" charset="-122"/>
                <a:cs typeface="Arial" panose="020B0604020202020204" pitchFamily="34" charset="0"/>
              </a:rPr>
              <a:t>, т.к. именно на них аккумулируется большая часть механической энергии.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935E74-B743-4FA2-BE48-E8E7359211C1}"/>
              </a:ext>
            </a:extLst>
          </p:cNvPr>
          <p:cNvSpPr txBox="1"/>
          <p:nvPr/>
        </p:nvSpPr>
        <p:spPr>
          <a:xfrm>
            <a:off x="234325" y="4367540"/>
            <a:ext cx="81835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kern="100" dirty="0">
                <a:solidFill>
                  <a:srgbClr val="000080"/>
                </a:solidFill>
                <a:effectLst/>
                <a:latin typeface="Liberation Serif"/>
                <a:ea typeface="NSimSun" panose="02010609030101010101" pitchFamily="49" charset="-122"/>
                <a:cs typeface="Arial" panose="020B0604020202020204" pitchFamily="34" charset="0"/>
                <a:hlinkClick r:id="rId3"/>
              </a:rPr>
              <a:t>https://www.cad-is.ru/learning_post/solidworks-simulation-urok-2-chastotnyy-analiz</a:t>
            </a:r>
            <a:endParaRPr lang="ru-RU" sz="1400" kern="10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491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Собственные частоты</a:t>
            </a:r>
            <a:endParaRPr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0F19FE6-846C-4B84-BD48-22A214A5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6" t="38895" r="56213" b="21123"/>
          <a:stretch>
            <a:fillRect/>
          </a:stretch>
        </p:blipFill>
        <p:spPr bwMode="auto">
          <a:xfrm>
            <a:off x="562816" y="835706"/>
            <a:ext cx="5313550" cy="22744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9A0B6A-FE36-4DAA-8D15-C7C23D37DB01}"/>
              </a:ext>
            </a:extLst>
          </p:cNvPr>
          <p:cNvSpPr txBox="1"/>
          <p:nvPr/>
        </p:nvSpPr>
        <p:spPr>
          <a:xfrm>
            <a:off x="299047" y="3459482"/>
            <a:ext cx="85456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kern="100" dirty="0">
                <a:effectLst/>
                <a:latin typeface="Liberation Serif"/>
                <a:ea typeface="NSimSun" panose="02010609030101010101" pitchFamily="49" charset="-122"/>
                <a:cs typeface="Arial" panose="020B0604020202020204" pitchFamily="34" charset="0"/>
              </a:rPr>
              <a:t>для изменения частот можно делать конструкцию более жесткой, но следить за массой</a:t>
            </a:r>
          </a:p>
          <a:p>
            <a:r>
              <a:rPr lang="ru-RU" sz="1400" kern="100" dirty="0">
                <a:effectLst/>
                <a:latin typeface="Liberation Serif"/>
                <a:ea typeface="NSimSun" panose="02010609030101010101" pitchFamily="49" charset="-122"/>
                <a:cs typeface="Arial" panose="020B0604020202020204" pitchFamily="34" charset="0"/>
              </a:rPr>
              <a:t> </a:t>
            </a:r>
          </a:p>
          <a:p>
            <a:r>
              <a:rPr lang="ru-RU" sz="1400" kern="100" dirty="0">
                <a:effectLst/>
                <a:latin typeface="Liberation Serif"/>
                <a:ea typeface="NSimSun" panose="02010609030101010101" pitchFamily="49" charset="-122"/>
                <a:cs typeface="Arial" panose="020B0604020202020204" pitchFamily="34" charset="0"/>
              </a:rPr>
              <a:t>чтобы вывести конструкцию из диапазона частот нужно смотреть/менять типы закрепления конструкции и на материал</a:t>
            </a:r>
          </a:p>
        </p:txBody>
      </p:sp>
    </p:spTree>
    <p:extLst>
      <p:ext uri="{BB962C8B-B14F-4D97-AF65-F5344CB8AC3E}">
        <p14:creationId xmlns:p14="http://schemas.microsoft.com/office/powerpoint/2010/main" val="2935578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SW Simulation</a:t>
            </a:r>
            <a:endParaRPr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9C4ACA-D9D9-418C-9D33-C2FEC96C46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816"/>
          <a:stretch/>
        </p:blipFill>
        <p:spPr>
          <a:xfrm>
            <a:off x="2822713" y="2276216"/>
            <a:ext cx="5272180" cy="271600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46" y="784230"/>
            <a:ext cx="5642372" cy="102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5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SW Simulation</a:t>
            </a:r>
            <a:endParaRPr b="1" dirty="0"/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6088086C-AC54-4983-A282-05B704AA7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t="37234" r="53360" b="15099"/>
          <a:stretch>
            <a:fillRect/>
          </a:stretch>
        </p:blipFill>
        <p:spPr bwMode="auto">
          <a:xfrm>
            <a:off x="1079283" y="1514848"/>
            <a:ext cx="6291574" cy="297889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024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SW Simulation</a:t>
            </a:r>
            <a:endParaRPr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746668-1E1C-412F-81CF-8C65A8E6A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5753" y="629880"/>
            <a:ext cx="4963524" cy="388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68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SW Simulation</a:t>
            </a:r>
            <a:endParaRPr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036D7F-43B9-470E-BF05-6F335DE8C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406" y="528775"/>
            <a:ext cx="6005305" cy="40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335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title"/>
          </p:nvPr>
        </p:nvSpPr>
        <p:spPr>
          <a:xfrm>
            <a:off x="457200" y="9360"/>
            <a:ext cx="8229300" cy="12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SW Simulation</a:t>
            </a:r>
            <a:endParaRPr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539B99-B163-446E-8922-8770EACE4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315" y="450476"/>
            <a:ext cx="5802113" cy="424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3886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237</Words>
  <Application>Microsoft Office PowerPoint</Application>
  <PresentationFormat>Экран (16:9)</PresentationFormat>
  <Paragraphs>30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NSimSun</vt:lpstr>
      <vt:lpstr>Calibri</vt:lpstr>
      <vt:lpstr>Liberation Serif</vt:lpstr>
      <vt:lpstr>Times New Roman</vt:lpstr>
      <vt:lpstr>Simple Light</vt:lpstr>
      <vt:lpstr>Simple Light</vt:lpstr>
      <vt:lpstr>Презентация PowerPoint</vt:lpstr>
      <vt:lpstr>Колебательные процесса</vt:lpstr>
      <vt:lpstr>Резонанс</vt:lpstr>
      <vt:lpstr>Частоты</vt:lpstr>
      <vt:lpstr>Собственные частоты</vt:lpstr>
      <vt:lpstr>Собственные частоты</vt:lpstr>
      <vt:lpstr>SW Simulation</vt:lpstr>
      <vt:lpstr>SW Simulation</vt:lpstr>
      <vt:lpstr>SW Simulation</vt:lpstr>
      <vt:lpstr>SW Simulation</vt:lpstr>
      <vt:lpstr>SW Simulation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Алфёрова Екатерина Александровна</dc:creator>
  <cp:lastModifiedBy>Алфёрова Екатерина Александровна</cp:lastModifiedBy>
  <cp:revision>8</cp:revision>
  <dcterms:modified xsi:type="dcterms:W3CDTF">2023-11-09T08:04:34Z</dcterms:modified>
</cp:coreProperties>
</file>