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83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38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80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2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6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98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27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35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3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9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0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B6C59-2B20-491F-828E-355BB5C415E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0F11C-F23C-4B62-9981-649198832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62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b="1" dirty="0"/>
              <a:t>СИНТАКСИС 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89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1. СИНТАКСИС КАК НАУКА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О</a:t>
            </a:r>
            <a:r>
              <a:rPr lang="ru-RU" b="1" dirty="0" smtClean="0"/>
              <a:t>бъекты</a:t>
            </a:r>
            <a:r>
              <a:rPr lang="ru-RU" dirty="0" smtClean="0"/>
              <a:t> </a:t>
            </a:r>
            <a:r>
              <a:rPr lang="ru-RU" dirty="0"/>
              <a:t>изучения </a:t>
            </a:r>
            <a:r>
              <a:rPr lang="ru-RU" dirty="0" smtClean="0"/>
              <a:t>синтаксиса</a:t>
            </a:r>
            <a:endParaRPr lang="ru-RU" dirty="0"/>
          </a:p>
          <a:p>
            <a:r>
              <a:rPr lang="ru-RU" b="1" dirty="0"/>
              <a:t>- Синтаксема.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 smtClean="0"/>
              <a:t>- </a:t>
            </a:r>
            <a:r>
              <a:rPr lang="ru-RU" b="1" dirty="0"/>
              <a:t>Словосочетание.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 smtClean="0"/>
              <a:t>- </a:t>
            </a:r>
            <a:r>
              <a:rPr lang="ru-RU" b="1" dirty="0"/>
              <a:t>Простое предложение</a:t>
            </a:r>
            <a:r>
              <a:rPr lang="ru-RU" b="1" i="1" dirty="0"/>
              <a:t>.</a:t>
            </a:r>
            <a:r>
              <a:rPr lang="ru-RU" dirty="0"/>
              <a:t> </a:t>
            </a:r>
          </a:p>
          <a:p>
            <a:r>
              <a:rPr lang="ru-RU" b="1" dirty="0"/>
              <a:t>- Сложное предложение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- Сложное синтаксическое целое</a:t>
            </a:r>
            <a:r>
              <a:rPr lang="ru-RU" b="1" i="1" dirty="0"/>
              <a:t>.</a:t>
            </a:r>
            <a:r>
              <a:rPr lang="ru-RU" dirty="0"/>
              <a:t> </a:t>
            </a:r>
          </a:p>
          <a:p>
            <a:r>
              <a:rPr lang="ru-RU" b="1" dirty="0"/>
              <a:t>- Текст</a:t>
            </a:r>
            <a:r>
              <a:rPr lang="ru-RU" b="1" dirty="0" smtClean="0"/>
              <a:t>. </a:t>
            </a:r>
            <a:r>
              <a:rPr lang="ru-RU" b="1" dirty="0"/>
              <a:t>	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696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2. СЛОВОСОЧЕТАНИЕ КАК ЕДИНИЦА СИНТАКСИСА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Определение</a:t>
            </a:r>
            <a:r>
              <a:rPr lang="ru-RU" b="1" i="1" dirty="0"/>
              <a:t>:</a:t>
            </a:r>
            <a:r>
              <a:rPr lang="ru-RU" dirty="0"/>
              <a:t> Словосочетание - это единица синтаксиса, не коммуникативного, а номинативного плана, образованная из двух и более знаменательных слов подчинительным способом связи, имеющая определенное грамматическое значение и нормативную лексико-семантическую сочетаемость.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82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2.3 </a:t>
            </a:r>
            <a:r>
              <a:rPr lang="ru-RU" b="1" dirty="0"/>
              <a:t>Классификация словосочетаний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Классификация </a:t>
            </a:r>
            <a:r>
              <a:rPr lang="ru-RU" b="1" dirty="0"/>
              <a:t>по морфологическому выражению</a:t>
            </a:r>
            <a:r>
              <a:rPr lang="ru-RU" dirty="0"/>
              <a:t> главного слова (лексико-грамматическая</a:t>
            </a:r>
            <a:r>
              <a:rPr lang="ru-RU" dirty="0" smtClean="0"/>
              <a:t>):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Глагольные</a:t>
            </a:r>
            <a:r>
              <a:rPr lang="ru-RU" dirty="0" smtClean="0"/>
              <a:t> словосочетания;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b="1" dirty="0"/>
              <a:t>Именные</a:t>
            </a:r>
            <a:r>
              <a:rPr lang="ru-RU" b="1" i="1" dirty="0"/>
              <a:t> </a:t>
            </a:r>
            <a:r>
              <a:rPr lang="ru-RU" dirty="0"/>
              <a:t>словосочетания, в том числе</a:t>
            </a:r>
          </a:p>
          <a:p>
            <a:pPr marL="0" indent="0">
              <a:buNone/>
            </a:pPr>
            <a:r>
              <a:rPr lang="ru-RU" dirty="0"/>
              <a:t>а) </a:t>
            </a:r>
            <a:r>
              <a:rPr lang="ru-RU" b="1" dirty="0"/>
              <a:t>субстантивные</a:t>
            </a:r>
            <a:r>
              <a:rPr lang="ru-RU" dirty="0"/>
              <a:t> (главное слово выражено существительным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>б) </a:t>
            </a:r>
            <a:r>
              <a:rPr lang="ru-RU" b="1" dirty="0"/>
              <a:t>адъективные</a:t>
            </a:r>
            <a:r>
              <a:rPr lang="ru-RU" dirty="0"/>
              <a:t> словосочетания (главное слово выражено именем прилагательным</a:t>
            </a:r>
            <a:r>
              <a:rPr lang="ru-RU" dirty="0" smtClean="0"/>
              <a:t>),</a:t>
            </a:r>
          </a:p>
          <a:p>
            <a:pPr marL="0" indent="0">
              <a:buNone/>
            </a:pPr>
            <a:r>
              <a:rPr lang="ru-RU" dirty="0"/>
              <a:t>в) </a:t>
            </a:r>
            <a:r>
              <a:rPr lang="ru-RU" b="1" dirty="0"/>
              <a:t>местоименные</a:t>
            </a:r>
            <a:r>
              <a:rPr lang="ru-RU" dirty="0"/>
              <a:t> </a:t>
            </a:r>
            <a:r>
              <a:rPr lang="ru-RU" dirty="0" smtClean="0"/>
              <a:t>словосочетания,</a:t>
            </a:r>
          </a:p>
          <a:p>
            <a:pPr marL="0" indent="0">
              <a:buNone/>
            </a:pPr>
            <a:r>
              <a:rPr lang="ru-RU" dirty="0"/>
              <a:t>г) </a:t>
            </a:r>
            <a:r>
              <a:rPr lang="ru-RU" b="1" dirty="0" err="1"/>
              <a:t>нумеральные</a:t>
            </a:r>
            <a:r>
              <a:rPr lang="ru-RU" dirty="0"/>
              <a:t> </a:t>
            </a:r>
            <a:r>
              <a:rPr lang="ru-RU" dirty="0" smtClean="0"/>
              <a:t>словосочетания,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b="1" dirty="0"/>
              <a:t>наречные</a:t>
            </a:r>
            <a:r>
              <a:rPr lang="ru-RU" dirty="0"/>
              <a:t> </a:t>
            </a:r>
            <a:r>
              <a:rPr lang="ru-RU" dirty="0" smtClean="0"/>
              <a:t>словосочетания.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34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2. Классификация </a:t>
            </a:r>
            <a:r>
              <a:rPr lang="ru-RU" sz="3600" b="1" dirty="0"/>
              <a:t>по </a:t>
            </a:r>
            <a:r>
              <a:rPr lang="ru-RU" sz="3600" b="1" dirty="0" smtClean="0"/>
              <a:t>структуре </a:t>
            </a:r>
            <a:r>
              <a:rPr lang="ru-RU" sz="3600" b="1" dirty="0"/>
              <a:t>и объему</a:t>
            </a:r>
            <a:r>
              <a:rPr lang="ru-RU" sz="3600" dirty="0"/>
              <a:t> (количественно-структурная</a:t>
            </a:r>
            <a:r>
              <a:rPr lang="ru-RU" sz="3600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023454"/>
              </p:ext>
            </p:extLst>
          </p:nvPr>
        </p:nvGraphicFramePr>
        <p:xfrm>
          <a:off x="457200" y="1600200"/>
          <a:ext cx="8229600" cy="485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Сложные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Комбинированные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свободные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несвободные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Один способ связи + характер синтаксической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Разные способы связи, исходящей из 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одног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главного слова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Компоненты свободно сочетаются и семантически не обусловлены. В них 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два и более главных слова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Зависимый компонент семантически неразложим.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2-членные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3-членные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подарить другу книгу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вечером </a:t>
                      </a:r>
                      <a:r>
                        <a:rPr lang="ru-RU" sz="18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гулять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саду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новые настенные </a:t>
                      </a:r>
                      <a:r>
                        <a:rPr lang="ru-RU" sz="18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часы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читать интересную книгу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девушка с голубыми глазами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98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3. </a:t>
            </a:r>
            <a:r>
              <a:rPr lang="ru-RU" sz="3600" dirty="0"/>
              <a:t>Классификация по </a:t>
            </a:r>
            <a:r>
              <a:rPr lang="ru-RU" sz="3600" b="1" dirty="0"/>
              <a:t>степени слияния компонентов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свободные </a:t>
            </a:r>
            <a:endParaRPr lang="ru-RU" b="1" dirty="0" smtClean="0"/>
          </a:p>
          <a:p>
            <a:r>
              <a:rPr lang="ru-RU" b="1" dirty="0" smtClean="0"/>
              <a:t>несвободные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/>
              <a:t>синлексы</a:t>
            </a:r>
            <a:r>
              <a:rPr lang="ru-RU" dirty="0"/>
              <a:t> (</a:t>
            </a:r>
            <a:r>
              <a:rPr lang="ru-RU" i="1" dirty="0"/>
              <a:t>зачетная книжка, студенческий билет, принять участие);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б) фразеологизмы </a:t>
            </a:r>
            <a:r>
              <a:rPr lang="ru-RU" i="1" dirty="0"/>
              <a:t>(бить баклуши).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97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4. </a:t>
            </a:r>
            <a:r>
              <a:rPr lang="ru-RU" sz="3600" dirty="0"/>
              <a:t>Классификация по выполняемым </a:t>
            </a:r>
            <a:r>
              <a:rPr lang="ru-RU" sz="3600" b="1" dirty="0"/>
              <a:t>синтаксическим функциям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разложимые и неразложимые</a:t>
            </a:r>
            <a:r>
              <a:rPr lang="ru-RU" dirty="0"/>
              <a:t> (обусловленные и необусловленные / членимые и </a:t>
            </a:r>
            <a:r>
              <a:rPr lang="ru-RU" dirty="0" err="1"/>
              <a:t>нечленимые</a:t>
            </a:r>
            <a:r>
              <a:rPr lang="ru-RU" dirty="0"/>
              <a:t>) словосочетания.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b="1" dirty="0"/>
              <a:t>неразложимых</a:t>
            </a:r>
            <a:r>
              <a:rPr lang="ru-RU" dirty="0"/>
              <a:t> словосочетаниях компоненты выполняют одну </a:t>
            </a:r>
            <a:r>
              <a:rPr lang="ru-RU" dirty="0" smtClean="0"/>
              <a:t>функцию (являются </a:t>
            </a:r>
            <a:r>
              <a:rPr lang="ru-RU" dirty="0"/>
              <a:t>одним членом </a:t>
            </a:r>
            <a:r>
              <a:rPr lang="ru-RU" dirty="0" smtClean="0"/>
              <a:t>предложения).  </a:t>
            </a:r>
          </a:p>
          <a:p>
            <a:r>
              <a:rPr lang="ru-RU" dirty="0" smtClean="0"/>
              <a:t>5. </a:t>
            </a:r>
            <a:r>
              <a:rPr lang="ru-RU" dirty="0"/>
              <a:t>классификация </a:t>
            </a:r>
            <a:r>
              <a:rPr lang="ru-RU" b="1" dirty="0"/>
              <a:t>по смысловым отношениям</a:t>
            </a:r>
            <a:r>
              <a:rPr lang="ru-RU" dirty="0"/>
              <a:t>,</a:t>
            </a:r>
          </a:p>
          <a:p>
            <a:r>
              <a:rPr lang="ru-RU" dirty="0" smtClean="0"/>
              <a:t>6. </a:t>
            </a:r>
            <a:r>
              <a:rPr lang="ru-RU" dirty="0"/>
              <a:t>классификация </a:t>
            </a:r>
            <a:r>
              <a:rPr lang="ru-RU" b="1" dirty="0"/>
              <a:t>по способу связи</a:t>
            </a:r>
            <a:r>
              <a:rPr lang="ru-RU" dirty="0"/>
              <a:t> (согласуемые, управляемые и т.д.).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70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2.4 Синтаксические (смысловые) отношения в словосочетании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</a:t>
            </a:r>
            <a:r>
              <a:rPr lang="ru-RU" b="1" dirty="0"/>
              <a:t>атрибутивные</a:t>
            </a:r>
            <a:r>
              <a:rPr lang="ru-RU" dirty="0"/>
              <a:t> смысловые отношения (определительные /</a:t>
            </a:r>
            <a:r>
              <a:rPr lang="ru-RU" i="1" dirty="0"/>
              <a:t>какой, чей?</a:t>
            </a:r>
            <a:r>
              <a:rPr lang="ru-RU" dirty="0"/>
              <a:t>)</a:t>
            </a:r>
          </a:p>
          <a:p>
            <a:r>
              <a:rPr lang="ru-RU" dirty="0"/>
              <a:t>2) </a:t>
            </a:r>
            <a:r>
              <a:rPr lang="ru-RU" b="1" dirty="0"/>
              <a:t>субъектные</a:t>
            </a:r>
            <a:r>
              <a:rPr lang="ru-RU" dirty="0"/>
              <a:t> смысловые отношения </a:t>
            </a:r>
            <a:endParaRPr lang="ru-RU" dirty="0" smtClean="0"/>
          </a:p>
          <a:p>
            <a:r>
              <a:rPr lang="ru-RU" dirty="0"/>
              <a:t>3) </a:t>
            </a:r>
            <a:r>
              <a:rPr lang="ru-RU" b="1" dirty="0"/>
              <a:t>объектные</a:t>
            </a:r>
            <a:r>
              <a:rPr lang="ru-RU" dirty="0"/>
              <a:t> смысловые </a:t>
            </a:r>
            <a:r>
              <a:rPr lang="ru-RU" dirty="0" smtClean="0"/>
              <a:t>отношения</a:t>
            </a:r>
          </a:p>
          <a:p>
            <a:r>
              <a:rPr lang="ru-RU" dirty="0"/>
              <a:t>4) </a:t>
            </a:r>
            <a:r>
              <a:rPr lang="ru-RU" b="1" dirty="0"/>
              <a:t>адвербиальные</a:t>
            </a:r>
            <a:r>
              <a:rPr lang="ru-RU" dirty="0"/>
              <a:t> (обстоятельственные) смысловые отношения.</a:t>
            </a:r>
            <a:endParaRPr lang="ru-RU" dirty="0" smtClean="0"/>
          </a:p>
          <a:p>
            <a:r>
              <a:rPr lang="ru-RU" dirty="0"/>
              <a:t>5) </a:t>
            </a:r>
            <a:r>
              <a:rPr lang="ru-RU" b="1" dirty="0" err="1"/>
              <a:t>комплетивные</a:t>
            </a:r>
            <a:r>
              <a:rPr lang="ru-RU" b="1" i="1" dirty="0"/>
              <a:t> </a:t>
            </a:r>
            <a:r>
              <a:rPr lang="ru-RU" dirty="0"/>
              <a:t>(восполняющие) смысловые отношения</a:t>
            </a:r>
          </a:p>
        </p:txBody>
      </p:sp>
    </p:spTree>
    <p:extLst>
      <p:ext uri="{BB962C8B-B14F-4D97-AF65-F5344CB8AC3E}">
        <p14:creationId xmlns:p14="http://schemas.microsoft.com/office/powerpoint/2010/main" val="3005252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2.5 Способы синтаксической связи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Сочинительная связь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/>
              <a:t>Подчинительная </a:t>
            </a:r>
            <a:r>
              <a:rPr lang="ru-RU" b="1" dirty="0" smtClean="0"/>
              <a:t>связь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согласование</a:t>
            </a:r>
            <a:r>
              <a:rPr lang="ru-RU" dirty="0" smtClean="0"/>
              <a:t>  (полное и неполное)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управление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>А) по </a:t>
            </a:r>
            <a:r>
              <a:rPr lang="ru-RU" u="sng" dirty="0"/>
              <a:t>морфологической характеристике</a:t>
            </a:r>
            <a:r>
              <a:rPr lang="ru-RU" dirty="0"/>
              <a:t> главного слова</a:t>
            </a:r>
            <a:r>
              <a:rPr lang="ru-RU" dirty="0" smtClean="0"/>
              <a:t>:  </a:t>
            </a:r>
            <a:r>
              <a:rPr lang="ru-RU" dirty="0" err="1" smtClean="0"/>
              <a:t>приглагольное</a:t>
            </a:r>
            <a:r>
              <a:rPr lang="ru-RU" dirty="0" smtClean="0"/>
              <a:t>,  приименное,  </a:t>
            </a:r>
            <a:r>
              <a:rPr lang="ru-RU" dirty="0" err="1" smtClean="0"/>
              <a:t>принаречное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Б</a:t>
            </a:r>
            <a:r>
              <a:rPr lang="ru-RU" dirty="0"/>
              <a:t>) В зависимости от </a:t>
            </a:r>
            <a:r>
              <a:rPr lang="ru-RU" u="sng" dirty="0"/>
              <a:t>наличия или отсутствия предлога</a:t>
            </a:r>
            <a:r>
              <a:rPr lang="ru-RU" dirty="0"/>
              <a:t> 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предложное </a:t>
            </a:r>
            <a:r>
              <a:rPr lang="ru-RU" dirty="0" smtClean="0"/>
              <a:t> и  беспредложное, </a:t>
            </a:r>
          </a:p>
          <a:p>
            <a:r>
              <a:rPr lang="ru-RU" dirty="0" smtClean="0"/>
              <a:t>вариативное и </a:t>
            </a:r>
            <a:r>
              <a:rPr lang="ru-RU" dirty="0" err="1" smtClean="0"/>
              <a:t>невариативное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В) </a:t>
            </a:r>
            <a:r>
              <a:rPr lang="ru-RU" u="sng" dirty="0" smtClean="0"/>
              <a:t>сильное </a:t>
            </a:r>
            <a:r>
              <a:rPr lang="ru-RU" u="sng" dirty="0"/>
              <a:t>и </a:t>
            </a:r>
            <a:r>
              <a:rPr lang="ru-RU" u="sng" dirty="0" smtClean="0"/>
              <a:t>слабое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3) примыкание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8912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3. ПРЕДЛОЖЕНИЕ КАК ЕДИНИЦА СИНТАКСИСА</a:t>
            </a:r>
            <a:br>
              <a:rPr lang="ru-RU" sz="3600" b="1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Основные признаки </a:t>
            </a:r>
            <a:r>
              <a:rPr lang="ru-RU" dirty="0" smtClean="0"/>
              <a:t>предложения:</a:t>
            </a:r>
          </a:p>
          <a:p>
            <a:r>
              <a:rPr lang="ru-RU" dirty="0" smtClean="0"/>
              <a:t>смысловая </a:t>
            </a:r>
            <a:r>
              <a:rPr lang="ru-RU" dirty="0"/>
              <a:t>завершенность,</a:t>
            </a:r>
          </a:p>
          <a:p>
            <a:r>
              <a:rPr lang="ru-RU" dirty="0" smtClean="0"/>
              <a:t>интонационная </a:t>
            </a:r>
            <a:r>
              <a:rPr lang="ru-RU" dirty="0"/>
              <a:t>законченность,</a:t>
            </a:r>
          </a:p>
          <a:p>
            <a:r>
              <a:rPr lang="ru-RU" dirty="0" smtClean="0"/>
              <a:t> </a:t>
            </a:r>
            <a:r>
              <a:rPr lang="ru-RU" dirty="0"/>
              <a:t>предикативность («сообщительность»). </a:t>
            </a:r>
          </a:p>
          <a:p>
            <a:pPr marL="0" indent="0">
              <a:buNone/>
            </a:pPr>
            <a:r>
              <a:rPr lang="ru-RU" dirty="0"/>
              <a:t>Грамматическая основа (ГО) - это </a:t>
            </a:r>
            <a:r>
              <a:rPr lang="ru-RU" u="sng" dirty="0"/>
              <a:t>форма</a:t>
            </a:r>
            <a:r>
              <a:rPr lang="ru-RU" dirty="0"/>
              <a:t> предложения. </a:t>
            </a:r>
            <a:r>
              <a:rPr lang="ru-RU" u="sng" dirty="0"/>
              <a:t>Содержание</a:t>
            </a:r>
            <a:r>
              <a:rPr lang="ru-RU" dirty="0"/>
              <a:t> предложения, его грамматическое значение - это </a:t>
            </a:r>
            <a:r>
              <a:rPr lang="ru-RU" b="1" dirty="0"/>
              <a:t>предикативность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/>
              <a:t>В.В.Виноградов</a:t>
            </a:r>
            <a:r>
              <a:rPr lang="ru-RU" dirty="0"/>
              <a:t>: «Значение и назначение предикативности заключается в соотнесенности предложения к действительности». Это соотнесённость проявляется в следующих грамматических категориях:</a:t>
            </a:r>
          </a:p>
          <a:p>
            <a:r>
              <a:rPr lang="ru-RU" dirty="0" smtClean="0"/>
              <a:t>модальность</a:t>
            </a:r>
            <a:endParaRPr lang="ru-RU" dirty="0"/>
          </a:p>
          <a:p>
            <a:r>
              <a:rPr lang="ru-RU" dirty="0" smtClean="0"/>
              <a:t>синтаксическое </a:t>
            </a:r>
            <a:r>
              <a:rPr lang="ru-RU" dirty="0"/>
              <a:t>время</a:t>
            </a:r>
          </a:p>
          <a:p>
            <a:r>
              <a:rPr lang="ru-RU" dirty="0" smtClean="0"/>
              <a:t>синтаксическое </a:t>
            </a:r>
            <a:r>
              <a:rPr lang="ru-RU" dirty="0"/>
              <a:t>лицо.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740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4. КЛАССИФИКАЦИЯ ПРЕДЛОЖЕНИЙ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1</a:t>
            </a:r>
            <a:r>
              <a:rPr lang="ru-RU" b="1" dirty="0"/>
              <a:t>. Классификация предложений по </a:t>
            </a:r>
            <a:r>
              <a:rPr lang="ru-RU" b="1" dirty="0" smtClean="0"/>
              <a:t>структуре: </a:t>
            </a:r>
            <a:r>
              <a:rPr lang="ru-RU" dirty="0" smtClean="0"/>
              <a:t>простые и сложные.</a:t>
            </a:r>
          </a:p>
          <a:p>
            <a:r>
              <a:rPr lang="ru-RU" b="1" dirty="0" smtClean="0"/>
              <a:t>2</a:t>
            </a:r>
            <a:r>
              <a:rPr lang="ru-RU" b="1" dirty="0"/>
              <a:t>. Классификация предложений по </a:t>
            </a:r>
            <a:r>
              <a:rPr lang="ru-RU" b="1" dirty="0" smtClean="0"/>
              <a:t>модальности:</a:t>
            </a:r>
            <a:r>
              <a:rPr lang="ru-RU" dirty="0" smtClean="0"/>
              <a:t>  утвердительные </a:t>
            </a:r>
            <a:r>
              <a:rPr lang="ru-RU" dirty="0"/>
              <a:t>и </a:t>
            </a:r>
            <a:r>
              <a:rPr lang="ru-RU" dirty="0" smtClean="0"/>
              <a:t>отрицательные (общеотрицательные </a:t>
            </a:r>
            <a:r>
              <a:rPr lang="ru-RU" dirty="0"/>
              <a:t>и </a:t>
            </a:r>
            <a:r>
              <a:rPr lang="ru-RU" dirty="0" err="1" smtClean="0"/>
              <a:t>частноотрицательные</a:t>
            </a:r>
            <a:r>
              <a:rPr lang="ru-RU" dirty="0" smtClean="0"/>
              <a:t>) . </a:t>
            </a:r>
          </a:p>
          <a:p>
            <a:r>
              <a:rPr lang="ru-RU" b="1" dirty="0" smtClean="0"/>
              <a:t>3. </a:t>
            </a:r>
            <a:r>
              <a:rPr lang="ru-RU" b="1" dirty="0"/>
              <a:t>Функциональная классификация </a:t>
            </a:r>
            <a:r>
              <a:rPr lang="ru-RU" b="1" dirty="0" smtClean="0"/>
              <a:t>предложений: </a:t>
            </a:r>
            <a:r>
              <a:rPr lang="ru-RU" dirty="0" smtClean="0"/>
              <a:t>повествовательные</a:t>
            </a:r>
            <a:r>
              <a:rPr lang="ru-RU" dirty="0"/>
              <a:t>, вопросительные </a:t>
            </a:r>
            <a:r>
              <a:rPr lang="ru-RU" dirty="0" smtClean="0"/>
              <a:t>(собственно-вопросительные, риторические вопросы, вопросительно-побудительные) и </a:t>
            </a:r>
            <a:r>
              <a:rPr lang="ru-RU" dirty="0"/>
              <a:t>побудительные</a:t>
            </a:r>
            <a:r>
              <a:rPr lang="ru-RU" dirty="0" smtClean="0"/>
              <a:t>.</a:t>
            </a:r>
          </a:p>
          <a:p>
            <a:r>
              <a:rPr lang="ru-RU" b="1" dirty="0"/>
              <a:t>4. Классификация предложений по эмоциональной </a:t>
            </a:r>
            <a:r>
              <a:rPr lang="ru-RU" b="1" dirty="0" smtClean="0"/>
              <a:t>окраске: </a:t>
            </a:r>
            <a:r>
              <a:rPr lang="ru-RU" dirty="0" smtClean="0"/>
              <a:t>невосклицательные </a:t>
            </a:r>
            <a:r>
              <a:rPr lang="ru-RU" dirty="0"/>
              <a:t>и восклицательные.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9339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5. ДВУСОСТАВНОЕ ПРЕДЛОЖЕНИЕ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Главные члены предложения.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Подлежащее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обозначает </a:t>
            </a:r>
            <a:r>
              <a:rPr lang="ru-RU" b="1" dirty="0"/>
              <a:t>субъект</a:t>
            </a:r>
            <a:r>
              <a:rPr lang="ru-RU" dirty="0"/>
              <a:t> мысли, предмет речи, является носителем предикативного признака;</a:t>
            </a:r>
          </a:p>
          <a:p>
            <a:pPr lvl="0"/>
            <a:r>
              <a:rPr lang="ru-RU" b="1" dirty="0" smtClean="0"/>
              <a:t>выражается существительным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морфологизированный</a:t>
            </a:r>
            <a:r>
              <a:rPr lang="ru-RU" dirty="0" smtClean="0"/>
              <a:t> </a:t>
            </a:r>
            <a:r>
              <a:rPr lang="ru-RU" dirty="0"/>
              <a:t>способ </a:t>
            </a:r>
            <a:r>
              <a:rPr lang="ru-RU" dirty="0" smtClean="0"/>
              <a:t>выражения), а </a:t>
            </a:r>
            <a:r>
              <a:rPr lang="ru-RU" dirty="0"/>
              <a:t>также </a:t>
            </a:r>
            <a:r>
              <a:rPr lang="ru-RU" dirty="0" smtClean="0"/>
              <a:t>может </a:t>
            </a:r>
            <a:r>
              <a:rPr lang="ru-RU" dirty="0"/>
              <a:t>быть выражено </a:t>
            </a:r>
            <a:r>
              <a:rPr lang="ru-RU" b="1" dirty="0"/>
              <a:t>любой частью речи в позиции подлежащего</a:t>
            </a:r>
            <a:r>
              <a:rPr lang="ru-RU" dirty="0"/>
              <a:t> (</a:t>
            </a:r>
            <a:r>
              <a:rPr lang="ru-RU" dirty="0" err="1"/>
              <a:t>неморфологизированный</a:t>
            </a:r>
            <a:r>
              <a:rPr lang="ru-RU" dirty="0"/>
              <a:t> способ);</a:t>
            </a:r>
          </a:p>
          <a:p>
            <a:pPr lvl="0"/>
            <a:r>
              <a:rPr lang="ru-RU" dirty="0"/>
              <a:t>с точки зрения актуального членения подлежащее </a:t>
            </a:r>
            <a:r>
              <a:rPr lang="ru-RU" b="1" dirty="0"/>
              <a:t>соотносится с темой</a:t>
            </a:r>
            <a:r>
              <a:rPr lang="ru-RU" dirty="0"/>
              <a:t> («данное»/ известная информация), но может быть и ремой;</a:t>
            </a:r>
          </a:p>
          <a:p>
            <a:pPr lvl="0"/>
            <a:r>
              <a:rPr lang="ru-RU" dirty="0" smtClean="0"/>
              <a:t>в </a:t>
            </a:r>
            <a:r>
              <a:rPr lang="ru-RU" dirty="0"/>
              <a:t>предложении </a:t>
            </a:r>
            <a:r>
              <a:rPr lang="ru-RU" dirty="0" smtClean="0"/>
              <a:t>грамматически </a:t>
            </a:r>
            <a:r>
              <a:rPr lang="ru-RU" b="1" dirty="0"/>
              <a:t>предшествует сказуемому.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 точки зрения состава подлежащее может быть выражено:</a:t>
            </a:r>
          </a:p>
          <a:p>
            <a:pPr lvl="0"/>
            <a:r>
              <a:rPr lang="ru-RU" dirty="0"/>
              <a:t>словом (любой частью речи); </a:t>
            </a:r>
          </a:p>
          <a:p>
            <a:pPr lvl="0"/>
            <a:r>
              <a:rPr lang="ru-RU" dirty="0"/>
              <a:t>словосочетанием * </a:t>
            </a:r>
            <a:r>
              <a:rPr lang="ru-RU" i="1" dirty="0"/>
              <a:t>Городской человек; Антон с Володей</a:t>
            </a:r>
            <a:r>
              <a:rPr lang="ru-RU" dirty="0"/>
              <a:t> и т.д.</a:t>
            </a:r>
          </a:p>
          <a:p>
            <a:pPr lvl="0"/>
            <a:r>
              <a:rPr lang="ru-RU" dirty="0"/>
              <a:t>целым предложением: </a:t>
            </a:r>
            <a:r>
              <a:rPr lang="ru-RU" i="1" dirty="0"/>
              <a:t>«</a:t>
            </a:r>
            <a:r>
              <a:rPr lang="ru-RU" i="1" u="sng" dirty="0"/>
              <a:t>Берегите наш язык!»</a:t>
            </a:r>
            <a:r>
              <a:rPr lang="ru-RU" i="1" dirty="0"/>
              <a:t> - вот завет отечественных писателей.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386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Сказуемое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структурно-семантический </a:t>
            </a:r>
            <a:r>
              <a:rPr lang="ru-RU" dirty="0"/>
              <a:t>компонент предложения, который характеризуется следующими признаками:</a:t>
            </a:r>
          </a:p>
          <a:p>
            <a:pPr lvl="0"/>
            <a:r>
              <a:rPr lang="ru-RU" dirty="0" smtClean="0"/>
              <a:t>обозначает </a:t>
            </a:r>
            <a:r>
              <a:rPr lang="ru-RU" b="1" dirty="0"/>
              <a:t>предикативный признак</a:t>
            </a:r>
            <a:r>
              <a:rPr lang="ru-RU" dirty="0"/>
              <a:t> субъекта мысли, предмета речи;</a:t>
            </a:r>
          </a:p>
          <a:p>
            <a:pPr lvl="0"/>
            <a:r>
              <a:rPr lang="ru-RU" dirty="0" smtClean="0"/>
              <a:t>выражается </a:t>
            </a:r>
            <a:r>
              <a:rPr lang="ru-RU" b="1" dirty="0"/>
              <a:t>глаголами</a:t>
            </a:r>
            <a:r>
              <a:rPr lang="ru-RU" dirty="0"/>
              <a:t> (это </a:t>
            </a:r>
            <a:r>
              <a:rPr lang="ru-RU" dirty="0" err="1"/>
              <a:t>морфологизированный</a:t>
            </a:r>
            <a:r>
              <a:rPr lang="ru-RU" dirty="0"/>
              <a:t> способ выражения), а также любой частью речи в позиции сказуемого;</a:t>
            </a:r>
          </a:p>
          <a:p>
            <a:pPr lvl="0"/>
            <a:r>
              <a:rPr lang="ru-RU" dirty="0" smtClean="0"/>
              <a:t>с </a:t>
            </a:r>
            <a:r>
              <a:rPr lang="ru-RU" dirty="0"/>
              <a:t>точки зрения актуального членения, соотносится с ремой (новая информация);</a:t>
            </a:r>
          </a:p>
          <a:p>
            <a:pPr lvl="0"/>
            <a:r>
              <a:rPr lang="ru-RU" dirty="0" smtClean="0"/>
              <a:t>грамматически </a:t>
            </a:r>
            <a:r>
              <a:rPr lang="ru-RU" b="1" dirty="0"/>
              <a:t>находится после подлежащего</a:t>
            </a:r>
            <a:r>
              <a:rPr lang="ru-RU" dirty="0"/>
              <a:t> и структурно подчиняется </a:t>
            </a:r>
            <a:r>
              <a:rPr lang="ru-RU" dirty="0" smtClean="0"/>
              <a:t>ему.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405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Классификация сказуемого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226802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простые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составные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спрягаемый глагол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связка      +  любая   часть речи   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отвлеченная: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-нулевая,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-выраженная;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полуотвлечённая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знаменательная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глагольные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глагольные и именные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осложнённые и  неосложнённые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951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5.3 Второстепенные члены предложения.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1 Определение</a:t>
            </a:r>
            <a:r>
              <a:rPr lang="ru-RU" dirty="0"/>
              <a:t> </a:t>
            </a:r>
            <a:r>
              <a:rPr lang="ru-RU" dirty="0" smtClean="0"/>
              <a:t>(согласованное </a:t>
            </a:r>
            <a:r>
              <a:rPr lang="ru-RU" dirty="0"/>
              <a:t>и </a:t>
            </a:r>
            <a:r>
              <a:rPr lang="ru-RU" dirty="0" smtClean="0"/>
              <a:t>несогласованное).</a:t>
            </a:r>
          </a:p>
          <a:p>
            <a:r>
              <a:rPr lang="ru-RU" b="1" dirty="0" smtClean="0"/>
              <a:t>Приложение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Дополнение </a:t>
            </a:r>
            <a:r>
              <a:rPr lang="ru-RU" dirty="0" smtClean="0"/>
              <a:t>(прямое и косвенное).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b="1" dirty="0" smtClean="0"/>
              <a:t>Обстоятельство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1. образа действия</a:t>
            </a:r>
          </a:p>
          <a:p>
            <a:pPr marL="0" indent="0">
              <a:buNone/>
            </a:pPr>
            <a:r>
              <a:rPr lang="ru-RU" dirty="0" smtClean="0"/>
              <a:t>2. степени </a:t>
            </a:r>
            <a:r>
              <a:rPr lang="ru-RU" dirty="0"/>
              <a:t>проявления действия, состояния или </a:t>
            </a:r>
            <a:r>
              <a:rPr lang="ru-RU" dirty="0" smtClean="0"/>
              <a:t>признака</a:t>
            </a:r>
          </a:p>
          <a:p>
            <a:pPr marL="0" indent="0">
              <a:buNone/>
            </a:pPr>
            <a:r>
              <a:rPr lang="ru-RU" dirty="0" smtClean="0"/>
              <a:t>3. места</a:t>
            </a:r>
          </a:p>
          <a:p>
            <a:pPr marL="0" indent="0">
              <a:buNone/>
            </a:pPr>
            <a:r>
              <a:rPr lang="ru-RU" dirty="0" smtClean="0"/>
              <a:t>4. времени</a:t>
            </a:r>
          </a:p>
          <a:p>
            <a:pPr marL="0" indent="0">
              <a:buNone/>
            </a:pPr>
            <a:r>
              <a:rPr lang="ru-RU" dirty="0" smtClean="0"/>
              <a:t>5. меры</a:t>
            </a:r>
          </a:p>
          <a:p>
            <a:pPr marL="0" indent="0">
              <a:buNone/>
            </a:pPr>
            <a:r>
              <a:rPr lang="ru-RU" dirty="0" smtClean="0"/>
              <a:t>6. причины</a:t>
            </a:r>
          </a:p>
          <a:p>
            <a:pPr marL="0" indent="0">
              <a:buNone/>
            </a:pPr>
            <a:r>
              <a:rPr lang="ru-RU" dirty="0" smtClean="0"/>
              <a:t>7. цели</a:t>
            </a:r>
          </a:p>
          <a:p>
            <a:pPr marL="0" indent="0">
              <a:buNone/>
            </a:pPr>
            <a:r>
              <a:rPr lang="ru-RU" dirty="0" smtClean="0"/>
              <a:t>8. Условия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Детерминант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642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6. </a:t>
            </a:r>
            <a:r>
              <a:rPr lang="ru-RU" sz="3600" b="1" dirty="0" smtClean="0"/>
              <a:t>ОСЛОЖНЁННОЕ </a:t>
            </a:r>
            <a:r>
              <a:rPr lang="ru-RU" sz="3600" b="1" dirty="0"/>
              <a:t>ПРЕДЛОЖЕНИЕ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Однородные члены </a:t>
            </a:r>
            <a:r>
              <a:rPr lang="ru-RU" b="1" dirty="0" smtClean="0"/>
              <a:t>предложения</a:t>
            </a:r>
            <a:endParaRPr lang="en-US" b="1" dirty="0" smtClean="0"/>
          </a:p>
          <a:p>
            <a:r>
              <a:rPr lang="ru-RU" b="1" dirty="0"/>
              <a:t>Обособленные члены </a:t>
            </a:r>
            <a:r>
              <a:rPr lang="ru-RU" b="1" dirty="0" smtClean="0"/>
              <a:t>предложения</a:t>
            </a:r>
            <a:r>
              <a:rPr lang="en-US" b="1" dirty="0" smtClean="0"/>
              <a:t> </a:t>
            </a:r>
            <a:r>
              <a:rPr lang="ru-RU" dirty="0" smtClean="0"/>
              <a:t>(определения, приложения, обстоятельства; обороты с разными значениями)</a:t>
            </a:r>
          </a:p>
          <a:p>
            <a:r>
              <a:rPr lang="ru-RU" b="1" dirty="0"/>
              <a:t>Вводные и вставные </a:t>
            </a:r>
            <a:r>
              <a:rPr lang="ru-RU" b="1" dirty="0" smtClean="0"/>
              <a:t>конструкции</a:t>
            </a:r>
          </a:p>
          <a:p>
            <a:r>
              <a:rPr lang="ru-RU" b="1" dirty="0"/>
              <a:t>Обращение</a:t>
            </a:r>
          </a:p>
        </p:txBody>
      </p:sp>
    </p:spTree>
    <p:extLst>
      <p:ext uri="{BB962C8B-B14F-4D97-AF65-F5344CB8AC3E}">
        <p14:creationId xmlns:p14="http://schemas.microsoft.com/office/powerpoint/2010/main" val="2706694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7. ОДНОСОСТАВНЫЕ </a:t>
            </a:r>
            <a:r>
              <a:rPr lang="ru-RU" sz="3600" b="1" dirty="0"/>
              <a:t>ПРЕДЛОЖЕНИЯ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Определённо-личные </a:t>
            </a:r>
            <a:r>
              <a:rPr lang="ru-RU" b="1" dirty="0" smtClean="0"/>
              <a:t>предложения</a:t>
            </a:r>
          </a:p>
          <a:p>
            <a:r>
              <a:rPr lang="ru-RU" b="1" dirty="0"/>
              <a:t>Неопределённо-личные предложения</a:t>
            </a:r>
            <a:endParaRPr lang="ru-RU" dirty="0"/>
          </a:p>
          <a:p>
            <a:r>
              <a:rPr lang="ru-RU" b="1" dirty="0"/>
              <a:t>Обобщённо-личные </a:t>
            </a:r>
            <a:r>
              <a:rPr lang="ru-RU" b="1" dirty="0" smtClean="0"/>
              <a:t>предложения</a:t>
            </a:r>
          </a:p>
          <a:p>
            <a:r>
              <a:rPr lang="ru-RU" b="1" dirty="0"/>
              <a:t>Безличные предложения</a:t>
            </a:r>
            <a:endParaRPr lang="ru-RU" dirty="0"/>
          </a:p>
          <a:p>
            <a:r>
              <a:rPr lang="ru-RU" b="1" dirty="0"/>
              <a:t>Инфинитивные предложения</a:t>
            </a:r>
            <a:endParaRPr lang="ru-RU" dirty="0"/>
          </a:p>
          <a:p>
            <a:r>
              <a:rPr lang="ru-RU" b="1" dirty="0" smtClean="0"/>
              <a:t>Номинативные предложения </a:t>
            </a:r>
            <a:r>
              <a:rPr lang="ru-RU" dirty="0" smtClean="0"/>
              <a:t>(собственно-бытийные, </a:t>
            </a:r>
            <a:r>
              <a:rPr lang="ru-RU" dirty="0" err="1" smtClean="0"/>
              <a:t>указательно-бытиийные</a:t>
            </a:r>
            <a:r>
              <a:rPr lang="ru-RU" dirty="0" smtClean="0"/>
              <a:t>, оценочно-бытийные, желательно-побудительные, побудительные)</a:t>
            </a:r>
          </a:p>
          <a:p>
            <a:r>
              <a:rPr lang="ru-RU" b="1" dirty="0" err="1" smtClean="0"/>
              <a:t>Вокативные</a:t>
            </a:r>
            <a:r>
              <a:rPr lang="ru-RU" b="1" dirty="0" smtClean="0"/>
              <a:t> и </a:t>
            </a:r>
            <a:r>
              <a:rPr lang="ru-RU" b="1" dirty="0" err="1" smtClean="0"/>
              <a:t>генетивные</a:t>
            </a:r>
            <a:r>
              <a:rPr lang="ru-RU" b="1" dirty="0" smtClean="0"/>
              <a:t> предложения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277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8. НЕЧЛЕНИМЫЕ </a:t>
            </a:r>
            <a:r>
              <a:rPr lang="ru-RU" sz="3600" b="1" dirty="0"/>
              <a:t>И НЕПОЛНЫЕ ПРЕДЛОЖЕНИЯ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Классификация </a:t>
            </a:r>
            <a:r>
              <a:rPr lang="ru-RU" b="1" dirty="0" err="1"/>
              <a:t>нечленимых</a:t>
            </a:r>
            <a:r>
              <a:rPr lang="ru-RU" b="1" dirty="0"/>
              <a:t> </a:t>
            </a:r>
            <a:r>
              <a:rPr lang="ru-RU" dirty="0" smtClean="0"/>
              <a:t>предложений:</a:t>
            </a:r>
            <a:endParaRPr lang="ru-RU" dirty="0"/>
          </a:p>
          <a:p>
            <a:pPr lvl="0"/>
            <a:r>
              <a:rPr lang="ru-RU" dirty="0"/>
              <a:t>утвердительные </a:t>
            </a:r>
            <a:endParaRPr lang="ru-RU" dirty="0" smtClean="0"/>
          </a:p>
          <a:p>
            <a:pPr lvl="0"/>
            <a:r>
              <a:rPr lang="ru-RU" dirty="0" smtClean="0"/>
              <a:t>отрицательные </a:t>
            </a:r>
          </a:p>
          <a:p>
            <a:pPr lvl="0"/>
            <a:r>
              <a:rPr lang="ru-RU" dirty="0" smtClean="0"/>
              <a:t>вопросительные </a:t>
            </a:r>
          </a:p>
          <a:p>
            <a:pPr lvl="0"/>
            <a:r>
              <a:rPr lang="ru-RU" dirty="0" smtClean="0"/>
              <a:t>эмоционально-оценочные</a:t>
            </a:r>
            <a:endParaRPr lang="ru-RU" dirty="0"/>
          </a:p>
          <a:p>
            <a:pPr lvl="0"/>
            <a:r>
              <a:rPr lang="ru-RU" dirty="0"/>
              <a:t>побудительные </a:t>
            </a:r>
          </a:p>
          <a:p>
            <a:pPr marL="0" indent="0">
              <a:buNone/>
            </a:pPr>
            <a:r>
              <a:rPr lang="ru-RU" b="1" dirty="0"/>
              <a:t>Неполные</a:t>
            </a:r>
            <a:r>
              <a:rPr lang="ru-RU" dirty="0"/>
              <a:t> </a:t>
            </a:r>
            <a:r>
              <a:rPr lang="ru-RU" dirty="0" smtClean="0"/>
              <a:t>предложения:</a:t>
            </a:r>
            <a:endParaRPr lang="ru-RU" dirty="0"/>
          </a:p>
          <a:p>
            <a:pPr lvl="0"/>
            <a:r>
              <a:rPr lang="ru-RU" dirty="0"/>
              <a:t>неполные предложения с опущенными членами, которые выясняются из ситуации или контекста;</a:t>
            </a:r>
          </a:p>
          <a:p>
            <a:pPr lvl="0"/>
            <a:r>
              <a:rPr lang="ru-RU" dirty="0"/>
              <a:t>эллиптические </a:t>
            </a:r>
            <a:r>
              <a:rPr lang="ru-RU" dirty="0" smtClean="0"/>
              <a:t>предложения.</a:t>
            </a:r>
            <a:endParaRPr lang="ru-RU" dirty="0"/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389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9. СЛОЖНОЕ ПРЕДЛОЖЕНИЕ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Предложение, имеющее в своем составе две или несколько предикативных единиц, образующих смысловое, структурное и интонационное единство, называется </a:t>
            </a:r>
            <a:r>
              <a:rPr lang="ru-RU" b="1" dirty="0"/>
              <a:t>сложным</a:t>
            </a:r>
            <a:r>
              <a:rPr lang="ru-RU" dirty="0"/>
              <a:t>.</a:t>
            </a:r>
          </a:p>
          <a:p>
            <a:r>
              <a:rPr lang="ru-RU" dirty="0" smtClean="0"/>
              <a:t>Союзные</a:t>
            </a:r>
          </a:p>
          <a:p>
            <a:r>
              <a:rPr lang="ru-RU" dirty="0" smtClean="0"/>
              <a:t>Бессоюзные.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92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9.1 </a:t>
            </a:r>
            <a:r>
              <a:rPr lang="ru-RU" sz="4000" b="1" dirty="0"/>
              <a:t>Сложносочинённые предложения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Предложения с соединительными </a:t>
            </a:r>
            <a:r>
              <a:rPr lang="ru-RU" b="1" dirty="0" smtClean="0"/>
              <a:t>союзами (</a:t>
            </a:r>
            <a:r>
              <a:rPr lang="ru-RU" i="1" dirty="0"/>
              <a:t>и, да, </a:t>
            </a:r>
            <a:r>
              <a:rPr lang="ru-RU" i="1" dirty="0" err="1"/>
              <a:t>ни..ни</a:t>
            </a:r>
            <a:r>
              <a:rPr lang="ru-RU" i="1" dirty="0"/>
              <a:t>, также, </a:t>
            </a:r>
            <a:r>
              <a:rPr lang="ru-RU" i="1" dirty="0" smtClean="0"/>
              <a:t>тоже).</a:t>
            </a:r>
            <a:endParaRPr lang="ru-RU" b="1" dirty="0" smtClean="0"/>
          </a:p>
          <a:p>
            <a:r>
              <a:rPr lang="ru-RU" b="1" dirty="0"/>
              <a:t>Предложения с противительными </a:t>
            </a:r>
            <a:r>
              <a:rPr lang="ru-RU" b="1" dirty="0" smtClean="0"/>
              <a:t>союзами (</a:t>
            </a:r>
            <a:r>
              <a:rPr lang="ru-RU" i="1" dirty="0" smtClean="0"/>
              <a:t>а</a:t>
            </a:r>
            <a:r>
              <a:rPr lang="ru-RU" i="1" dirty="0"/>
              <a:t>, но, да</a:t>
            </a:r>
            <a:r>
              <a:rPr lang="ru-RU" dirty="0"/>
              <a:t> (в значении </a:t>
            </a:r>
            <a:r>
              <a:rPr lang="ru-RU" i="1" dirty="0"/>
              <a:t>но</a:t>
            </a:r>
            <a:r>
              <a:rPr lang="ru-RU" dirty="0"/>
              <a:t>), </a:t>
            </a:r>
            <a:r>
              <a:rPr lang="ru-RU" i="1" dirty="0"/>
              <a:t>зато, однако, же, а то, не </a:t>
            </a:r>
            <a:r>
              <a:rPr lang="ru-RU" i="1" dirty="0" smtClean="0"/>
              <a:t>то).</a:t>
            </a:r>
            <a:endParaRPr lang="ru-RU" dirty="0"/>
          </a:p>
          <a:p>
            <a:r>
              <a:rPr lang="ru-RU" b="1" dirty="0" smtClean="0"/>
              <a:t>Предложения </a:t>
            </a:r>
            <a:r>
              <a:rPr lang="ru-RU" b="1" dirty="0"/>
              <a:t>с разделительными </a:t>
            </a:r>
            <a:r>
              <a:rPr lang="ru-RU" b="1" dirty="0" smtClean="0"/>
              <a:t>союзами (</a:t>
            </a:r>
            <a:r>
              <a:rPr lang="ru-RU" i="1" dirty="0" smtClean="0"/>
              <a:t>или</a:t>
            </a:r>
            <a:r>
              <a:rPr lang="ru-RU" i="1" dirty="0"/>
              <a:t>, либо, </a:t>
            </a:r>
            <a:r>
              <a:rPr lang="ru-RU" i="1" dirty="0" err="1"/>
              <a:t>то..то</a:t>
            </a:r>
            <a:r>
              <a:rPr lang="ru-RU" i="1" dirty="0"/>
              <a:t>, не </a:t>
            </a:r>
            <a:r>
              <a:rPr lang="ru-RU" i="1" dirty="0" err="1"/>
              <a:t>то..не</a:t>
            </a:r>
            <a:r>
              <a:rPr lang="ru-RU" i="1" dirty="0"/>
              <a:t> то, то </a:t>
            </a:r>
            <a:r>
              <a:rPr lang="ru-RU" i="1" dirty="0" err="1"/>
              <a:t>ли..то</a:t>
            </a:r>
            <a:r>
              <a:rPr lang="ru-RU" i="1" dirty="0"/>
              <a:t> ли, </a:t>
            </a:r>
            <a:r>
              <a:rPr lang="ru-RU" i="1" dirty="0" err="1"/>
              <a:t>ли..ли</a:t>
            </a:r>
            <a:r>
              <a:rPr lang="ru-RU" i="1" dirty="0"/>
              <a:t>, </a:t>
            </a:r>
            <a:r>
              <a:rPr lang="ru-RU" i="1" dirty="0" smtClean="0"/>
              <a:t>ли…или).</a:t>
            </a:r>
            <a:endParaRPr lang="ru-RU" dirty="0"/>
          </a:p>
          <a:p>
            <a:r>
              <a:rPr lang="ru-RU" b="1" dirty="0" smtClean="0"/>
              <a:t>Предложения </a:t>
            </a:r>
            <a:r>
              <a:rPr lang="ru-RU" b="1" dirty="0"/>
              <a:t>с градационными </a:t>
            </a:r>
            <a:r>
              <a:rPr lang="ru-RU" b="1" dirty="0" smtClean="0"/>
              <a:t>союзами (</a:t>
            </a:r>
            <a:r>
              <a:rPr lang="ru-RU" i="1" dirty="0"/>
              <a:t>не только…но и, не столько…сколько, не то чтобы…, но, хотя и…но</a:t>
            </a:r>
            <a:r>
              <a:rPr lang="ru-RU" dirty="0"/>
              <a:t> </a:t>
            </a:r>
            <a:r>
              <a:rPr lang="ru-RU" dirty="0" smtClean="0"/>
              <a:t>).</a:t>
            </a: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356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9.2 </a:t>
            </a:r>
            <a:r>
              <a:rPr lang="ru-RU" sz="4000" b="1" dirty="0"/>
              <a:t>Сложноподчинённое предложение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0014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smtClean="0"/>
              <a:t>СПП </a:t>
            </a:r>
            <a:r>
              <a:rPr lang="ru-RU" b="1" dirty="0" smtClean="0"/>
              <a:t>с</a:t>
            </a:r>
            <a:r>
              <a:rPr lang="ru-RU" b="1" i="1" dirty="0" smtClean="0"/>
              <a:t> </a:t>
            </a:r>
            <a:r>
              <a:rPr lang="ru-RU" b="1" dirty="0"/>
              <a:t>определительной </a:t>
            </a:r>
            <a:r>
              <a:rPr lang="ru-RU" dirty="0"/>
              <a:t>придаточной частью:</a:t>
            </a:r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/>
              <a:t>Присубстантивно-определительные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ru-RU" b="1" dirty="0" err="1"/>
              <a:t>Приместоименно</a:t>
            </a:r>
            <a:r>
              <a:rPr lang="ru-RU" b="1" dirty="0"/>
              <a:t>-определительные</a:t>
            </a:r>
            <a:r>
              <a:rPr lang="ru-RU" dirty="0"/>
              <a:t> предложения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smtClean="0"/>
              <a:t>СПП </a:t>
            </a:r>
            <a:r>
              <a:rPr lang="ru-RU" b="1" dirty="0" smtClean="0"/>
              <a:t>с </a:t>
            </a:r>
            <a:r>
              <a:rPr lang="ru-RU" b="1" dirty="0"/>
              <a:t>изъяснительной </a:t>
            </a:r>
            <a:r>
              <a:rPr lang="ru-RU" dirty="0"/>
              <a:t>придаточной </a:t>
            </a:r>
            <a:r>
              <a:rPr lang="ru-RU" dirty="0" smtClean="0"/>
              <a:t>частью</a:t>
            </a:r>
          </a:p>
          <a:p>
            <a:pPr marL="0" indent="0">
              <a:buNone/>
            </a:pPr>
            <a:r>
              <a:rPr lang="ru-RU" dirty="0" smtClean="0"/>
              <a:t>3. СПП с</a:t>
            </a:r>
            <a:r>
              <a:rPr lang="ru-RU" b="1" dirty="0" smtClean="0"/>
              <a:t> «обстоятельственной» </a:t>
            </a:r>
            <a:r>
              <a:rPr lang="ru-RU" dirty="0" smtClean="0"/>
              <a:t>придаточной частью</a:t>
            </a:r>
          </a:p>
          <a:p>
            <a:r>
              <a:rPr lang="ru-RU" dirty="0" smtClean="0"/>
              <a:t>СПП </a:t>
            </a:r>
            <a:r>
              <a:rPr lang="ru-RU" dirty="0"/>
              <a:t>с</a:t>
            </a:r>
            <a:r>
              <a:rPr lang="ru-RU" i="1" dirty="0"/>
              <a:t> </a:t>
            </a:r>
            <a:r>
              <a:rPr lang="ru-RU" dirty="0"/>
              <a:t>придаточной частью </a:t>
            </a:r>
            <a:r>
              <a:rPr lang="ru-RU" b="1" dirty="0"/>
              <a:t>времени</a:t>
            </a:r>
            <a:endParaRPr lang="ru-RU" dirty="0"/>
          </a:p>
          <a:p>
            <a:r>
              <a:rPr lang="ru-RU" dirty="0" smtClean="0"/>
              <a:t>СПП </a:t>
            </a:r>
            <a:r>
              <a:rPr lang="ru-RU" b="1" dirty="0"/>
              <a:t>с</a:t>
            </a:r>
            <a:r>
              <a:rPr lang="ru-RU" b="1" i="1" dirty="0"/>
              <a:t> </a:t>
            </a:r>
            <a:r>
              <a:rPr lang="ru-RU" b="1" dirty="0"/>
              <a:t>придаточной частью места</a:t>
            </a:r>
            <a:endParaRPr lang="ru-RU" dirty="0"/>
          </a:p>
          <a:p>
            <a:r>
              <a:rPr lang="ru-RU" dirty="0" smtClean="0"/>
              <a:t>СПП </a:t>
            </a:r>
            <a:r>
              <a:rPr lang="ru-RU" dirty="0"/>
              <a:t>с придаточной частью </a:t>
            </a:r>
            <a:r>
              <a:rPr lang="ru-RU" b="1" dirty="0"/>
              <a:t>причины</a:t>
            </a:r>
            <a:endParaRPr lang="ru-RU" dirty="0"/>
          </a:p>
          <a:p>
            <a:r>
              <a:rPr lang="ru-RU" dirty="0" smtClean="0"/>
              <a:t>СПП </a:t>
            </a:r>
            <a:r>
              <a:rPr lang="ru-RU" dirty="0"/>
              <a:t>с придаточной частью </a:t>
            </a:r>
            <a:r>
              <a:rPr lang="ru-RU" b="1" dirty="0"/>
              <a:t>образа действия, меры и степени</a:t>
            </a:r>
            <a:endParaRPr lang="ru-RU" dirty="0"/>
          </a:p>
          <a:p>
            <a:r>
              <a:rPr lang="ru-RU" dirty="0" smtClean="0"/>
              <a:t>СПП </a:t>
            </a:r>
            <a:r>
              <a:rPr lang="ru-RU" dirty="0"/>
              <a:t>с придаточной частью </a:t>
            </a:r>
            <a:r>
              <a:rPr lang="ru-RU" b="1" dirty="0"/>
              <a:t>сравнительной</a:t>
            </a:r>
            <a:endParaRPr lang="ru-RU" dirty="0"/>
          </a:p>
          <a:p>
            <a:r>
              <a:rPr lang="ru-RU" dirty="0" smtClean="0"/>
              <a:t>СПП с </a:t>
            </a:r>
            <a:r>
              <a:rPr lang="ru-RU" dirty="0"/>
              <a:t>придаточной частью </a:t>
            </a:r>
            <a:r>
              <a:rPr lang="ru-RU" b="1" dirty="0"/>
              <a:t>условной</a:t>
            </a:r>
            <a:endParaRPr lang="ru-RU" dirty="0"/>
          </a:p>
          <a:p>
            <a:r>
              <a:rPr lang="ru-RU" dirty="0" smtClean="0"/>
              <a:t>СПП с </a:t>
            </a:r>
            <a:r>
              <a:rPr lang="ru-RU" dirty="0"/>
              <a:t>придаточной частью </a:t>
            </a:r>
            <a:r>
              <a:rPr lang="ru-RU" b="1" dirty="0"/>
              <a:t>уступительной</a:t>
            </a:r>
            <a:endParaRPr lang="ru-RU" dirty="0"/>
          </a:p>
          <a:p>
            <a:r>
              <a:rPr lang="ru-RU" dirty="0" smtClean="0"/>
              <a:t>СПП с </a:t>
            </a:r>
            <a:r>
              <a:rPr lang="ru-RU" dirty="0"/>
              <a:t>придаточной частью </a:t>
            </a:r>
            <a:r>
              <a:rPr lang="ru-RU" b="1" dirty="0"/>
              <a:t>следствия</a:t>
            </a:r>
            <a:endParaRPr lang="ru-RU" dirty="0"/>
          </a:p>
          <a:p>
            <a:r>
              <a:rPr lang="ru-RU" dirty="0" smtClean="0"/>
              <a:t>СПП с </a:t>
            </a:r>
            <a:r>
              <a:rPr lang="ru-RU" dirty="0"/>
              <a:t>придаточной частью </a:t>
            </a:r>
            <a:r>
              <a:rPr lang="ru-RU" b="1" dirty="0" smtClean="0"/>
              <a:t>цели</a:t>
            </a:r>
          </a:p>
          <a:p>
            <a:endParaRPr lang="ru-RU" dirty="0"/>
          </a:p>
          <a:p>
            <a:r>
              <a:rPr lang="ru-RU" dirty="0" smtClean="0"/>
              <a:t>СПП с </a:t>
            </a:r>
            <a:r>
              <a:rPr lang="ru-RU" dirty="0"/>
              <a:t>придаточной частью </a:t>
            </a:r>
            <a:r>
              <a:rPr lang="ru-RU" b="1" dirty="0"/>
              <a:t>присоединительной</a:t>
            </a:r>
            <a:endParaRPr lang="ru-RU" dirty="0"/>
          </a:p>
          <a:p>
            <a:r>
              <a:rPr lang="ru-RU" dirty="0" smtClean="0"/>
              <a:t>СПП с</a:t>
            </a:r>
            <a:r>
              <a:rPr lang="ru-RU" b="1" dirty="0" smtClean="0"/>
              <a:t> </a:t>
            </a:r>
            <a:r>
              <a:rPr lang="ru-RU" b="1" dirty="0"/>
              <a:t>сопоставительными отношениями между частями</a:t>
            </a:r>
            <a:endParaRPr lang="ru-RU" dirty="0"/>
          </a:p>
          <a:p>
            <a:r>
              <a:rPr lang="ru-RU" dirty="0" smtClean="0"/>
              <a:t>СПП с</a:t>
            </a:r>
            <a:r>
              <a:rPr lang="ru-RU" b="1" dirty="0" smtClean="0"/>
              <a:t> </a:t>
            </a:r>
            <a:r>
              <a:rPr lang="ru-RU" b="1" dirty="0"/>
              <a:t>пояснительными отношениями между частями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188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9.3 Бессоюзное </a:t>
            </a:r>
            <a:r>
              <a:rPr lang="ru-RU" sz="3600" b="1" dirty="0"/>
              <a:t>сложное предложение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1) </a:t>
            </a:r>
            <a:r>
              <a:rPr lang="ru-RU" dirty="0" smtClean="0"/>
              <a:t>БСП </a:t>
            </a:r>
            <a:r>
              <a:rPr lang="ru-RU" b="1" dirty="0" smtClean="0"/>
              <a:t>однородного </a:t>
            </a:r>
            <a:r>
              <a:rPr lang="ru-RU" b="1" dirty="0"/>
              <a:t>состава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перечисления</a:t>
            </a:r>
            <a:endParaRPr lang="ru-RU" dirty="0"/>
          </a:p>
          <a:p>
            <a:pPr lvl="0"/>
            <a:r>
              <a:rPr lang="ru-RU" dirty="0" smtClean="0"/>
              <a:t>сопоставления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b="1" dirty="0"/>
              <a:t>неоднородного состава</a:t>
            </a:r>
            <a:r>
              <a:rPr lang="ru-RU" dirty="0"/>
              <a:t>: </a:t>
            </a:r>
          </a:p>
          <a:p>
            <a:pPr lvl="0"/>
            <a:r>
              <a:rPr lang="ru-RU" dirty="0"/>
              <a:t>обусловленности    </a:t>
            </a:r>
          </a:p>
          <a:p>
            <a:pPr lvl="0"/>
            <a:r>
              <a:rPr lang="ru-RU" dirty="0" smtClean="0"/>
              <a:t>сравнения       </a:t>
            </a:r>
            <a:endParaRPr lang="ru-RU" dirty="0"/>
          </a:p>
          <a:p>
            <a:pPr lvl="0"/>
            <a:r>
              <a:rPr lang="ru-RU" dirty="0" smtClean="0"/>
              <a:t>причинно-следственное </a:t>
            </a:r>
            <a:endParaRPr lang="ru-RU" dirty="0"/>
          </a:p>
          <a:p>
            <a:pPr lvl="0"/>
            <a:r>
              <a:rPr lang="ru-RU" dirty="0" smtClean="0"/>
              <a:t>изъяснительное     </a:t>
            </a:r>
            <a:endParaRPr lang="ru-RU" dirty="0"/>
          </a:p>
          <a:p>
            <a:pPr lvl="0"/>
            <a:r>
              <a:rPr lang="ru-RU" dirty="0" smtClean="0"/>
              <a:t>присоединительное    </a:t>
            </a:r>
            <a:endParaRPr lang="ru-RU" dirty="0"/>
          </a:p>
          <a:p>
            <a:pPr lvl="0"/>
            <a:r>
              <a:rPr lang="ru-RU" dirty="0"/>
              <a:t>пояснительное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589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10.</a:t>
            </a:r>
            <a:r>
              <a:rPr lang="ru-RU" sz="3100" b="1" dirty="0" smtClean="0"/>
              <a:t>1</a:t>
            </a:r>
            <a:r>
              <a:rPr lang="en-US" sz="3100" b="1" dirty="0" smtClean="0"/>
              <a:t> </a:t>
            </a:r>
            <a:r>
              <a:rPr lang="en-US" sz="3100" b="1" dirty="0"/>
              <a:t>СЛОЖНЫЕ СИНТАКСИЧЕСКИЕ КОНСТРУКЦИИ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сложносочинённые предложения, в состав которых входят сложноподчинённые предложения.</a:t>
            </a:r>
          </a:p>
          <a:p>
            <a:pPr lvl="0"/>
            <a:r>
              <a:rPr lang="ru-RU" dirty="0" smtClean="0"/>
              <a:t>сложные </a:t>
            </a:r>
            <a:r>
              <a:rPr lang="ru-RU" dirty="0"/>
              <a:t>предложения с бессоюзным и союзным соединением частей, включающих сложноподчинённые предложения.</a:t>
            </a:r>
          </a:p>
          <a:p>
            <a:pPr marL="0" indent="0">
              <a:buNone/>
            </a:pPr>
            <a:r>
              <a:rPr lang="ru-RU" dirty="0" smtClean="0"/>
              <a:t>В ССК </a:t>
            </a:r>
            <a:r>
              <a:rPr lang="ru-RU" dirty="0"/>
              <a:t>могут сочетаться: </a:t>
            </a:r>
          </a:p>
          <a:p>
            <a:pPr lvl="0"/>
            <a:r>
              <a:rPr lang="ru-RU" dirty="0"/>
              <a:t>сочинение и подчинение; </a:t>
            </a:r>
          </a:p>
          <a:p>
            <a:pPr lvl="0"/>
            <a:r>
              <a:rPr lang="ru-RU" dirty="0"/>
              <a:t>сочинение и бессоюзная связь; </a:t>
            </a:r>
          </a:p>
          <a:p>
            <a:pPr lvl="0"/>
            <a:r>
              <a:rPr lang="ru-RU" dirty="0" smtClean="0"/>
              <a:t>подчинение </a:t>
            </a:r>
            <a:r>
              <a:rPr lang="ru-RU" dirty="0"/>
              <a:t>и бессоюзная связь; </a:t>
            </a:r>
          </a:p>
          <a:p>
            <a:pPr lvl="0"/>
            <a:r>
              <a:rPr lang="ru-RU" dirty="0" smtClean="0"/>
              <a:t>сочинение</a:t>
            </a:r>
            <a:r>
              <a:rPr lang="ru-RU" dirty="0"/>
              <a:t>, подчинение и бессоюзная связь.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Период</a:t>
            </a:r>
            <a:r>
              <a:rPr lang="ru-RU" dirty="0" smtClean="0"/>
              <a:t> </a:t>
            </a:r>
            <a:r>
              <a:rPr lang="ru-RU" dirty="0"/>
              <a:t>– многочленное сложное предложение, гармоничное по своей синтаксической структуре, резко распадающееся на две части, с последовательным перечислением однородных синтаксических единиц в каждой из этих </a:t>
            </a:r>
            <a:r>
              <a:rPr lang="ru-RU" dirty="0" smtClean="0"/>
              <a:t>частей.</a:t>
            </a:r>
          </a:p>
          <a:p>
            <a:pPr marL="0" indent="0">
              <a:buNone/>
            </a:pPr>
            <a:r>
              <a:rPr lang="ru-RU" b="1" dirty="0" smtClean="0"/>
              <a:t>Сложное </a:t>
            </a:r>
            <a:r>
              <a:rPr lang="ru-RU" b="1" dirty="0"/>
              <a:t>синтаксическое </a:t>
            </a:r>
            <a:r>
              <a:rPr lang="ru-RU" b="1" dirty="0" smtClean="0"/>
              <a:t>целое </a:t>
            </a:r>
            <a:r>
              <a:rPr lang="ru-RU" dirty="0" smtClean="0"/>
              <a:t>(параллельная и цепная связь)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265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10.2 </a:t>
            </a:r>
            <a:r>
              <a:rPr lang="ru-RU" sz="3600" b="1" dirty="0"/>
              <a:t>Прямая и косвенная речь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 Прямая  речь</a:t>
            </a:r>
          </a:p>
          <a:p>
            <a:r>
              <a:rPr lang="ru-RU" b="1" dirty="0"/>
              <a:t>Косвенная речь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b="1" dirty="0" smtClean="0"/>
              <a:t>косвенный  вопрос)</a:t>
            </a:r>
          </a:p>
          <a:p>
            <a:r>
              <a:rPr lang="ru-RU" b="1" dirty="0" err="1"/>
              <a:t>Несобственно</a:t>
            </a:r>
            <a:r>
              <a:rPr lang="ru-RU" b="1" dirty="0"/>
              <a:t>-прямая </a:t>
            </a:r>
            <a:r>
              <a:rPr lang="ru-RU" b="1" dirty="0" smtClean="0"/>
              <a:t>речь</a:t>
            </a:r>
          </a:p>
          <a:p>
            <a:pPr marL="0" indent="0">
              <a:buNone/>
            </a:pPr>
            <a:r>
              <a:rPr lang="ru-RU" dirty="0"/>
              <a:t>Сравните:</a:t>
            </a:r>
          </a:p>
          <a:p>
            <a:pPr marL="0" indent="0">
              <a:buNone/>
            </a:pPr>
            <a:r>
              <a:rPr lang="ru-RU" dirty="0"/>
              <a:t>прямая речь: </a:t>
            </a:r>
            <a:r>
              <a:rPr lang="ru-RU" i="1" dirty="0"/>
              <a:t>* Все вспоминали этот вечер, повторяя: «Как хорошо и весело нам было!»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косвенная речь: * </a:t>
            </a:r>
            <a:r>
              <a:rPr lang="ru-RU" i="1" dirty="0"/>
              <a:t>Все вспоминали этот вечер, повторяя, что им было хорошо и весело.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несобственно</a:t>
            </a:r>
            <a:r>
              <a:rPr lang="ru-RU" dirty="0"/>
              <a:t>-прямая речь</a:t>
            </a:r>
            <a:r>
              <a:rPr lang="ru-RU"/>
              <a:t>: </a:t>
            </a:r>
            <a:r>
              <a:rPr lang="ru-RU" smtClean="0"/>
              <a:t>* </a:t>
            </a:r>
            <a:r>
              <a:rPr lang="ru-RU" i="1" smtClean="0"/>
              <a:t>Все </a:t>
            </a:r>
            <a:r>
              <a:rPr lang="ru-RU" i="1" dirty="0"/>
              <a:t>вспоминали этот вечер. Как хорошо и весело им было!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493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1290</Words>
  <Application>Microsoft Office PowerPoint</Application>
  <PresentationFormat>Экран (4:3)</PresentationFormat>
  <Paragraphs>205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СИНТАКСИС  </vt:lpstr>
      <vt:lpstr>1. СИНТАКСИС КАК НАУКА </vt:lpstr>
      <vt:lpstr>2. СЛОВОСОЧЕТАНИЕ КАК ЕДИНИЦА СИНТАКСИСА </vt:lpstr>
      <vt:lpstr>2.3 Классификация словосочетаний </vt:lpstr>
      <vt:lpstr>2. Классификация по структуре и объему (количественно-структурная) </vt:lpstr>
      <vt:lpstr>3. Классификация по степени слияния компонентов </vt:lpstr>
      <vt:lpstr>4. Классификация по выполняемым синтаксическим функциям. </vt:lpstr>
      <vt:lpstr>2.4 Синтаксические (смысловые) отношения в словосочетании </vt:lpstr>
      <vt:lpstr>2.5 Способы синтаксической связи </vt:lpstr>
      <vt:lpstr>3. ПРЕДЛОЖЕНИЕ КАК ЕДИНИЦА СИНТАКСИСА </vt:lpstr>
      <vt:lpstr>4. КЛАССИФИКАЦИЯ ПРЕДЛОЖЕНИЙ  </vt:lpstr>
      <vt:lpstr>5. ДВУСОСТАВНОЕ ПРЕДЛОЖЕНИЕ Главные члены предложения. </vt:lpstr>
      <vt:lpstr>Сказуемое </vt:lpstr>
      <vt:lpstr>Классификация сказуемого </vt:lpstr>
      <vt:lpstr>5.3 Второстепенные члены предложения.</vt:lpstr>
      <vt:lpstr>6. ОСЛОЖНЁННОЕ ПРЕДЛОЖЕНИЕ</vt:lpstr>
      <vt:lpstr>7. ОДНОСОСТАВНЫЕ ПРЕДЛОЖЕНИЯ</vt:lpstr>
      <vt:lpstr>8. НЕЧЛЕНИМЫЕ И НЕПОЛНЫЕ ПРЕДЛОЖЕНИЯ</vt:lpstr>
      <vt:lpstr>9. СЛОЖНОЕ ПРЕДЛОЖЕНИЕ </vt:lpstr>
      <vt:lpstr>9.1 Сложносочинённые предложения </vt:lpstr>
      <vt:lpstr>9.2 Сложноподчинённое предложение </vt:lpstr>
      <vt:lpstr>9.3 Бессоюзное сложное предложение</vt:lpstr>
      <vt:lpstr>10.1 СЛОЖНЫЕ СИНТАКСИЧЕСКИЕ КОНСТРУКЦИИ </vt:lpstr>
      <vt:lpstr>10.2 Прямая и косвенная речь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СИНТАКСИС</dc:title>
  <dc:creator>elena</dc:creator>
  <cp:lastModifiedBy>elena</cp:lastModifiedBy>
  <cp:revision>19</cp:revision>
  <dcterms:created xsi:type="dcterms:W3CDTF">2017-05-10T14:10:49Z</dcterms:created>
  <dcterms:modified xsi:type="dcterms:W3CDTF">2017-05-11T03:55:51Z</dcterms:modified>
</cp:coreProperties>
</file>