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89" r:id="rId6"/>
    <p:sldId id="260" r:id="rId7"/>
    <p:sldId id="261" r:id="rId8"/>
    <p:sldId id="290" r:id="rId9"/>
    <p:sldId id="291" r:id="rId10"/>
    <p:sldId id="263" r:id="rId11"/>
    <p:sldId id="265" r:id="rId12"/>
    <p:sldId id="266" r:id="rId13"/>
    <p:sldId id="292" r:id="rId14"/>
    <p:sldId id="262" r:id="rId15"/>
    <p:sldId id="267" r:id="rId16"/>
    <p:sldId id="268" r:id="rId17"/>
    <p:sldId id="293" r:id="rId18"/>
    <p:sldId id="264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>
        <p:scale>
          <a:sx n="70" d="100"/>
          <a:sy n="70" d="100"/>
        </p:scale>
        <p:origin x="-10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6027D-DAEE-4D42-95F0-7770ADBD8D02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54176-3F30-4816-9181-22929034D5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06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95BC8D-0355-4686-B6B2-7D153F85A361}" type="datetime1">
              <a:rPr lang="ru-RU" smtClean="0"/>
              <a:t>23.02.2015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61F096-1D68-4DF7-9145-812F223B9B0A}" type="datetime1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855632-EE62-4810-85D0-227199E7511B}" type="datetime1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E8DB5C-B441-44A3-8C21-718DC44FB7FA}" type="datetime1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FD0824-C771-479D-85E4-06B598CC55EA}" type="datetime1">
              <a:rPr lang="ru-RU" smtClean="0"/>
              <a:t>23.02.2015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80A7E7-8809-4BAE-A71C-009CD29C4EB0}" type="datetime1">
              <a:rPr lang="ru-RU" smtClean="0"/>
              <a:t>23.02.2015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2F7307-5649-43C1-AA58-774E8434641E}" type="datetime1">
              <a:rPr lang="ru-RU" smtClean="0"/>
              <a:t>23.02.2015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B4BDD1-552F-41AB-BF91-75510FF45826}" type="datetime1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2130A8-F0A2-446C-8B48-F919FC338B0C}" type="datetime1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EF174-983E-455A-9580-B97F827763D0}" type="datetime1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C14BA0-85C8-46F4-8A28-F587519C5912}" type="datetime1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469A71B-841A-4A54-B574-FD3653536CC6}" type="datetime1">
              <a:rPr lang="ru-RU" smtClean="0"/>
              <a:t>23.02.2015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67544" y="260648"/>
            <a:ext cx="83867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История развития систем управления качеством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Звезда качества 1.png"/>
          <p:cNvPicPr>
            <a:picLocks noChangeAspect="1"/>
          </p:cNvPicPr>
          <p:nvPr/>
        </p:nvPicPr>
        <p:blipFill>
          <a:blip r:embed="rId2" cstate="print"/>
          <a:srcRect r="68640" b="51437"/>
          <a:stretch>
            <a:fillRect/>
          </a:stretch>
        </p:blipFill>
        <p:spPr>
          <a:xfrm>
            <a:off x="611560" y="1484784"/>
            <a:ext cx="1938349" cy="243275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725144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Установлены требования к качеству изделий (деталей) в виде полей допусков и введены определенные шаблоны, настроенные на верхнюю и нижнюю границы допусков — проходные и непроходные калибры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1412776"/>
            <a:ext cx="1593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этап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2060848"/>
            <a:ext cx="3009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Система Тейлора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2852936"/>
            <a:ext cx="5904656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Технические и производственные нормы устанавливаются специалистами и инженерами, а рабочие лишь обязаны их выполнять.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8370" name="Picture 2" descr="http://doseng.org/uploads/posts/2010-09/1285576706_doseng.org_bear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668790" cy="31781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03848" y="404664"/>
            <a:ext cx="54726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Введены первые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профессионалы в области качества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инспекторы (в России технические контролеры)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мотивации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предусматривала штрафы за дефекты и брак, а также увольнение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Система обучения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сводилась к профессиональному обучению и обучению работать с измерительным и контрольным оборудованием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717032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Взаимоотношения с поставщиками и потребителями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строились на основе требований, установленных в технических условиях (ТУ), выполнение которых проверялось при приемочном контроле (входном и выходном)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5301208"/>
            <a:ext cx="698477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Система управления качеством каждого отдельно взятого изделия (детали).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75856" y="332656"/>
            <a:ext cx="1593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этап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везда качества 2.png"/>
          <p:cNvPicPr>
            <a:picLocks noChangeAspect="1"/>
          </p:cNvPicPr>
          <p:nvPr/>
        </p:nvPicPr>
        <p:blipFill>
          <a:blip r:embed="rId2" cstate="print"/>
          <a:srcRect l="29030" r="34855" b="51437"/>
          <a:stretch>
            <a:fillRect/>
          </a:stretch>
        </p:blipFill>
        <p:spPr>
          <a:xfrm>
            <a:off x="467544" y="1196752"/>
            <a:ext cx="2232248" cy="24327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15816" y="1052736"/>
            <a:ext cx="568863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1924 г. в «</a:t>
            </a:r>
            <a:r>
              <a:rPr lang="ru-RU" sz="2100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Bell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Telephone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Laboratories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(ныне корпорация AT&amp;T) создана группа под руководством Р.Л. Джонса.</a:t>
            </a:r>
          </a:p>
          <a:p>
            <a:pPr algn="ctr"/>
            <a:r>
              <a:rPr lang="ru-RU" sz="2100" b="1" i="1" u="sng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Заложены основы статистического управления качеством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- разработки контрольных карт, выполненные В. </a:t>
            </a:r>
            <a:r>
              <a:rPr lang="ru-RU" sz="2100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Шухартом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первые понятия и таблицы выборочного контроля качества, разработанные Г. Доджем и Г. </a:t>
            </a:r>
            <a:r>
              <a:rPr lang="ru-RU" sz="2100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Ромингом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725144"/>
            <a:ext cx="6408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Э.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Деминг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выдвигает идею об отмене оценки заданий и результатов выполнения работы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 descr="Эдвард Деминг (W. Edwards Deming) Lean-гуру Leaninfo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293096"/>
            <a:ext cx="1383337" cy="1768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6322" name="Picture 2" descr="Joseph M Ju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1910650" cy="25922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43808" y="1052736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Джуран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ввел термин качества в духе «соответствия требованиям потребителя», в значительной степени ориентированный на требования потребителей, («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Fitness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573016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Показал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ответственность менеджмента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хронические последствия несоответствий и 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дополнил статистические методы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контроля качества систематическими методами решения проблем качества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48680"/>
            <a:ext cx="777686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качества усложняются, т. к. в них включаются службы, использующие статистические методы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Появилась специальность — инженер по качеству, который должен анализировать качество и причины дефектов изделий, строить контрольные карты и т. п.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Акцент с инспекции и выявления дефектов перенесен на их предупреждение путем определения причин дефектов и их устранения на основе изучения процессов и управления ими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сложной стала мотивация труда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 профессиональному обучению добавилось обучение статистическим методам анализа, регулирования и контроля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91880" y="332656"/>
            <a:ext cx="1593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этап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везда качества 3.png"/>
          <p:cNvPicPr>
            <a:picLocks noChangeAspect="1"/>
          </p:cNvPicPr>
          <p:nvPr/>
        </p:nvPicPr>
        <p:blipFill>
          <a:blip r:embed="rId2" cstate="print"/>
          <a:srcRect l="62815" b="48563"/>
          <a:stretch>
            <a:fillRect/>
          </a:stretch>
        </p:blipFill>
        <p:spPr>
          <a:xfrm>
            <a:off x="395536" y="1052736"/>
            <a:ext cx="2761830" cy="30963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63888" y="1052736"/>
            <a:ext cx="48965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Выдвинута концепция тотального (всеобщего) контроля качества – TQC (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Фотография Эдвард Альберт Фейгенбаум (Photo of Edward Albert Feigenbaum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2126" y="3212976"/>
            <a:ext cx="2286378" cy="306211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9552" y="4365104"/>
            <a:ext cx="5616624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Автор - Эдвард Альберт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Фейгенбаум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Дата рождения:20 января 1936, США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92696"/>
            <a:ext cx="792088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главным задачам TQC относятся: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прогнозированное устранение потенциальных несоответствий в продукции на стадии конструкторской разработки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качества поставляемой продукции, комплектующих и материалов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управление производством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службы сервисного обслуживания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надзор за соблюдением соответствия заданным требованиям к качеству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04664"/>
            <a:ext cx="568863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Каору</a:t>
            </a:r>
            <a:r>
              <a:rPr lang="ru-RU" sz="23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u="sng" dirty="0" err="1" smtClean="0">
                <a:latin typeface="Times New Roman" pitchFamily="18" charset="0"/>
                <a:cs typeface="Times New Roman" pitchFamily="18" charset="0"/>
              </a:rPr>
              <a:t>Исикава</a:t>
            </a:r>
            <a:r>
              <a:rPr lang="ru-RU" sz="2300" b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рассматривал качество как задачу менеджмента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требовал участия всех сотрудников в мероприятиях по его улучшению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ввел термин «отношения потребитель – поставщик»</a:t>
            </a:r>
            <a:endParaRPr lang="ru-RU" sz="2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140968"/>
            <a:ext cx="590465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u="sng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Филипп Кросби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сконцентрировал внимание на задачах в области управления предприятием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предложил внедрять предпринимательскую культуру, в основе которой лежит осознание значения качества и образ мышления, ориентированный на достижение «нуля дефектов»</a:t>
            </a:r>
            <a:endParaRPr lang="ru-RU" sz="2300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756" name="Picture 4" descr="Фотография Филип Кросби (Photo of Philip Crosby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501008"/>
            <a:ext cx="2500363" cy="2304256"/>
          </a:xfrm>
          <a:prstGeom prst="rect">
            <a:avLst/>
          </a:prstGeom>
          <a:noFill/>
        </p:spPr>
      </p:pic>
      <p:pic>
        <p:nvPicPr>
          <p:cNvPr id="74758" name="Picture 6" descr="Asia Pacific Quality Organiz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211997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76672"/>
            <a:ext cx="806489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</a:pPr>
            <a:r>
              <a:rPr lang="ru-RU" sz="2300" b="1" u="sng" dirty="0" smtClean="0">
                <a:latin typeface="Times New Roman" pitchFamily="18" charset="0"/>
                <a:cs typeface="Times New Roman" pitchFamily="18" charset="0"/>
              </a:rPr>
              <a:t>На этом этапе: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появились документированные системы качества, устанавливающие ответственность и полномочия, а также взаимодействие в области качества </a:t>
            </a:r>
            <a:r>
              <a:rPr lang="ru-RU" sz="2000" b="1" u="sng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руководства предприятия</a:t>
            </a:r>
            <a:r>
              <a:rPr lang="ru-RU" sz="2000" b="1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не только специалистов служб качества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системы мотивации стали смещаться в сторону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человеческого фактора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Материальное стимулирование уменьшалось, а моральное увеличивалось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главными мотивами качественного труда стали работа в коллективе, признание должностей коллегами и руководством, забота фирмы о будущем работника, его страхование и поддержка его семьи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большее внимание уделяется учебе. В Японии и Южной Корее работники учатся в среднем от нескольких недель до месяца, используя в том числе и самообучение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03848" y="548680"/>
            <a:ext cx="541930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Системы, созданные в СССР</a:t>
            </a:r>
            <a:endParaRPr lang="ru-RU" sz="31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&quot;Пятая колонна&quot; 20 лет у власти, но юридически СССР существует. . Обсуждение на LiveInternet - Российский Сервис Онлайн-Дневник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664296" cy="18295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47864" y="1124744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Саратовская система бездефектного изготовления продукции (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);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420888"/>
            <a:ext cx="78488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Ярославская научная организация работ по увеличению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моторесурса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), созданная в Ярославском объединении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Автодизель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Рыбинская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научная организация труда, производства и управления (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НОТПУ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), разработанная на Рыбинском моторостроительном заводе; </a:t>
            </a:r>
          </a:p>
          <a:p>
            <a:pPr algn="just"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Горьковская система «качество, надежность, ресурс с первых изделий» (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КАНАРСПИ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548680"/>
            <a:ext cx="475252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 основу системы 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БИП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был положен самоконтроль труда непосредственно исполнителем. Исполнитель нес ответственность за качество изготовленной продукции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Прокуроры сочли законной выплату низкой зарплаты на &quot;Ижмаше&quot; - Рамблер-Нов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04664"/>
            <a:ext cx="3292035" cy="2186117"/>
          </a:xfrm>
          <a:prstGeom prst="rect">
            <a:avLst/>
          </a:prstGeom>
          <a:noFill/>
        </p:spPr>
      </p:pic>
      <p:pic>
        <p:nvPicPr>
          <p:cNvPr id="50180" name="Picture 4" descr="Жизненный цик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96952"/>
            <a:ext cx="3333750" cy="20859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707904" y="2780928"/>
            <a:ext cx="5040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предусматривала планомерный, систематический </a:t>
            </a:r>
            <a:r>
              <a:rPr lang="ru-RU" sz="2100" b="1" u="sng" dirty="0" smtClean="0"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моторесурса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двигателей и циклическое его увеличение на основе повышения надежности и долговечности всех узлов и деталей, определяющих планируемый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моторесурс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445224"/>
            <a:ext cx="828092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Планирование количественного показателя качества и его реализация осуществлялись на всех стадиях жизненного цикла продукции</a:t>
            </a:r>
            <a:endParaRPr lang="ru-RU" sz="21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49154" name="Picture 2" descr="НеТупи: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312368" cy="220824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3861048"/>
            <a:ext cx="4572000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Предусматривалась количественная оценка уровня организации труда, производства и управления в рамках предприятия, цехов, участков</a:t>
            </a:r>
            <a:endParaRPr lang="ru-RU" sz="2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620688"/>
            <a:ext cx="4680520" cy="3039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НОТПУ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характерно комплексное использование методов научной организации труда, производства и управления с постоянным совершенствованием технологии и технологического оборудования для каждого рабочего места и для предприятия в целом. </a:t>
            </a:r>
            <a:endParaRPr lang="ru-RU" sz="2100" dirty="0"/>
          </a:p>
        </p:txBody>
      </p:sp>
      <p:pic>
        <p:nvPicPr>
          <p:cNvPr id="49156" name="Picture 4" descr="Члены делегации Королевства Дания остались д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861048"/>
            <a:ext cx="3356939" cy="2235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611560" y="332656"/>
            <a:ext cx="7920880" cy="614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19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Характерные особенности </a:t>
            </a:r>
            <a:r>
              <a:rPr kumimoji="0" lang="ru-RU" sz="1900" b="0" i="0" u="sng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КАНАРСПИ</a:t>
            </a:r>
            <a:r>
              <a:rPr kumimoji="0" lang="ru-RU" sz="19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19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комплексность задач обеспечения качества продукции;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поисковый характер системы, предполагающий всемерное развитие исследований, направленных на повышение качества продукции и развитие конструкторских, технологических и испытательных служб предприятия;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работ по получению объективной и своевременной информации о качестве выпускаемых изделий;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интенсивное использование периода подготовки производства для выявления и устранения причин, снижающих качество изделий;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проведение конструкторско-технологической отработки в процессе создания серийного образца;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активное участие предприятия-изготовителя и эксплуатирующих организаций в совершенствовании конструкции изделия и повышении технологического уровня его эксплуатации;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универсальность, т.е. возможность применения в различных отраслях промышленности.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91880" y="332656"/>
            <a:ext cx="1593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этап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везда качества 4.png"/>
          <p:cNvPicPr>
            <a:picLocks noChangeAspect="1"/>
          </p:cNvPicPr>
          <p:nvPr/>
        </p:nvPicPr>
        <p:blipFill>
          <a:blip r:embed="rId2" cstate="print"/>
          <a:srcRect l="1220" t="50000" r="58130"/>
          <a:stretch>
            <a:fillRect/>
          </a:stretch>
        </p:blipFill>
        <p:spPr>
          <a:xfrm>
            <a:off x="395536" y="404664"/>
            <a:ext cx="2898164" cy="28803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03848" y="980728"/>
            <a:ext cx="52565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Переход от тотального контроля качества (TQC) к тотальному менеджменту качества (TQM)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221088"/>
            <a:ext cx="3744416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предприятиях принимались компромиссные решения по таким параметрам, как объем выпускаемой продукции, сроки поставки, затраты и качество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4509120"/>
            <a:ext cx="3816424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первый план выдвигается качество продукции, и вся работа предприятия подчиняется этой цели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3645024"/>
            <a:ext cx="609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28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4005064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2780928"/>
            <a:ext cx="561662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Появилась серия новых международных стандартов на системы качества -стандарты ИСО 9000 (1987г.)</a:t>
            </a:r>
            <a:endParaRPr lang="ru-RU" sz="23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48129" name="Picture 1" descr="TQM_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404664"/>
            <a:ext cx="42481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95536" y="692696"/>
            <a:ext cx="4104456" cy="2885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 TQМ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является комплексной системой, ориентированной на постоянное улучшение качества, минимизацию производственных затрат и поставку точно в срок </a:t>
            </a:r>
            <a:endParaRPr lang="ru-RU" sz="2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4293096"/>
            <a:ext cx="7344816" cy="10156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Основная идеология TQМ базируется на принципе – улучшению нет предела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467544" y="414536"/>
            <a:ext cx="8172400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использование коллективных форм и методов поиска, анализа и решения проблем, постоянное участие в улучшении качества всего коллектива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существенно возрастает роль человека и обучения персонала </a:t>
            </a:r>
          </a:p>
          <a:p>
            <a:pPr lvl="0" algn="just" fontAlgn="base"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мотивация достигает состояния, когда люди настолько увлечены работой, что отказываются от части отпуска, задерживаются на работе, продолжают работать дома..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Появляется новый тип работников –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трудоголики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обучение становится всеохватывающим и непрерывным, сопровождающим работников в течение всей их трудовой деятельности.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Существенно изменяются </a:t>
            </a: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обучения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становясь более активными – используются деловые игры, специальные тесты, компьютерные методы и т.п. </a:t>
            </a: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Обучение превращается и в часть мотивации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ибо хорошо обученный человек увереннее чувствует себя в коллективе, способен на роль лидера, имеет преимущества в карьере.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Разрабатываются и используются специальные приемы развития творческих способностей работников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76802" name="Picture 2" descr="standards TwelveDot Security Sen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861048"/>
            <a:ext cx="3353797" cy="2448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55976" y="836712"/>
            <a:ext cx="43924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взаимоотношения поставщиков и потребителей оказывает сильное влияние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сертификация систем качества на соответствие стандартам ИСО 9000</a:t>
            </a:r>
            <a:endParaRPr lang="ru-RU" sz="2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861048"/>
            <a:ext cx="4752528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Главная целевая установка систем качества, построенных на основе стандартов ИСО серии 9000, – </a:t>
            </a:r>
            <a:r>
              <a:rPr lang="ru-RU" sz="21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качества продукции, требуемого заказчиком, и предоставление ему доказательств способности предприятия сделать это</a:t>
            </a:r>
            <a:endParaRPr lang="ru-RU" sz="21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6" name="Picture 6" descr="МТС получила сертификат соответствия Уфа Нов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3773344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63888" y="332656"/>
            <a:ext cx="1593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этап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везда качества 5.png"/>
          <p:cNvPicPr>
            <a:picLocks noChangeAspect="1"/>
          </p:cNvPicPr>
          <p:nvPr/>
        </p:nvPicPr>
        <p:blipFill>
          <a:blip r:embed="rId2" cstate="print"/>
          <a:srcRect l="47670" t="51437" r="10390"/>
          <a:stretch>
            <a:fillRect/>
          </a:stretch>
        </p:blipFill>
        <p:spPr>
          <a:xfrm>
            <a:off x="390814" y="908720"/>
            <a:ext cx="2915744" cy="27363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47864" y="1052736"/>
            <a:ext cx="51845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Предприятия стали все больше учитывать интересы общества. Это привело к появлению стандартов серии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ИСО 14000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устанавливающих требования к системам менеджмента с точки зрения защиты окружающей среды и безопасности продукции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4365104"/>
            <a:ext cx="7704856" cy="17543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Сертификация систем качества на соответствие стандартам ИСО 14000 становится не менее популярной, чем на соответствие стандартам ИСО 9000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77072"/>
            <a:ext cx="7272808" cy="20159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Внедрение стандартов ИСО 14000 и QS 9000 («Требования к системам качества»), а также методов самооценки по моделям премий по качеству — главное достижение </a:t>
            </a:r>
            <a:r>
              <a:rPr lang="ru-RU" sz="2500" b="1" u="sng" dirty="0" smtClean="0">
                <a:latin typeface="Times New Roman" pitchFamily="18" charset="0"/>
                <a:cs typeface="Times New Roman" pitchFamily="18" charset="0"/>
              </a:rPr>
              <a:t>пятого этапа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развития систем управления качеством.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Клипарт - Салюты и фейерверки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996968" cy="3642617"/>
          </a:xfrm>
          <a:prstGeom prst="rect">
            <a:avLst/>
          </a:prstGeom>
          <a:noFill/>
        </p:spPr>
      </p:pic>
      <p:pic>
        <p:nvPicPr>
          <p:cNvPr id="46084" name="Picture 4" descr="ЯП файлы - салю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980728"/>
            <a:ext cx="2889581" cy="1872208"/>
          </a:xfrm>
          <a:prstGeom prst="rect">
            <a:avLst/>
          </a:prstGeom>
          <a:noFill/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4" cstate="print"/>
          <a:srcRect l="12600"/>
          <a:stretch>
            <a:fillRect/>
          </a:stretch>
        </p:blipFill>
        <p:spPr bwMode="auto">
          <a:xfrm>
            <a:off x="7668344" y="4437112"/>
            <a:ext cx="998984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764704"/>
            <a:ext cx="249945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348880"/>
            <a:ext cx="13906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07504" y="836712"/>
            <a:ext cx="8172400" cy="5078313"/>
          </a:xfrm>
          <a:prstGeom prst="rect">
            <a:avLst/>
          </a:prstGeom>
          <a:ln>
            <a:headEnd/>
            <a:tailEnd/>
          </a:ln>
          <a:scene3d>
            <a:camera prst="perspectiveLeft" fov="1500000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Интегрированная система менеджмента </a:t>
            </a:r>
            <a:r>
              <a:rPr kumimoji="0" lang="ru-RU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(ИСМ) - совокупность не менее двух систем (подсистем) менеджмента организации, ориентированных на различные заинтересованные стороны, и как следствие, отвечающих требованиям/рекомендациям (национальных, международных) стандартов (включая ТУ и др.) на системы менеджмента, имеющих полностью или частично объединенные элементы, которые функционируют в организации, как единое целое</a:t>
            </a:r>
            <a:endParaRPr kumimoji="0" lang="ru-RU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48680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СМК – часть общей системы менеджмента организации, направленная на достижение результатов в соответствии с целями в области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качества.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136339"/>
            <a:ext cx="7704856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в области качества дополняют другие цели организации, связанные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с: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развитием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финансированием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рентабельностью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охраной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окружающей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охраной труда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промышленной безопасностью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ответственностью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управлением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персоналом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4868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ИНТЕГРИРОВАНИЕ СИСТЕМ МЕНЕДЖМЕНТА </a:t>
            </a:r>
            <a:endParaRPr lang="ru-RU" sz="24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340768"/>
            <a:ext cx="3456384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новых и корректировка имеющихся стандартов менеджмента с учетом их использования при создании ИСМ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1340768"/>
            <a:ext cx="300608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методов агрегирования систем менеджмента в ИСМ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79507" y="3573016"/>
            <a:ext cx="423021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Руководство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работами по созданию ИСМ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627784" y="1010345"/>
            <a:ext cx="288032" cy="33042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300192" y="1010345"/>
            <a:ext cx="409531" cy="33042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716016" y="1010345"/>
            <a:ext cx="0" cy="25626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9552" y="5229200"/>
            <a:ext cx="5692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Возникает проблема – подготовка кадров!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751" y="4698032"/>
            <a:ext cx="19907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47859" y="620687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менеджмента в соответствии с международными стандартами представляет собой систему для установления политики и целей организации, а также путей достижения этих </a:t>
            </a:r>
            <a:r>
              <a:rPr lang="ru-RU" sz="2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целей.</a:t>
            </a:r>
            <a:endParaRPr lang="ru-RU" sz="22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3706738" cy="309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92275" y="2348880"/>
            <a:ext cx="408418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Питер Ф.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Друкер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подчеркивал, что результаты деятельности любой организации существуют за ее пределами — во внешней среде и менеджмент организации существует ради результатов, которых эта организация должна достичь в этой среде.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20688"/>
            <a:ext cx="79928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Факторы, находящиеся вне пределов контроля менеджеров и влияющие на </a:t>
            </a:r>
            <a:r>
              <a:rPr lang="ru-RU" sz="22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организацию:</a:t>
            </a:r>
            <a:endParaRPr lang="ru-RU" sz="22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6877" y="1688027"/>
            <a:ext cx="49112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1. Среда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прямого воздействия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— потребители, конкуренты, поставщики материалов и капитала, трудовые ресурсы общества, профсоюзы, законы и службы государственного регулирования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3811685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Среда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косвенного воздействия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— экономические, научно-технические, политические, международные, социально-культурные факторы, состояние природной среды, отношение с местным населением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" t="18303" r="3194" b="17125"/>
          <a:stretch/>
        </p:blipFill>
        <p:spPr bwMode="auto">
          <a:xfrm>
            <a:off x="5508104" y="1916704"/>
            <a:ext cx="3292362" cy="153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4403" r="5330" b="3601"/>
          <a:stretch/>
        </p:blipFill>
        <p:spPr bwMode="auto">
          <a:xfrm>
            <a:off x="755576" y="3810934"/>
            <a:ext cx="2799235" cy="247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476672"/>
            <a:ext cx="4320480" cy="163121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условие предотвращения негативного воздействия на окружающую среду на протяжении всего жизненного цикла объекта, продукции или услуги.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373" y="691679"/>
            <a:ext cx="3404258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Экологический менеджмент</a:t>
            </a:r>
            <a:endParaRPr lang="ru-RU" sz="32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254" y="3387188"/>
            <a:ext cx="3384376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обеспечения промышленной безопасности</a:t>
            </a:r>
            <a:endParaRPr lang="ru-RU" sz="32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3140968"/>
            <a:ext cx="4320480" cy="25545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должна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обществу реализацию права знать, какие производственные процессы характеризуются повышенным риском и какие совместные действия будут принимать сотрудники предприятия и местное население в случае аварии</a:t>
            </a:r>
          </a:p>
        </p:txBody>
      </p:sp>
      <p:cxnSp>
        <p:nvCxnSpPr>
          <p:cNvPr id="10" name="Прямая со стрелкой 9"/>
          <p:cNvCxnSpPr>
            <a:stCxn id="7" idx="3"/>
            <a:endCxn id="8" idx="1"/>
          </p:cNvCxnSpPr>
          <p:nvPr/>
        </p:nvCxnSpPr>
        <p:spPr>
          <a:xfrm>
            <a:off x="3837630" y="4418240"/>
            <a:ext cx="446338" cy="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3"/>
          </p:cNvCxnSpPr>
          <p:nvPr/>
        </p:nvCxnSpPr>
        <p:spPr>
          <a:xfrm>
            <a:off x="3837631" y="1230288"/>
            <a:ext cx="446337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6" b="5494"/>
          <a:stretch/>
        </p:blipFill>
        <p:spPr bwMode="auto">
          <a:xfrm>
            <a:off x="746239" y="548681"/>
            <a:ext cx="7477573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20688"/>
            <a:ext cx="79928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задача эффективной системы менеджмента любой организации – обеспечить идентификацию рисков и  управление ими, создавая при этом максимальные возможности для осуществления ее </a:t>
            </a:r>
            <a:r>
              <a:rPr lang="ru-RU" sz="22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sz="22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2067238"/>
            <a:ext cx="763284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u="sng" dirty="0" smtClean="0">
                <a:latin typeface="Times New Roman" pitchFamily="18" charset="0"/>
                <a:cs typeface="Times New Roman" pitchFamily="18" charset="0"/>
              </a:rPr>
              <a:t>Риски выражаются в: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появлении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продукции или услуг несоответствующего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качества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возникновении проблем с властями из-за нарушений экологических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норм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нарушении правил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профессионального здоровья 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безопасности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нарушении социальной ответственности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нарушении санитарных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норм при производстве пищевых и лекарственных продуктов и т. д.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5368564"/>
            <a:ext cx="72728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Существует и риск недоверчивого отношения к самому менеджменту предприятия, особенно мало известного на рынке.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04664"/>
            <a:ext cx="812599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Целесообразность создания ИСМ объясняется следующими факторами: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 интегрированная система обеспечивает большую согласованность действий внутри организации, создавая синергетический эффект;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интегрированная система минимизирует функциональную разобщенность в организации, возникающую при разработке автономных систем менеджмента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создание интегрированной системы, как правило, значительно менее трудоемко, чем комплекса параллельных систем; 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•число внутренних и внешних связей в интегрированной системе меньше, чем суммарное число этих связей в нескольких системах;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692696"/>
            <a:ext cx="784887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объем документов в интегрированной системе значительно меньше, чем суммарный объем документов в нескольких параллельных системах; 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в интегрированной системе достигается более высокая степень вовлечения персонала в улучшение деятельности организации; </a:t>
            </a:r>
          </a:p>
          <a:p>
            <a:pPr algn="just">
              <a:spcAft>
                <a:spcPts val="1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 способность интегрированной системы учитывать баланс интересов внешних сторон организации выше, чем у комплекса параллельных систем; • затраты на разработку, функционирование и сертификацию интегрированной системы ниже, чем суммарные затраты на эти цели для нескольких систем менеджмента.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5" b="8541"/>
          <a:stretch/>
        </p:blipFill>
        <p:spPr bwMode="auto">
          <a:xfrm>
            <a:off x="179512" y="1124744"/>
            <a:ext cx="8623829" cy="440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5298" b="5803"/>
          <a:stretch/>
        </p:blipFill>
        <p:spPr bwMode="auto">
          <a:xfrm>
            <a:off x="323528" y="591939"/>
            <a:ext cx="8496944" cy="559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5933" b="7084"/>
          <a:stretch/>
        </p:blipFill>
        <p:spPr bwMode="auto">
          <a:xfrm>
            <a:off x="395536" y="1103076"/>
            <a:ext cx="8415746" cy="47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43233" y="1268760"/>
            <a:ext cx="77048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Уровень интеграции систем менеджмента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может быть различным и </a:t>
            </a:r>
            <a:r>
              <a:rPr lang="ru-RU" sz="3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определяется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различными факторами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зависящими от непосредственных потребностей организации, а также от природы и/или сложности процессов, которые в ней реализуются.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06625"/>
              </p:ext>
            </p:extLst>
          </p:nvPr>
        </p:nvGraphicFramePr>
        <p:xfrm>
          <a:off x="611560" y="908720"/>
          <a:ext cx="8064895" cy="42484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12168"/>
                <a:gridCol w="6552727"/>
              </a:tblGrid>
              <a:tr h="69200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Уровни интеграции систем менеджмента организации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56464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Действия и мероприятия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Интеграция ограничена тем, что при разработке и выполнении соответствующих планов мероприятия являются многофункциональными, значимыми как с позиций совершенствования качества, так и, например экологической результативности. Используется менеджерами среднего звена прежде всего для демонстрации руководству значимости и результативности деятельности в области безопасности труда и здоровья, социальной ответственности, экологии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88121"/>
              </p:ext>
            </p:extLst>
          </p:nvPr>
        </p:nvGraphicFramePr>
        <p:xfrm>
          <a:off x="467544" y="692696"/>
          <a:ext cx="8280920" cy="47866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4176"/>
                <a:gridCol w="6696744"/>
              </a:tblGrid>
              <a:tr h="608523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Уровни интеграции систем менеджмента организации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71997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Политика </a:t>
                      </a:r>
                    </a:p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процедуры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Интегрированы не только действия или мероприятия, но и некоторые элементы систем. </a:t>
                      </a:r>
                      <a:r>
                        <a:rPr lang="ru-RU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Интеграция на</a:t>
                      </a:r>
                      <a:r>
                        <a:rPr lang="en-US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уровне политики позволяет, в частности, установить требования к приоритетным аспектам разной природы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что проявляется в гармонизации системы принятия управленческих решений в организации. Некоторые организации включают, например, экологические обязательства и обязательства в области безопасности в политику качества. Процедуры внутренних аудитов включают оценку выполнения требований, относящихся к задачам менеджмента качества и экологического менеджмента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382976"/>
              </p:ext>
            </p:extLst>
          </p:nvPr>
        </p:nvGraphicFramePr>
        <p:xfrm>
          <a:off x="395536" y="692696"/>
          <a:ext cx="8280920" cy="55134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4176"/>
                <a:gridCol w="6696744"/>
              </a:tblGrid>
              <a:tr h="634262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Уровни интеграции систем менеджмента организации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87873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Руководства и другая документация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тех случаях, когда ответственность за различные аспекты возложена на разных сотрудников, </a:t>
                      </a:r>
                      <a:r>
                        <a:rPr lang="ru-RU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разрабатываются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как правило, </a:t>
                      </a:r>
                      <a:r>
                        <a:rPr lang="ru-RU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самостоятельные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руководства (руководящие документы).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 же время целесообразно готовить </a:t>
                      </a:r>
                      <a:r>
                        <a:rPr lang="ru-RU" sz="2000" i="1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объединенный (интегрированный) документ,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содержащий ссылочные таблицы, описывающий особенности коммуникаций и перекрестные ссылки. </a:t>
                      </a:r>
                      <a:r>
                        <a:rPr lang="ru-RU" sz="20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руководителя подразделения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например, должен быть создан документ, соответствующий его уровню и охватывающий различные области ответственности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62441">
                <a:tc>
                  <a:txBody>
                    <a:bodyPr/>
                    <a:lstStyle/>
                    <a:p>
                      <a:pPr indent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Интеграция систем осуществляется в соответствии с различными существующими концептуальными моделями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3">
      <a:dk1>
        <a:srgbClr val="006633"/>
      </a:dk1>
      <a:lt1>
        <a:srgbClr val="00007F"/>
      </a:lt1>
      <a:dk2>
        <a:srgbClr val="D9F4FC"/>
      </a:dk2>
      <a:lt2>
        <a:srgbClr val="CDFFE6"/>
      </a:lt2>
      <a:accent1>
        <a:srgbClr val="43C8F1"/>
      </a:accent1>
      <a:accent2>
        <a:srgbClr val="99FFCC"/>
      </a:accent2>
      <a:accent3>
        <a:srgbClr val="AFE0E5"/>
      </a:accent3>
      <a:accent4>
        <a:srgbClr val="E5FD8B"/>
      </a:accent4>
      <a:accent5>
        <a:srgbClr val="C3F93B"/>
      </a:accent5>
      <a:accent6>
        <a:srgbClr val="A379BB"/>
      </a:accent6>
      <a:hlink>
        <a:srgbClr val="410082"/>
      </a:hlink>
      <a:folHlink>
        <a:srgbClr val="932968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406</TotalTime>
  <Words>1960</Words>
  <Application>Microsoft Office PowerPoint</Application>
  <PresentationFormat>Экран (4:3)</PresentationFormat>
  <Paragraphs>174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36</cp:revision>
  <dcterms:created xsi:type="dcterms:W3CDTF">2015-02-21T08:06:59Z</dcterms:created>
  <dcterms:modified xsi:type="dcterms:W3CDTF">2015-02-23T09:29:47Z</dcterms:modified>
</cp:coreProperties>
</file>