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E11776-1AA8-444A-AAFE-DEE71D4DFB23}" type="datetimeFigureOut">
              <a:rPr lang="ru-RU" smtClean="0"/>
              <a:t>25.05.2016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9EC37B-5348-4088-B470-1B942AC710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307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B0145-EBA2-4AC5-A474-BDCE9A559CD8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B0145-EBA2-4AC5-A474-BDCE9A559CD8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B0145-EBA2-4AC5-A474-BDCE9A559CD8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54B12-17E9-432F-9091-BC0379E2DCC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579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5BCB-639B-4334-BAE4-145C708D1DF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053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28444-EADA-4FDC-A9FD-22B28B4F393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051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5E2EC-64D7-44D5-AD03-D43FE4DF79D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377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D66CB-FD8E-4A50-89AD-89D92720085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776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5AA52-F550-48CE-8A5A-E4445A82B36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195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DBF25-B7E6-4002-8EBB-E3255A10AFE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717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3195-D426-4E52-BAE7-8607798D7F2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903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AC081-36E6-4F32-A879-BD4B0463B23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834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59FC3-5EC4-41D8-A1F0-760BD17F49C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862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876B8-E64D-4D2A-BE94-52F60FA873A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467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9F249-FD07-4F77-8A18-A3DDF762497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973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714375" y="2143125"/>
            <a:ext cx="77724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defRPr/>
            </a:pPr>
            <a:endParaRPr lang="ru-RU" sz="4400" dirty="0">
              <a:solidFill>
                <a:prstClr val="black"/>
              </a:solidFill>
            </a:endParaRPr>
          </a:p>
        </p:txBody>
      </p:sp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285720" y="214290"/>
            <a:ext cx="5078368" cy="242889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5.     ДОПУСТИМЫЕ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214282" y="2285992"/>
            <a:ext cx="7598078" cy="214314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ПЛОТНОСТИ     ПОТОКОВ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0" name="WordArt 2"/>
          <p:cNvSpPr>
            <a:spLocks noChangeArrowheads="1" noChangeShapeType="1" noTextEdit="1"/>
          </p:cNvSpPr>
          <p:nvPr/>
        </p:nvSpPr>
        <p:spPr bwMode="auto">
          <a:xfrm>
            <a:off x="35496" y="4143356"/>
            <a:ext cx="8643998" cy="2714644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ИОНИЗИРУЮЩИХ     ИЗЛУЧЕНИЙ.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1996-5E8A-47B4-BD40-55D6F4E6B66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69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714375" y="2143125"/>
            <a:ext cx="77724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defRPr/>
            </a:pPr>
            <a:endParaRPr lang="ru-RU" sz="4400" dirty="0">
              <a:solidFill>
                <a:prstClr val="black"/>
              </a:solidFill>
            </a:endParaRPr>
          </a:p>
        </p:txBody>
      </p:sp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0" y="692696"/>
            <a:ext cx="8534752" cy="242889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5.1.     ДОПУСТИМАЯ     ПЛОТНОСТЬ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201706" y="3356992"/>
            <a:ext cx="7598078" cy="2376264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ПОТОКА     </a:t>
            </a:r>
            <a:r>
              <a:rPr lang="el-GR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γ</a:t>
            </a:r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-ИЗЛУЧЕНИЯ.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1996-5E8A-47B4-BD40-55D6F4E6B66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91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5.1. 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Определить допустимую плотность потока (ДППA) 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γ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-излучения от точечного изотропного </a:t>
            </a: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источника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имеющего энергию фотов </a:t>
            </a:r>
            <a:r>
              <a:rPr lang="ru-RU" sz="2000" b="1" dirty="0" err="1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Е</a:t>
            </a:r>
            <a:r>
              <a:rPr lang="ru-RU" sz="2400" b="1" baseline="-25000" dirty="0" err="1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γ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МэВ, по уравнению (5.2) и табл. 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5.1 (см. примеры решения задач).</a:t>
            </a:r>
            <a:endParaRPr lang="ru-RU" sz="2000" b="1" spc="-20" dirty="0">
              <a:solidFill>
                <a:srgbClr val="0000FF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438316"/>
              </p:ext>
            </p:extLst>
          </p:nvPr>
        </p:nvGraphicFramePr>
        <p:xfrm>
          <a:off x="107504" y="1721566"/>
          <a:ext cx="3960440" cy="5089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545"/>
                <a:gridCol w="1836711"/>
                <a:gridCol w="1656184"/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Источник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Е</a:t>
                      </a:r>
                      <a:r>
                        <a:rPr kumimoji="0" lang="ru-RU" sz="22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γ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 МэВ</a:t>
                      </a:r>
                      <a:endParaRPr lang="ru-RU" sz="18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7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Be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</a:t>
                      </a:r>
                      <a:endParaRPr lang="ru-RU" sz="18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1,4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7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Mg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12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Al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K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48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V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Ni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59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Fe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Co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1744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74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As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33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71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30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87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Kr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36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4927321"/>
              </p:ext>
            </p:extLst>
          </p:nvPr>
        </p:nvGraphicFramePr>
        <p:xfrm>
          <a:off x="4582384" y="1700808"/>
          <a:ext cx="3950056" cy="5089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124"/>
                <a:gridCol w="1928140"/>
                <a:gridCol w="1573792"/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Е</a:t>
                      </a:r>
                      <a:r>
                        <a:rPr kumimoji="0" lang="ru-RU" sz="22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γ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 МэВ</a:t>
                      </a:r>
                      <a:endParaRPr kumimoji="0" lang="ru-RU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87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40</a:t>
                      </a:r>
                      <a:endParaRPr lang="ru-RU" sz="18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99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Tc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43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0,14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44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106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Ag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47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0,45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124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120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133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Xe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131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Xe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0,16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135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Cs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1744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135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Ba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0,27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137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Ba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138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La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181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75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0,36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399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714375" y="2143125"/>
            <a:ext cx="77724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defRPr/>
            </a:pPr>
            <a:endParaRPr lang="ru-RU" sz="4400" dirty="0">
              <a:solidFill>
                <a:prstClr val="black"/>
              </a:solidFill>
            </a:endParaRPr>
          </a:p>
        </p:txBody>
      </p:sp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1832" y="466403"/>
            <a:ext cx="7512496" cy="1810469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5.2.     СООТНОШЕНИЕ     МЕЖДУ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107504" y="1772816"/>
            <a:ext cx="8561606" cy="1603556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l-GR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γ</a:t>
            </a:r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-ЭКВИВАЛЕНТОМ,     РАССЕЯНИЕМ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1996-5E8A-47B4-BD40-55D6F4E6B66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WordArt 2"/>
          <p:cNvSpPr>
            <a:spLocks noChangeArrowheads="1" noChangeShapeType="1" noTextEdit="1"/>
          </p:cNvSpPr>
          <p:nvPr/>
        </p:nvSpPr>
        <p:spPr bwMode="auto">
          <a:xfrm>
            <a:off x="179512" y="3140968"/>
            <a:ext cx="7344816" cy="208823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ОТ     ИСТОЧНИКА     ДО     ДЕТЕКТОРА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2" name="WordArt 2"/>
          <p:cNvSpPr>
            <a:spLocks noChangeArrowheads="1" noChangeShapeType="1" noTextEdit="1"/>
          </p:cNvSpPr>
          <p:nvPr/>
        </p:nvSpPr>
        <p:spPr bwMode="auto">
          <a:xfrm>
            <a:off x="107504" y="4509120"/>
            <a:ext cx="8208912" cy="2016224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И     ВРЕМЕНЕМ     РАБОТЫ     С     ИСТОЧНИКОМ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91368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90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5.2. 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Определить расстояние </a:t>
            </a:r>
            <a:r>
              <a:rPr lang="ru-RU" sz="2000" b="1" i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r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от точечного изотропного </a:t>
            </a: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источника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при котором можно работать без зашиты в течение </a:t>
            </a:r>
            <a:r>
              <a:rPr lang="ru-RU" sz="2000" b="1" i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t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= 6 ч с </a:t>
            </a:r>
            <a:r>
              <a:rPr lang="ru-RU" sz="2400" b="1" i="1" dirty="0">
                <a:solidFill>
                  <a:srgbClr val="0000FF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γ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-эквивалентом </a:t>
            </a:r>
            <a:r>
              <a:rPr lang="ru-RU" sz="2000" b="1" i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M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мг-</a:t>
            </a:r>
            <a:r>
              <a:rPr lang="ru-RU" sz="2000" b="1" dirty="0" err="1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экв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 err="1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Ra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  <a:endParaRPr lang="ru-RU" sz="2000" b="1" spc="-20" dirty="0">
              <a:solidFill>
                <a:srgbClr val="0000FF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564885"/>
              </p:ext>
            </p:extLst>
          </p:nvPr>
        </p:nvGraphicFramePr>
        <p:xfrm>
          <a:off x="107504" y="1254456"/>
          <a:ext cx="3995937" cy="5774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545"/>
                <a:gridCol w="1008112"/>
                <a:gridCol w="936104"/>
                <a:gridCol w="1584176"/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dirty="0" err="1" smtClean="0">
                          <a:latin typeface="Arial" pitchFamily="34" charset="0"/>
                          <a:cs typeface="Arial" pitchFamily="34" charset="0"/>
                        </a:rPr>
                        <a:t>Источ</a:t>
                      </a: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-ник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kumimoji="0" lang="ru-RU" sz="2400" b="1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γ</a:t>
                      </a:r>
                      <a:r>
                        <a:rPr kumimoji="0" lang="ru-RU" sz="1800" b="1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-</a:t>
                      </a:r>
                      <a:r>
                        <a:rPr kumimoji="0" lang="ru-RU" sz="1600" b="1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эквивалент </a:t>
                      </a:r>
                      <a:r>
                        <a:rPr kumimoji="0" lang="ru-RU" sz="1800" b="1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M, мг-</a:t>
                      </a:r>
                      <a:r>
                        <a:rPr kumimoji="0" lang="ru-RU" sz="1800" b="1" i="0" u="none" strike="noStrike" kern="1200" cap="none" spc="-3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экв</a:t>
                      </a:r>
                      <a:r>
                        <a:rPr kumimoji="0" lang="ru-RU" sz="1800" b="1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1800" b="1" i="0" u="none" strike="noStrike" kern="1200" cap="none" spc="-3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Ra</a:t>
                      </a:r>
                      <a:endParaRPr lang="ru-RU" sz="1800" i="1" spc="-30" baseline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7</a:t>
                      </a:r>
                      <a:endParaRPr lang="ru-RU" sz="18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14,65</a:t>
                      </a:r>
                      <a:endParaRPr lang="ru-RU" sz="18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22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11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,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85</a:t>
                      </a:r>
                      <a:endParaRPr lang="ru-RU" sz="18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2,2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18,13</a:t>
                      </a:r>
                      <a:endParaRPr lang="ru-RU" sz="18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18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6,544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42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K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1,352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0,2587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52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17,97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4,614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8,468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59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Fe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6,177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57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Co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0,553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1744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Co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12,85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1,127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30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3,056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85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Kr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36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1,29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9797184"/>
              </p:ext>
            </p:extLst>
          </p:nvPr>
        </p:nvGraphicFramePr>
        <p:xfrm>
          <a:off x="1619151" y="1268760"/>
          <a:ext cx="936625" cy="54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Формула" r:id="rId3" imgW="660400" imgH="419100" progId="Equation.3">
                  <p:embed/>
                </p:oleObj>
              </mc:Choice>
              <mc:Fallback>
                <p:oleObj name="Формула" r:id="rId3" imgW="6604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619151" y="1268760"/>
                        <a:ext cx="936625" cy="547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867021"/>
              </p:ext>
            </p:extLst>
          </p:nvPr>
        </p:nvGraphicFramePr>
        <p:xfrm>
          <a:off x="4211960" y="1254456"/>
          <a:ext cx="4860033" cy="5774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124"/>
                <a:gridCol w="1928140"/>
                <a:gridCol w="909977"/>
                <a:gridCol w="1573792"/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γ</a:t>
                      </a:r>
                      <a:r>
                        <a:rPr kumimoji="0" lang="ru-RU" sz="1800" b="1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-</a:t>
                      </a:r>
                      <a:r>
                        <a:rPr kumimoji="0" lang="ru-RU" sz="1600" b="1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эквивалент </a:t>
                      </a:r>
                      <a:r>
                        <a:rPr kumimoji="0" lang="ru-RU" sz="1800" b="1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M, мг-</a:t>
                      </a:r>
                      <a:r>
                        <a:rPr kumimoji="0" lang="ru-RU" sz="1800" b="1" i="0" u="none" strike="noStrike" kern="1200" cap="none" spc="-3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экв</a:t>
                      </a:r>
                      <a:r>
                        <a:rPr kumimoji="0" lang="ru-RU" sz="1800" b="1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1800" b="1" i="0" u="none" strike="noStrike" kern="1200" cap="none" spc="-3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Ra</a:t>
                      </a:r>
                      <a:endParaRPr kumimoji="0" lang="ru-RU" sz="1800" b="1" i="1" u="none" strike="noStrike" kern="1200" cap="none" spc="-3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40</a:t>
                      </a:r>
                      <a:r>
                        <a:rPr lang="ru-RU" sz="1800" dirty="0" smtClean="0">
                          <a:effectLst/>
                          <a:latin typeface="Arial"/>
                          <a:ea typeface="Calibri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8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4,125</a:t>
                      </a:r>
                      <a:endParaRPr lang="ru-RU" sz="18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4,269</a:t>
                      </a:r>
                      <a:endParaRPr lang="ru-RU" sz="18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3,7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103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44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103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Rh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45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2,829</a:t>
                      </a:r>
                      <a:endParaRPr lang="ru-RU" sz="18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44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106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Rh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45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1,150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110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Ag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47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Ag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47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15,39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2,156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133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3,36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8,44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133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Xe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0,505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Xe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1,323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Cs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8,724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1744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137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Cs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55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137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Ba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3,242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Ba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1,094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La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11,48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0,433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2249476"/>
              </p:ext>
            </p:extLst>
          </p:nvPr>
        </p:nvGraphicFramePr>
        <p:xfrm>
          <a:off x="6587703" y="1268760"/>
          <a:ext cx="936625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Формула" r:id="rId5" imgW="660400" imgH="419100" progId="Equation.3">
                  <p:embed/>
                </p:oleObj>
              </mc:Choice>
              <mc:Fallback>
                <p:oleObj name="Формула" r:id="rId5" imgW="6604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587703" y="1268760"/>
                        <a:ext cx="936625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025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370</Words>
  <Application>Microsoft Office PowerPoint</Application>
  <PresentationFormat>Экран (4:3)</PresentationFormat>
  <Paragraphs>243</Paragraphs>
  <Slides>5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1_Тема Office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vakarelin</dc:creator>
  <cp:lastModifiedBy>vakarelin</cp:lastModifiedBy>
  <cp:revision>1</cp:revision>
  <dcterms:created xsi:type="dcterms:W3CDTF">2016-05-25T07:48:36Z</dcterms:created>
  <dcterms:modified xsi:type="dcterms:W3CDTF">2016-05-25T07:50:22Z</dcterms:modified>
</cp:coreProperties>
</file>