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90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3" r:id="rId48"/>
    <p:sldId id="304" r:id="rId49"/>
    <p:sldId id="311" r:id="rId50"/>
    <p:sldId id="305" r:id="rId51"/>
    <p:sldId id="306" r:id="rId52"/>
    <p:sldId id="307" r:id="rId53"/>
    <p:sldId id="308" r:id="rId54"/>
    <p:sldId id="309" r:id="rId55"/>
    <p:sldId id="310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6" r:id="rId70"/>
    <p:sldId id="325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009900"/>
    <a:srgbClr val="CC3300"/>
    <a:srgbClr val="FF0000"/>
    <a:srgbClr val="800000"/>
    <a:srgbClr val="9900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02" y="6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1912B-3668-42AA-A3B9-F68FAEAF5D80}" type="datetimeFigureOut">
              <a:rPr lang="ru-RU" smtClean="0"/>
              <a:t>16.05.2012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BEF70-E77A-4202-BE3A-9D7376D21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384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167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882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511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418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323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83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396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86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680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069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5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767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640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149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26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500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77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988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04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409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259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82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6640-355A-41F9-A682-84908B2485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244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04.05.2012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039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9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0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1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9.wmf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0.wmf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WordArt 2"/>
          <p:cNvSpPr>
            <a:spLocks noChangeArrowheads="1" noChangeShapeType="1" noTextEdit="1"/>
          </p:cNvSpPr>
          <p:nvPr/>
        </p:nvSpPr>
        <p:spPr bwMode="auto">
          <a:xfrm>
            <a:off x="205154" y="933230"/>
            <a:ext cx="8402332" cy="242376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ПРОПОРЦИОНАЛЬНЫЕ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3215630" y="3284984"/>
            <a:ext cx="5403638" cy="2591718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СЧЕТЧИКИ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76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9130" y="361238"/>
            <a:ext cx="91631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705" indent="450215" algn="just"/>
            <a:r>
              <a:rPr lang="ru-RU" sz="2800" b="1" dirty="0" smtClean="0">
                <a:solidFill>
                  <a:srgbClr val="9900FF"/>
                </a:solidFill>
                <a:latin typeface="+mj-lt"/>
                <a:ea typeface="Times New Roman"/>
                <a:cs typeface="Arial" pitchFamily="34" charset="0"/>
              </a:rPr>
              <a:t>ПРОПОРЦИОНАЛЬНЫЕ СЧЕТЧИКИ</a:t>
            </a:r>
            <a:endParaRPr lang="ru-RU" sz="2800" b="1" dirty="0">
              <a:solidFill>
                <a:srgbClr val="FF0000"/>
              </a:solidFill>
              <a:latin typeface="+mj-lt"/>
              <a:ea typeface="Times New Roman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9130" y="764704"/>
            <a:ext cx="91631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Они работают 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В ПРОПОРЦИОНАЛЬНОЙ ОБЛАСТИ. 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ВЕЛИЧИНА ИМПУЛЬСА ПРОПОРЦИОНАЛЬНА НАЧАЛЬНОЙ ИОНИЗАЦИИ,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поэтому с их помощью по величине импульсов </a:t>
            </a: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МОЖНО РАЗЛИЧИТЬ </a:t>
            </a:r>
            <a:r>
              <a:rPr lang="en-US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α</a:t>
            </a: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- И </a:t>
            </a:r>
            <a:r>
              <a:rPr lang="en-US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β</a:t>
            </a: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-ИЗЛУЧЕНИЕ.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Они широко применяются при научных исследованиях для снятия спектра.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9130" y="2996952"/>
            <a:ext cx="91631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8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ЗАВИСИМОСТЬ КОЭФФИЦИЕНТА ГАЗОВОГО УСИЛЕНИЯ ОТ НАПРЯЖЕНИЯ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рассчитывается по формуле: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8728954"/>
              </p:ext>
            </p:extLst>
          </p:nvPr>
        </p:nvGraphicFramePr>
        <p:xfrm>
          <a:off x="411055" y="3971965"/>
          <a:ext cx="2432753" cy="681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Формула" r:id="rId3" imgW="1054100" imgH="254000" progId="Equation.3">
                  <p:embed/>
                </p:oleObj>
              </mc:Choice>
              <mc:Fallback>
                <p:oleObj name="Формула" r:id="rId3" imgW="1054100" imgH="2540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055" y="3971965"/>
                        <a:ext cx="2432753" cy="6811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-19131" y="4686235"/>
            <a:ext cx="91631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где </a:t>
            </a:r>
            <a:r>
              <a:rPr lang="en-US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– коэффициент газового усиления;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-35385" y="5046275"/>
            <a:ext cx="91793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6000" algn="just">
              <a:spcAft>
                <a:spcPts val="0"/>
              </a:spcAft>
            </a:pPr>
            <a:r>
              <a:rPr lang="en-US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– напряжение;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-19130" y="5406315"/>
            <a:ext cx="91631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6000" algn="just">
              <a:spcAft>
                <a:spcPts val="0"/>
              </a:spcAft>
            </a:pPr>
            <a:r>
              <a:rPr lang="en-US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400" b="1" baseline="-25000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п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– пороговый потенциал;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98" y="5838363"/>
            <a:ext cx="9143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6000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А – константа, зависящая от природы и давления газа, геометрии счетчика.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37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Из уравнения видно, что </a:t>
            </a:r>
            <a:r>
              <a:rPr lang="ru-RU" sz="2400" b="1" dirty="0" smtClean="0">
                <a:solidFill>
                  <a:srgbClr val="99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КОЭФФИЦИЕНТ ГАЗОВОГО УСИЛЕНИЯ ЭКСПОНЕНЦИАЛЬНО ВОЗРАСТАЕТ С УДАЛЕНИЕМ ОТ ПОРОГОВОГО НАПРЯЖЕНИЯ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до величины ≈10</a:t>
            </a:r>
            <a:r>
              <a:rPr lang="ru-RU" sz="2400" b="1" baseline="30000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959223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В уравнении приняты следующие 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ДОПУЩЕНИЯ:</a:t>
            </a:r>
            <a:endParaRPr lang="ru-RU" sz="2400" b="1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30" y="2444695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1) фотонный механизм усиления отсутствует, перенос заряда должен отсутствовать (добавляется гаситель), ионизация положительными ионами отсутствует;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8869" y="3668831"/>
            <a:ext cx="91528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2) при разряде положительных ионов электроны из катода не вырываются (катод изготавливается из материала с большой работой выхода электрона).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56" y="5036983"/>
            <a:ext cx="91367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Эти 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ДОПУЩЕНИЯ СПРАВЕДЛИВЫ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только при сравнительно малых напряжениях, т.е. только </a:t>
            </a: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ДЛЯ ПРОПОРЦИОНАЛЬНОЙ ОБЛАСТИ.</a:t>
            </a:r>
            <a:endParaRPr lang="ru-RU" sz="2400" b="1" dirty="0">
              <a:solidFill>
                <a:srgbClr val="0099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21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486006"/>
            <a:ext cx="91631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8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ЗАВИСИМОСТЬ КОЭФФИЦИЕНТА ГАЗОВОГО УСИЛЕНИЯ ОТ МЕСТА ПОПАДАНИЯ ЧАСТИ</a:t>
            </a:r>
            <a:endParaRPr lang="ru-RU" sz="2400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25621" y="1317003"/>
            <a:ext cx="91696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Установлено, что </a:t>
            </a:r>
            <a:r>
              <a:rPr lang="ru-RU" sz="2400" b="1" dirty="0" smtClean="0">
                <a:solidFill>
                  <a:srgbClr val="99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ЧЕМ ДАЛЬШЕ ОТ НИТИ ПРОЛЕТЕЛА ЧАСТИЦА, 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ТЕМ МЕНЬШЕ КОЭФФИЦИЕНТ ГАЗОВОГО УСИЛЕНИЯ.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При образовании ионов вблизи катода сказывается диффузия электронов, в результате которой они частично могут попадать на катод и не возбуждать электронную лавину. Для </a:t>
            </a:r>
            <a:r>
              <a:rPr lang="ru-RU" sz="2400" b="1" dirty="0" err="1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рекомбинирующих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ионов зависимость та же – от места попадания ионизирующей частицы: чем дальше от нити, тем слабее электрическое поле, тем более вероятна рекомбинация, тем медленнее разделение положительных и отрицательных ионов.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9130" y="5085184"/>
            <a:ext cx="91631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Особенно большое влияние на коэффициент газового усиления оказывает 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ПРИСУТСТВИЕ ТЯЖЕЛЫХ ОТРИЦАТЕЛЬНЫХ ИОНОВ.</a:t>
            </a:r>
            <a:endParaRPr lang="ru-RU" sz="24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7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749017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Если в счетчике имеется электроотрицательный газ, то электроны прилипают к молекулам и атомам электро-отрицательного газа и образуют </a:t>
            </a: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ТЯЖЕЛЫЕ ОТРИЦАТЕЛЬНЫЕ ИОНЫ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          или         и т.д.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Вероятность образования таких ионов тем больше, чем слабее электрическое поле, т.е. чем дальше от нити пролетела частица. Образовавшийся </a:t>
            </a:r>
            <a:r>
              <a:rPr lang="ru-RU" sz="2400" b="1" dirty="0" smtClean="0">
                <a:solidFill>
                  <a:srgbClr val="8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ТЯЖЕЛЫЙ ОТРИЦАТЕЛЬНЫЙ ИОН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имеет значительно меньшую подвижность, чем электрон, и </a:t>
            </a:r>
            <a:r>
              <a:rPr lang="ru-RU" sz="2400" b="1" dirty="0" smtClean="0">
                <a:solidFill>
                  <a:srgbClr val="99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ПРОИЗВОДИТ УДАРНУЮ ИОНИЗАЦИЮ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(распадаясь при этом на электрон и нейтральный атом или молекулу) при большей напряженности электрического поля, т.е. ближе к нити. При этом 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КОЛИЧЕСТВО СТУПЕНЕЙ ЭЛЕКТРОННОЙ ЛАВИНЫ БУДЕТ МЕНЬШЕ,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следовательно, 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КОЭФФИЦИЕНТ ГАЗОВОГО УСИЛЕНИЯ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резко 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УМЕНЬШИТСЯ.</a:t>
            </a:r>
            <a:endParaRPr lang="ru-RU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0159712"/>
              </p:ext>
            </p:extLst>
          </p:nvPr>
        </p:nvGraphicFramePr>
        <p:xfrm>
          <a:off x="3995936" y="1772816"/>
          <a:ext cx="576064" cy="617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Формула" r:id="rId3" imgW="215806" imgH="228501" progId="Equation.3">
                  <p:embed/>
                </p:oleObj>
              </mc:Choice>
              <mc:Fallback>
                <p:oleObj name="Формула" r:id="rId3" imgW="215806" imgH="228501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1772816"/>
                        <a:ext cx="576064" cy="6172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494358"/>
              </p:ext>
            </p:extLst>
          </p:nvPr>
        </p:nvGraphicFramePr>
        <p:xfrm>
          <a:off x="5544616" y="1772816"/>
          <a:ext cx="611560" cy="555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Формула" r:id="rId5" imgW="253890" imgH="228501" progId="Equation.3">
                  <p:embed/>
                </p:oleObj>
              </mc:Choice>
              <mc:Fallback>
                <p:oleObj name="Формула" r:id="rId5" imgW="253890" imgH="228501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4616" y="1772816"/>
                        <a:ext cx="611560" cy="5559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27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332656"/>
            <a:ext cx="91631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Для того, чтобы отрицательные ионы не образовывались перед наполнением инертным газом из счетчика необходимо откачать газ, а наполняющий газ должен быть очищен от примесей О</a:t>
            </a:r>
            <a:r>
              <a:rPr lang="ru-RU" sz="2400" b="1" baseline="-25000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, галогенов, </a:t>
            </a:r>
            <a:r>
              <a:rPr lang="en-US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SO</a:t>
            </a:r>
            <a:r>
              <a:rPr lang="ru-RU" sz="2400" b="1" baseline="-25000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US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NO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US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NO</a:t>
            </a:r>
            <a:r>
              <a:rPr lang="ru-RU" sz="2400" b="1" baseline="-25000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US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H</a:t>
            </a:r>
            <a:r>
              <a:rPr lang="ru-RU" sz="2400" b="1" baseline="-25000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US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S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US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H</a:t>
            </a:r>
            <a:r>
              <a:rPr lang="ru-RU" sz="2400" b="1" baseline="-25000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US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O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и т.п.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1249" y="2132856"/>
            <a:ext cx="91652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ПРИ НАПОЛНЕНИИ СЧЕТЧИКА БЛАГОРОДНЫМИ ГАЗАМИ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можно считать, что </a:t>
            </a:r>
            <a:r>
              <a:rPr lang="ru-RU" sz="2400" b="1" dirty="0" smtClean="0">
                <a:solidFill>
                  <a:srgbClr val="8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ЗНАЧЕНИЕ КОЭФФИЦИЕНТА ГАЗОВОГО УСИЛЕНИЯ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практически </a:t>
            </a:r>
            <a:r>
              <a:rPr lang="ru-RU" sz="2400" b="1" dirty="0" smtClean="0">
                <a:solidFill>
                  <a:srgbClr val="99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НЕ ЗАВИСИТ ОТ МЕСТА ПОПАДАНИЯ ЧАСТИЦЫ.</a:t>
            </a:r>
            <a:endParaRPr lang="ru-RU" sz="2400" b="1" dirty="0">
              <a:solidFill>
                <a:srgbClr val="99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501008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Необходимо отметить, что 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ЕСЛИ СЧЕТЧИК НАПОЛНЕН МНОГОАТОМНЫМ ГАЗОМ,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в молекулу которого входит электроотрицательные атомы, то по мере работы счетчика 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ПРИ РЕГИСТРАЦИИ ИМПУЛЬСОВ ПРОИСХОДИТ РАЗЛОЖЕНИЕ МНОГОАТОМНОГО ГАЗА, 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при котором </a:t>
            </a:r>
            <a:r>
              <a:rPr lang="ru-RU" sz="2400" b="1" dirty="0" smtClean="0">
                <a:solidFill>
                  <a:srgbClr val="0099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МОГУТ ВЫДЕЛИТЬСЯ ЭЛЕКТРООТРИЦАТЕЛЬНЫЕ МОЛЕКУЛЫ ИЛИ РАДИКАЛЫ.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 Например, при разложении спирта, эфира может выделиться гидроксильная группа, обладающая сродством к электрону. 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7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369332"/>
            <a:ext cx="91631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Счетчик может стать негодным, происходит т.н. 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«СТАРЕНИЕ» СЧЕТЧИКА.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«Старение» наблюдается и при наполнении счетчика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BF</a:t>
            </a:r>
            <a:r>
              <a:rPr lang="ru-RU" sz="2400" b="1" baseline="-250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, в результате распада которого образуются атомы фтора.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2687714"/>
              </p:ext>
            </p:extLst>
          </p:nvPr>
        </p:nvGraphicFramePr>
        <p:xfrm>
          <a:off x="14784" y="1948953"/>
          <a:ext cx="9129215" cy="3747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r:id="rId3" imgW="3848100" imgH="1581150" progId="CorelDraw.Graphic.7">
                  <p:embed/>
                </p:oleObj>
              </mc:Choice>
              <mc:Fallback>
                <p:oleObj r:id="rId3" imgW="3848100" imgH="1581150" progId="CorelDraw.Graphic.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84" y="1948953"/>
                        <a:ext cx="9129215" cy="37472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587727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Рис. 3.5 ‒ Схема попадания ионизирующей частицы в рабочий объём счетчика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7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976" y="332656"/>
            <a:ext cx="9130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effectLst/>
                <a:latin typeface="Arial" pitchFamily="34" charset="0"/>
                <a:cs typeface="Arial" pitchFamily="34" charset="0"/>
              </a:rPr>
              <a:t>ФОРМА И ДЛИТЕЛЬНОСТЬ ИМПУЛЬСА</a:t>
            </a:r>
            <a:endParaRPr lang="ru-RU" sz="2400" b="1" dirty="0">
              <a:solidFill>
                <a:srgbClr val="9900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88" y="692696"/>
            <a:ext cx="91370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Форма импульса, его амплитуда и продолжительность зависят от природы газового наполнителя, от величины напряжения, сопротивления </a:t>
            </a:r>
            <a:r>
              <a:rPr lang="en-US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R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, емкости счетчика и подводящих проводов (С).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42529"/>
              </p:ext>
            </p:extLst>
          </p:nvPr>
        </p:nvGraphicFramePr>
        <p:xfrm>
          <a:off x="298774" y="2550388"/>
          <a:ext cx="8455728" cy="267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r:id="rId3" imgW="4960848" imgH="1573619" progId="CorelDRAW.Graphic.10">
                  <p:embed/>
                </p:oleObj>
              </mc:Choice>
              <mc:Fallback>
                <p:oleObj r:id="rId3" imgW="4960848" imgH="1573619" progId="CorelDRAW.Graphic.1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74" y="2550388"/>
                        <a:ext cx="8455728" cy="26788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3976" y="5487615"/>
            <a:ext cx="9130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Схема счетчика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27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34" y="349700"/>
            <a:ext cx="7260850" cy="4879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4" y="5229199"/>
            <a:ext cx="91438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Рис. 3.6 ‒ Форма импульса в пропорциональном счетчике (время движения ионов от анода к катоду 100 </a:t>
            </a:r>
            <a:r>
              <a:rPr lang="ru-RU" sz="2400" b="1" dirty="0" err="1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мкс</a:t>
            </a:r>
            <a:r>
              <a:rPr lang="ru-RU" sz="24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7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" y="369332"/>
            <a:ext cx="9144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МЕХАНИЗМ ОБРАЗОВАНИЯ ИМПУЛЬСА</a:t>
            </a:r>
            <a:endParaRPr lang="ru-RU" sz="2400" b="1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29" y="830997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После прохождения α или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частицы через счетчик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ОБРАЗУЕТСЯ ЭЛЕКТРОННАЯ ЛАВИНА.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Время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ее развития ≈10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‒7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с. За это время вокруг нити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ОБРАЗУЮТСЯ ЭЛЕКТРОНЫ И ПОЛОЖИТЕЛЬНЫЕ ИОНЫ,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причем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электроны собираются на нити,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а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ПОЛОЖИТЕЛЬНЫЕ ИОНЫ ОКРУЖАЮТ НИТЬ ЧЕХЛОМ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(их скорость мала, и можно считать, что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ЗА ВРЕМЯ ОБРАЗОВАНИЯ ЛАВИНЫ ОНИ ОСТАЮТСЯ НА МЕСТЕ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).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момент разделения положительных ионов и электронов произойдет первое изменение потенциала нити, но оно незначительно, т.к. чехол положительных ионов связывает электроны.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ОСНОВНОЕ ИЗМЕНЕНИЕ ПОТЕНЦИАЛА ПРОИЗОЙДЕТ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В МОМЕНТ ОТХОДА ПОЛОЖИТЕЛЬНЫХ ИОНОВ ОТ НИТИ К КАТОДУ.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Электроны, пришедшие на нить, начинают заряжать емкость С (снижают потенциал нити) по мере отхода положительных ионов от нити.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7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29" y="542285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/>
            <a:r>
              <a:rPr lang="ru-RU" sz="2400" b="1" dirty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ПОЛНОЕ ОСВОБОЖДЕНИЕ ЗАРЯДА ЛАВИНЫ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НАСТУПАЕТ К МОМЕНТУ НЕЙТРАЛИЗАЦИИ ПОЛОЖИТЕЛЬНЫХ ИОНОВ НА КАТОДЕ.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Одновременно с этим происходит разрядка емкости С через сопротивление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R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АМПЛИТУДА ИМПУЛЬСА ТЕМ БОЛЬШЕ, ЧЕМ МЕНЬШЕ С И ЧЕМ БОЛЬШЕ </a:t>
            </a:r>
            <a:r>
              <a:rPr lang="en-US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R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Чем больше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R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, тем меньший заряд стечет с емкости за время прохождения положительных ионов от нити к катоду. Но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ЧЕМ БОЛЬШЕ </a:t>
            </a:r>
            <a:r>
              <a:rPr lang="en-US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R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ТЕМ БОЛЬШЕ ВРЕМЯ ВОССТАНОВЛЕНИЯ НОРМАЛЬНОГО ПОТЕНЦИАЛА НИТИ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(т.к. больше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R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С),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ТЕМ БОЛЬШЕ ПРОДОЛЖИТЕЛЬНОСТЬ ИМПУЛЬСА.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Оптимальное значение сопротивления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R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≈ 10</a:t>
            </a:r>
            <a:r>
              <a:rPr lang="ru-RU" sz="2400" b="1" baseline="300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6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-10</a:t>
            </a:r>
            <a:r>
              <a:rPr lang="ru-RU" sz="2400" b="1" baseline="300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7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Ом. При меньшем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R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будет мала амплитуда, а при большем – слишком большая длительность импульса.</a:t>
            </a:r>
            <a:endParaRPr lang="ru-RU" sz="2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7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0246" y="457200"/>
            <a:ext cx="91642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>ПРИМЕНЕНИЕ ПРОПОРЦИОНАЛЬНЫХ СЧЕТЧИКОВ</a:t>
            </a:r>
            <a:endParaRPr lang="ru-RU" sz="2800" b="1" dirty="0">
              <a:solidFill>
                <a:srgbClr val="FF0000"/>
              </a:solidFill>
              <a:effectLst/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" y="980728"/>
            <a:ext cx="91439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1)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ДЛЯ РЕГИСТРАЦИИ α-ЧАСТИЦ.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α-частицы обладают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БОЛЬШОЙ ИОНИЗИРУЮЩЕЙ СПОСОБНОСТЬЮ,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поэтому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ВЕЛИЧИНА ИМПУЛЬСА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будет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большой и импульс от α-частицы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БУДЕТ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намного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ПРЕВЫШАТЬ ИМПУЛЬСЫ ОТ ДРУГИХ ЧАСТИЦ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(протоны, электроны). Для регистрации α-частиц применяют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ТОРЦЕВЫЕ СЧЕТЧИКИ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типа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САТ-4, САТ-5, САТ-3, САТ-2, САТ-8, наполненные аргоном в смеси с углеводородом. В проточной установке пропорциональный счетчик работает в проточном режиме, т.е. во время измерений через счетчик проходит поток метана или пропана из баллона.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40" y="5103674"/>
            <a:ext cx="91363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ПРОТОЧНАЯ УСТАНОВКА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позволяет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РАЗЛИЧАТЬ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β-ИЗЛУЧЕНИЕ,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ПРОТОННОЕ ИЗЛУЧЕНИЕ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И α-ИЗЛУЧЕНИЕ,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т.к. ее блок вторичной электронной аппаратуры (пересчетный прибор) имеет 110 уровней дискриминации.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7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332656"/>
            <a:ext cx="91631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2)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РЕГИСТРАЦИЯ БЫСТРЫХ НЕЙТРОНОВ –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основана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НА ИСПОЛЬЗОВАНИИ ЯДЕР ОТДАЧИ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(протонов отдачи). Для этого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СЛОЙ ВОДОРОДСОДЕРЖАЩЕГО ВЕЩЕСТВА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парафин,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тристеаретовый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глицерин)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НАНОСЯТ НА ПЛАТИНОВУЮ ИЛИ ЗОЛОТУЮ ФОЛЬГУ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путем испарения в вакууме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И ПОМЕЩАЮТ ВНУТРЬ СЧЕТЧИКА.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Такой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счетчик не имеет отчетливого плато, т.к. величина энергии, сообщаемая протонам отдачи, будет различна (она зависит от угла встречи). Эффективность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таких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счетчиков мала.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30" y="4077072"/>
            <a:ext cx="91631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3)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РЕГИСТРАЦИЯ МЕДЛЕННЫХ НЕЙТРОНОВ –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основана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на ядерной реакции: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31" y="4869160"/>
            <a:ext cx="91631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baseline="30000" dirty="0">
                <a:latin typeface="Times New Roman"/>
                <a:ea typeface="Times New Roman"/>
              </a:rPr>
              <a:t>10</a:t>
            </a:r>
            <a:r>
              <a:rPr lang="ru-RU" sz="2400" b="1" dirty="0">
                <a:latin typeface="Times New Roman"/>
                <a:ea typeface="Times New Roman"/>
              </a:rPr>
              <a:t>В</a:t>
            </a:r>
            <a:r>
              <a:rPr lang="ru-RU" sz="2400" b="1" baseline="-25000" dirty="0">
                <a:latin typeface="Times New Roman"/>
                <a:ea typeface="Times New Roman"/>
              </a:rPr>
              <a:t>5</a:t>
            </a:r>
            <a:r>
              <a:rPr lang="ru-RU" sz="2400" b="1" dirty="0">
                <a:latin typeface="Times New Roman"/>
                <a:ea typeface="Times New Roman"/>
              </a:rPr>
              <a:t> + </a:t>
            </a:r>
            <a:r>
              <a:rPr lang="ru-RU" sz="2400" b="1" baseline="30000" dirty="0">
                <a:latin typeface="Times New Roman"/>
                <a:ea typeface="Times New Roman"/>
              </a:rPr>
              <a:t>1</a:t>
            </a:r>
            <a:r>
              <a:rPr lang="en-US" sz="2400" b="1" dirty="0">
                <a:latin typeface="Times New Roman"/>
                <a:ea typeface="Times New Roman"/>
              </a:rPr>
              <a:t>n</a:t>
            </a:r>
            <a:r>
              <a:rPr lang="en-US" sz="2400" b="1" baseline="-25000" dirty="0">
                <a:latin typeface="Times New Roman"/>
                <a:ea typeface="Times New Roman"/>
              </a:rPr>
              <a:t>0</a:t>
            </a:r>
            <a:r>
              <a:rPr lang="en-US" sz="2400" b="1" dirty="0">
                <a:latin typeface="Times New Roman"/>
                <a:ea typeface="Times New Roman"/>
              </a:rPr>
              <a:t> → (</a:t>
            </a:r>
            <a:r>
              <a:rPr lang="en-US" sz="2400" b="1" baseline="30000" dirty="0">
                <a:latin typeface="Times New Roman"/>
                <a:ea typeface="Times New Roman"/>
              </a:rPr>
              <a:t>11</a:t>
            </a:r>
            <a:r>
              <a:rPr lang="en-US" sz="2400" b="1" dirty="0">
                <a:latin typeface="Times New Roman"/>
                <a:ea typeface="Times New Roman"/>
              </a:rPr>
              <a:t>B</a:t>
            </a:r>
            <a:r>
              <a:rPr lang="en-US" sz="2400" b="1" baseline="-25000" dirty="0">
                <a:latin typeface="Times New Roman"/>
                <a:ea typeface="Times New Roman"/>
              </a:rPr>
              <a:t>5</a:t>
            </a:r>
            <a:r>
              <a:rPr lang="en-US" sz="2400" b="1" dirty="0">
                <a:latin typeface="Times New Roman"/>
                <a:ea typeface="Times New Roman"/>
              </a:rPr>
              <a:t>) → </a:t>
            </a:r>
            <a:r>
              <a:rPr lang="en-US" sz="2400" b="1" baseline="30000" dirty="0">
                <a:latin typeface="Times New Roman"/>
                <a:ea typeface="Times New Roman"/>
              </a:rPr>
              <a:t>7</a:t>
            </a:r>
            <a:r>
              <a:rPr lang="en-US" sz="2400" b="1" dirty="0">
                <a:latin typeface="Times New Roman"/>
                <a:ea typeface="Times New Roman"/>
              </a:rPr>
              <a:t>Li</a:t>
            </a:r>
            <a:r>
              <a:rPr lang="en-US" sz="2400" b="1" baseline="-25000" dirty="0">
                <a:latin typeface="Times New Roman"/>
                <a:ea typeface="Times New Roman"/>
              </a:rPr>
              <a:t>3</a:t>
            </a:r>
            <a:r>
              <a:rPr lang="en-US" sz="2400" b="1" dirty="0">
                <a:latin typeface="Times New Roman"/>
                <a:ea typeface="Times New Roman"/>
              </a:rPr>
              <a:t> + </a:t>
            </a:r>
            <a:r>
              <a:rPr lang="en-US" sz="2400" b="1" baseline="30000" dirty="0">
                <a:latin typeface="Times New Roman"/>
                <a:ea typeface="Times New Roman"/>
              </a:rPr>
              <a:t>4</a:t>
            </a:r>
            <a:r>
              <a:rPr lang="en-US" sz="2400" b="1" dirty="0">
                <a:latin typeface="Times New Roman"/>
                <a:ea typeface="Times New Roman"/>
              </a:rPr>
              <a:t>He</a:t>
            </a:r>
            <a:r>
              <a:rPr lang="en-US" sz="2400" b="1" baseline="-25000" dirty="0">
                <a:latin typeface="Times New Roman"/>
                <a:ea typeface="Times New Roman"/>
              </a:rPr>
              <a:t>2</a:t>
            </a:r>
            <a:r>
              <a:rPr lang="en-US" sz="2400" b="1" dirty="0">
                <a:latin typeface="Times New Roman"/>
                <a:ea typeface="Times New Roman"/>
              </a:rPr>
              <a:t>;	</a:t>
            </a:r>
            <a:r>
              <a:rPr lang="ru-RU" sz="2400" b="1" baseline="30000" dirty="0">
                <a:latin typeface="Times New Roman"/>
                <a:ea typeface="Times New Roman"/>
              </a:rPr>
              <a:t>10</a:t>
            </a:r>
            <a:r>
              <a:rPr lang="ru-RU" sz="2400" b="1" dirty="0">
                <a:latin typeface="Times New Roman"/>
                <a:ea typeface="Times New Roman"/>
              </a:rPr>
              <a:t>В</a:t>
            </a:r>
            <a:r>
              <a:rPr lang="ru-RU" sz="2400" b="1" baseline="-25000" dirty="0">
                <a:latin typeface="Times New Roman"/>
                <a:ea typeface="Times New Roman"/>
              </a:rPr>
              <a:t>5</a:t>
            </a:r>
            <a:r>
              <a:rPr lang="en-US" sz="2400" b="1" dirty="0">
                <a:latin typeface="Times New Roman"/>
                <a:ea typeface="Times New Roman"/>
              </a:rPr>
              <a:t> (n, α) </a:t>
            </a:r>
            <a:r>
              <a:rPr lang="en-US" sz="2400" b="1" baseline="30000" dirty="0">
                <a:latin typeface="Times New Roman"/>
                <a:ea typeface="Times New Roman"/>
              </a:rPr>
              <a:t>7</a:t>
            </a:r>
            <a:r>
              <a:rPr lang="en-US" sz="2400" b="1" dirty="0">
                <a:latin typeface="Times New Roman"/>
                <a:ea typeface="Times New Roman"/>
              </a:rPr>
              <a:t>Li</a:t>
            </a:r>
            <a:r>
              <a:rPr lang="en-US" sz="2400" b="1" baseline="-25000" dirty="0">
                <a:latin typeface="Times New Roman"/>
                <a:ea typeface="Times New Roman"/>
              </a:rPr>
              <a:t>3</a:t>
            </a:r>
            <a:r>
              <a:rPr lang="ru-RU" sz="2400" b="1" dirty="0">
                <a:latin typeface="Times New Roman"/>
                <a:ea typeface="Times New Roman"/>
              </a:rPr>
              <a:t>.</a:t>
            </a:r>
            <a:endParaRPr lang="ru-RU" sz="24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9132" y="5301208"/>
            <a:ext cx="91631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ЯДРА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7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Li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и 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4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He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ПРОИЗВОДЯТ ПЕРВИЧНУЮ ИОНИЗАЦИЮ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80 000 пар ионов). Так как их энергия постоянна, то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СЧЕТЧИК ИМЕЕТ ХОРОШЕЕ ПЛАТО,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ВЕЛИЧИНА ИМПУЛЬСОВ БОЛЬШАЯ, 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7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32656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ОНИ ЛЕГКО ОТЛИЧАЮТСЯ ОТ ДРУГИХ ИМПУЛЬСОВ.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Выполняются они в двух вариантах. В счетчике СНМ-9 катод площадью 43 см</a:t>
            </a:r>
            <a:r>
              <a:rPr lang="ru-RU" sz="2400" b="1" baseline="300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покрыт слоем аморфного бора (принципиально можно применять любые соединения бора, например пиролитический </a:t>
            </a:r>
            <a:r>
              <a:rPr lang="ru-RU" sz="24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тетраборат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натрия). Длина плато – 400 В, наклон 10 % на 100 В, фон 1 </a:t>
            </a:r>
            <a:r>
              <a:rPr lang="ru-RU" sz="24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имп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/мин, срок службы 500 часов.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26348" y="2924944"/>
            <a:ext cx="91703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СЧЕТЧИКИ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СНМ-3, СНМ-4, СНМ-5, СНМ-7, СНМ-8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НАПОЛНЕНЫ БОРОСОДЕРЖАЩИМ ГАЗОМ – </a:t>
            </a:r>
            <a:r>
              <a:rPr lang="en-US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BF</a:t>
            </a:r>
            <a:r>
              <a:rPr lang="ru-RU" sz="2400" b="1" baseline="-25000" dirty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обогащенным по легкому изотопу. Например, СНМ-8 наполнен </a:t>
            </a:r>
            <a:r>
              <a:rPr lang="en-US" sz="2400" b="1" dirty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BF</a:t>
            </a:r>
            <a:r>
              <a:rPr lang="ru-RU" sz="2400" b="1" baseline="-25000" dirty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,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обогащенным до 85 % </a:t>
            </a:r>
            <a:r>
              <a:rPr lang="ru-RU" sz="2400" b="1" baseline="30000" dirty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В.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Длина его плато – 150 В, наклон – 5 % на 100 В, фон – 5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имп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/мин.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29" y="4831983"/>
            <a:ext cx="91631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ЭФФЕКТИВНОСТЬ БОРНЫХ СЧЕТЧИКОВ ДЛЯ ТЕПЛОВЫХ НЕЙТРОНОВ ДОСТИГАЕТ 5 %.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помощью таких счетчиков можно производить относительные измерения потоков быстрых нейтронов, предварительно замедлив нейтроны в толстом слое парафина. 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7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716503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этом случае перед парафином необходимо поместить слой кадмия для поглощения медленных нейтронов, имеющихся в первичном пучке.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1" y="2344812"/>
            <a:ext cx="91439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ПРОПОРЦИОНАЛЬНЫЕ СЧЕТЧИКИ МОЖНО ПРИМЕНЯТЬ И ДЛЯ РЕГИСТРАЦИИ ТЯЖЕЛЫХ ЯДЕР.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Например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можно внутренние стенки счетчика покрыть тонким слоем урана. В таком счетчике можно наблюдать импульсы осколков деления ядер, которые по своей величине значительно превышают импульсы α-частиц.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82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30" y="389067"/>
            <a:ext cx="91631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indent="457200" algn="just"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СЧЕТЧИКИ С САМОСТОЯТЕЛЬНЫМ РАЗРЯДОМ</a:t>
            </a:r>
            <a:endParaRPr lang="ru-RU" sz="2800" b="1" dirty="0">
              <a:solidFill>
                <a:srgbClr val="FF0000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921723"/>
            <a:ext cx="9143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СЧЕТЧИКИ С САМОСТОЯТЕЛЬНЫМ РАЗРЯДОМ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зависимости от рода наполняющего газа и от внешних параметров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ДЕЛЯТСЯ НА ДВЕ ГРУППЫ:</a:t>
            </a:r>
            <a:endParaRPr lang="ru-RU" sz="2400" b="1" dirty="0">
              <a:solidFill>
                <a:srgbClr val="990099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141787"/>
            <a:ext cx="91439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а) несамогасящиеся (или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«МЕДЛЕННЫЕ»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)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счетчики;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603452"/>
            <a:ext cx="91439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б) самогасящиеся (или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«БЫСТРЫЕ»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)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счетчики.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996952"/>
            <a:ext cx="91439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Эти счетчики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ОТЛИЧАЮТСЯ ДРУГ ОТ ДРУГА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МЕХАНИЗМОМ РАСПРОСТРАНЕНИЯ РАЗРЯДА,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МЕХАНИЗМОМ ГАШЕНИЯ РАЗРЯДА,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ПРОДОЛЖИТЕЛЬНОСТЬЮ РАЗРЯДА.</a:t>
            </a:r>
            <a:endParaRPr lang="ru-RU" sz="2400" b="1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579650"/>
            <a:ext cx="91439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Общая же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ОСОБЕННОСТЬ ИХ –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ИСПОЛЬЗОВАНИЕ САМОСТОЯТЕЛЬНОГО РАЗРЯДА,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амплитуда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которого не зависит от начальной ионизации (т.е. от числа первичных электронов, образованных регистрируемой частицей). Работают эти счетчики в области Гейгера.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82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just"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+mj-lt"/>
                <a:ea typeface="Times New Roman"/>
              </a:rPr>
              <a:t>РАБОЧАЯ ХАРАКТЕРИСТИКА СЧЕТЧИКА</a:t>
            </a:r>
            <a:endParaRPr lang="ru-RU" sz="2800" dirty="0">
              <a:solidFill>
                <a:srgbClr val="FF0000"/>
              </a:solidFill>
              <a:effectLst/>
              <a:latin typeface="+mj-lt"/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6450" y="908720"/>
            <a:ext cx="91386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СВОЙСТВА СЧЕТЧИКА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как измерительного прибора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ОПРЕДЕЛЯЮТСЯ ЕГО СЧЕТНОЙ,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ИЛИ РАБОЧЕЙ, ХАРАКТЕРИСТИКОЙ,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которая представляет собой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ЗАВИСИМОСТЬ ЧИСЛА РЕГИСТРИРУЕМЫХ В СЧЕТЧИКЕ РАЗРЯДОВ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(за единицу времени)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ОТ ВЕЛИЧИНЫ ПРИЛОЖЕННОГО К НЕМУ НАПРЯЖЕНИЯ.</a:t>
            </a:r>
            <a:endParaRPr lang="ru-RU" sz="2400" b="1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217044"/>
            <a:ext cx="91221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РАЗНОСТЬ ПОТЕНЦИАЛОВ, ПРИ КОТОРОЙ ВПЕРВЫЕ ВОЗНИКАЮТ ИМПУЛЬСЫ,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называется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НАЧАЛЬНЫМ ПОТЕНЦИАЛОМ РАБОТЫ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или потенциалом «зажигания»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(U</a:t>
            </a:r>
            <a:r>
              <a:rPr lang="ru-RU" sz="2400" b="1" baseline="-25000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Z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).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При увеличении напряжения число регистрируемых импульсов возрастает сначала быстро, затем медленнее, а от U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A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до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400" b="1" baseline="-25000" dirty="0" err="1">
                <a:latin typeface="Arial" pitchFamily="34" charset="0"/>
                <a:ea typeface="Times New Roman"/>
                <a:cs typeface="Arial" pitchFamily="34" charset="0"/>
              </a:rPr>
              <a:t>в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остается примерно постоянным. В зависимости от величины перенапряжения (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400" b="1" baseline="-25000" dirty="0" err="1">
                <a:latin typeface="Arial" pitchFamily="34" charset="0"/>
                <a:ea typeface="Times New Roman"/>
                <a:cs typeface="Arial" pitchFamily="34" charset="0"/>
              </a:rPr>
              <a:t>cч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–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U</a:t>
            </a:r>
            <a:r>
              <a:rPr lang="ru-RU" sz="2400" b="1" baseline="-25000" dirty="0" err="1">
                <a:latin typeface="Arial" pitchFamily="34" charset="0"/>
                <a:ea typeface="Times New Roman"/>
                <a:cs typeface="Arial" pitchFamily="34" charset="0"/>
              </a:rPr>
              <a:t>z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)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РАБОЧУЮ ХАРАКТЕРИСТИКУ МОЖНО РАЗДЕЛИТЬ НА 3 ЧАСТИ. </a:t>
            </a:r>
            <a:endParaRPr lang="ru-RU" sz="2400" b="1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82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1171048"/>
              </p:ext>
            </p:extLst>
          </p:nvPr>
        </p:nvGraphicFramePr>
        <p:xfrm>
          <a:off x="170115" y="560908"/>
          <a:ext cx="8886191" cy="5748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r:id="rId3" imgW="4295775" imgH="2771775" progId="CorelDraw.Graphic.7">
                  <p:embed/>
                </p:oleObj>
              </mc:Choice>
              <mc:Fallback>
                <p:oleObj r:id="rId3" imgW="4295775" imgH="2771775" progId="CorelDraw.Graphic.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115" y="560908"/>
                        <a:ext cx="8886191" cy="57484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582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60648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Если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НАПРЯЖЕНИЕ МЕНЬШЕ U</a:t>
            </a:r>
            <a:r>
              <a:rPr lang="ru-RU" sz="24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A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то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НЕ ВСЕ ЧАСТИЦЫ, РЕГИСТРИРУЮТСЯ ПРИБОРОМ.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Коэффициент усиления здесь еще не настолько велик, чтобы вторичная схема регистрировала все импульсы, здесь еще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ОБЛАСТЬ ОГРАНИЧЕННОЙ ПРОПОРЦИОНАЛЬНОСТИ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 регистрируются те частицы, которые образуют значительное число первоначальных ионов.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НАЧИНАЯ С U</a:t>
            </a:r>
            <a:r>
              <a:rPr lang="ru-RU" sz="2400" b="1" baseline="-25000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A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, СЧЕТЧИК РЕГИСТРИРУЕТ ВСЕ ЧАСТИЦЫ,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которые образуют в объеме счетчика хотя бы одну пару ионов, т.е. здесь мы имеем уже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ГЕЙГЕРОВСКУЮ ОБЛАСТЬ,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область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самостоятельного разряда, коэффициент газового усиления велик 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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6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). Этот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УЧАСТОК, ПРОСТИРАЮЩИЙСЯ ДО U</a:t>
            </a:r>
            <a:r>
              <a:rPr lang="ru-RU" sz="2400" b="1" baseline="-25000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B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носит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название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ПЛАТО СЧЕТЧИКА.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Оно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может быть не строго параллельным оси абсцисс, а наклонено под некоторым углом, величина которого зависит от конструкции счетчика, параметров схемы, свойств катода, давления газа и т.п. У хороших счетчиков наклон плато – не более 5-7 % на 100 В.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82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53532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ПРИ ПОВЫШЕНИИ НАПРЯЖЕНИЯ ВЫШЕ U</a:t>
            </a:r>
            <a:r>
              <a:rPr lang="ru-RU" sz="2400" b="1" baseline="-25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B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число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разрядов начинает резко возрастать. Это происходит не за счет увеличения чувствительности, а в силу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ПОЯВЛЕНИЯ САМОПРОИЗВОЛЬНЫХ РАЗРЯДОВ.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РАБОТАТЬ В ЭТОЙ ОБЛАСТИ НЕВОЗМОЖНО,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т.к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 число самопроизвольных разрядов зависит от интенсивности облучения, времени и других факторов.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33434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РАЗРЯДЫ, ПРОИСХОДЯЩИЕ В СЧЕТЧИКЕ, РАБОТАЮЩЕМ В ОБЛАСТИ ПЛАТО БЕЗ ОБЛУЧЕНИЯ,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называются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ТЕМПОВЫМИ РАЗРЯДАМИ,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ИЛИ ФОНОМ.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Величина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фона определяется космическим излучением, радиоактивными загрязнениями воздуха, стенок счетчика, а также радиоактивностью земли. В среднем, на 1 см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поверхности счетчика фон составляет 1-2 импульса в минуту.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82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029056"/>
              </p:ext>
            </p:extLst>
          </p:nvPr>
        </p:nvGraphicFramePr>
        <p:xfrm>
          <a:off x="2123728" y="611266"/>
          <a:ext cx="5256584" cy="4617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r:id="rId3" imgW="2114550" imgH="1857375" progId="CorelDraw.Graphic.7">
                  <p:embed/>
                </p:oleObj>
              </mc:Choice>
              <mc:Fallback>
                <p:oleObj r:id="rId3" imgW="2114550" imgH="1857375" progId="CorelDraw.Graphic.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611266"/>
                        <a:ext cx="5256584" cy="46179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5436513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Aft>
                <a:spcPts val="0"/>
              </a:spcAft>
            </a:pPr>
            <a:r>
              <a:rPr lang="ru-RU" sz="3200" b="1" dirty="0">
                <a:latin typeface="Arial" pitchFamily="34" charset="0"/>
                <a:ea typeface="Times New Roman"/>
                <a:cs typeface="Arial" pitchFamily="34" charset="0"/>
              </a:rPr>
              <a:t>Рис.3.9 ‒ Установка малого фона</a:t>
            </a:r>
            <a:endParaRPr lang="ru-RU" sz="32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82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69332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ДЛЯ УМЕНЬШЕНИЯ ФОНА СЧЕТЧИКИ ПОМЕЩАЮТСЯ В СВИНЦОВЫЕ ДОМИКИ.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установке малого фона (УМФ) внутренние стенки свинцового домика выкладываются счетчиками, соединенными между собой параллельно. Схема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антисовпадений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отбрасывает разряды, происшедшие одновременно в центральном счетчике и в защитном блоке счетчиков.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30" y="3094524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Некоторые типы счетчиков (БФЛ) изготавливаются из специального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бескалиевого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стекла, чтобы уменьшить фон от радиоактивного изотопа 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40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31" y="4365104"/>
            <a:ext cx="91631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РАБОЧИЙ ОБЪЕМ СЧЕТЧИКА</a:t>
            </a:r>
            <a:endParaRPr lang="ru-RU" sz="2400" dirty="0">
              <a:solidFill>
                <a:srgbClr val="99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9130" y="4822304"/>
            <a:ext cx="9163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Зависимость чувствительности от места попадания ионизирующей частицы представлена на рисунке.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82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348578"/>
              </p:ext>
            </p:extLst>
          </p:nvPr>
        </p:nvGraphicFramePr>
        <p:xfrm>
          <a:off x="1043608" y="685839"/>
          <a:ext cx="6912767" cy="5623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r:id="rId3" imgW="3067050" imgH="2495550" progId="CorelDraw.Graphic.7">
                  <p:embed/>
                </p:oleObj>
              </mc:Choice>
              <mc:Fallback>
                <p:oleObj r:id="rId3" imgW="3067050" imgH="2495550" progId="CorelDraw.Graphic.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685839"/>
                        <a:ext cx="6912767" cy="56234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582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32656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У металлического счетчика наблюдается небольшое падение чувствительности на краях, которое связано с искажением электрического поля изолирующими пробками.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3095313"/>
              </p:ext>
            </p:extLst>
          </p:nvPr>
        </p:nvGraphicFramePr>
        <p:xfrm>
          <a:off x="1691680" y="1553716"/>
          <a:ext cx="6624736" cy="5260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1" r:id="rId3" imgW="3171825" imgH="2514600" progId="CorelDraw.Graphic.7">
                  <p:embed/>
                </p:oleObj>
              </mc:Choice>
              <mc:Fallback>
                <p:oleObj r:id="rId3" imgW="3171825" imgH="2514600" progId="CorelDraw.Graphic.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1553716"/>
                        <a:ext cx="6624736" cy="52600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582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354568"/>
            <a:ext cx="91631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Если нить укреплена в точках, достаточно удаленных от краев катода (как у стеклянных счетчиков), то рабочий объем может быть несколько больше объема, охватываемого катодом.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29" y="1924228"/>
            <a:ext cx="91631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 увеличении напряжения рабочий объем будет немного возрастать. Этим объясняется некоторый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НАКЛОН ПЛАТО СЧЕТЧИКА.</a:t>
            </a:r>
            <a:endParaRPr lang="ru-RU" sz="2400" b="1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3269218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ЧУВСТВИТЕЛЬНОСТЬ СЧЕТЧИКА</a:t>
            </a:r>
            <a:endParaRPr lang="ru-RU" sz="2400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" y="3856980"/>
            <a:ext cx="91439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ШИРОКОЕ РАСПРОСТРАНЕНИЕ,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которое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получили счетчики,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ОБУСЛОВЛЕНО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их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БОЛЬШОЙ ЧУВСТВИТЕЛЬНОСТЬЮ.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Если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 помощью ионизационных камер мы можем измерять интенсивность излучения, вызывающего токи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‒14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–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‒15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А, то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СЧЕТЧИК ДАЕТ ВОЗМОЖНОСТЬ ИЗМЕРЯТЬ ТОКИ ПОРЯДКА 10</a:t>
            </a:r>
            <a:r>
              <a:rPr lang="ru-RU" sz="2400" b="1" baseline="30000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‒20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А. 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98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404664"/>
            <a:ext cx="91631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Такому току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СООТВЕТСТВУЕТ ПОЯВЛЕНИЕ В СЧЕТЧИКЕ ВСЕГО НЕСКОЛЬКИХ ЭЛЕКТРОНОВ В МИНУТУ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(естественно, что колебания фона должны быть меньше измеряемой величины).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19131" y="2172920"/>
            <a:ext cx="916312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некоторых случаях (при применении специальных схем совпадений) с помощью счетчиков можно обнаружить прохождение одного быстрого электрона одновременно через три счетчика даже тогда, когда это событие происходит реже, чем через час. Поскольку самостоятельный разряд возникает в счетчике в том случае, если в объеме счетчика появится хотя бы один электрон, то с помощью этих счетчиков можно зарегистрировать отдельные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-кванты.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98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6933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НЕСАМОГАСЯЩИЕСЯ СЧЕТЧИКИ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83683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МЕХАНИЗМ РАЗРЯДА</a:t>
            </a:r>
            <a:endParaRPr lang="ru-RU" sz="2400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26876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Несамогасящиеся счетчики заполнены аргоном или гелием с небольшой добавкой водорода – 1-2 %. до давления, равного примерно 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1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/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нормального.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ДО ПОЯВЛЕНИЯ ИОНИЗИРУЮЩЕЙ ЧАСТИЦЫ СЧЕТЧИК ПРЕДСТАВЛЯЕТ СОБОЙ ЕМКОСТЬ, ЗАРЯЖЕННУЮ ДО ПОТЕНЦИАЛА ВЫСОКОВОЛЬТНОГО ВЫПРЯМИТЕЛЯ (ИСТОЧНИКА ПИТАНИЯ).</a:t>
            </a:r>
            <a:endParaRPr lang="ru-RU" sz="2400" dirty="0">
              <a:solidFill>
                <a:srgbClr val="99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861048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ПОСЛЕ ПРОХОЖДЕНИЯ ЧЕРЕЗ ОБЪЕМ СЧЕТЧИКА ЗАРЯЖЕННОЙ ЧАСТИЦЫ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электроны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 ионы устремляются к соответствующим электродам. Нить счетчика всегда заряжена положительно. Вблизи нити электроны попадают в поле большой напряженности.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ВОЗНИКАЕТ ЭЛЕКТРОННО-ФОТОННАЯ ЛАВИНА.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ФОТОНЫ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практически не поглощаются в газе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И ПОПАДАЮТ НА КАТОД. </a:t>
            </a:r>
            <a:endParaRPr lang="ru-RU" sz="2400" b="1" dirty="0">
              <a:solidFill>
                <a:srgbClr val="990099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98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32656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ЗА СЧЕТ ВНЕШНЕГО ФОТОЭФФЕКТА НА КАТОДЕ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 объем счетчика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ПОПАДАЮТ ЭЛЕКТРОНЫ,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которые под действием электрического поля устремляются к нити, также </a:t>
            </a:r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ОБРАЗУЯ ЭЛЕКТРОННО-ФОТОННЫЕ ЛАВИНЫ.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9150825"/>
              </p:ext>
            </p:extLst>
          </p:nvPr>
        </p:nvGraphicFramePr>
        <p:xfrm>
          <a:off x="179388" y="1902316"/>
          <a:ext cx="8785100" cy="3917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5" r:id="rId3" imgW="6372225" imgH="2838450" progId="CorelDraw.Graphic.7">
                  <p:embed/>
                </p:oleObj>
              </mc:Choice>
              <mc:Fallback>
                <p:oleObj r:id="rId3" imgW="6372225" imgH="2838450" progId="CorelDraw.Graphic.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902316"/>
                        <a:ext cx="8785100" cy="39176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-20246" y="5949280"/>
            <a:ext cx="91642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Рис.3.11 ‒ Схема включения несамогасящегося счетчика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98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6933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На катоде: 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Ar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+ ℮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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Ar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*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E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*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= 15,7 – 4,5 = 11,2 эВ,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830997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где 15,7 – энергия ионизации аргона;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29" y="1239143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           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4,5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– работа выхода электрона из меди</a:t>
            </a:r>
            <a:r>
              <a:rPr lang="ru-RU" sz="2400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656993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Если энергия возбуждения превышает в 2 раза работу выхода электронов, то возможно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ВЫРЫВАНИЕ ВТОРИЧНОГО ЭЛЕКТРОНА.</a:t>
            </a:r>
            <a:endParaRPr lang="ru-RU" sz="2400" b="1" dirty="0">
              <a:solidFill>
                <a:srgbClr val="CC33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" y="2955716"/>
            <a:ext cx="912487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Дальнейшее зависит от того, восстановится или нет потенциал нити до прежнего значения к моменту подхода к ней электронов.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ЕСЛИ ПОТЕНЦИАЛ НИТИ ПРИМЕТ ЗНАЧЕНИЕ, ПРИ КОТОРОМ ВОЗМОЖНА УДАРНАЯ ИОНИЗАЦИЯ,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ТО ЭЛЕКТРОНЫ ВЫЗОВУТ ЭЛЕКТРОННО-ФОТОННЫЕ ЛАВИНЫ,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все процессы в счетчике будут повторяться. В счетчике возникнет разряд, состоящий из отдельных импульсов, следующих один за другим. Каждый такой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ИМПУЛЬС НАЧИНАЕТСЯ С ЭЛЕКТРОННО-ФОТОННОЙ ЛАВИНЫ. 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98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51693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Разряд в счетчике будет продолжаться до тех пор, пока будет восстанавливаться необходимое для этого напряжение.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ЕСЛИ К МОМЕНТУ ПОДХОДА ПОЛОЖИТЕЛЬНЫХ ИОНОВ К КАТОДУ ПОТЕНЦИАЛ НИТИ СТАНЕТ МЕНЬШЕ ПОТЕНЦИАЛА, ПРИ КОТОРОМ ВОЗМОЖНО ОБРАЗОВАНИЕ ЭЛЕКТРОННО-ФОТОННЫХ ЛАВИН,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ТО РАЗРЯД В СЧЕТЧИКЕ ПРЕКРАТИТСЯ.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Чтобы это произошло, можно либо воспользоваться схемой гашения, уменьшающей разность потенциалов между электродами счетчика после первой стадии разряда, либо включить резистор с большим сопротивлением в цепь счетчика, который будет препятствовать быстрому восстановлению потенциала нити до первоначального значения (постоянная времени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RC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должна быть больше времени дрейфа положительных ионов от нити к катоду, т.е. по порядку величины 10</a:t>
            </a:r>
            <a:r>
              <a:rPr lang="ru-RU" sz="2400" b="1" baseline="300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‒3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-10</a:t>
            </a:r>
            <a:r>
              <a:rPr lang="ru-RU" sz="2400" b="1" baseline="300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‒2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с).</a:t>
            </a:r>
          </a:p>
        </p:txBody>
      </p:sp>
    </p:spTree>
    <p:extLst>
      <p:ext uri="{BB962C8B-B14F-4D97-AF65-F5344CB8AC3E}">
        <p14:creationId xmlns:p14="http://schemas.microsoft.com/office/powerpoint/2010/main" val="197898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3265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ФОРМА И ДЛИТЕЛЬНОСТЬ ИМПУЛЬСА</a:t>
            </a:r>
            <a:endParaRPr lang="ru-RU" sz="2400" dirty="0">
              <a:solidFill>
                <a:srgbClr val="990099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30" y="764704"/>
            <a:ext cx="91631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Емкость С целесообразно сделать по возможности меньше. Для емкости около 10 пФ и времени движения ионов около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‒4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с получим, что сопротивление должно быть больше или порядка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8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Ом. Это означает, что время разрядки емкости более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‒3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с.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2723431"/>
            <a:ext cx="9143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ДОСТОИНСТВОМ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данных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СЧЕТЧИКОВ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является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ВОЗМОЖНОСТЬ ГАШЕНИЯ РАЗРЯДА.</a:t>
            </a:r>
            <a:endParaRPr lang="ru-RU" sz="2400" b="1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5834" y="3577764"/>
            <a:ext cx="9179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НЕДОСТАТКОМ – НАЛИЧИЕ БОЛЬШОГО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МЕРТВОГО ВРЕМЕНИ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мертвое время это время от начала регистрации частицы до того времени, когда счетчик будет регистрировать новую частицу).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98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6303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+mj-lt"/>
                <a:ea typeface="Times New Roman"/>
              </a:rPr>
              <a:t>САМОГАСЯЩИЕСЯ СЧЕТЧИКИ</a:t>
            </a:r>
            <a:endParaRPr lang="ru-RU" sz="2800" dirty="0">
              <a:solidFill>
                <a:srgbClr val="FF0000"/>
              </a:solidFill>
              <a:effectLst/>
              <a:latin typeface="+mj-lt"/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90872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indent="449263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САМОГАСЯЩИЕСЯ СЧЕТЧИКИ,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кроме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одноатомного газа,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НАПОЛНЯЮТСЯ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некоторым количеством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ПАРОВ ОДНОГО ИЗ МНОГОАТОМНЫХ ОРГАНИЧЕСКИХ СОЕДИНЕНИЙ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этиловый спирт, этилен,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изопентан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и др.).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ПОТЕНЦИАЛ ИОНИЗАЦИИ МНОГОАТОМНОГО ГАЗА ДОЛЖЕН БЫТЬ НИЖЕ, ЧЕМ ПОТЕНЦИАЛ ИОНИЗАЦИИ ОСНОВНОГО ГАЗА.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Такой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состав наполнителя счетчика обусловливает автоматическое гашение разряда без какого-либо внешнего вмешательства.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221088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Как происходит развитие разряда и его гашение в самогасящемся счетчике?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" y="4941168"/>
            <a:ext cx="9143999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Начальная фаза развития разряда та же, что и в несамогасящемся счетчике.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ИОНИЗИРУЮЩАЯ ЧАСТИЦА ОБРАЗУЕТ В СЧЕТЧИКЕ ПОЛОЖИТЕЛЬНЫЕ ИОНЫ И ЭЛЕКТРОНЫ.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Последние двигаясь к нити дадут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99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НАЧАЛО ЭЛЕКТРОННОЙ ЛАВИНЕ.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7898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63545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Но фотонный механизм разряда в данном счетчике отсутствует. Ультрафиолетовое излучение возбужденных атомов аргона полностью поглощается молекулами гасящей добавки уже на расстоянии 1-2 мм от нити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РАЗРЯД РАСПРОСТРАНЯЕТСЯ ВДОЛЬ НИТИ, ПЕРЕХОДЯ ОТ ТОЧКИ К ТОЧКЕ ТАК КАК ФОТОНЫ ПРОИЗВОДЯТ ИОНИЗАЦИЮ ТОЛЬКО В НЕПОСРЕДСТВЕННОЙ БЛИЗОСТИ ОТ МЕСТА СВОЕГО ВОЗНИКНОВЕНИЯ.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Скорость распространения разряда (скорость движения «чехла» ионов вдоль нити) составляет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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10</a:t>
            </a:r>
            <a:r>
              <a:rPr lang="ru-RU" sz="2400" b="1" baseline="300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6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см/с.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ПОГЛОЩАЯ ФОТОН МНОГОАТОМНАЯ МОЛЕКУЛА ГАСИТЕЛЯ ВОЗБУЖДАЕТСЯ, ЭНЕРГИЯ ВОЗБУЖДЕНИЯ РАСХОДУЕТСЯ НА ДИССОЦИАЦИЮ ГАСИТЕЛЯ.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5023441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После того, как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ВСЯ НИТЬ БУДЕТ ОКРУЖЕНА ЧЕХЛОМ ИОНОВ,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КОРОНА ГАСНЕТ.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Положительные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ионы начинают отходить от нити, потенциал нити падает. Одновременно с этим начинается восстановление потенциала нити от выпрямителя через сопротивление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R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endParaRPr lang="ru-RU" sz="2400" b="1" dirty="0">
              <a:solidFill>
                <a:srgbClr val="0099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98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69332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Поскольку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R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мало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НАПРЯЖЕННОСТЬ ЭЛЕКТРИЧЕСКОГО ПОЛЯ У НИТИ ДОСТАТОЧНАЯ ДЛЯ УДАРНОЙ ИОНИЗАЦИИ БУДЕТ ДОСТИГНУТА РАНЬШЕ, ЧЕМ ПОЛОЖИТЕЛЬНЫЕ ИОНЫ ДОЙДУТ ДО КАТОДА.</a:t>
            </a:r>
            <a:endParaRPr lang="ru-RU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847721"/>
            <a:ext cx="9144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Наибольшее распространение получили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САМОГАСЯЩИЕСЯ СЧЕТЧИКИ,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99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НАПОЛНЕННЫЕ СМЕСЬЮ ИЗ АРГОНА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(потенциал ионизации 15,7 В) при давлении 87 мм рт. ст.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ПАРОВ ЭТИЛОВОГО СПИРТА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(потенциал ионизации 11,3 В). В таком счетчике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ПРЕКРАЩЕНИЕ ВОЗНИКШЕГО РАЗРЯДА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под действием вторичных электронов, выбитых с катода счетчика,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990099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ДОСТИГАЕТСЯ ЗА СЧЕТ ДИССОЦИАЦИИ МНОГОАТОМНЫХ МОЛЕКУЛ СПИРТА,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которые поглощают кванты излучения как от возбуждения атомов аргона, препятствуя тем самым возникновению фотоэффекта на катоде, так и от нейтрализации положительных ионов аргона на катоде счетчика.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98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457885"/>
            <a:ext cx="91631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Ar</a:t>
            </a:r>
            <a:r>
              <a:rPr lang="en-US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+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 + C</a:t>
            </a:r>
            <a:r>
              <a:rPr lang="en-US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H</a:t>
            </a:r>
            <a:r>
              <a:rPr lang="en-US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5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OH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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 C</a:t>
            </a:r>
            <a:r>
              <a:rPr lang="en-US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H</a:t>
            </a:r>
            <a:r>
              <a:rPr lang="en-US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5</a:t>
            </a:r>
            <a:r>
              <a:rPr lang="en-US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+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 + OH</a:t>
            </a:r>
            <a:r>
              <a:rPr lang="en-US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 + 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Ar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 + 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h</a:t>
            </a:r>
            <a:r>
              <a:rPr lang="en-US" sz="2400" b="1" i="1" dirty="0" err="1">
                <a:latin typeface="Arial" pitchFamily="34" charset="0"/>
                <a:ea typeface="Times New Roman"/>
                <a:cs typeface="Arial" pitchFamily="34" charset="0"/>
              </a:rPr>
              <a:t>v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 (15,7 – 11,3 = 4,4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эВ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" y="1028343"/>
            <a:ext cx="914399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100"/>
              </a:spcBef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Практически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ТОЛЬКО ИОНЫ СПИРТА ДОСТИГАЮТ КАТОДА СЧЕТЧИКА.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Это объясняется тем, что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ИОНЫ АРГОНА В РЕЗУЛЬТАТЕ СТОЛКНОВЕНИЙ С МОЛЕКУЛАМИ СПИРТА НЕЙТРАЛИЗУЮТСЯ,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так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как ион аргона имеет больший потенциал ионизации, чем молекула спирта. Образовавшиеся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ВОЗБУЖДЕННЫЕ АТОМЫ АРГОНА ВОЗВРАЩАЮТСЯ В ОСНОВНОЕ СОСТОЯНИЕ С ИСПУСКАНИЕМ ФОТОНОВ,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КОТОРЫЕ,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свою очередь,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ПОГЛОЩАЮТСЯ МОЛЕКУЛАМИ СПИРТА.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Положительные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ИОНЫ СПИРТА,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подойдя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К КАТОДУ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на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достаточно малое рас­стояние (10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‒7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см),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ВЫРЫВАЮТ ИЗ НЕГО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нейтрализации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ЭЛЕКТРОНЫ И ПРЕВРАЩАЮТСЯ В ВОЗБУЖДЕННЫЕ МОЛЕКУЛЫ.</a:t>
            </a:r>
            <a:endParaRPr lang="ru-RU" sz="2400" b="1" dirty="0">
              <a:solidFill>
                <a:srgbClr val="0099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818038"/>
            <a:ext cx="91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 разрядке иона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H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5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+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молекула этилового спирта будет иметь энергию, равную 11,3 – 4,5 = 7,8 эВ.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3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69332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Известно, что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ВОЗБУЖДЕННЫЙ АТОМ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или молекула)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МОЖЕТ ВЫРВАТЬ ВТОРИЧНЫЙ ЭЛЕКТРОН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том случае,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ЕСЛИ ЕГО ЭНЕРГИЯ ВОЗБУЖДЕНИЯ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почти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ВДВОЕ ПРЕВЫШАЕТ РАБОТУ ВЫХОДА ЭЛЕКТРОНА.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Но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для этого возбужденная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МОЛЕКУЛА ДОЛЖНА ПОДОЙТИ К КАТОДУ НА РАССТОЯНИЕ МЕНЕЕ 2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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‒8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СМ,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для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чего ей потребуется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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‒12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с.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046988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ВРЕМЯ ЖИЗНИ ВОЗБУЖДЕННОЙ МОЛЕКУЛЫ СПИРТА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до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диссоциации составляет примерно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‒13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 С,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что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ЗНАЧИТЕЛЬНО МЕНЬШЕ ВРЕМЕНИ ИЗЛУЧЕНИЯ,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которое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составляет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‒8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С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 времени подхода к катоду от места нейтрализации. Таким образом,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РАЗРЯД В САМОГАСЯЩЕМСЯ СЧЕТЧИКЕ С ДОБАВКОЙ МНОГОАТОМНЫХ МОЛЕКУЛ НОСИТ ОДНО ЛАВИННЫЙ ХАРАКТЕР.</a:t>
            </a:r>
            <a:endParaRPr lang="ru-RU" sz="2400" b="1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3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48880"/>
            <a:ext cx="8964612" cy="3630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0466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ФОРМА И ДЛИТЕЛЬНОСТЬ ИМПУЛЬСА</a:t>
            </a:r>
            <a:endParaRPr lang="ru-RU" sz="2400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836712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Рассмотрим изменение величины импульса в зависимости от времени его возникновения после предыдущего импульса (сплошная кривая)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возникновение последующих импульсов (пунктирные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кривые).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30" y="5733256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 3.12 ‒ Изменение величины импульса в зависимости от времени его возникновения от предыдущего импульса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3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05001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Aft>
                <a:spcPts val="0"/>
              </a:spcAft>
            </a:pP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Т</a:t>
            </a:r>
            <a:r>
              <a:rPr lang="ru-RU" sz="2400" b="1" baseline="-25000" dirty="0" err="1">
                <a:latin typeface="Arial" pitchFamily="34" charset="0"/>
                <a:ea typeface="Times New Roman"/>
                <a:cs typeface="Arial" pitchFamily="34" charset="0"/>
              </a:rPr>
              <a:t>м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‒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МЕРТВОЕ ВРЕМЯ,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В ТЕЧЕНИЕ КОТОРОГО СЧЕТЧИК НЕ СПОСОБЕН ЗАРЕГИСТРИРОВАТЬ ВНОВЬ ПОСТУПИВШИЕ ЧАСТИЦЫ.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Мертвое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время наступает после возникновения лавины в счетчике. За это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ВРЕМЯ ЭЛЕКТРОНЫ СОБИРАЮТСЯ НА АНОДЕ,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А ПОЛОЖИТЕЛЬНЫЕ ИОНЫ ДВИЖУТСЯ ОТ АНОДА К КАТОДУ.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САМОГАСЯЩИЕСЯ СЧЕТЧИКИ ИМЕЮТ МЕРТВОЕ ВРЕМЯ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порядка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‒4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с,</a:t>
            </a:r>
            <a:r>
              <a:rPr lang="ru-RU" sz="2400" b="1" i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т.е.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МЕНЬШЕ, ЧЕМ НЕСАМОГАСЯЩИЕСЯ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‒2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с), поэтому их иногда называют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БЫСТРЫМИ СЧЕТЧИКАМИ; </a:t>
            </a:r>
            <a:r>
              <a:rPr lang="ru-RU" sz="24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</a:t>
            </a:r>
            <a:r>
              <a:rPr lang="ru-RU" sz="2400" b="1" baseline="-25000" dirty="0" err="1" smtClean="0">
                <a:latin typeface="Arial" pitchFamily="34" charset="0"/>
                <a:ea typeface="Times New Roman"/>
                <a:cs typeface="Arial" pitchFamily="34" charset="0"/>
              </a:rPr>
              <a:t>в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ВРЕМЯ ВОССТАНОВЛЕНИЯ.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Это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ИНТЕРВАЛ ВРЕМЕНИ ОТ КОНЦА МЕРТВОГО ВРЕМЕНИ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до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момента полного восстановления разности потенциалов на электродах счетчика (до момента, когда положительные ионы достигнут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катода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). </a:t>
            </a:r>
            <a:endParaRPr lang="ru-RU" sz="2400" b="1" dirty="0">
              <a:solidFill>
                <a:srgbClr val="990099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3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04664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/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ЕСЛИ ЧАСТИЦА ПОПАДЕТ В СЧЕТЧИК ВО ВРЕМЯ ВОССТАНОВЛЕНИЯ, 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ТО ОБРАЗУЮЩИЙСЯ ПРИ ЭТОМ ИМПУЛЬС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(пунктирные кривые)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БУДЕТ ИМЕТЬ АМПЛИТУДУ МЕНЬШЕ НОМИНАЛЬНОГО ЗНАЧЕНИЯ,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зарегистрирован не будет.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Время восстановления самогасящегося счетчика около 10</a:t>
            </a:r>
            <a:r>
              <a:rPr lang="ru-RU" sz="2400" b="1" baseline="300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‒4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с.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ДЛИТЕЛЬНОСТЬ ИМПУЛЬСА </a:t>
            </a:r>
            <a:r>
              <a:rPr lang="ru-RU" sz="2400" b="1" dirty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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ОПРЕДЕЛЯЕТСЯ СУММОЙ МЕРТВОГО ВРЕМЕНИ И ВРЕМЕНИ ВОССТАНОВЛЕНИЯ.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9130" y="3533527"/>
            <a:ext cx="916312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ВРЕМЯ ЖИЗНИ САМОГАСЯЩИХСЯ СЧЕТЧИКОВ</a:t>
            </a:r>
            <a:endParaRPr lang="ru-RU" sz="2400" dirty="0" smtClean="0">
              <a:solidFill>
                <a:srgbClr val="009900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000" dirty="0">
                <a:latin typeface="Times New Roman"/>
                <a:ea typeface="Times New Roman"/>
              </a:rPr>
              <a:t> </a:t>
            </a:r>
            <a:endParaRPr lang="ru-RU" sz="1100" dirty="0">
              <a:effectLst/>
              <a:latin typeface="Times New Roman"/>
              <a:ea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255" y="3991704"/>
            <a:ext cx="912574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ВРЕМЯ ЖИЗНИ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САМОГАСЯЩИХСЯ СЧЕТЧИКОВ ОПРЕДЕЛЯЕТСЯ ЧИСЛОМ МОЛЕКУЛ СПИРТА, НАПОЛНЯЮЩИХ ОБЪЕМ СЧЕТЧИКА.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Обычно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счетчик содержит около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20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молекул спирта. При каждом импульсе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диссоциируют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молекул. Следовательно,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ПРОДОЛЖИТЕЛЬНОСТЬ ЖИЗНИ СЧЕТЧИКА СОСТАВЛЯЕТ ОКОЛО 10</a:t>
            </a:r>
            <a:r>
              <a:rPr lang="ru-RU" sz="2400" b="1" baseline="30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ОТСЧЕТОВ. 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3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32656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Опытным путем установлено, что устойчивое гашение происходит приблизительно после 10</a:t>
            </a:r>
            <a:r>
              <a:rPr lang="ru-RU" sz="2400" b="1" baseline="300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8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разрядов т.к.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ДЛЯ ЭФФЕКТА ГАШЕНИЯ НЕОБХОДИМА ОПРЕДЕЛЕННАЯ КОНЦЕНТРАЦИЯ ГАСИТЕЛЯ.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 результате регистрации импульсов концентрация гасителей уменьшается, но с другой стороны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ЧАСТЬ РАДИКАЛОВ, НА КОТОРЫЕ РАСПАДАЕТСЯ ИСХОДНЫЙ ГАСИТЕЛЬ, ОБЛАДАЮТ ГАСЯЩИМ ДЕЙСТВИЕМ.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Экспериментально показано, что в результате распада исходного гасителя этанола </a:t>
            </a:r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В СЧЕТЧИКЕ ОБРАЗУЮТСЯ БОЛЕЕ ЛЕГКИЕ МОЛЕКУЛЫ И РАДИКАЛЫ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типа: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43651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CH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OH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; ‒Н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О;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H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4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;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C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H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;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OH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и т.д.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82745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Большинство из них, содержащих три и более атомов, сами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ЯВЛЯЮТСЯ ГАСИТЕЛЯМИ.</a:t>
            </a:r>
            <a:endParaRPr lang="ru-RU" sz="2400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9130" y="5658451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Однако в результате регистрации ионизирующих частиц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КОНЦЕНТРАЦИЯ ГАСИТЕЛЕЙ ПОСТЕПЕННО УМЕНЬШАЕТСЯ.</a:t>
            </a:r>
            <a:endParaRPr lang="ru-RU" sz="2400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3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4408" y="332656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РАБОЧАЯ ХАРАКТЕРИСТИКА СЧЕТЧИКА ИЗМЕНЯЕТСЯ: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повышается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начальный потенциал счета, плато сокращается, увеличивается наклон плато и наступает момент, когда гасящий эффект исчезает, счетчик выходит из строя. Итак,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СРОК СЛУЖБЫ САМОГАСЯЩЕГОСЯ СЧЕТЧИКА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ИЗМЕРЯЕТСЯ НЕ ВРЕМЕНЕМ РАБОТЫ,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А КОЛИЧЕСТВОМ ЗАРЕГИСТРИРОВАННЫХ ИМПУЛЬСОВ.</a:t>
            </a:r>
            <a:endParaRPr lang="ru-RU" sz="2400" b="1" dirty="0">
              <a:solidFill>
                <a:srgbClr val="0099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244334"/>
            <a:ext cx="9119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b="1" kern="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ГАЛОГЕННЫЕ СЧЕТЧИКИ</a:t>
            </a:r>
            <a:endParaRPr lang="ru-RU" sz="2800" b="1" kern="0" dirty="0">
              <a:solidFill>
                <a:srgbClr val="FF0000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786133"/>
            <a:ext cx="911959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ДЛЯ ИЗМЕРЕНИЯ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-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И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8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-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ИЗЛУЧЕНИЙ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широкое распространение получили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ГЕЙГЕРОВСКИЕ СЧЕТЧИКИ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наполнением гасящей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СМЕСЬЮ ИЗ ИНЕРТНЫХ ГАЗОВ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‒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неона с примесью аргона и одного из галогенов ‒ хлора или брома (до 0,5 %), потенциалы ионизации которых (13,2 и 12,8 В) ниже потенциалов ионизации неона (21,5 В) и аргона (15 В).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3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8864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Объяснить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ГАСЯЩЕЕ ДЕЙСТВИЕ ГАЛОГЕНОВ,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очевидно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можно следующим образом. Под действием ионизирующих частиц, поступающих в счетчик, атомы неона находятся в возбужденном состоянии.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ПРИ ПЕРЕХОДЕ АТОМОВ НЕОНА В ОСНОВНОЕ СОСТОЯНИЕ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ЭНЕРГИЯ,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ИЗЛУЧАЕМАЯ ИМИ,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ЗАТРАЧИВАЕТСЯ БОЛЬШЕ НА ИОНИЗАЦИЮ ГАЛОГЕНА И МЕНЬШЕ НА ИОНИЗАЦИЮ АРГОНА.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ПОЛОЖИТЕЛЬНЫЕ ИОНЫ АРГОНА НЕЙТРАЛИЗУЮТСЯ,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ПРИОБРЕТАЯ ЭЛЕКТРОНЫ, ПРИ СТОЛКНОВЕНИИ С ИОНАМИ И МОЛЕКУЛАМИ ГАЛОГЕНА.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Небольшое рабочее напряжение (300-400 В) на электродах счетчика приводит к уменьшению вероятности вырывания электронов (являющихся источниками новых лавин ионов) из катода при подходе к нему положительных ионов.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ПРИ РЕКОМБИНАЦИИ НА КАТОДЕ МОЛЕКУЛЫ ГАЛОГЕНОВ ДИССОЦИИРУЮТ НА АТОМЫ, КОТОРЫЕ ЧЕРЕЗ НЕКОТОРОЕ ВРЕМЯ ВНОВЬ ОБРАЗУЮТ МОЛЕКУЛЫ.</a:t>
            </a:r>
            <a:endParaRPr lang="ru-RU" sz="2400" b="1" dirty="0">
              <a:solidFill>
                <a:srgbClr val="990099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3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523701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результате всех процессов состав смеси не изменяется и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ГАЛОГЕННЫЕ СЧЕТЧИКИ ОБЛАДАЮТ НЕОГРАНИЧЕННЫМ СРОКОМ СЛУЖБЫ.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Кроме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того, такие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СЧЕТЧИКИ ИМЕЮТ НЕБОЛЬШОЕ РАБОЧЕЕ НАПРЯЖЕНИЕ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–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300-400 В (для обычных счетчиков необходимое напряжение составляет 700-1600 В),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НЕ БОЯТСЯ ПЕРЕГРУЗОК,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ИМЕЮТ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сравнительно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ВЫСОКУЮ СКОРОСТЬ СЧЕТА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до 2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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имп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/с).</a:t>
            </a:r>
            <a:r>
              <a:rPr lang="ru-RU" sz="2400" b="1" i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НЕДОСТАТКАМ ГАЛОГЕННЫХ СЧЕТЧИКОВ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следует отнести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ЗНАЧИТЕЛЬНЫЙ НАКЛОН ПЛАТО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более 5 % на 100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</a:t>
            </a:r>
            <a:r>
              <a:rPr lang="ru-RU" sz="2400" b="1" i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 И ДЛИТЕЛЬНОЕ ВРЕМЯ РАЗВИТИЯ РАЗРЯДА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примерно на два порядка выше, чем у высоковольтных счетчиков). Из-за химического действия галогенов для изготовления счетчиков применяются определенные материалы. Катод изготовляется из нержавеющей стали, тантала или углерода, а анод – из вольфрама.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3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69332"/>
            <a:ext cx="9144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8650" algn="just">
              <a:spcAft>
                <a:spcPts val="0"/>
              </a:spcAft>
            </a:pP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КОНСТРУКТИВНОЕ ОФОРМЛЕНИЕ СЧЕТЧИКА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зависит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ОТ РОДА И ЭНЕРГИИ РЕГИСТРИРУЕМЫХ ЧАСТИЦ.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Счетчики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предназначенные для счета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 и длинноволнового </a:t>
            </a:r>
            <a:r>
              <a:rPr lang="ru-RU" sz="28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800" b="1" dirty="0">
                <a:latin typeface="Arial" pitchFamily="34" charset="0"/>
                <a:ea typeface="Times New Roman"/>
                <a:cs typeface="Arial" pitchFamily="34" charset="0"/>
              </a:rPr>
              <a:t>-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излучения, имеют стенку из легкого материала, чтобы не происходило полное поглощение излучения в самой стенке счетчика. Для высокоэнергетического излучения применяются более толстые стенки.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3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11977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3200" b="1" dirty="0">
                <a:solidFill>
                  <a:srgbClr val="FF0000"/>
                </a:solidFill>
                <a:latin typeface="+mj-lt"/>
                <a:ea typeface="Times New Roman"/>
              </a:rPr>
              <a:t>ПОЛУПРОВОДНИКОВЫЕ ДЕТЕКТОРЫ</a:t>
            </a:r>
            <a:endParaRPr lang="ru-RU" sz="3200" dirty="0">
              <a:solidFill>
                <a:srgbClr val="FF0000"/>
              </a:solidFill>
              <a:effectLst/>
              <a:latin typeface="+mj-lt"/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29" y="1373867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ПРИНЦИП ДЕЙСТВИЯ ПОЛУПРОВОДНИКОВОГО ДЕТЕКТОРА</a:t>
            </a:r>
            <a:endParaRPr lang="ru-RU" sz="2400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2543413"/>
            <a:ext cx="912487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Бурное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РАЗВИТИЕ ПОЛУПРОВОДНИКОВЫХ ДЕТЕКТОРОВ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СВЯЗАНО,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во-первых,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С ИХ БОЛЬШИМ ЧУВСТВИТЕЛЬНЫМ ОБЪЕМОМ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(в несколько десятков и даже сотен см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) и, во-вторых, с их очень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ВЫСОКОЙ РАЗРЕШАЮЩЕЙ СПОСОБ­НОСТЬЮ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(десятые доли процента) при сохранении достаточной эффективности. Полупроводниковые детекторы применяются для регистрации и спектрометрии заряженных частиц, нейтронов и </a:t>
            </a:r>
            <a:r>
              <a:rPr lang="en-US" sz="28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800" b="1" dirty="0">
                <a:latin typeface="Arial" pitchFamily="34" charset="0"/>
                <a:ea typeface="Times New Roman"/>
                <a:cs typeface="Arial" pitchFamily="34" charset="0"/>
              </a:rPr>
              <a:t>-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квантов.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08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32656"/>
            <a:ext cx="9144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первом приближении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ПОЛУПРОВОДНИКОВЫЙ ДЕТЕКТОР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можно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рассматривать как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ИОНИЗАЦИОННУЮ КАМЕРУ С ТВЕРДЫМ ДИЭЛЕКТРИКОМ МЕЖДУ ЭЛЕКТРОДАМИ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это тип полупроводниковых детекторов, работающих в режиме сбора заряда без усиления, т.е. являющиеся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АНАЛОГОМ ИМПУЛЬСНОЙ ИОНИЗАЦИОННОЙ КАМЕРЫ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).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Существуют полупроводниковые детекторы с внутренним усилением (аналоги пропорционального и газоразрядного счетчиков), но они пока не нашли широкого применения.). Часто вместо термина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ТВЕРДОТЕЛЬНАЯ КАМЕРА</a:t>
            </a:r>
            <a:r>
              <a:rPr lang="ru-RU" sz="2400" b="1" i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используют термин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СЧЕТЧИК.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Так же как и в газонаполненной ионизационной камере при поглощении ионизирующего излучения,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В ТВЕРДОТЕЛЬНОЙ КАМЕРЕ ОБРАЗУЮТСЯ НОСИТЕЛИ ЗАРЯДА,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КОТОРЫЕ ПОД ДЕЙСТВИЕМ ВНЕШНЕГО ЭЛЕКТРИЧЕСКОГО ПОЛЯ СОБИРАЮТСЯ НА ЭЛЕКТРОДАХ.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08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60648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Возникающие при этом импульсы тока или напряжения используются для регистрации излучений.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ЧИСЛО ОБРАЗОВАВШИХСЯ ПАР НОСИТЕЛЕЙ ЗАРЯДА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ЗАВИСИТ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ТОЛЬКО ОТ ЭНЕРГИИ, ПОТЕРЯННОЙ ИОНИЗИРУЮЩЕЙ ЧАСТИЦЕЙ, </a:t>
            </a:r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И НЕ ЗАВИСИТ 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ОТ ЕЕ ХАРАКТЕРИСТИК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(заряда, скорости и т. д.). Это обеспечивает линейную зависимость между амплитудой импульса и энергией, потерянной в чувствительном объеме детектора для всех видов частиц (также как в ионизационной камере).</a:t>
            </a:r>
            <a:endParaRPr lang="ru-RU" sz="2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861048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Схема включения такой камеры приведена на рис. 3.13. Предположим, что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КАМЕРА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представляет собой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ОДНОРОДНЫЙ БРУСОК ПОЛУПРОВОДНИКА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 что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ЭЛЕКТРИЧЕСКОЕ ПОЛЕ ПОСТОЯННО ВО ВСЕМ ЕГО ОБЪЕМЕ,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т.е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 камера имеет идеальные электроды, которые нигде не искажают распределение заряда в полупроводнике и не изменяют концентрацию носителей заряда. 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08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460" y="369332"/>
            <a:ext cx="6640916" cy="51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5531907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Рис. 3.13 ‒ Схема включения полупроводникового детектора</a:t>
            </a:r>
          </a:p>
        </p:txBody>
      </p:sp>
    </p:spTree>
    <p:extLst>
      <p:ext uri="{BB962C8B-B14F-4D97-AF65-F5344CB8AC3E}">
        <p14:creationId xmlns:p14="http://schemas.microsoft.com/office/powerpoint/2010/main" val="394156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3276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ПРОХОЖДЕНИЕ ЗАРЯЖЕННОЙ ЧАСТИЦЫ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вызывает в диэлектрике </a:t>
            </a:r>
            <a:r>
              <a:rPr lang="ru-RU" sz="2400" b="1" dirty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ОБРАЗОВАНИЕ РАЗНОИМЕННЫХ НОСИТЕЛЕЙ ЗАРЯДОВ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(электронов и дырок). Внешнее напряжение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U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создает внутри кристалла электрическое поле. Электроны и дырки (носители заряда в полупроводнике) движутся под действием этого поля к электродам. По мере того, как носители смещаются, они индуцируют на электродах заряд, пропорциональный пройденной ими разности потенциалов.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9130" y="4370328"/>
            <a:ext cx="91631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Лучше всего удовлетворяют всем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ТРЕБОВАНИЯМ ДЛЯ НАПОЛНИТЕЛЯ ТВЕРДЫХ КАМЕР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ПОЛУПРОВОДНИКОВЫЕ МАТЕРИАЛЫ,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 которым относятся –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КРИСТАЛЛИЧЕСКИЕ КРЕМНИЙ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И ГЕРМАНИЙ,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АРСЕНИД ГАЛЛИЯ,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АРСЕНИД МЫШЬЯКА,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фосфид индия и др.</a:t>
            </a:r>
            <a:endParaRPr lang="ru-RU" sz="2400" b="1" dirty="0">
              <a:solidFill>
                <a:srgbClr val="CC33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08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29" y="1066085"/>
            <a:ext cx="91440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 В чувствительном объеме этих камер содержится гораздо большая масса вещества, чем в газовом промежутке. Следовательно,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В ТВЕРДОТЕЛЬНОЙ КАМЕРЕ ПОЛНОСТЬЮ УКЛАДЫВАЮТСЯ ПРОБЕГИ ИОНИЗИРУЮЩИХ ЧАСТИЦ С ГОРАЗДО БОЛЬШЕЙ ЭНЕРГИЕЙ, ЧЕМ В ГАЗОНАПОЛНЕННОЙ.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регистрации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-квантов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ЭФФЕКТИВНОСТЬ ТВЕРДОТЕЛЬНЫХ КАМЕР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также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существенно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ВЫШЕ.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Весьма важно для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-спектроскопии то, что 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-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КВАНТЫ, ПОПАДАЮЩИЕ В ДЕТЕКТОР, ВЫБИВАЮТ ЭЛЕКТРОНЫ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преимущественно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НЕ ИЗ ЭЛЕКТРОДОВ,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как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это имеет место в газонаполненных ионизационных камерах,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А ОБРАЗУЮТ ИХ В ЧУВСТВИТЕЛЬНОМ ОБЪЕМЕ КАМЕРЫ. </a:t>
            </a:r>
            <a:endParaRPr lang="ru-RU" sz="2400" b="1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08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60636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При необходимости можно сделать твердотельную камеру с очень малым промежутком между электродами.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В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таком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ДЕТЕКТОРЕ ПОГЛОЩАЕТСЯ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лишь </a:t>
            </a:r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НЕБОЛЬШАЯ ДОЛЯ ЭНЕРГИИ ПАДАЮЩИХ ЧАСТИЦ,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что позволяет применять его 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ДЛЯ ИЗМЕРЕНИЯ УДЕЛЬНЫХ ПОТЕРЬ ЭНЕРГИИ.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349694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ТВЕРДОТЕЛЬНЫЕ КАМЕРЫ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имеют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существенно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ЛУЧШЕЕ ЭНЕРГЕТИЧЕСКОЕ И ВРЕМЕННОЕ РАЗРЕШЕНИЕ,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что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связано с иными, чем в газонаполненной камере,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ПРОЦЕССАМИ ОБРАЗОВАНИЯ И ДВИЖЕНИЯ НОСИТЕЛЕЙ ЗАРЯДОВ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 это еще более важно).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08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05001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3 Полупроводниковые детекторы характеризуются </a:t>
            </a:r>
            <a:r>
              <a:rPr lang="ru-RU" sz="2400" b="1" dirty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МАЛЫМ ЗНАЧЕНИЕМ СРЕДНЕЙ ЭНЕРГИИ,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РАСХОДУЕМОЙ ЗАРЯЖЕННОЙ ЧАСТИЦЕЙ ДЛЯ СОЗДАНИЯ ОДНОЙ ПАРЫ НОСИТЕЛЕЙ ЗАРЯДА,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следовательно, </a:t>
            </a:r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ЧЕМ МЕНЬШЕ ЗНАЧЕНИЕ СРЕДНЕЙ ЭНЕРГИИ, 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ТЕМ БОЛЬШЕ НОСИТЕЛЕЙ ВОЗНИКАЕТ В ЧУВСТВИТЕЛЬНОМ ОБЪЕМЕ,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ТЕМ БОЛЬШЕ СИГНАЛ, СНИМАЕМЫЙ С КАМЕРЫ,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И ТЕМ МЕНЬШЕ ОТНОСИТЕЛЬНАЯ ФЛУКТУАЦИЯ ЭТОГО СИГНАЛА, КОТОРАЯ ОПРЕДЕЛЯЕТ ПРЕДЕЛ ЭНЕРГЕТИЧЕСКОГО РАЗРЕШЕНИЯ КАМЕРЫ.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У ПОЛУПРОВОДНИКОВЫХ ДЕТЕКТОРОВ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w </a:t>
            </a:r>
            <a:r>
              <a:rPr lang="ru-RU" sz="2400" b="1" i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‒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СРЕДНЯЯ ЭНЕРГИЯ ОБРАЗОВАНИЯ ПАРЫ НОСИТЕЛЕЙ ‒ НА ПОРЯДОК МЕНЬШЕ, ЧЕМ У ГАЗОВЫХ ИОНИЗАЦИОННЫХ КАМЕР,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И НА ДВА ПОРЯДКА МЕНЬШЕ, ЧЕМ У СЦИНТИЛЛЯЦИОННЫХ СЧЕТЧИКОВ. </a:t>
            </a:r>
            <a:endParaRPr lang="ru-RU" sz="2400" b="1" dirty="0">
              <a:solidFill>
                <a:prstClr val="black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08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332656"/>
            <a:ext cx="91631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На образование одной пары носителей независимо от вида излучения и его энергии в кремниевых детекторах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w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= (3,5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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0,7) эВ, а в германиевых ‒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w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= (2,94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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0,15) эВ. Обычно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w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составляет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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3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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Е</a:t>
            </a:r>
            <a:r>
              <a:rPr lang="ru-RU" sz="2400" b="1" baseline="-250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з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, где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</a:t>
            </a:r>
            <a:r>
              <a:rPr lang="ru-RU" sz="24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Е</a:t>
            </a:r>
            <a:r>
              <a:rPr lang="ru-RU" sz="2400" b="1" baseline="-25000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з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‒ ширина запрещенной зоны.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" y="2204864"/>
            <a:ext cx="9143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4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ОТСУТСТВИЕ РЕКОМБИНАЦИИ И ЗАХВАТА НОСИТЕЛЕЙ.</a:t>
            </a:r>
            <a:endParaRPr lang="ru-RU" sz="2400" b="1" dirty="0">
              <a:solidFill>
                <a:srgbClr val="990099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30" y="3017496"/>
            <a:ext cx="91631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5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БОЛЬШОЙ И БЛИЗКОЙ ПО ВЕЛИЧИНЕ ПОДВИЖНОСТЬЮ НОСИТЕЛЕЙ ОБОИХ ЗНАКОВ.</a:t>
            </a:r>
            <a:endParaRPr lang="ru-RU" sz="2400" b="1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9130" y="3789040"/>
            <a:ext cx="9163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6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БОЛЬШИМ УДЕЛЬНЫМ ЭЛЕКТРИЧЕСКИМ СОПРОТИВЛЕНИЕМ.</a:t>
            </a:r>
            <a:endParaRPr lang="ru-RU" sz="2400" b="1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9130" y="4620037"/>
            <a:ext cx="91631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Основные</a:t>
            </a:r>
            <a:r>
              <a:rPr lang="ru-RU" sz="240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НЕДОСТАТКИ ПОЛУПРОВОДНИКОВЫХ ДЕТЕКТОРОВ:</a:t>
            </a:r>
            <a:endParaRPr lang="ru-RU" sz="2400" dirty="0">
              <a:solidFill>
                <a:srgbClr val="99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9129" y="5301208"/>
            <a:ext cx="91631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СЛОЖНОСТЬ ИЗГОТОВЛЕНИЯ.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Создание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таких детекторов стало возможным в результате развития высокотехнологичных процессов получения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особочистых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веществ.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08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95244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 Многие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ДЕТЕКТОРЫ,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частности германиевые,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ДОЛЖНЫ РАБОТАТЬ И ХРАНИТЬСЯ ПРИ НИЗКОЙ ТЕМПЕРАТУРЕ,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обычно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 температуре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ЖИДКОГО АЗОТА.</a:t>
            </a:r>
            <a:endParaRPr lang="ru-RU" sz="2400" b="1" dirty="0">
              <a:solidFill>
                <a:srgbClr val="990099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983592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3 Большая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ЧУВСТВИТЕЛЬНОСТЬ К РАДИАЦИОННЫМ ПОВРЕЖДЕНИЯМ.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работе детекторов с ионизирующим облучением, кроме полезного процесса: создания электронно-дырочных пар, проявляется много других побочных эффектов, ухудшающих свойства детектора, а при больших дозах облучения делают его непригодным к работе.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08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0466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ОСНОВНЫЕ ТИПЫ ПОЛУПРОВОДНИКОВЫХ ДЕТЕКТОРОВ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120676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 зависимости от параметров и технологии изготовления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ПОЛУПРОВОДНИКОВЫЕ ЭЛЕКТРОННО-ДЫРОЧНЫЕ ДЕТЕКТОРЫ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ДЕЛЯТСЯ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НА ПОВЕРХНОСТНО-БАРЬЕРНЫЕ </a:t>
            </a:r>
            <a:r>
              <a:rPr lang="en-US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Au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en-US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Si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И ДИФФУЗИОННЫЕ С (р–</a:t>
            </a:r>
            <a:r>
              <a:rPr lang="en-US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) и (</a:t>
            </a:r>
            <a:r>
              <a:rPr lang="en-US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–р) ‒ ПЕРЕХОДАМИ СООТВЕТСТВЕННО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И ДИФФУЗИОННО-ДРЕЙФОВЫЕ (р‒</a:t>
            </a:r>
            <a:r>
              <a:rPr lang="en-US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i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‒</a:t>
            </a:r>
            <a:r>
              <a:rPr lang="en-US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) ‒ ТИПА.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19130" y="3640956"/>
            <a:ext cx="91631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ПОВЕРХНОСТНО-БАРЬЕРНЫЕ ДЕТЕКТОРЫ.</a:t>
            </a:r>
            <a:r>
              <a:rPr lang="ru-RU" sz="2400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р–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переход в детекторах этого типа образуется окислением протравленной поверхности основного материала кислородом воздуха. На образованный таким способом поверхностный р-слой напыляют тонкий слой металла, как правило золота, служащий электродом.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1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69332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Толщина чувствительной к излучению области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В ПОВЕРХНОСТНО-БАРЬЕРНЫХ ДЕТЕКТОРАХ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не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превышает (2-5) 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‒2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см. Нерабочий (мертвый) слой золотой пленки на поверхности очень тонок, около 3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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‒6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см. В таких детекторах толщину чувствительной области можно варьировать, изменяя напряжение смещения, что позволяет легко проводить дискриминацию заряженных частиц по пробегам и плотности ионизации.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631664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ПОВЕРХНОСТНО-БАРЬЕРНЫЕ ДЕТЕКТОРЫ ИЗГОТАВЛИВАЮТСЯ ИЗ КРЕМНИЯ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могут работать при комнатной температуре без специального охлаждения.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ИСПОЛЬЗУЮТ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их в основном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ДЛЯ РЕГИСТРАЦИИ И СПЕКТРОМЕТРИИ ЗАРЯЖЕННЫХ ЧАСТИЦ С НЕБОЛЬШИМ ПРОБЕГОМ: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осколков деления,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 и протонов небольших энергий.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1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412298"/>
            <a:ext cx="4752528" cy="342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260648"/>
            <a:ext cx="91631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ПОВЕРХНОСТНО-БАРЬЕРНЫЕ ДЕТЕКТОРЫ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из-за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малой толщины чувствительной области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ИМЕЮТ БОЛЬШУЮ ЕМКОСТЬ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следовательно,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НЕВЫСОКОЕ ЭНЕРГЕТИЧЕСКОЕ РАЗРЕШЕНИЕ,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поскольку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ЭНЕРГЕТИЧЕСКИЙ ЭКВИВАЛЕНТ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основном емкостного шума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СОСТАВЛЯЕТ ДЕСЯТКИ КИЛОЭЛЕКТРОНВОЛЬТ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кэВ).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" y="2780928"/>
            <a:ext cx="9143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Схема включения золото-кремниевого детектора представлена на рис. 3.14.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5180999"/>
            <a:ext cx="4355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 3.14 ‒ Схема включения золото-кремниевого детектора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1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58309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ПОВЕРХНОСТНО-БАРЬЕРНЫЕ КРЕМНИЕВЫЕ СЧЕТЧИКИ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применяют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также для регистрации быстрых и медленных нейтронов. Такой счетчик (рис. 3.15.) состоит, из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КРЕМНИЕВОГО ДИСКА 1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нанесенными на него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ДВУМЯ ПОЛУКРУГОВЫМИ ДИСКАМИ ИЗ ЗОЛОТА 2,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 которым прикреплены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КОНТАКТЫ 3.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Таким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образом, две половинки представляют собой два счетчика, которые должны давать одинаковые показания при снятии фона. На одну из половинок наносится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СЛОЙ ПОЛИЭТИЛЕНОВОЙ ПЛЕНКИ 4,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служащей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источником протонов отдачи при облучении счетчика быстрыми нейтронами. При включении такого счетчика по дифференциальной схеме можно определить число протонов отдачи.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1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58" y="369332"/>
            <a:ext cx="4625474" cy="642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63888" y="5013176"/>
            <a:ext cx="55801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Рис.3.15 ‒ Поверхностно-барьерный счетчик для регистрации нейтронов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1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11617"/>
            <a:ext cx="911242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Для регистрации тепловых нейтронов в счетчике используется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ЯДЕРНАЯ РЕАКЦИЯ </a:t>
            </a:r>
            <a:r>
              <a:rPr lang="ru-RU" sz="2400" b="1" baseline="30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6</a:t>
            </a:r>
            <a:r>
              <a:rPr lang="en-US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Li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en-US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) </a:t>
            </a:r>
            <a:r>
              <a:rPr lang="ru-RU" sz="2400" b="1" baseline="30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en-US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H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Этот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СЧЕТЧИК СОСТОИТ ИЗ ДВУХ РАЗДЕЛЕННЫХ КРЕМНИЕВЫХ ДЕТЕКТОРОВ.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На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внутреннюю поверхность одного из них нанесен тонкий слой золота, а на другой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– </a:t>
            </a:r>
            <a:r>
              <a:rPr lang="ru-RU" sz="24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6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LiF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(рис. 3.16).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НЕЙТРОНЫ РЕГИСТРИРУЮТСЯ ПО СХЕМЕ СОВПАДЕНИЯ ПРОТОНОВ С ТРИТИЕМ.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ИМПУЛЬСЫ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от двух счетчиков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СУММИРУЮТСЯ,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а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СУММАРНЫЙ ИМПУЛЬС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после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усиления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ПОДАЕТСЯ НА МНОГОКАНАЛЬНЫЙ АНАЛИЗАТОР.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Эффективность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такого счетчика мала, так как она в значительной степени зависит от сечения реакции и толщины слоя 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6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LiF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1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78954"/>
            <a:ext cx="6061959" cy="5885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594928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 3.16 ‒ Кремниевый детектор для регистрации тепловых нейтронов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1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7700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ДЕТЕКТОРЫ С р‒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‒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n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‒ ПЕРЕХОДОМ.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СВОЙСТВА ЛИТИЯ,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внедренного в германий или кремний, </a:t>
            </a:r>
            <a:r>
              <a:rPr lang="ru-RU" sz="2400" b="1" dirty="0">
                <a:solidFill>
                  <a:srgbClr val="CC33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ПОЗВОЛЯЮТ СОЗДАВАТЬ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достаточно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БОЛЬШИЕ ОБЛАСТИ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(толщиной большей 1 см) почти </a:t>
            </a:r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ПОЛНОЙ КОМПЕНСАЦИИ,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 значит и 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ОБЛАСТИ С ПРОВОДИМОСТЬЮ, БЛИЗКОЙ К СОБСТВЕННОЙ.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Это связано как с исключительно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ВЫСОКОЙ ПОДВИЖНОСТЬЮ ИОНОВ ЛИТИЯ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в четырехвалентных кристаллах, так и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 НИЗКОЙ ЭНЕРГИЕЙ ЕГО ИОНИЗАЦИИ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(0,033 эВ в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Si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и 0,0043 эВ в </a:t>
            </a:r>
            <a:r>
              <a:rPr lang="en-US" sz="2400" b="1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Ge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). Например, подвижность, а следовательно, и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КОЭФФИЦИЕНТ ДИФФУЗИИ ЛИТИЯ В ГЕРМАНИИ В 10</a:t>
            </a:r>
            <a:r>
              <a:rPr lang="ru-RU" sz="2400" b="1" baseline="30000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7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РАЗ БОЛЬШЕ, ЧЕМ У ОБЫЧНЫХ ДОНОРОВ,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так как благодаря своему малому радиусу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ИОН ЛИТИЯ МОЖЕТ НАХОДИТЬСЯ НЕ В УЗЛАХ РЕШЕТКИ, А В МЕЖДОУЗЛИЯХ.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231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C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КОМПЕНСАЦИЯ АКЦЕПТОРНЫХ АТОМОВ В р-МАТЕРИАЛЕ С ПОМОЩЬЮ ДРЕЙФА ЛИТИЯ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производится следующим образом. Сначала литий напыляется на р-материал, затем температура поднимается примерно до 400 °С и литий диффундирует внутрь образца. Диффузия продолжается несколько минут, и литий диффундирует на глубину примерно 0,01 см. После этого к р–i–n-переходу прикладывается обратное смещение и ионы лития, которые несут положительный заряд, начинают двигаться от п-стороны перехода к р-стороне, где они компенсируют акцепторные атомы р-материала.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221088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КРЕМНИЕВЫЕ ДЕТЕКТОРЫ С р‒</a:t>
            </a:r>
            <a:r>
              <a:rPr lang="en-US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i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‒</a:t>
            </a:r>
            <a:r>
              <a:rPr lang="en-US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‒ ПЕРЕХОДОМ,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толщина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чувстви­тельной области в которых достигает 0,5-1 см, нашли применение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ДЛЯ РЕГИСТРАЦИИ ТЯЖЕЛЫХ ЗАРЯЖЕННЫХ ЧАСТИЦ СРЕДНИХ ЭНЕРГИЙ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И ЭЛЕКТРОНОВ, ПРОБЕГ КОТОРЫХ НЕ УКЛАДЫВАЕТСЯ В ЧУВСТВИТЕЛЬНОМ СЛОЕ ПОВЕРХНОСТНО-БАРЬЕРНЫХ И ДИФФУЗИОННЫХ ДЕТЕКТОРОВ. 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1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8864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Их основное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ДОСТОИНСТВО ‒ ВОЗМОЖНОСТЬ РАБОТЫ БЕЗ ОХЛАЖДЕНИЯ.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Энергетический эквивалент шума таких детекторов составляет несколько десятков </a:t>
            </a:r>
            <a:r>
              <a:rPr lang="ru-RU" sz="2400" b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килоэлектронвольт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(кэВ).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628800"/>
            <a:ext cx="9144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ГЕРМАНИЕВЫЕ ДЕТЕКТОРЫ С р‒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i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‒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n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‒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ПЕРЕХОДОМ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получили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очень широкое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РАСПРОСТРАНЕНИЕ В 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-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СПЕКТРОМЕТРИИ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из-за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ВЫСОКОЙ РАЗРЕШАЮЩЕЙ СПОСОБНОСТИ И ЭФФЕКТИВНОСТИ.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Эффективность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 форма линии такого гамма-детектора более явно зависит от объема чувствительной области, чем от ее ширины, поэтому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ДРЕЙФОВЫЕ ГЕРМАНИЕВЫЕ ДЕТЕКТОРЫ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принято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ХАРАКТЕРИЗОВАТЬ ОБЪЕМОМ ЧУВСТВИТЕЛЬНОЙ ОБЛАСТИ.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ПЛОСКИЕ,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или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как их еще называют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ПЛАНАРНЫЕ,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детекторы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имеют объем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ДО 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10-15 см</a:t>
            </a:r>
            <a:r>
              <a:rPr lang="ru-RU" sz="2400" b="1" baseline="30000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Детекторы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КОАКСИАЛЬНОГО ТИПА,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изготовлении которых дрейф лития ведется от поверхности цилиндрического образца к его оси, могут иметь объем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ДО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100 см</a:t>
            </a:r>
            <a:r>
              <a:rPr lang="ru-RU" sz="2400" b="1" baseline="30000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400" b="1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1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05001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ГЕРМАНИЕВЫЕ ДЕТЕКТОРЫ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р‒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i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 переходом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ДОЛЖНЫ РАБОТАТЬ И ХРАНИТЬСЯ ПРИ НИЗКОЙ ТЕМПЕРАТУРЕ,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обычно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 температуре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ЖИДКОГО АЗОТА.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РАБОТАТЬ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 ними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ПРИ КОМНАТНОЙ ТЕМПЕРАТУРЕ НЕЛЬЗЯ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ИЗ-ЗА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большого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ТЕМНОВОГО ТОКА,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а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ХРАНИТЬ ПРИ НИЗКОЙ ТЕМПЕРАТУРЕ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необходимо,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ЧТОБЫ ПРЕДОТВРАТИТЬ НЕОБРАТИМЫЙ ПРОЦЕСС ВЫХОДА ЛИТИЯ ИЗ ОБЪЕМА ДЕТЕКТОРА.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Выход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лития на поверхность является следствием того, что в процессе дрейфа при высокой температуре в монокристалл германия внедрено лития больше, чем должно быть в равновесном растворе лития в германии, и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ПРИ КОМНАТНОЙ ТЕМПЕРАТУРЕ СКОРОСТЬ ВЫПАДЕНИЯ ЛИТИЯ ИЗ РАСТВОРА НЕДОПУСТИМО ВЕЛИКА.</a:t>
            </a:r>
            <a:endParaRPr lang="ru-RU" sz="2400" b="1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1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188640"/>
            <a:ext cx="91631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Работа при низкой температуре в условиях малых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темновых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токов и малая емкость перехода обусловливает рекордно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ВЫСОКОЕ ЭНЕРГЕТИЧЕСКОЕ РАЗРЕШЕНИЕ ГЕРМАНИЕВЫХ ДЕТЕКТОРОВ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с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р‒i‒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 переходом.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" y="1628800"/>
            <a:ext cx="914399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РАДИАЦИОННЫЕ ГЕРМАНИЕВЫЕ ДЕТЕКТОРЫ.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детекторах этого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типа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ЧУВСТВИТЕЛЬНАЯ ОБЛАСТЬ СОЗДАЕТСЯ В РЕЗУЛЬТАТЕ КОМПЕНСАЦИИ ДОНОРОВ В ИСХОДНОМ </a:t>
            </a:r>
            <a:r>
              <a:rPr lang="en-US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-ГЕРМАНИИ АКЦЕПТОРНЫМИ УРОВНЯМИ РАДИАЦИОННЫХ ДЕФЕКТОВ, ВОЗНИКАЮЩИХ В НЕМ ПОД ДЕЙСТВИЕМ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8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-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ИЗЛУЧЕНИЯ.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Эти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дефекты стабильны при комнатных температурах. Отсюда вытекает главное преимущество таких детекторов перед дрейфовыми: их можно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ХРАНИТЬ ПРИ КОМНАТНОЙ ТЕМПЕРАТУРЕ.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Энергетическое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разрешение радиационных германиевых детекторов хуже, чем дрейфовых (собственный шум приблизительно в 2 раза выше), меньше и толщина чувствительной области, достигающая в лучшем случае 0,2-0,3 см.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5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0466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СПЕКТРОМЕТРИЯ ИЗЛУЧЕНИЙ</a:t>
            </a:r>
            <a:endParaRPr lang="ru-RU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886570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indent="449263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Необходимым условием для применения детекторов для измерения энергии частицы является условие, чтобы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ПРОБЕГ ЧАСТИЦЫ ПОЛНОСТЬЮ УКЛАДЫВАЛСЯ В ОБЪЕМЕ ДЕТЕКТОРА.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ПОЛУПРОВОДНИКОВЫЕ ДЕТЕКТОРЫ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имеют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сравнительно небольшие размеры. Поэтому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ОБЛАСТЬ ПРИМЕНЕНИЯ ОГРАНИЧЕНА СРЕДНИМИ И НИЗКИМИ ЭНЕРГИЯМИ.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Особенно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существенное преимущество полупроводниковые детекторы имеют при регистрации рентгеновского 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-излучения.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24438" y="4581128"/>
            <a:ext cx="916843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ДЛЯ ИЗМЕРЕНИЯ ЧАСТИЦ С КОРОТКИМ ПРОБЕГОМ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-частиц, осколков деления ядра, тяжелых ионов)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ПРИМЕНЯЮТ ДЕТЕКТОРЫ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р–</a:t>
            </a:r>
            <a:r>
              <a:rPr lang="en-US" sz="2400" b="1" dirty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ПЕРЕХОДАМИ.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ДЛЯ СПЕКТРОМЕТРИИ РЕНТГЕНОВСКОГО И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-ИЗЛУЧЕНИЯ ПРИМЕНЯЮТ ДЕТЕКТОРЫ С р–</a:t>
            </a:r>
            <a:r>
              <a:rPr lang="en-US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i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en-US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n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‒ СТРУКТУРОЙ,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имеющей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значительно больший рабочий объем.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5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332656"/>
            <a:ext cx="91631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ЭНЕРГЕТИЧЕСКОЕ РАЗРЕШЕНИЕ ПОЛУПРОВОДНИКОВЫХ ДЕТЕКТОРОВ В ОБЛАСТИ СРЕДНИХ ЭНЕРГИЙ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порядка сотен кэВ) превосходит энергетическое разрешение других детекторов (рис. 3.17). По эффективности регистрации рентгеновского 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-излучения они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ПРЕВОСХОДЯТ ГАЗОВЫЕ НА НЕСКОЛЬКО ПОРЯДКОВ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 одном и том же рабочем объеме).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5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1"/>
            <a:ext cx="8142942" cy="526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58" y="5373216"/>
            <a:ext cx="91386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Bef>
                <a:spcPts val="400"/>
              </a:spcBef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 3.17 ‒ Спектры γ-излучения, измеренные с помощью германиево-литиевого полупроводникового детектора (———) и сцинтилляционного детектора с кристаллом 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Csl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(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Na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) (-----------)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5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364867"/>
            <a:ext cx="91631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latin typeface="+mj-lt"/>
                <a:ea typeface="Times New Roman"/>
                <a:cs typeface="Arial" pitchFamily="34" charset="0"/>
              </a:rPr>
              <a:t>ОПТИЧЕСКИЕ МЕТОДЫ РЕГИСТРАЦИИ ИОНИЗИРУЮЩИХ ИЗЛУЧЕНИЙ</a:t>
            </a:r>
            <a:endParaRPr lang="ru-RU" sz="2800" dirty="0">
              <a:solidFill>
                <a:srgbClr val="FF0000"/>
              </a:solidFill>
              <a:effectLst/>
              <a:latin typeface="+mj-lt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30" y="1268760"/>
            <a:ext cx="91631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Aft>
                <a:spcPts val="0"/>
              </a:spcAft>
            </a:pP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СЦИНТИЛЛЯЦИОННЫЕ ДЕТЕКТОРЫ ИОНИЗИРУЮЩИХ ИЗЛУЧЕНИЙ</a:t>
            </a:r>
            <a:endParaRPr lang="ru-RU" sz="2400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31" y="2114342"/>
            <a:ext cx="91631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31800"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Сцинтилляционный метод регистрации частиц – один из наиболее старых и простых методов.</a:t>
            </a:r>
            <a:endParaRPr lang="ru-RU" sz="2400" b="1" i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39296" y="3218200"/>
            <a:ext cx="918329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СЦИНТИЛЛЯТОРАМИ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НАЗЫВАЮТ ВЕЩЕСТВА, СПОСОБНЫЕ ПОД ДЕЙСТВИЕМ ЗАРЯЖЕННЫХ ЧАСТИЦ И ЭЛЕКТРОМАГНИТНОГО ИЗЛУЧЕНИЯ ИСПУСКАТЬ ФОТОНЫ В ВИДИМОЙ ИЛИ УЛЬТРАФИОЛЕТОВОЙ ЧАСТИ СПЕКТРА.</a:t>
            </a:r>
            <a:endParaRPr lang="ru-RU" sz="2400" b="1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39297" y="5262299"/>
            <a:ext cx="91832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простейшей форме данный метод был осуществлен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В СПИНТАРИСКОПЕ КРУКСА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 4.1).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5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8" y="240506"/>
            <a:ext cx="4323278" cy="5166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139952" y="2967335"/>
            <a:ext cx="49696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1 ‒ экран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из 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ZnS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;</a:t>
            </a:r>
          </a:p>
          <a:p>
            <a:pPr>
              <a:spcAft>
                <a:spcPts val="0"/>
              </a:spcAft>
            </a:pP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2 ‒ иголка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 радиоактивным веществом;</a:t>
            </a:r>
          </a:p>
          <a:p>
            <a:pPr>
              <a:spcAft>
                <a:spcPts val="0"/>
              </a:spcAft>
            </a:pP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3 ‒ окуляр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микроскопа или лупа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5661248"/>
            <a:ext cx="91096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. 4.1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‒ Схема спинтарископа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5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30" y="375672"/>
            <a:ext cx="916312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На острие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ИГОЛКИ 2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помещается источник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 – ничтожное количество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Ra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 В нижнем конце трубки находится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ЭКРАН 1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из сульфида цинка (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ZnS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). При ударе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-частицы об экран возникает вспышка сцинтилляции, которую исследователь наблюдает через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ОБЪЕКТИВ 3.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Этот метод с успехом применялся на раннем этапе развития ядерной физики, с его помощью были открыты и изучены процессы преобразования ядер под действием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9129" y="3718679"/>
            <a:ext cx="91631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Поскольку число сцинтилляций подсчитывалось визуально, то результат будет сильно зависеть от субъективных факторов: тренированности исследователя, утомления и т.п. Естественно,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ИССЛЕДОВАТЬ С ПОМОЩЬЮ ТАКОГО ПРИБОРА МОЖНО ТОЛЬКО ИСТОЧНИКИ С МАЛОЙ ИНТЕНСИВНОСТЬЮ.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мере разработки ионизационных счетчиков визуальный метод счета сцинтилляций был вытеснен.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5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29" y="369332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Широкое распространение метод сцинтилляций получил после создания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ФОТОЭЛЕКТРОННЫХ УМНОЖИТЕЛЕЙ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ФЭУ в 1948-49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г.г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.)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– ПРИБОРОВ СПОСОБНЫХ РЕГИСТРИРОВАТЬ СЛАБЫЕ ВСПЫШКИ СВЕТА.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Это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придало методу объективный характер. Современный сцинтилляционный счетчик состоит из сцинтиллятора и ФЭУ.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29" y="3262332"/>
            <a:ext cx="916312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Решающим для успеха этого метода оказалось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ПРИМЕНЕНИЕ СЦИНТИЛЛЯТОРОВ ИЗ ОРГАНИЧЕСКИХ ВЕЩЕСТВ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нафталина, антрацена и др.)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И ИЗ ГАЛОГЕНИДОВ ЩЕЛОЧНЫХ МЕТАЛЛОВ.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Благоприятной особенностью этих веществ является то, что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ОНИ ПРОЗРАЧНЫ ДЛЯ СВОЕЙ ФЛУОРЕСЦЕНЦИИ (ЛЮМИНЕСЦЕНЦИИ),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возбужденной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быстрой частицей на своем пути внутри экрана. </a:t>
            </a:r>
            <a:endParaRPr lang="ru-RU" sz="2400" b="1" dirty="0">
              <a:solidFill>
                <a:srgbClr val="9900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5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88640"/>
            <a:ext cx="91440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 сцинтилляторе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ВСПЫШКИ СВЕТА ПОЯВЛЯЮТСЯ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не только под воздействием заряженных частиц, но и 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ПОД ДЕЙСТВИЕМ </a:t>
            </a:r>
            <a:r>
              <a:rPr lang="ru-RU" sz="28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8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-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КВАНТОВ </a:t>
            </a:r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И НЕЙТРОНОВ,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так как </a:t>
            </a:r>
            <a:r>
              <a:rPr lang="ru-RU" sz="28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8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-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кванты, взаимодействуя с атомами создают при рассеянии электроны отдачи, а нейтроны, взаимодействуя с ядрами, создают ядра отдачи или заряженные частицы в результате (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)-, (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, p)-реакций и т.д. Это позволило </a:t>
            </a:r>
            <a:r>
              <a:rPr lang="ru-RU" sz="2400" b="1" dirty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ПРИМЕНИТЬ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этот </a:t>
            </a:r>
            <a:r>
              <a:rPr lang="ru-RU" sz="2400" b="1" dirty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МЕТОД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не только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ДЛЯ РЕГИСТРАЦИИ 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-ИЗЛУЧЕНИЯ,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но и </a:t>
            </a:r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ДЛЯ </a:t>
            </a:r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-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И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8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-</a:t>
            </a:r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ИЗЛУЧЕНИЙ, НЕЙТРОННОГО ИЗЛУЧЕНИЯ.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19130" y="3861048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качестве сцинтилляторов для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-излучения применяются тонкие пленки (7-9 мг/см</a:t>
            </a:r>
            <a:r>
              <a:rPr lang="ru-RU" sz="2400" b="1" baseline="30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) сульфида цинка, активированного серебром, медью.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" y="4941168"/>
            <a:ext cx="91440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РЕГИСТРАЦИИ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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-ИЗЛУЧЕНИЯ ПРИМЕНЯЮТСЯ АКТИВИРОВАННЫЕ МОНОКРИСТАЛЛЫ ЩЕЛОЧНО-ГАЛОИДНЫХ СОЛЕЙ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NaI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,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CsI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,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LiI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,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ВОЛЬФРАМАТЫ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Са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ИЛИ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Cd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,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а также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ОРГАНИЧЕСКИЕ КРИСТАЛЛЫ,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толщина которых порядка 1 мм.</a:t>
            </a:r>
          </a:p>
        </p:txBody>
      </p:sp>
    </p:spTree>
    <p:extLst>
      <p:ext uri="{BB962C8B-B14F-4D97-AF65-F5344CB8AC3E}">
        <p14:creationId xmlns:p14="http://schemas.microsoft.com/office/powerpoint/2010/main" val="62455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130" y="369332"/>
            <a:ext cx="916312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2000" algn="just"/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ДЛЯ РЕГИСТРАЦИИ 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-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ИЗЛУЧЕНИЯ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можно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применить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ТЕ ЖЕ КРИСТАЛЛЫ, ЧТО И ДЛЯ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регистрации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-ИЗЛУЧЕНИЯ,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только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ТОЛЩИНОЙ НЕСКОЛЬКО СМ.</a:t>
            </a:r>
            <a:endParaRPr lang="ru-RU" sz="2400" b="1" dirty="0">
              <a:solidFill>
                <a:srgbClr val="99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30" y="1715324"/>
            <a:ext cx="91707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Основной характеристикой сцинтиллятора является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КОНВЕРСИОННАЯ ЭФФЕКТИВНОСТЬ –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ЭТО ОТНОШЕНИЕ ЭНЕРГИИ СВЕТОВОЙ ВСПЫШКИ К ЭНЕРГИИ, ПОГЛОЩЕННОЙ В СЦИНТИЛЛЯТОРЕ.</a:t>
            </a:r>
            <a:endParaRPr lang="ru-RU" sz="2400" b="1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9131" y="3308791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Если в сцинтилляторе поглощается энергия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W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то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ЧИСЛО ИСПУСКАЕМЫХ ФОТОНОВ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) со средней энергией (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hν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ср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), равно: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9132" y="4695527"/>
            <a:ext cx="91631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1060" algn="r"/>
              </a:tabLst>
            </a:pP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W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∙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/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h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∙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</a:t>
            </a:r>
            <a:r>
              <a:rPr lang="ru-RU" sz="2400" b="1" baseline="-25000" dirty="0" smtClean="0">
                <a:latin typeface="Arial" pitchFamily="34" charset="0"/>
                <a:ea typeface="Times New Roman"/>
                <a:cs typeface="Arial" pitchFamily="34" charset="0"/>
              </a:rPr>
              <a:t>ср </a:t>
            </a:r>
            <a:r>
              <a:rPr lang="ru-RU" sz="2400" dirty="0" smtClean="0">
                <a:latin typeface="Arial" pitchFamily="34" charset="0"/>
                <a:ea typeface="Times New Roman"/>
                <a:cs typeface="Arial" pitchFamily="34" charset="0"/>
              </a:rPr>
              <a:t>                                                                      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4.1)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9132" y="5478323"/>
            <a:ext cx="91631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где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– коэффициент, характеризующий конверсионную эффективность</a:t>
            </a:r>
            <a:r>
              <a:rPr lang="ru-RU" sz="2400" b="1" i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сцинтиллятора.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5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874" y="369332"/>
            <a:ext cx="91638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КОНВЕРСИОННАЯ ЭФФЕКТИВНОСТЬ –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это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эффективность преобразования в сцинтилляторе энергии ионизирующего излучения в световую энергию вспышки люминесценции.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9129" y="1844824"/>
            <a:ext cx="91631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Обычно спектр фотонов сцинтиллятора лежит в видимой части спектра, поэтому </a:t>
            </a:r>
            <a:r>
              <a:rPr lang="en-US" sz="2400" b="1" dirty="0" err="1">
                <a:latin typeface="Arial" pitchFamily="34" charset="0"/>
                <a:ea typeface="Times New Roman"/>
                <a:cs typeface="Arial" pitchFamily="34" charset="0"/>
              </a:rPr>
              <a:t>hν</a:t>
            </a:r>
            <a:r>
              <a:rPr lang="ru-RU" sz="2400" b="1" baseline="-25000" dirty="0">
                <a:latin typeface="Arial" pitchFamily="34" charset="0"/>
                <a:ea typeface="Times New Roman"/>
                <a:cs typeface="Arial" pitchFamily="34" charset="0"/>
              </a:rPr>
              <a:t>ср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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3 эВ. Значения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для разных сцинтилляторов различны, но не превышают 0,3.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36206" y="3356992"/>
            <a:ext cx="91802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ФИЗИЧЕСКАЯ ЭФФЕКТИВНОСТЬ –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отношение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энергии фотонов к поглощенной энергии, или доля поглощенной энергии, которая фактически превращается в световую энергию фотонов.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9130" y="4925789"/>
            <a:ext cx="91631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ТЕХНИЧЕСКАЯ ЭФФЕКТИВНОСТЬ</a:t>
            </a:r>
            <a:r>
              <a:rPr lang="ru-RU" sz="2400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 –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отношение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энергии фотонов, вышедших из сцинтиллятора к поглощенной энергии – доля энергии, соответствующая испускаемому (т.е. вышедшему из сцинтиллятора) свету люминесценции.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5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32656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СЦИНТИЛЛЯТОРЫ (ЛЮМИНОФОРЫ) С ВЫСОКОЙ ФИЗИЧЕСКОЙ ЭФФЕКТИВНОСТЬЮ, НО МАЛО ПРОЗРАЧНЫЕ ДЛЯ СОБСТВЕННОГО ИЗЛУЧЕНИЯ ОБЛАДАЮТ МАЛОЙ ТЕХНИЧЕСКОЙ ЭФФЕКТИВНОСТЬЮ.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Особенно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жесткие требования к прозрачности предъявляются к сцинтилляторам</a:t>
            </a:r>
            <a:r>
              <a:rPr lang="ru-RU" sz="2400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используемым в сцинтилляционных спектрометрах. Для</a:t>
            </a:r>
            <a:r>
              <a:rPr lang="ru-RU" sz="240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сцинтилляторов, используемых в спектрометрах, важно, чтобы конверсионная эффективность не зависела от энергии излучения. Спектр люминесценции должен соответствовать области наибольшей спектральной чувствительности ФЭУ (для сурьмяно-цезиевых фотокатодов 3800-7000Å).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9130" y="5226303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органических кристаллах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ПРИ РЕГИСТРАЦИИ ЧАСТИЦ С ВЫСОКОЙ УДЕЛЬНОЙ ИОНИЗАЦИЕЙ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-частицами)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НАБЛЮДАЕТСЯ УМЕНЬШЕНИЕ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7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6064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Так в антрацене при поглощении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-частицы с энергией 5 МэВ образуется в 10 раз больше фотонов чем при поглощении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-частицы с той же энергией.</a:t>
            </a:r>
            <a:endParaRPr lang="ru-RU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30" y="1301859"/>
            <a:ext cx="91631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Основные характеристики некоторых сцинтилляторов приведены в табл. 4.1.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988840"/>
            <a:ext cx="91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Таблица 4.1 ‒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ОСНОВНЫЕ ХАРАКТЕРИСТИКИ НЕКОТОРЫХ СЦИНТИЛЛЯТОРОВ</a:t>
            </a:r>
            <a:endParaRPr lang="ru-RU" sz="24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907561"/>
              </p:ext>
            </p:extLst>
          </p:nvPr>
        </p:nvGraphicFramePr>
        <p:xfrm>
          <a:off x="0" y="2819835"/>
          <a:ext cx="9144000" cy="3976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440323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Материал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Тип излучения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Световой выход по отношению к антрацену (по 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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-излучению)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Конверси-онная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2000" b="1" i="0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эффектив-ность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k, %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Время </a:t>
                      </a:r>
                      <a:r>
                        <a:rPr lang="ru-RU" sz="2000" b="1" i="0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высвечива-ния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(время уменьшения яркости вспышки в е раз), с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40323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ZnS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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25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r>
                        <a:rPr lang="en-US" sz="2000" b="1" i="0" baseline="30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‒5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8064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NaI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</a:t>
                      </a:r>
                      <a:r>
                        <a:rPr lang="en-US" sz="2000" b="1" i="0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Tl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ru-RU" sz="2000" b="1" i="0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000" b="1" i="0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CsI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</a:t>
                      </a:r>
                      <a:r>
                        <a:rPr lang="en-US" sz="2000" b="1" i="0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Tl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ru-RU" sz="2000" b="1" i="0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CdWO</a:t>
                      </a:r>
                      <a:r>
                        <a:rPr lang="en-US" sz="2000" b="1" i="0" baseline="-25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ru-RU" sz="2000" b="1" i="0" baseline="-25000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000" b="1" i="0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CaW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</a:t>
                      </a:r>
                      <a:r>
                        <a:rPr lang="en-US" sz="2000" b="1" i="0" baseline="-25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</a:t>
                      </a:r>
                      <a:r>
                        <a:rPr lang="ru-RU" sz="2000" b="1" i="0" dirty="0" smtClean="0">
                          <a:effectLst/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2000" b="1" i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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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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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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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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2,1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1,5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2,0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1,0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0,25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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r>
                        <a:rPr lang="ru-RU" sz="2000" b="1" i="0" baseline="30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‒6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r>
                        <a:rPr lang="en-US" sz="2000" b="1" i="0" baseline="30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‒</a:t>
                      </a:r>
                      <a:r>
                        <a:rPr lang="ru-RU" sz="2000" b="1" i="0" baseline="30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r>
                        <a:rPr lang="en-US" sz="2000" b="1" i="0" baseline="30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‒</a:t>
                      </a:r>
                      <a:r>
                        <a:rPr lang="ru-RU" sz="2000" b="1" i="0" baseline="30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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r>
                        <a:rPr lang="en-US" sz="2000" b="1" i="0" baseline="30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‒</a:t>
                      </a:r>
                      <a:r>
                        <a:rPr lang="ru-RU" sz="2000" b="1" i="0" baseline="30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17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2040" y="735087"/>
            <a:ext cx="4211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/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Продолжение табл. 4.1</a:t>
            </a:r>
            <a:endParaRPr lang="ru-RU" sz="24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011459"/>
              </p:ext>
            </p:extLst>
          </p:nvPr>
        </p:nvGraphicFramePr>
        <p:xfrm>
          <a:off x="0" y="1524679"/>
          <a:ext cx="9144000" cy="4208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728"/>
                <a:gridCol w="1533872"/>
                <a:gridCol w="1828800"/>
                <a:gridCol w="1828800"/>
                <a:gridCol w="1828800"/>
              </a:tblGrid>
              <a:tr h="440323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Материал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Тип излучения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Световой выход по отношению к антрацену (по 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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-излучению)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Конверси-онная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2000" b="1" i="0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эффектив-ность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k, %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Время </a:t>
                      </a:r>
                      <a:r>
                        <a:rPr lang="ru-RU" sz="2000" b="1" i="0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высвечива-ния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(время уменьшения яркости вспышки в е раз), с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102891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Нафталин</a:t>
                      </a:r>
                    </a:p>
                    <a:p>
                      <a:pPr algn="ctr"/>
                      <a:r>
                        <a:rPr lang="ru-RU" sz="2000" b="1" i="0" u="none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Антрацен</a:t>
                      </a:r>
                    </a:p>
                    <a:p>
                      <a:pPr algn="ctr"/>
                      <a:r>
                        <a:rPr lang="ru-RU" sz="2000" b="1" i="0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Трансстильбен</a:t>
                      </a:r>
                      <a:endParaRPr lang="ru-RU" sz="2000" i="0" u="non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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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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0,25</a:t>
                      </a:r>
                      <a:endParaRPr lang="ru-RU" sz="2000" b="1" i="0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1,0</a:t>
                      </a:r>
                      <a:endParaRPr lang="ru-RU" sz="2000" b="1" i="0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0,6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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r>
                        <a:rPr lang="en-US" sz="2000" b="1" i="0" baseline="30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‒8</a:t>
                      </a:r>
                      <a:endParaRPr lang="ru-RU" sz="2000" b="1" i="0" baseline="30000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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r>
                        <a:rPr lang="en-US" sz="2000" b="1" i="0" baseline="30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‒8</a:t>
                      </a:r>
                      <a:endParaRPr lang="ru-RU" sz="2000" b="1" i="0" baseline="30000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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r>
                        <a:rPr lang="en-US" sz="2000" b="1" i="0" baseline="30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‒9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80646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Толуол</a:t>
                      </a:r>
                    </a:p>
                    <a:p>
                      <a:pPr algn="ctr"/>
                      <a:r>
                        <a:rPr lang="ru-RU" sz="2000" b="1" i="0" spc="-1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Полис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тирол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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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0,4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1,6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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r>
                        <a:rPr lang="ru-RU" sz="2000" b="1" i="0" baseline="30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‒9</a:t>
                      </a:r>
                    </a:p>
                    <a:p>
                      <a:pPr algn="ctr"/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r>
                        <a:rPr lang="en-US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</a:t>
                      </a:r>
                      <a:r>
                        <a:rPr lang="ru-RU" sz="2000" b="1" i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r>
                        <a:rPr lang="ru-RU" sz="2000" b="1" i="0" baseline="30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‒9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17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60648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Схема сцинтилляционного датчика с ФЭУ представлена на рис. 4.2.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5022865"/>
              </p:ext>
            </p:extLst>
          </p:nvPr>
        </p:nvGraphicFramePr>
        <p:xfrm>
          <a:off x="0" y="1332198"/>
          <a:ext cx="4870087" cy="4977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2" r:id="rId3" imgW="4333875" imgH="4429125" progId="CorelDRAW.Graphic.9">
                  <p:embed/>
                </p:oleObj>
              </mc:Choice>
              <mc:Fallback>
                <p:oleObj r:id="rId3" imgW="4333875" imgH="4429125" progId="CorelDRAW.Graphic.9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332198"/>
                        <a:ext cx="4870087" cy="49771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616704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Рис.4.2 ‒ Схема сцинтилляционного детектора с ФЭУ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4508" y="980728"/>
            <a:ext cx="66294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1 ‒ источник ионизирующего излучения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20281" y="1268760"/>
            <a:ext cx="54360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2 ‒ сцинтиллятор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692" y="1556792"/>
            <a:ext cx="29924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3 ‒ фотокатод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15692" y="1844824"/>
            <a:ext cx="4738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4 ‒ фокусирующая диафрагма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3925" y="2164794"/>
            <a:ext cx="40278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5 ‒ диноды-эмиттеры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20281" y="2492896"/>
            <a:ext cx="36056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6 ‒ собирающий анод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26685" y="2812866"/>
            <a:ext cx="35574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7 ‒ делитель напряжения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26685" y="3140968"/>
            <a:ext cx="43495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8 ‒ выходное сопротивление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55776" y="3460938"/>
            <a:ext cx="29523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9 ‒ усилитель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11760" y="3789040"/>
            <a:ext cx="42302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10 ‒ пересчетное устройство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11760" y="4077072"/>
            <a:ext cx="39562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11 ‒ механический счетчик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7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88640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Принцип работы детектора.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БЫСТРАЯ ЧАСТИЦА,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попадая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сцинтиллятор,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ВОЗБУЖДАЕТ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его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АТОМЫ,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результате чего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ПРОИСХОДИТ ВСПЫШКА СЦИНТИЛЛЯЦИИ.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Получаемые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 сцинтилляторе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ФОТОНЫ,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ПОПАДАЯ НА ФОТОКАТОД ФЭУ,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ВЫБИВАЮТ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там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ЭЛЕКТРОНЫ.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Эти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ЭЛЕКТРОНЫ ПОПАДАЮТ В УСКОРЯЮЩЕЕ ЭЛЕКТРИЧЕСКОЕ ПОЛЕ ВНУТРИ ФЭУ.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УСКОРЕННЫЙ ЭЛЕКТРОН,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ПОПАДАЯ НА ПЕРВЫЙ ДИНОД,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результате вторичной эмиссии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ВЫБИВАЕТ ИЗ НЕГО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уже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НЕСКОЛЬКО ЭЛЕКТРОНОВ.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Полученные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электроны снова ускоряются и попадают на второй динод, где происходит то же самое, и т.д.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50912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Общий</a:t>
            </a:r>
            <a:r>
              <a:rPr lang="ru-RU" sz="240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КОЭФФИЦИЕНТ УСИЛЕНИЯ:</a:t>
            </a:r>
            <a:endParaRPr lang="ru-RU" sz="2400" dirty="0">
              <a:solidFill>
                <a:srgbClr val="CC33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79715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941060" algn="r"/>
              </a:tabLst>
            </a:pPr>
            <a:r>
              <a:rPr lang="en-US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US" sz="2400" b="1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L</a:t>
            </a:r>
            <a:r>
              <a:rPr lang="en-US" sz="2400" b="1" baseline="30000" dirty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	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                                                                                 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4.2)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9130" y="5085184"/>
            <a:ext cx="9163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где 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L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– КОЭФФИЦИЕНТ ВТОРИЧНОЙ ЭМИССИИ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размножения на 1 ступени); при напряжении 100-120 В на каскад </a:t>
            </a:r>
            <a:r>
              <a:rPr lang="en-US" sz="2400" b="1" dirty="0">
                <a:latin typeface="Arial" pitchFamily="34" charset="0"/>
                <a:ea typeface="Times New Roman"/>
                <a:cs typeface="Arial" pitchFamily="34" charset="0"/>
              </a:rPr>
              <a:t>L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3-4;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4610" y="6237312"/>
            <a:ext cx="91486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        </a:t>
            </a:r>
            <a:r>
              <a:rPr lang="en-US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–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ЧИСЛО КАСКАДОВ УСИЛЕНИЯ.</a:t>
            </a:r>
            <a:endParaRPr lang="ru-RU" sz="2400" dirty="0">
              <a:solidFill>
                <a:srgbClr val="9900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7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32656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Используемые в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сцинтилляторных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датчиках ФЭУ имеют 9-13 динодов и обеспечивают </a:t>
            </a:r>
            <a:r>
              <a:rPr lang="en-US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K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= 10</a:t>
            </a:r>
            <a:r>
              <a:rPr lang="ru-RU" sz="2400" b="1" baseline="30000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5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-10</a:t>
            </a:r>
            <a:r>
              <a:rPr lang="ru-RU" sz="2400" b="1" baseline="30000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10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Поскольку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В ФЭУ ОБЕСПЕЧИВАЕТСЯ БОЛЬШОЕ УСИЛЕНИЕ,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то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ИМПУЛЬС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напряжения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 НАГРУЗОЧНОГО СОПРОТИВЛЕНИЯ ПОДАЕТСЯ НА МУЛЬТИВИБРАТОР,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где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УСИЛИВАЕТСЯ, ФОРМИРУЕТСЯ И МЕНЯЕТ ПОЛЯРНОСТЬ,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а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ИМПУЛЬС С АНОДНОЙ ЦЕПИ МУЛЬТИВИБРАТОРА ПОДАЕТСЯ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непосредственно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В ПЕРЕСЧЕТНУЮ СХЕМУ.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Формирующий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каскад выполняется на транзисторах и микросхемах.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050938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Рабочая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ХАРАКТЕРИСТИКА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-СЧЕТЧИКА ИМЕЕТ ПЛАТО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протяженностью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100-300 В, а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ПРИ РЕГИСТРАЦИИ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-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И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-ИЗЛУЧЕНИЙ ПЛАТО ОТСУТСТВУЕТ.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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-частицы имеют одинаковую (постоянную) энергию, поэтому в счетчике величина импульсов одинакова.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130" y="5934670"/>
            <a:ext cx="91631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РАБОЧЕЕ НАПРЯЖЕНИЕ</a:t>
            </a:r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ea typeface="Times New Roman"/>
                <a:cs typeface="Arial" pitchFamily="34" charset="0"/>
              </a:rPr>
              <a:t>сцинтиляционных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- и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-счетчиков определяют по максимуму отношения: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7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5868277"/>
              </p:ext>
            </p:extLst>
          </p:nvPr>
        </p:nvGraphicFramePr>
        <p:xfrm>
          <a:off x="471819" y="349046"/>
          <a:ext cx="1795925" cy="1011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Формула" r:id="rId3" imgW="825500" imgH="469900" progId="Equation.3">
                  <p:embed/>
                </p:oleObj>
              </mc:Choice>
              <mc:Fallback>
                <p:oleObj name="Формула" r:id="rId3" imgW="825500" imgH="4699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819" y="349046"/>
                        <a:ext cx="1795925" cy="10114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-18698" y="1268760"/>
            <a:ext cx="91626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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 и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  <a:sym typeface="Symbol"/>
              </a:rPr>
              <a:t>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-излучения регистрируются при большем напряжении, поэтому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ФЭУ ИМЕЮТ БОЛЬШУЮ ВЕЛИЧИНУ СОБСТВЕННОГО ФОНА.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Переход через порог срабатывания пересчетной схемы происходит постепенно.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" y="3140968"/>
            <a:ext cx="9143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Из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ОПТИЧЕСКИХ МЕТОДОВ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ядерной физике при научных исследованиях применяются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КАМЕРА ВИЛЬСОНА-СКОБЕЛЬЦИНА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ПУЗЫРЬКОВАЯ КАМЕРА.</a:t>
            </a:r>
            <a:endParaRPr lang="ru-RU" sz="2400" b="1" dirty="0">
              <a:solidFill>
                <a:srgbClr val="0000FF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8698" y="4581128"/>
            <a:ext cx="91626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kern="0" dirty="0" smtClean="0">
                <a:solidFill>
                  <a:srgbClr val="990099"/>
                </a:solidFill>
                <a:latin typeface="Arial" pitchFamily="34" charset="0"/>
                <a:cs typeface="Arial" pitchFamily="34" charset="0"/>
              </a:rPr>
              <a:t>МЕТОД РАДИОГРАФИИ</a:t>
            </a:r>
            <a:endParaRPr lang="ru-RU" sz="2400" b="1" kern="0" dirty="0">
              <a:solidFill>
                <a:srgbClr val="990099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8698" y="5036983"/>
            <a:ext cx="9162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Метод радиографии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ОСНОВАН НА СПОСОБНОСТИ РАДИОАКТИВНЫХ ИЗЛУЧЕНИЙ РАЗЛАГАТЬ ГАЛОГЕНИДЫ СЕРЕБРА, ВХОДЯЩИЕ В СОСТАВ ФОТОЭМУЛЬСИЙ.</a:t>
            </a:r>
            <a:endParaRPr lang="ru-RU" sz="2400" dirty="0">
              <a:solidFill>
                <a:srgbClr val="80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7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572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Метод радиографии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ПРИМЕНЯЕТСЯ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ДЛЯ РЕШЕНИЯ СЛЕДУЮЩИХ ЗАДАЧ:</a:t>
            </a:r>
            <a:endParaRPr lang="ru-RU" sz="2400" dirty="0">
              <a:solidFill>
                <a:srgbClr val="FF000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3390" y="1268760"/>
            <a:ext cx="91673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1 </a:t>
            </a: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КАЧЕСТВЕННОГО ИЗУЧЕНИЯ ХАРАКТЕРА РАСПРЕДЕЛЕНИЯ РАДИОЭЛЕМЕНТОВ В РАЗЛИЧНЫХ ОБЪЕКТАХ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(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поверхность кристаллов, сплавов, органов растений, животных и т.д.)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83842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2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ОПРЕДЕЛЕНИЯ КОНЦЕНТРАЦИИ РАДИОАКТИВНЫХ ЭЛЕМЕНТОВ НА ПОВЕРХНОСТИ,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например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, в микроскопических минеральных зернах горной породы.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23390" y="4038749"/>
            <a:ext cx="91673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ea typeface="Times New Roman"/>
                <a:cs typeface="Arial" pitchFamily="34" charset="0"/>
              </a:rPr>
              <a:t>РАДИОГРАФИЧЕСКИЙ ПРЕПАРАТ ДОЛЖЕН ИМЕТЬ ПЛОСКУЮ ПОВЕРХНОСТЬ,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на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которую в темноте накладывается чувствительная поверхность фотопластинки.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ВРЕМЯ ЭКСПОЗИЦИИ ЗАВИСИТ </a:t>
            </a:r>
            <a:r>
              <a:rPr lang="ru-RU" sz="2400" b="1" dirty="0" smtClean="0">
                <a:solidFill>
                  <a:srgbClr val="990099"/>
                </a:solidFill>
                <a:latin typeface="Arial" pitchFamily="34" charset="0"/>
                <a:ea typeface="Times New Roman"/>
                <a:cs typeface="Arial" pitchFamily="34" charset="0"/>
              </a:rPr>
              <a:t>ОТ ЧУВСТВИТЕЛЬНОСТИ ЭМУЛЬСИИ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/>
                <a:cs typeface="Arial" pitchFamily="34" charset="0"/>
              </a:rPr>
              <a:t>И ОТ ИНТЕНСИВНОСТИ ИЗЛУЧЕНИЯ. 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7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32656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После экспозиции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ПЛАСТИНКА ПРОЯВЛЯЕТСЯ И НА НЕЙ ПОЛУЧАЕТСЯ ОТПЕЧАТОК РАСПРЕДЕЛЕНИЯ РАДИОЭЛЕМЕНТА.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Если препарат может оказать вредное химическое действие на эмульсию, то между препаратом и пластинкой прокладывается тонкая пленка целлофана.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19130" y="2269471"/>
            <a:ext cx="91631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ea typeface="Times New Roman"/>
                <a:cs typeface="Arial" pitchFamily="34" charset="0"/>
              </a:rPr>
              <a:t>КОНТРАСТНАЯ РАДИОГРАФИЯ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дает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возможность исследовать визуально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РАСПРЕДЕЛЕНИЕ РАДИОЭЛЕМЕНТА НА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значительной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ПОВЕРХНОСТИ.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Для количественного определения </a:t>
            </a:r>
            <a:r>
              <a:rPr lang="ru-RU" sz="2400" b="1" dirty="0" err="1">
                <a:latin typeface="Arial" pitchFamily="34" charset="0"/>
                <a:ea typeface="Times New Roman"/>
                <a:cs typeface="Arial" pitchFamily="34" charset="0"/>
              </a:rPr>
              <a:t>фотометрируются</a:t>
            </a: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 различные участки.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7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64" y="435329"/>
            <a:ext cx="8857032" cy="4655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558924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 4.3 ‒ Фотография шурфа </a:t>
            </a:r>
            <a:r>
              <a:rPr lang="ru-RU" sz="2400" b="1" dirty="0" smtClean="0">
                <a:latin typeface="Arial" pitchFamily="34" charset="0"/>
                <a:ea typeface="Times New Roman"/>
                <a:cs typeface="Arial" pitchFamily="34" charset="0"/>
              </a:rPr>
              <a:t>радиоактивной породы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7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1240" y="0"/>
            <a:ext cx="840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ПРИБОРЫ И МЕТОДЫ ДЛЯ РАДИОМЕТРИЧЕСКИХ ИЗМЕРЕНИЙ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388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70A4-4EC5-429D-8FE4-D2F942775D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9" y="369331"/>
            <a:ext cx="8857108" cy="5682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387" y="6021288"/>
            <a:ext cx="88571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Times New Roman"/>
                <a:cs typeface="Arial" pitchFamily="34" charset="0"/>
              </a:rPr>
              <a:t>Рис. 4.4 ‒ Радиография шурфа радиоактивной породы</a:t>
            </a:r>
            <a:endParaRPr lang="ru-RU" sz="2400" b="1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7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2227</TotalTime>
  <Words>7688</Words>
  <Application>Microsoft Office PowerPoint</Application>
  <PresentationFormat>Экран (4:3)</PresentationFormat>
  <Paragraphs>457</Paragraphs>
  <Slides>87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4</vt:i4>
      </vt:variant>
      <vt:variant>
        <vt:lpstr>Заголовки слайдов</vt:lpstr>
      </vt:variant>
      <vt:variant>
        <vt:i4>87</vt:i4>
      </vt:variant>
    </vt:vector>
  </HeadingPairs>
  <TitlesOfParts>
    <vt:vector size="93" baseType="lpstr">
      <vt:lpstr>1_Тема Office</vt:lpstr>
      <vt:lpstr>2_Тема Office</vt:lpstr>
      <vt:lpstr>Формула</vt:lpstr>
      <vt:lpstr>CorelDraw.Graphic.7</vt:lpstr>
      <vt:lpstr>CorelDRAW.Graphic.10</vt:lpstr>
      <vt:lpstr>CorelDRAW.Graphic.9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Vladimir</dc:creator>
  <cp:lastModifiedBy>Vladimir</cp:lastModifiedBy>
  <cp:revision>73</cp:revision>
  <dcterms:created xsi:type="dcterms:W3CDTF">2012-05-03T23:12:42Z</dcterms:created>
  <dcterms:modified xsi:type="dcterms:W3CDTF">2012-05-16T03:13:03Z</dcterms:modified>
</cp:coreProperties>
</file>