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9"/>
  </p:notesMasterIdLst>
  <p:sldIdLst>
    <p:sldId id="257" r:id="rId3"/>
    <p:sldId id="256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FF"/>
    <a:srgbClr val="FF0000"/>
    <a:srgbClr val="9900FF"/>
    <a:srgbClr val="993366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352" autoAdjust="0"/>
    <p:restoredTop sz="94660"/>
  </p:normalViewPr>
  <p:slideViewPr>
    <p:cSldViewPr>
      <p:cViewPr>
        <p:scale>
          <a:sx n="70" d="100"/>
          <a:sy n="70" d="100"/>
        </p:scale>
        <p:origin x="-1146" y="30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2ED93-4E93-4411-8E0D-B64D8B75780D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F1564-845B-4AD8-B9A2-665FDF4EC6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887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D9B3-621C-4AC8-B2FC-6238D310895D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8063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FBEBF-7000-478F-ABBC-A07313EF3581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202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506-E373-4266-9A3F-CDC0DAF5095E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55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599E-81A2-4CD4-981D-32B995F9D0A2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916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1085-0807-44B1-9961-B0AB67F51EAA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110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71D1-E3AD-451D-BCF0-DA66043AEA86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5094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5DD2-70EF-4E1D-8C55-486E94D2EAB4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29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1DD1-7FD6-4F91-A29C-FAA76B4BE912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8404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64D09-9AC4-46B3-A662-C15F9D6F16C3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628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280F8-F8D0-4824-8C15-08F8CCD88EF1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948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6B635-FE40-447D-A797-F00BE70CC472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384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2123-FA70-4612-8FC6-C87C6B58A8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13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1092-38AB-411B-816F-34681E94F0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0940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4F0-FDB1-423C-B5ED-A7E5906B31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0161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0ED-D2A3-40A9-A449-098E66EF0D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5651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8631-D058-4560-A4CE-81C09C306D8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24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A50B2-D7EA-4E10-BEF8-122DD710D4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154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6EA-8F9C-4B94-A3A7-5D54D28356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2764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B2B4-2C1D-45D2-B85C-848F5F5D96A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378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46C8-5685-4DAB-A97F-8132C8E4B9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5800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1549F-83F0-4BED-BDC6-E11BC854FE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732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BB43-7FC4-47F8-8256-0025C72067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563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6D070-91F1-4392-AF88-FFD53B2F2271}" type="datetime1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F70A4-4EC5-429D-8FE4-D2F942775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372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80BCE-9410-4B1E-B439-3A917BA9B5F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066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8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WordArt 2"/>
          <p:cNvSpPr>
            <a:spLocks noChangeArrowheads="1" noChangeShapeType="1" noTextEdit="1"/>
          </p:cNvSpPr>
          <p:nvPr/>
        </p:nvSpPr>
        <p:spPr bwMode="auto">
          <a:xfrm>
            <a:off x="214282" y="357166"/>
            <a:ext cx="3786214" cy="157163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ПРИБОРЫ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2790040" y="1120063"/>
            <a:ext cx="4662280" cy="202090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     МЕТОДЫ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-36512" y="2780928"/>
            <a:ext cx="8643998" cy="259171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ДЛЯ     РАДИОМЕТРИЧЕСКИХ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3934188" y="3933056"/>
            <a:ext cx="4958292" cy="271464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ИЗМЕРЕНИЙ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797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</a:rPr>
              <a:t>ПРИБОРЫ И МЕТОДЫ ДЛЯ РАДИОМЕТРИЧЕСКИХ ИЗМЕРЕНИЙ</a:t>
            </a:r>
            <a:endParaRPr kumimoji="0" lang="ru-RU" sz="18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61238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ПРИБОРЫ,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применяемые в ядерной технике, имеют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ЧЕТЫРЕ ОСНОВНЫЕ ХАРАКТЕРИСТИКИ: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1192235"/>
            <a:ext cx="9163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6438" lvl="0" indent="-342900" algn="just">
              <a:spcAft>
                <a:spcPts val="0"/>
              </a:spcAft>
              <a:buFont typeface="Wingdings"/>
              <a:buChar char=""/>
            </a:pP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ОБЛАСТЬ ПРИМЕНЕНИЯ,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9566" y="1556792"/>
            <a:ext cx="9153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6438" lvl="0" indent="-342900" algn="just">
              <a:spcAft>
                <a:spcPts val="0"/>
              </a:spcAft>
              <a:buFont typeface="Wingdings"/>
              <a:buChar char=""/>
            </a:pP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ХАРАКТЕР ИЗМЕРЯЕМЫХ ВЕЛИЧИН И УСЛОВИЯ ИЗМЕРЕНИЯ,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30" y="2276872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6438" lvl="0" indent="-342900" algn="just">
              <a:spcAft>
                <a:spcPts val="0"/>
              </a:spcAft>
              <a:buFont typeface="Wingdings"/>
              <a:buChar char=""/>
            </a:pP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ВИД РЕГИСТРИРУЕМОГО ИЗЛУЧЕНИЯ,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9131" y="2636912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6438" lvl="0" indent="-342900" algn="just">
              <a:spcAft>
                <a:spcPts val="0"/>
              </a:spcAft>
              <a:buFont typeface="Wingdings"/>
              <a:buChar char=""/>
            </a:pP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КОНСТРУКТИВНО-ЭКСПЛУАТАЦИОННЫЕ ОСОБЕННОСТИ.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-19132" y="3356992"/>
            <a:ext cx="91631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В радиометрии используются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ПРИБОРЫ ДЛЯ ИЗМЕРЕНИЯ КОЛИЧЕСТВЕННЫХ ХАРАКТЕРИСТИК ИОНИЗИРУЮЩЕГО ИЗЛУЧЕНИЯ.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Это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РАДИОМЕТРЫ,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предназначенные для измерения активности и плотности потоков ионизирующих излучений; удельной объемной активности газов, жидкостей, аэрозолей; удельной поверхностной активности и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СПЕКТРОМЕТРЫ –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для измерения распределения излучения по энергии, заряду и массам.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241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4643074"/>
              </p:ext>
            </p:extLst>
          </p:nvPr>
        </p:nvGraphicFramePr>
        <p:xfrm>
          <a:off x="1835696" y="1700808"/>
          <a:ext cx="6048672" cy="2573125"/>
        </p:xfrm>
        <a:graphic>
          <a:graphicData uri="http://schemas.openxmlformats.org/presentationml/2006/ole">
            <p:oleObj spid="_x0000_s3104" r:id="rId3" imgW="4191000" imgH="1781175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-992" y="260648"/>
            <a:ext cx="9144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СТРУКТУРНАЯ СХЕМА УСТАНОВКИ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для измерения количественных характеристик ионизирующего излучения, представленная на рис. 2.1, состоит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ИЗ СЛЕДУЮЩИХ ОСНОВНЫХ УЗЛОВ: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" y="4221088"/>
            <a:ext cx="49320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1 – </a:t>
            </a: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ДЕТЕКТОР ИЗЛУЧЕНИЯ;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58112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 –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ПРЕОБРАЗОВАТЕЛЬ ЭЛЕКТРИЧЕСКИХ СИГНАЛОВ И УСИЛИТЕЛЯ ПОСТОЯННОГО ТОКА (УПТ);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530120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3 –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ВЫХОДНОЙ КАСКАД УПТ И РЕГИСТРИРУЮЩЕГО УСТРОЙСТВА;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31148" y="6021288"/>
            <a:ext cx="9175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4 –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ИСТОЧНИК ВЫСОКОГО НАПРЯЖЕНИЯ;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36512" y="6381328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5 –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ИСТОЧНИК ПИТАНИЯ</a:t>
            </a:r>
            <a:r>
              <a:rPr lang="ru-RU" sz="2400" b="1" i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5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15580031"/>
              </p:ext>
            </p:extLst>
          </p:nvPr>
        </p:nvGraphicFramePr>
        <p:xfrm>
          <a:off x="1835696" y="1700808"/>
          <a:ext cx="6048672" cy="2573125"/>
        </p:xfrm>
        <a:graphic>
          <a:graphicData uri="http://schemas.openxmlformats.org/presentationml/2006/ole">
            <p:oleObj spid="_x0000_s4126" r:id="rId3" imgW="4191000" imgH="1781175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-992" y="260648"/>
            <a:ext cx="9144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СТРУКТУРНАЯ СХЕМА УСТАНОВКИ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для измерения количественных характеристик ионизирующего излучения, представленная на рис. 2.1, состоит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ИЗ СЛЕДУЮЩИХ ОСНОВНЫХ УЗЛОВ: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1" y="4221088"/>
            <a:ext cx="49320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1 – 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ДЕТЕКТОР ИЗЛУЧЕНИЯ;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58112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 –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ПРЕОБРАЗОВАТЕЛЬ ЭЛЕКТРИЧЕСКИХ СИГНАЛОВ И УСИЛИТЕЛЯ ПОСТОЯННОГО ТОКА (УПТ);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530120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 –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ВЫХОДНОЙ КАСКАД УПТ И РЕГИСТРИРУЮЩЕГО УСТРОЙСТВА;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31148" y="6021288"/>
            <a:ext cx="9175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4 –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ИСТОЧНИК ВЫСОКОГО НАПРЯЖЕНИЯ;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-36512" y="6381328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5 –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ИСТОЧНИК ПИТАНИЯ</a:t>
            </a:r>
            <a:r>
              <a:rPr lang="ru-RU" sz="2400" b="1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39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0122" y="598036"/>
            <a:ext cx="91641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ДЕТЕКТОР ИЗЛУЧЕНИЯ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служит для преобразования энергии излучения в энергию электрического сигнала. По преобразованию энергии излучения в другие виды энергии детекторы можно разделить на следующие группы: ионизационные (газовые счетчики, ионизационные камеры, полу­проводниковые счетчики); оптические – сцинтилляционные и фотографические; калориметрические; химические.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0122" y="3789040"/>
            <a:ext cx="91641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ПРЕОБРАЗОВАТЕЛЬ –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устройство преобразующее и усиливающее электрические сигналы от детектора излучения; служит для измерения амплитуды, формы, длительности и количества сигналов. Для этой цели при­меняют различные электронные схемы: формирующие каскады, пересчетные устройства, усилители постоянного тока.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39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19130" y="2924944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Рассмотрим две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ОСНОВНЫЕ ГРУППЫ МЕТОДОВ,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используемых для детектирования ионизирующих излучений при проведении радиометрических измерений.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9566" y="4217020"/>
            <a:ext cx="91535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1)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ИОНИЗАЦИОННЫЕ МЕТОДЫ,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при которых измеряется ток ионизации, т.е. тот ток, который получается при ионизации атомов пролетающей частицей, или замеряется количество импульсов тока ионизации. Для этой цели используются ионизационные камеры и счетчики;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45430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2)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ОПТИЧЕСКИЕ МЕТОДЫ,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при которых мы наблюдаем вспышки сцинтилляции под действием быстрых частиц, траектории частиц в камере Вильсона, или действие частиц на фотопластинки (следы).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1" y="2060848"/>
            <a:ext cx="9163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ИОНИЗАЦИОННЫЕ МЕТОДЫ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3511" y="2739692"/>
            <a:ext cx="91775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 algn="just">
              <a:spcAft>
                <a:spcPts val="600"/>
              </a:spcAft>
            </a:pP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ИОНИЗАЦИОННЫЙ МЕТОД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регистрации излучений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ОСНОВАН НА ИОНИЗИРУЮЩЕМ ДЕЙСТВИИ ИЗЛУЧЕНИЙ.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Под действием любого ионизирующего излучения в веществе (газе) из нейтральных атомов или молекул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ОБРАЗУЮТСЯ ИОНЫ – </a:t>
            </a: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ЧАСТИЦЫ, НЕСУЩИЕ ПОЛОЖИТЕЛЬНЫЕ ИЛИ ОТРИЦАТЕЛЬНЫЕ ЭЛЕКТРИЧЕСКИЕ ЗАРЯДЫ.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Наиболее подвижны ионы в газе. В электрическом поле они довольно быстро перемещаются к соответствующим электродам, вследствие чего рекомбинация незначительна. 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ОТСУТСТВИИ ИСТОЧНИКА ИЗЛУЧЕНИЯ ПРОВОДИМОСТЬ ГАЗА НАСТОЛЬКО МАЛА, ЧТО ПРАКТИЧЕСКИ ЕЮ МОЖНО ПРЕНЕБРЕЧЬ.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63402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Обычно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ГАЗЫ НЕ СОДЕРЖАТ ЭЛЕКТРИЧЕСКИХ ЗАРЯДОВ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 ПЛОХО ПРОВОДЯТ ЭЛЕКТРИЧЕСКИЙ ТОК.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ЧТОБЫ ГАЗ ПРОВОДИЛ ТОК, ЕГО НЕОБХОДИМО ИОНИЗИРОВАТЬ.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Ионизация газа может быть вызвана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ДЕЙСТВИЕМ РАДИОАКТИВНОГО ИЗЛУЧЕНИЯ.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3775680"/>
            <a:ext cx="9163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3" indent="449263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ГАЗОВЫМИ ИОНИЗАЦИОННЫМИ ДЕТЕКТОРАМИ</a:t>
            </a:r>
            <a:r>
              <a:rPr lang="ru-RU" sz="2400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служат:</a:t>
            </a:r>
            <a:r>
              <a:rPr lang="ru-RU" sz="24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ИОНИЗАЦИОННАЯ, КАМЕРА,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ПРОПОРЦИОНАЛЬНЫЕ СЧЕТЧИКИ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 ГАЗОРАЗРЯДНЫЕ СЧЕТЧИКИ.</a:t>
            </a:r>
            <a:r>
              <a:rPr lang="ru-RU" sz="24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Для измерений во всех случаях применяются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ГАЗОВЫЙ ИОНИЗАЦИОННЫЙ ДЕТЕКТОР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РЕГИСТРИРУЮЩАЯ СХЕМА, СОДЕРЖАЩАЯ ЧУВСТВИТЕЛЬНЫЙ ПРИБОР.</a:t>
            </a:r>
            <a:endParaRPr lang="ru-RU" sz="2400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9331"/>
            <a:ext cx="5940152" cy="3896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96136" y="2564904"/>
            <a:ext cx="3347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Рис. 2.2 ‒ Схема ионизационной камеры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5756" y="4263087"/>
            <a:ext cx="91697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ИОНИЗАЦИОННАЯ КАМЕРА,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изображенная на рис.2.2, представляет собой конденсатор, состоящий из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ЭЛЕКТРОДОВ 1 И 2</a:t>
            </a:r>
            <a:r>
              <a:rPr lang="ru-RU" sz="2400" b="1" i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между которыми находится газ. Электрическое поле между электродами создается от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ВНЕШНЕГО ИСТОЧНИКА 4</a:t>
            </a:r>
            <a:r>
              <a:rPr lang="ru-RU" sz="2400" b="1" i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12776"/>
            <a:ext cx="916312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При отсутствии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РАДИОАКТИВНОГО ИСТОЧНИКА 5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ионизации в камере не происходит и прибор, служащий для измерения тока, показывает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нуль. Под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действием ионизирующего излучения в газе камеры возникают положи­тельные и отрицательные ионы. Под действием электрического поля на хаотическое движение ионов накладывается движение дрейфа: отрицательные ионы движутся к положительно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заряженному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электроду, положительные – к отрицательно заряжен­ному электроду. В цепи возникает ток, который регистри­руется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ИЗМЕРИТЕЛЬНЫМ ПРИБОРОМ 3</a:t>
            </a: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7258" y="332656"/>
            <a:ext cx="91512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Если приложенную к цепи разность потенциалов постепенно увеличивать, начиная с нуля, то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 ПОСТОЯННОЙ ИНТЕНСИВНОСТИ ИЗЛУЧЕНИЯ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оказывается, что </a:t>
            </a: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ТОК В ЦЕПИ ВНАЧАЛЕ УВЕЛИЧИВАЕТСЯ ПРОПОРЦИОНАЛЬНО ПРИЛОЖЕННОЙ РАЗНОСТИ ПОТЕНЦИАЛОВ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(Рис.2.3, область </a:t>
            </a:r>
            <a:r>
              <a:rPr lang="ru-RU" sz="2400" b="1" i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а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), а затем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ЕГО УВЕЛИЧЕНИЕ ЗАМЕДЛЯЕТСЯ ДО ТЕХ ПОР, ПОКА ОН НЕ СТАНОВИТСЯ ПОСТОЯННЫМ ПО ВЕЛИЧИНЕ,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несмотря на увеличение разности потенциалов (область </a:t>
            </a:r>
            <a:r>
              <a:rPr lang="ru-RU" sz="2400" b="1" i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б).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 ОЧЕНЬ БОЛЬШИХ РАЗНОСТЯХ ПОТЕНЦИАЛОВ ТОК СНОВА ВОЗРАСТАЕТ, ПОКА НЕ НАСТУПИТ ПРОБОЙ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(область </a:t>
            </a:r>
            <a:r>
              <a:rPr lang="ru-RU" sz="2400" b="1" i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7259" y="5108991"/>
            <a:ext cx="9151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Зависимость ионизационного тока от напряжения называют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ВОЛЬТАМПЕРНОЙ ХАРАКТЕРИСТИКОЙ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ионизационной камеры.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782" y="369331"/>
            <a:ext cx="5738910" cy="37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87538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778040"/>
            <a:ext cx="3707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Рис. 2.3 ‒ Вольтамперная характеристика ионизационной камеры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2958" y="4460919"/>
            <a:ext cx="9156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Более детально вольтамперная характеристика ионизационной камеры может быть представлена и объяснена следующим образом: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3508" y="5847655"/>
            <a:ext cx="9177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ОБЛАСТЬ а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‒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участок, где выполняется закон Ома;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1248" y="366655"/>
            <a:ext cx="91652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ОБЛАСТЬ б ‒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область тока насыщения, где сила тока не зависит от приложенного напряжения. На этом участке все образованные в газе ионы доходят до электродов. Поэтому сила тока насыщения является мерой энергии ионизатора: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1248" y="2319263"/>
            <a:ext cx="9165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1060" algn="r"/>
              </a:tabLst>
            </a:pP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нас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 err="1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n·N·e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                                                                         (2.1)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1248" y="2886035"/>
            <a:ext cx="9165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n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– число быстрых частиц, прошедших через камеру за единицу времени;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789040"/>
            <a:ext cx="9165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     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– число пар ионов, образуемых одной частицей в объеме камеры;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1248" y="4614227"/>
            <a:ext cx="9165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      е – заряд иона (электрона, т.к. чаще всего образуются однозарядные ионы.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4104" y="5733256"/>
            <a:ext cx="1767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000" algn="just"/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нас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= 10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8849877"/>
              </p:ext>
            </p:extLst>
          </p:nvPr>
        </p:nvGraphicFramePr>
        <p:xfrm>
          <a:off x="1646238" y="5516563"/>
          <a:ext cx="6029325" cy="865187"/>
        </p:xfrm>
        <a:graphic>
          <a:graphicData uri="http://schemas.openxmlformats.org/presentationml/2006/ole">
            <p:oleObj spid="_x0000_s11293" name="Equation" r:id="rId3" imgW="2920680" imgH="419040" progId="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607949" y="5589240"/>
            <a:ext cx="492443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2376" y="563196"/>
            <a:ext cx="91663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ОБЛАСТЬ в –</a:t>
            </a:r>
            <a:r>
              <a:rPr lang="ru-RU" sz="2400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область, где наблюдается возрастание силы тока за счет внутренней ударной ионизации ионами, движущимися к электродам. При дальнейшем повышении напряжения ударная ионизация приводит к пробою газов.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57" y="2442368"/>
            <a:ext cx="91367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Рассмотрим ряд явлений и факторов, от которых зависит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ВЕЛИЧИНА ИОНИЗАЦИОННОГО ТОКА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 ФОРМА ИМПУЛЬСА.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Необходимо отметить, что в отсутствие ионизирующего агента, ток в ионизационной камере не равен нулю. Этот ток называется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ФОНОВЫЙ ИЛИ ОСТАТОЧНЫЙ ТОК,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который вызывается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КОСМИЧЕСКИМИ ЛУЧАМИ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 РАДИОАКТИВНЫМИ ЗАГРЯЗНЕНИЯМИ,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которые имеются в воздухе  и в материале камеры. Этот фоновый ток необходимо учитывать при измерениях, особенно в тех случаях, когда интенсивность излучения мала.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3265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45000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+mj-lt"/>
                <a:ea typeface="Times New Roman"/>
              </a:rPr>
              <a:t>РАБОТА ИОНИЗАЦИИ. ТОРМОЗНАЯ СПОСОБНОСТЬ</a:t>
            </a:r>
            <a:endParaRPr lang="ru-RU" sz="2800" dirty="0">
              <a:solidFill>
                <a:srgbClr val="FF0000"/>
              </a:solidFill>
              <a:effectLst/>
              <a:latin typeface="+mj-lt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764704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РАБОТОЙ ИОНИЗАЦИИ (</a:t>
            </a: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</a:t>
            </a:r>
            <a:r>
              <a:rPr lang="ru-RU" sz="2400" b="1" dirty="0" smtClean="0">
                <a:solidFill>
                  <a:srgbClr val="993366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называется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СРЕДНЯЯ РАБОТА, ЗАТРАЧИВАЕМАЯ НА ОБРАЗОВАНИЕ ОДНОЙ ПАРЫ ИОНОВ В ГАЗЕ.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Если в объеме камеры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ЧАСТИЦА ТЕРЯЕТ ЭНЕРГИЮ 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W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то: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55436894"/>
              </p:ext>
            </p:extLst>
          </p:nvPr>
        </p:nvGraphicFramePr>
        <p:xfrm>
          <a:off x="539552" y="2204864"/>
          <a:ext cx="1187254" cy="936104"/>
        </p:xfrm>
        <a:graphic>
          <a:graphicData uri="http://schemas.openxmlformats.org/presentationml/2006/ole">
            <p:oleObj spid="_x0000_s12341" name="Формула" r:id="rId3" imgW="495085" imgH="393529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63688" y="2420888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нас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80750436"/>
              </p:ext>
            </p:extLst>
          </p:nvPr>
        </p:nvGraphicFramePr>
        <p:xfrm>
          <a:off x="2843809" y="2204865"/>
          <a:ext cx="799112" cy="936103"/>
        </p:xfrm>
        <a:graphic>
          <a:graphicData uri="http://schemas.openxmlformats.org/presentationml/2006/ole">
            <p:oleObj spid="_x0000_s12342" name="Формула" r:id="rId4" imgW="330057" imgH="393529" progId="Equation.3">
              <p:embed/>
            </p:oleObj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563888" y="2420888"/>
            <a:ext cx="5580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5941060" algn="r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	(2.2)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49" y="328498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т.е.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ТОК НАСЫЩЕНИЯ ОБРАТНО ПРОПОРЦИОНАЛЕН РАБОТЕ ИОНИЗАЦИИ.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19130" y="4293096"/>
            <a:ext cx="91631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РАБОТА ИОНИЗАЦИИ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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ЗАВИСИТ ОТ РОДА ГАЗА,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А ДЛЯ ОПРЕДЕЛЕННОГО</a:t>
            </a:r>
            <a:r>
              <a:rPr lang="ru-RU" sz="2400" b="1" i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ГАЗА –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ОТ ПРИРОДЫ ИОНИЗИРУЮЩИХ ЧАСТИЦ И ОТ ИХ ЭНЕРГИИ.</a:t>
            </a:r>
            <a:r>
              <a:rPr lang="ru-RU" sz="2400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Например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 зависимость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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в воздухе от энергии электрона приведена в табл. 2.1.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3693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ТАБЛИЦА 2.1 ‒ ЗАВИСИМОСТЬ РАБОТЫ ИОНИЗАЦИИ ОТ ЭНЕРГИИ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8409514"/>
              </p:ext>
            </p:extLst>
          </p:nvPr>
        </p:nvGraphicFramePr>
        <p:xfrm>
          <a:off x="19129" y="1200329"/>
          <a:ext cx="9124871" cy="1527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791"/>
                <a:gridCol w="936104"/>
                <a:gridCol w="864096"/>
                <a:gridCol w="864096"/>
                <a:gridCol w="936104"/>
                <a:gridCol w="936104"/>
                <a:gridCol w="755576"/>
              </a:tblGrid>
              <a:tr h="763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Энергия </a:t>
                      </a: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-излучения, МэВ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</a:tr>
              <a:tr h="763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Работа ионизации, эВ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44,5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383" y="3284398"/>
            <a:ext cx="916312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Возрастание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связано с тем, что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УВЕЛИЧЕНИЕМ ЭНЕРГИИ ЧАСТИЦЫ УМЕНЬШАЕТСЯ ВРЕМЯ ЕЕ ВЗАИМОДЕЙСТВИЯ С АТОМОМ.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Поэтому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УМЕНЬШАЕТСЯ ВЕРОЯТНОСТЬ ИОНИЗАЦИИ И УВЕЛИЧИВАЕТСЯ ВЕРОЯТНОСТЬ ВОЗБУЖДЕНИЯ.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свою очередь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W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– ЭНЕРГИЯ, ПОТЕРЯННАЯ ЧАСТИЦЕЙ (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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ОБЪЕМЕ КАМЕРЫ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933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ПРОПОРЦИОНАЛЬНА ТОРМОЗНОЙ СПОСОБНОСТИ ГАЗА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9933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</a:t>
            </a:r>
            <a:r>
              <a:rPr kumimoji="0" lang="ru-RU" sz="2400" b="1" i="0" u="none" strike="noStrike" cap="none" normalizeH="0" baseline="-30000" dirty="0" smtClean="0">
                <a:ln>
                  <a:noFill/>
                </a:ln>
                <a:solidFill>
                  <a:srgbClr val="9933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г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933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Следовательно,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ТОК НАСЫЩЕНИЯ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при измерении легких частиц и 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-излучения)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ПРЯМОПРОПОРЦИОНАЛЕН ТОРМОЗНОЙ СПОСОБНОСТИ ГАЗА В КАМЕРЕ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ОБРАТНО ПРОПОРЦИОНАЛЕН РАБОТЕ ИОНИЗАЦИИ,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т.е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lang="ru-RU" sz="2400" b="1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132856"/>
            <a:ext cx="971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</a:t>
            </a:r>
            <a:r>
              <a:rPr lang="ru-RU" sz="2400" b="1" baseline="-300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г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</a:t>
            </a:r>
            <a:endParaRPr lang="ru-R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1881205"/>
              </p:ext>
            </p:extLst>
          </p:nvPr>
        </p:nvGraphicFramePr>
        <p:xfrm>
          <a:off x="917575" y="1988840"/>
          <a:ext cx="415086" cy="864096"/>
        </p:xfrm>
        <a:graphic>
          <a:graphicData uri="http://schemas.openxmlformats.org/presentationml/2006/ole">
            <p:oleObj spid="_x0000_s14424" name="Формула" r:id="rId3" imgW="203040" imgH="431640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31640" y="2175247"/>
            <a:ext cx="7812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сила ионизационного тока в газе,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6211" y="3009767"/>
            <a:ext cx="1647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если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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3087578"/>
              </p:ext>
            </p:extLst>
          </p:nvPr>
        </p:nvGraphicFramePr>
        <p:xfrm>
          <a:off x="1544613" y="2865751"/>
          <a:ext cx="435099" cy="851281"/>
        </p:xfrm>
        <a:graphic>
          <a:graphicData uri="http://schemas.openxmlformats.org/presentationml/2006/ole">
            <p:oleObj spid="_x0000_s14425" name="Формула" r:id="rId4" imgW="215806" imgH="431613" progId="Equation.3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979712" y="3009767"/>
            <a:ext cx="7164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сила ионизационного тока в воздухе,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1" y="3831431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справедливо отношение:</a:t>
            </a:r>
            <a:endParaRPr lang="ru-RU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9372897"/>
              </p:ext>
            </p:extLst>
          </p:nvPr>
        </p:nvGraphicFramePr>
        <p:xfrm>
          <a:off x="467544" y="4471174"/>
          <a:ext cx="1556465" cy="902042"/>
        </p:xfrm>
        <a:graphic>
          <a:graphicData uri="http://schemas.openxmlformats.org/presentationml/2006/ole">
            <p:oleObj spid="_x0000_s14426" name="Формула" r:id="rId5" imgW="748975" imgH="431613" progId="Equation.3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979712" y="4734412"/>
            <a:ext cx="7164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5941060" algn="r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2.3)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10436" y="5622339"/>
            <a:ext cx="91544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причем большую роль играет отношение тормозных способностей, приведенное в табл. 2.2.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8239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ТАБЛИЦА 2.2 ‒ ОТНОСИТЕЛЬНЫЕ ПАРАМЕТРЫ РАБОТЫ ИОНИЗАЦИИ ИОНИЗАЦИОННОЙ И ТОРМОЗНОЙ СПОСОБНОСТЕЙ РАЗЛИЧНЫХ ГАЗОВ И ВОЗДУХА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1378382"/>
              </p:ext>
            </p:extLst>
          </p:nvPr>
        </p:nvGraphicFramePr>
        <p:xfrm>
          <a:off x="0" y="1582726"/>
          <a:ext cx="9144000" cy="3142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Газ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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</a:t>
                      </a: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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S=S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</a:t>
                      </a: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/S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</a:t>
                      </a: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0,98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0,17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0,17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1,15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0,16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0,19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</a:t>
                      </a:r>
                      <a:r>
                        <a:rPr lang="en-US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1,03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1,13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</a:t>
                      </a:r>
                      <a:r>
                        <a:rPr lang="en-US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1,51</a:t>
                      </a:r>
                    </a:p>
                  </a:txBody>
                  <a:tcPr marL="68580" marR="68580" marT="0" marB="0"/>
                </a:tc>
              </a:tr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0,97</a:t>
                      </a:r>
                    </a:p>
                  </a:txBody>
                  <a:tcPr marL="68580" marR="68580" marT="0" marB="0"/>
                </a:tc>
              </a:tr>
              <a:tr h="448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r>
                        <a:rPr lang="en-US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</a:t>
                      </a:r>
                      <a:r>
                        <a:rPr lang="ru-RU" sz="2400" b="1" baseline="-250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ru-RU" sz="2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2,58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256" y="4883676"/>
            <a:ext cx="91367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 таблице 2.2 можно выбирать газ для заполнения камеры, обеспечивающий получение максимального тока, при измерении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-излучения.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излучения вид газа не имеет значения.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ПОДВИЖНОСТЬ ИОНОВ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1248" y="692696"/>
            <a:ext cx="9165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Подвижность ионов определяется из соотношения: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0436" y="1052736"/>
            <a:ext cx="9154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5941060" algn="r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V=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·E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2.4)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0437" y="1412776"/>
            <a:ext cx="9154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V – скорость движения ионов в см/с;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" y="1918573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dirty="0" smtClean="0">
                <a:latin typeface="Times New Roman"/>
                <a:ea typeface="Times New Roman"/>
              </a:rPr>
              <a:t> 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 – напряженность электрического поля, В/см.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276872"/>
            <a:ext cx="91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Поэтому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ПОДВИЖНОСТЬ ИОНА –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ЭТО СКОРОСТЬ ЕГО ДВИЖЕНИЯ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см/с)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НАПРЯЖЕННОСТИ ЭЛЕКТРИЧЕСКОГО ПОЛЯ 1 В/см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[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] =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cм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/с: см/В = 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В·с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7315"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Значения подвижности некоторых ионов представлены в табл. 2.3.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35493" y="4207728"/>
            <a:ext cx="91652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табл. 2.3. видно, что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(подвижное количество ионов) имеет порядок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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1см</a:t>
            </a:r>
            <a:r>
              <a:rPr lang="ru-RU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ru-RU" sz="2400" b="1" dirty="0" err="1" smtClean="0">
                <a:latin typeface="Arial" pitchFamily="34" charset="0"/>
                <a:ea typeface="Times New Roman"/>
                <a:cs typeface="Arial" pitchFamily="34" charset="0"/>
              </a:rPr>
              <a:t>В•с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у чистых благородных газов (у чистого 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может достигать нескольких сот. Это происходит, когда отрицательный ион намного легче положительного, т.е. можно предположить, что в чистых благородных газах роль отрицательного иона играет электрон.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69332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7315"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ТАБЛИЦА 2.3 ‒ ПОДВИЖНОСТЬ ПОЛОЖИТЕЛЬНЫХ И ОТРИЦАТЕЛЬНЫХ ИОНОВ ГАЗОВ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4165653"/>
              </p:ext>
            </p:extLst>
          </p:nvPr>
        </p:nvGraphicFramePr>
        <p:xfrm>
          <a:off x="-2" y="1200327"/>
          <a:ext cx="9144000" cy="1675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530698"/>
                <a:gridCol w="576064"/>
                <a:gridCol w="648072"/>
                <a:gridCol w="683566"/>
              </a:tblGrid>
              <a:tr h="59887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Газ</a:t>
                      </a:r>
                    </a:p>
                    <a:p>
                      <a:pPr algn="r"/>
                      <a:r>
                        <a:rPr lang="ru-RU" sz="16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Ион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lToT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Воз-дух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</a:t>
                      </a:r>
                      <a:r>
                        <a:rPr lang="ru-RU" sz="12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техн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техн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r>
                        <a:rPr lang="ru-RU" sz="12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техн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r>
                        <a:rPr lang="ru-RU" sz="12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</a:t>
                      </a:r>
                      <a:r>
                        <a:rPr lang="ru-RU" sz="12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техн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</a:t>
                      </a:r>
                      <a:r>
                        <a:rPr lang="en-US" sz="12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</a:t>
                      </a:r>
                      <a:r>
                        <a:rPr lang="en-US" sz="12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вода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Этил.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спирт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Хлоро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R="10731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форм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</a:tr>
              <a:tr h="477670"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</a:t>
                      </a:r>
                      <a:r>
                        <a:rPr lang="ru-RU" sz="1200" b="1" baseline="30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1,35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5,9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5,09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5,09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1,27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1,27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1,31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1,37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1,37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0,84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0,41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0,39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0,19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</a:tr>
              <a:tr h="598875"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</a:t>
                      </a:r>
                      <a:r>
                        <a:rPr lang="ru-RU" sz="1200" b="1" baseline="30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1,87</a:t>
                      </a:r>
                      <a:endParaRPr lang="ru-RU" sz="14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8,2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6,31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до500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1,84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До145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1,80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1,7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до200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0,98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R="107315" indent="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0,16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384" y="2924944"/>
            <a:ext cx="91266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У электроотрицательных газов (О</a:t>
            </a:r>
            <a:r>
              <a:rPr lang="ru-RU" sz="2400" b="1" baseline="-25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галогены)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‒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имеет примерно ту же величину, что и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. Полагают, что в этом случае отрицательный ион образуется в результате захвата электрона молекулой или атомом электроотрицательного газа (О</a:t>
            </a:r>
            <a:r>
              <a:rPr lang="ru-RU" sz="2400" b="1" baseline="-25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). Достаточно небольшой примеси электроотрицательного газа (воздуха), чтобы подвижность отрицательного иона даже у благородных газов резко уменьшилась.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94934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По типу собираемых отрицательных ионов ионизационные камеры делятся на камеры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 ИОННЫМ СОБИРАНИЕМ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 камеры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 ЭЛЕКТРОННЫМ СОБИРАНИЕМ.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Последние должны заполняться чистыми благородными газами (то есть быть хорошо очищенными от электроотрицательных газов, например таких, как воздух).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99695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области умеренных давлений (до нескольких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атм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ПОДВИЖНОСТЬ ИОНОВ ОБРАТНО ПРОПОРЦИОНАЛЬНА ДАВЛЕНИЮ ГАЗА,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т.е.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 =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const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22108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450000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ДИФФУЗИЯ ИОНОВ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57706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движении ионов к противоположно заряженным электродам камеры возникает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НЕОДНОРОДНОСТЬ КОНЦЕНТРАЦИЙ ИОНОВ ПО ОБЪЕМУ КАМЕРЫ.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ГРАДИЕНТ КОНЦЕНТРАЦИИ ИОНОВ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ВЫЗЫВАЕТ ДИФФУЗИЮ ИОНОВ,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направленную против действия электрического поля. </a:t>
            </a:r>
            <a:endParaRPr lang="ru-RU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Поэтому при малом напряжении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ЧАСТЬ ИОНОВ ЗА СЧЕТ ДИФФУЗИИ МОЖЕТ ПОПАСТЬ НА ОДНОИМЕННЫЙ ЭЛЕКТРОД ИЛИ НА СТЕНКИ КАМЕРЫ.</a:t>
            </a:r>
            <a:endParaRPr lang="ru-RU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10430"/>
            <a:ext cx="3717790" cy="51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9952" y="4221088"/>
            <a:ext cx="4994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Рис.2.4 ‒ Распределение концентрации ионов около анода и катода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73276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 этим причинам часть ионов не будет попадать на соответствующие электроды и не будет учитываться при измерении тока. Это имеет место в 1 и 2 областях вольтамперной характеристики.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ЭФФЕКТ ДИФФУЗИИ ИОНОВ УМЕНЬШАЕТСЯ ПО МЕРЕ УВЕЛИЧЕНИЯ НАПРЯЖЕНИЯ,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 ОБЛАСТИ ТОКА НАСЫЩЕНИЯ ВЛИЯНИЕМ ДИФФУЗИИ ИОНОВ МОЖНО ПРЕНЕБРЕЧЬ.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Нужно иметь в виду, что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ВЗАИМОДИФФУЗИЯ ПРОТИВОПОЛОЖНО ЗАРЯЖЕННЫХ ИОНОВ СОПРОВОЖДАЕТСЯ ИХ РЕКОМБИНАЦИЕЙ.</a:t>
            </a:r>
            <a:endParaRPr lang="ru-RU" sz="2400" b="1" dirty="0">
              <a:solidFill>
                <a:srgbClr val="9933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525300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РЕКОМБИНАЦИЯ ‒</a:t>
            </a:r>
            <a:r>
              <a:rPr lang="ru-RU" sz="2400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процесс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обратный ионизации, т.е. процесс образования нейтральных молекул при столкновении ионов противоположных знаков.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55151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РЕКОМБИНАЦИЯ ИОНОВ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5200" y="369332"/>
            <a:ext cx="9179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ОБЪЕМНАЯ РЕКОМБИНАЦИЯ ‒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количество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рекомбинирующих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за единицу времени в единице объема пар ионов пропорционально концентрации ионов каждого знака.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5201" y="1844824"/>
            <a:ext cx="917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Пусть</a:t>
            </a:r>
          </a:p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‒ число положительных и отрицательных ионов в 1 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924944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q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число пар ионов, образующихся вновь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за счет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ионизации за 1 с в 1 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64502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Тогда: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4812453"/>
              </p:ext>
            </p:extLst>
          </p:nvPr>
        </p:nvGraphicFramePr>
        <p:xfrm>
          <a:off x="539552" y="3933056"/>
          <a:ext cx="2448272" cy="945924"/>
        </p:xfrm>
        <a:graphic>
          <a:graphicData uri="http://schemas.openxmlformats.org/presentationml/2006/ole">
            <p:oleObj spid="_x0000_s15385" name="Формула" r:id="rId3" imgW="1016000" imgH="393700" progId="Equation.3">
              <p:embed/>
            </p:oleObj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843808" y="4211796"/>
            <a:ext cx="6300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5941060" algn="r"/>
              </a:tabLst>
            </a:pP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,	(2.5)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0344" y="4797152"/>
            <a:ext cx="91543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‒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 РЕКОМБИНАЦИИ,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определяющий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вероятность рекомбинации для данного газа при постоянных температуре и давлении.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7248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(а это справедливо в большинстве случаев,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не равно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только в специальных условиях, изменяющих концентрацию ионов одного знака), то: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1345167"/>
              </p:ext>
            </p:extLst>
          </p:nvPr>
        </p:nvGraphicFramePr>
        <p:xfrm>
          <a:off x="539552" y="1755154"/>
          <a:ext cx="1944216" cy="953766"/>
        </p:xfrm>
        <a:graphic>
          <a:graphicData uri="http://schemas.openxmlformats.org/presentationml/2006/ole">
            <p:oleObj spid="_x0000_s16461" name="Формула" r:id="rId3" imgW="812447" imgH="393529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39752" y="2043186"/>
            <a:ext cx="68188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-1350645" algn="l"/>
                <a:tab pos="5941060" algn="r"/>
              </a:tabLst>
            </a:pP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,	</a:t>
            </a:r>
            <a:r>
              <a:rPr lang="ru-RU" sz="2400" b="1" spc="-100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           (2.6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29" y="2886035"/>
            <a:ext cx="9177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Исследуем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ДВА ЧАСТИЧНЫХ РЕШЕНИЯ ЭТОГО УРАВНЕНИЯ.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9129" y="3947572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СТАЦИОНАРНОЕ СОСТОЯНИЕ,</a:t>
            </a:r>
            <a:r>
              <a:rPr lang="ru-RU" sz="2400" dirty="0" smtClean="0">
                <a:latin typeface="Arial" pitchFamily="34" charset="0"/>
                <a:ea typeface="Times New Roman"/>
                <a:cs typeface="Arial" pitchFamily="34" charset="0"/>
              </a:rPr>
              <a:t>      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т.е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ЧИСЛО ОБРАЗУЮЩИХСЯ ИОНОВ РАВНО ЧИСЛУ РЕКОМБИНИРУЮЩИХ ИОНОВ.</a:t>
            </a:r>
            <a:r>
              <a:rPr lang="ru-RU" sz="2400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Оно наступает через длительный промежуток времени.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52574749"/>
              </p:ext>
            </p:extLst>
          </p:nvPr>
        </p:nvGraphicFramePr>
        <p:xfrm>
          <a:off x="6181248" y="3668832"/>
          <a:ext cx="911032" cy="785372"/>
        </p:xfrm>
        <a:graphic>
          <a:graphicData uri="http://schemas.openxmlformats.org/presentationml/2006/ole">
            <p:oleObj spid="_x0000_s16462" name="Формула" r:id="rId4" imgW="457002" imgH="393529" progId="Equation.3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-9449" y="5801894"/>
            <a:ext cx="9153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q=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n=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.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2.7)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7333939"/>
              </p:ext>
            </p:extLst>
          </p:nvPr>
        </p:nvGraphicFramePr>
        <p:xfrm>
          <a:off x="4283968" y="5540107"/>
          <a:ext cx="591142" cy="985237"/>
        </p:xfrm>
        <a:graphic>
          <a:graphicData uri="http://schemas.openxmlformats.org/presentationml/2006/ole">
            <p:oleObj spid="_x0000_s16463" name="Формула" r:id="rId5" imgW="266469" imgH="444114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 уравнение дает возможность вычислить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ПЛОТНОСТЬ ИОНИЗАЦИИ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концентрации ионов)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НАСТУПЛЕНИИ СТАЦИОНАРНОГО СОСТОЯНИЯ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 ЗАВИСИМОСТИ ОТ ИНТЕНСИВНОСТИ ИЗЛУЧЕНИЯ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 ОТ СВОЙСТВ ГАЗА (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);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или наоборот: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НА ОСНОВАНИИ ИЗМЕРЕНИЙ ПЛОТНОСТИ ИОНИЗАЦИИ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СУДИТЬ ОБ ИНТЕНСИВНОСТИ ИЗЛУЧЕНИЯ.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92494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РЕКОМБИНАЦИЯ ПОСЛЕ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однократной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кратковременной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ИОНИЗАЦИИ: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763589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1060" algn="r"/>
              </a:tabLst>
            </a:pP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q=0,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тогда                    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2.8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6959123"/>
              </p:ext>
            </p:extLst>
          </p:nvPr>
        </p:nvGraphicFramePr>
        <p:xfrm>
          <a:off x="2371787" y="3573016"/>
          <a:ext cx="1552141" cy="871100"/>
        </p:xfrm>
        <a:graphic>
          <a:graphicData uri="http://schemas.openxmlformats.org/presentationml/2006/ole">
            <p:oleObj spid="_x0000_s17480" name="Формула" r:id="rId3" imgW="698197" imgH="393529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443711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0,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                  </a:t>
            </a:r>
            <a:r>
              <a:rPr lang="ru-RU" sz="2400" b="1" dirty="0" smtClean="0">
                <a:latin typeface="Times New Roman"/>
                <a:ea typeface="Times New Roman"/>
              </a:rPr>
              <a:t>;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</a:t>
            </a:r>
            <a:r>
              <a:rPr lang="ru-RU" sz="2400" dirty="0" smtClean="0">
                <a:latin typeface="Times New Roman"/>
                <a:ea typeface="Times New Roman"/>
              </a:rPr>
              <a:t>;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34049030"/>
              </p:ext>
            </p:extLst>
          </p:nvPr>
        </p:nvGraphicFramePr>
        <p:xfrm>
          <a:off x="2699792" y="4149080"/>
          <a:ext cx="1440160" cy="1107815"/>
        </p:xfrm>
        <a:graphic>
          <a:graphicData uri="http://schemas.openxmlformats.org/presentationml/2006/ole">
            <p:oleObj spid="_x0000_s17481" name="Формула" r:id="rId4" imgW="647419" imgH="495085" progId="Equation.3">
              <p:embed/>
            </p:oleObj>
          </a:graphicData>
        </a:graphic>
      </p:graphicFrame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7355528"/>
              </p:ext>
            </p:extLst>
          </p:nvPr>
        </p:nvGraphicFramePr>
        <p:xfrm>
          <a:off x="4427984" y="4292600"/>
          <a:ext cx="4512816" cy="898907"/>
        </p:xfrm>
        <a:graphic>
          <a:graphicData uri="http://schemas.openxmlformats.org/presentationml/2006/ole">
            <p:oleObj spid="_x0000_s17482" name="Формула" r:id="rId5" imgW="2184120" imgH="431640" progId="Equation.3">
              <p:embed/>
            </p:oleObj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-1" y="522920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2340610" algn="l"/>
                <a:tab pos="5941060" algn="r"/>
              </a:tabLst>
            </a:pP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‒ n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t∙n·n</a:t>
            </a:r>
            <a:r>
              <a:rPr lang="en-US" sz="2400" b="1" baseline="-25000" dirty="0" err="1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;	n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o 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=  n +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t·n·n</a:t>
            </a:r>
            <a:r>
              <a:rPr lang="en-US" sz="2400" b="1" baseline="-25000" dirty="0" err="1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;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2.9)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2" y="5713028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1060" algn="r"/>
              </a:tabLst>
            </a:pP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(1 +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);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2.10)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88610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8610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1060" algn="r"/>
              </a:tabLst>
            </a:pP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.       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2.11)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89991956"/>
              </p:ext>
            </p:extLst>
          </p:nvPr>
        </p:nvGraphicFramePr>
        <p:xfrm>
          <a:off x="383166" y="689553"/>
          <a:ext cx="1884578" cy="867239"/>
        </p:xfrm>
        <a:graphic>
          <a:graphicData uri="http://schemas.openxmlformats.org/presentationml/2006/ole">
            <p:oleObj spid="_x0000_s18457" name="Формула" r:id="rId3" imgW="939392" imgH="431613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19129" y="1844824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 уравнение определяет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ЗАКОН УБЫВАНИЯ КОНЦЕНТРАЦИИ ИОНОВ ВО ВРЕМЕНИ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после кратковременной однократной ионизации (или после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удаления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источника ионизации).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этого уравнения следует, что концентрация ионов уменьшается в 2 раза, т.е.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1/2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за время 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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spc="-100" baseline="-25000" dirty="0">
                <a:latin typeface="Arial" pitchFamily="34" charset="0"/>
                <a:ea typeface="Times New Roman"/>
                <a:cs typeface="Arial" pitchFamily="34" charset="0"/>
              </a:rPr>
              <a:t>½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 = 1/ 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</a:t>
            </a:r>
            <a:r>
              <a:rPr lang="en-US" sz="2400" b="1" spc="-100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spc="-100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ru-RU" sz="2400" b="1" spc="-100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87" y="4509120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 РЕКОМБИНАЦИИ ЗАВИСИТ ОТ РОДА ГАЗА И ОТ ДАВЛЕНИЯ.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939" y="5589240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Приведем таблицу значений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для некоторых газов при 0 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°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 и р = 1 атм.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2946" y="354596"/>
            <a:ext cx="9176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ТАБЛИЦА 2.4 ‒ ЗНАЧЕНИЯ КОЭФФИЦИЕНТОВ РЕКОМБИНАЦИИ РАЗЛИЧНЫХ ГАЗОВ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6940518"/>
              </p:ext>
            </p:extLst>
          </p:nvPr>
        </p:nvGraphicFramePr>
        <p:xfrm>
          <a:off x="2" y="1196752"/>
          <a:ext cx="9143995" cy="1340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7982"/>
                <a:gridCol w="1224136"/>
                <a:gridCol w="720080"/>
                <a:gridCol w="720080"/>
                <a:gridCol w="576064"/>
                <a:gridCol w="720080"/>
                <a:gridCol w="755573"/>
              </a:tblGrid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Газ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Воздух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</a:t>
                      </a:r>
                      <a:r>
                        <a:rPr lang="ru-RU" sz="2400" b="1" spc="-1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</a:t>
                      </a:r>
                      <a:r>
                        <a:rPr lang="ru-RU" sz="2400" b="1" spc="-1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</a:t>
                      </a:r>
                      <a:r>
                        <a:rPr lang="ru-RU" sz="2400" b="1" spc="-1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en-US" sz="2400" b="1" spc="-1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en-US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359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Коэффициент рекомбинации, </a:t>
                      </a:r>
                      <a:r>
                        <a:rPr lang="ru-RU" sz="2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</a:t>
                      </a:r>
                      <a:r>
                        <a:rPr lang="en-US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ru-RU" sz="2400" b="1" spc="-100" baseline="30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‒6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1,66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1,7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1,45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ru-RU" sz="2400" b="1" spc="-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0,85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46199" y="2636912"/>
            <a:ext cx="9190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области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ДАВЛЕНИЙ,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близких к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АТМОСФЕРНОМУ,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 РЕКОМБИНАЦИИ ПРОПОРЦИОНАЛЕН ДАВЛЕНИЮ,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высоких давлениях рост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замедляется.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800" b="1" dirty="0" smtClean="0">
                <a:solidFill>
                  <a:srgbClr val="FF0000"/>
                </a:solidFill>
                <a:latin typeface="+mj-lt"/>
                <a:ea typeface="Times New Roman"/>
              </a:rPr>
              <a:t>КОЛОННАЯ РЕКОМБИНАЦИЯ</a:t>
            </a:r>
            <a:endParaRPr lang="ru-RU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2183088"/>
              </p:ext>
            </p:extLst>
          </p:nvPr>
        </p:nvGraphicFramePr>
        <p:xfrm>
          <a:off x="35496" y="874017"/>
          <a:ext cx="3384376" cy="1374366"/>
        </p:xfrm>
        <a:graphic>
          <a:graphicData uri="http://schemas.openxmlformats.org/presentationml/2006/ole">
            <p:oleObj spid="_x0000_s19503" r:id="rId3" imgW="914400" imgH="914400" progId="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23308966"/>
              </p:ext>
            </p:extLst>
          </p:nvPr>
        </p:nvGraphicFramePr>
        <p:xfrm>
          <a:off x="-36512" y="2276872"/>
          <a:ext cx="3581450" cy="1080120"/>
        </p:xfrm>
        <a:graphic>
          <a:graphicData uri="http://schemas.openxmlformats.org/presentationml/2006/ole">
            <p:oleObj spid="_x0000_s19504" r:id="rId4" imgW="914400" imgH="914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635896" y="1772816"/>
            <a:ext cx="5508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. 2.5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Типы колонной рекомбинации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77568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Вычисления здесь более сложны, т.к. концентрация ионов неравномерна по объему. Проведем только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КАЧЕСТВЕННУЮ ОЦЕНКУ ОСОБЕННОСТЕЙ КОЛОННОЙ РЕКОМБИНАЦИИ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сравнению с объемной. В зависимости от интенсивности излучения происходит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РЕКОМБИНАЦИЯ ИОНОВ ВНУТРИ ОДНОЙ КОЛОНКИ,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или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МЕЖКОЛОННАЯ РЕКОМБИНАЦИЯ.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tabLst>
                <a:tab pos="5940425" algn="l"/>
              </a:tabLst>
            </a:pP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МАЛОЙ ИНТЕНСИВНОСТИ ИЗЛУЧЕНИЯ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(при малом числе колонок) основную роль играет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РЕКОМБИНАЦИЯ ИОНОВ ВНУТРИ КОЛОНКИ.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В этом случае 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ИОНИЗАЦИОННЫЙ ТОК В КАМЕРЕ ПРОПОРЦИОНАЛЕН ИНТЕНСИВНОСТИ ИОНИЗИРУЮЩЕГО АГЕНТА,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т.к. он определяется числом колонок, если рекомбинация во всех колонках одинакова.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9558" y="2780928"/>
            <a:ext cx="91635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Абсолютная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РЕКОМБИНАЦИИ ЗАВИСИТ ОТ ОРИЕНТАЦИИ КОЛОНКИ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ПО ОТНОШЕНИЮ К НАПРАВЛЕНИЮ ЛИНИЙ ЭЛЕКТРИЧЕСКОГО ПОЛЯ.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Она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МАКСИМАЛЬНА,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КОЛОНКА СОВПАДАЕТ С СИЛОВЫМИ ЛИНИЯМИ ЭЛЕКТРИЧЕСКОГО ПОЛЯ,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т.к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ПОЛЕ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этом случае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НЕ ВЫВОДИТ ИОНЫ ИЗ КОЛОНКИ.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116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Рекомбинация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МИНИМАЛЬНА,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КОЛОНКИ ПЕРПЕНДИКУЛЯРНЫ СИЛОВЫМ ЛИНИЯМ ЭЛЕКТРИЧЕСКОГО ПОЛЯ,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т.к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в этом случае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ЭЛЕКТРИЧЕСКОЕ ПОЛЕ ВЫТЯГИВАЕТ ИОНЫ ИЗ КОЛОНКИ, УМЕНЬШАЯ ЧИСЛО РЕКОМБИНАЦИЙ.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56" y="332656"/>
            <a:ext cx="91367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ПРОПОРЦИОНАЛЬНОСТЬ ИОНИЗАЦИОННОГО ТОКА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 ИНТЕНСИВНОСТИ ИОНИЗИРУЮЩЕГО АГЕНТА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НАРУШАЕТСЯ ПРИ ПОЯВЛЕНИИ МЕЖКОЛОННОЙ РЕКОМБИНАЦИИ,</a:t>
            </a:r>
            <a:r>
              <a:rPr lang="ru-RU" sz="2400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т.к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в этом случае степень рекомбинации не будет одинакова при различных интенсивностях излучения (она будет возрастать с увеличением числа колонок).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56" y="2996952"/>
            <a:ext cx="913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3690620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РАБОТА ИОНИЗАЦИОННЫХ КАМЕР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3429000"/>
            <a:ext cx="9163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Ионизационная камера работает в области насыщения, т.е. без газового усиления.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29" y="4187989"/>
            <a:ext cx="9163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Разность потенциалов, приложенная к камере, заставляет ионы двигаться к электродам и собираться на них. При этом изменяется потенциал электродов, появляется импульс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напряжения</a:t>
            </a:r>
            <a:r>
              <a:rPr lang="ru-RU" sz="2400" dirty="0">
                <a:latin typeface="Times New Roman"/>
                <a:ea typeface="Times New Roman"/>
              </a:rPr>
              <a:t>: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7311" y="5517232"/>
            <a:ext cx="9171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5941060" algn="r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2.12)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55" y="5805264"/>
            <a:ext cx="9136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– количество электричества, Кл;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7312" y="6165304"/>
            <a:ext cx="9171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 – емкость, Ф.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4138864"/>
              </p:ext>
            </p:extLst>
          </p:nvPr>
        </p:nvGraphicFramePr>
        <p:xfrm>
          <a:off x="-1" y="363652"/>
          <a:ext cx="6919951" cy="6377716"/>
        </p:xfrm>
        <a:graphic>
          <a:graphicData uri="http://schemas.openxmlformats.org/presentationml/2006/ole">
            <p:oleObj spid="_x0000_s20502" r:id="rId3" imgW="2771775" imgH="2562225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637023" y="404664"/>
            <a:ext cx="5508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Рис.2.6 ‒ Схема  ионизационной камеры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693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Чем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МЕНЬШЕ ЕМКОСТЬ КАМЕРЫ И ПОДВОДЯЩИХ ПРОВОДОВ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тем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БОЛЬШЕ ИМПУЛЬС НАПРЯЖЕНИЯ,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U.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1124744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зависимости от назначения можно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РАЗДЕЛИТЬ НА ДВЕ ГРУППЫ: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31" y="1844824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ИМПУЛЬСНЫЕ ИЛИ СЧЕТНО-ИОНИЗАЦИОННЫЕ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регистрации числа импульсов;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3510" y="2636912"/>
            <a:ext cx="9177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ИНТЕГРИРУЮЩИЕ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измерения суммарной ионизации.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9566" y="3356992"/>
            <a:ext cx="9153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Основное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РАЗЛИЧИЕ МЕЖДУ ИМПУЛЬСНЫМИ И ИНТЕГРИРУЮЩИМИ ИОНИЗАЦИОННЫМИ КАМЕРАМИ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состоит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 РАЗНОМ ЗНАЧЕНИИ ПОСТОЯННОЙ ВРЕМЕНИ RС-КОНТУРА,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состав которого входят камера и радиометрическое устройство.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14" y="5272274"/>
            <a:ext cx="91389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принципе,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ОДНА И ТА ЖЕ КАМЕРА МОЖЕТ ВЫПОЛНЯТЬ ОБЕ ФУНКЦИИ,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зависимости от постоянной схемы RC.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32656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в некоторый момент разность потенциала собирающего электрода относительно нормального его значения достигла максимума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то через время t эта разность потенциалов определяется уравнением: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9130" y="2103239"/>
            <a:ext cx="9163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U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23727" y="2060641"/>
            <a:ext cx="7056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.	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(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2.13)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5771150"/>
              </p:ext>
            </p:extLst>
          </p:nvPr>
        </p:nvGraphicFramePr>
        <p:xfrm>
          <a:off x="1475656" y="1735552"/>
          <a:ext cx="792088" cy="792088"/>
        </p:xfrm>
        <a:graphic>
          <a:graphicData uri="http://schemas.openxmlformats.org/presentationml/2006/ole">
            <p:oleObj spid="_x0000_s21622" name="Формула" r:id="rId3" imgW="317225" imgH="317225" progId="Equation.3">
              <p:embed/>
            </p:oleObj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-19131" y="2587067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Пусть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U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          , тогда             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        ;            . 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01723471"/>
              </p:ext>
            </p:extLst>
          </p:nvPr>
        </p:nvGraphicFramePr>
        <p:xfrm>
          <a:off x="2267744" y="2420888"/>
          <a:ext cx="720080" cy="766043"/>
        </p:xfrm>
        <a:graphic>
          <a:graphicData uri="http://schemas.openxmlformats.org/presentationml/2006/ole">
            <p:oleObj spid="_x0000_s21623" name="Формула" r:id="rId4" imgW="368140" imgH="393529" progId="Equation.3">
              <p:embed/>
            </p:oleObj>
          </a:graphicData>
        </a:graphic>
      </p:graphicFrame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02293308"/>
              </p:ext>
            </p:extLst>
          </p:nvPr>
        </p:nvGraphicFramePr>
        <p:xfrm>
          <a:off x="4067944" y="2291473"/>
          <a:ext cx="1152128" cy="879256"/>
        </p:xfrm>
        <a:graphic>
          <a:graphicData uri="http://schemas.openxmlformats.org/presentationml/2006/ole">
            <p:oleObj spid="_x0000_s21624" name="Формула" r:id="rId5" imgW="558558" imgH="431613" progId="Equation.3">
              <p:embed/>
            </p:oleObj>
          </a:graphicData>
        </a:graphic>
      </p:graphicFrame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8420254"/>
              </p:ext>
            </p:extLst>
          </p:nvPr>
        </p:nvGraphicFramePr>
        <p:xfrm>
          <a:off x="6084168" y="2334071"/>
          <a:ext cx="664532" cy="664532"/>
        </p:xfrm>
        <a:graphic>
          <a:graphicData uri="http://schemas.openxmlformats.org/presentationml/2006/ole">
            <p:oleObj spid="_x0000_s21625" name="Формула" r:id="rId6" imgW="317225" imgH="317225" progId="Equation.3">
              <p:embed/>
            </p:oleObj>
          </a:graphicData>
        </a:graphic>
      </p:graphicFrame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7855874"/>
              </p:ext>
            </p:extLst>
          </p:nvPr>
        </p:nvGraphicFramePr>
        <p:xfrm>
          <a:off x="6876256" y="2406079"/>
          <a:ext cx="964340" cy="806897"/>
        </p:xfrm>
        <a:graphic>
          <a:graphicData uri="http://schemas.openxmlformats.org/presentationml/2006/ole">
            <p:oleObj spid="_x0000_s21626" name="Формула" r:id="rId7" imgW="469696" imgH="393529" progId="Equation.3">
              <p:embed/>
            </p:oleObj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324433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RC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2.14)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19132" y="3706731"/>
            <a:ext cx="916312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Таким образом,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ПОСТОЯННАЯ RC CХЕМЫ СООТВЕТСТВУЕТ ВРЕМЕНИ, ЗА КОТОРОЕ АМПЛИТУДА ИМПУЛЬСА НАПРЯЖЕНИЯ УМЕНЬШАЕТСЯ В e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РАЗ.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импульсных камерах RC мало, оно выбирается обычно больше времени собирания электронов и меньше или равным времени собирания ионов. При емкости камеры и подводящих проводов С =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‒11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фарады сопротивление выбирается в пределах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–10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8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Ом, тогда RC =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‒4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-10</a:t>
            </a:r>
            <a:r>
              <a:rPr lang="ru-RU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с.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33265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Амплитуда и форма импульса зависят от наполняющего газа и от RC.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17419396"/>
              </p:ext>
            </p:extLst>
          </p:nvPr>
        </p:nvGraphicFramePr>
        <p:xfrm>
          <a:off x="28170" y="1124744"/>
          <a:ext cx="8288246" cy="4791212"/>
        </p:xfrm>
        <a:graphic>
          <a:graphicData uri="http://schemas.openxmlformats.org/presentationml/2006/ole">
            <p:oleObj spid="_x0000_s22550" r:id="rId3" imgW="3848100" imgH="2143125" progId="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19129" y="591037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. 2.7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Форма импульса в импульсной ионизационной камере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2996952"/>
            <a:ext cx="4355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 время собирания электронов (порядка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‒5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‒6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с);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8023" y="4211573"/>
            <a:ext cx="4336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 время собирания ионов (на 2 порядка больше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9674034"/>
              </p:ext>
            </p:extLst>
          </p:nvPr>
        </p:nvGraphicFramePr>
        <p:xfrm>
          <a:off x="499346" y="369331"/>
          <a:ext cx="1912414" cy="808339"/>
        </p:xfrm>
        <a:graphic>
          <a:graphicData uri="http://schemas.openxmlformats.org/presentationml/2006/ole">
            <p:oleObj spid="_x0000_s23622" name="Формула" r:id="rId3" imgW="926698" imgH="393529" progId="Equation.3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339752" y="548680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9457" y="1124744"/>
            <a:ext cx="9173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 расстояние между электродами (см);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55679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– напряженность электрического поля, В/см;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168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‒+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 подвижность отрицательных или положительных ионов, 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В·с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279" y="2636912"/>
            <a:ext cx="9125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камера заполнена аргоном, то: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7350" y="3208439"/>
            <a:ext cx="9151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=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2,5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‒5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с;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09477143"/>
              </p:ext>
            </p:extLst>
          </p:nvPr>
        </p:nvGraphicFramePr>
        <p:xfrm>
          <a:off x="1044630" y="3068960"/>
          <a:ext cx="2591266" cy="752303"/>
        </p:xfrm>
        <a:graphic>
          <a:graphicData uri="http://schemas.openxmlformats.org/presentationml/2006/ole">
            <p:oleObj spid="_x0000_s23623" name="Формула" r:id="rId4" imgW="1473200" imgH="431800" progId="Equation.3">
              <p:embed/>
            </p:oleObj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-7350" y="3903439"/>
            <a:ext cx="9151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500 – подвижность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отрицательных ионов 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аргоне.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29458" y="4407495"/>
            <a:ext cx="9173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Время собирания отрицательных ионов: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7350" y="5080956"/>
            <a:ext cx="9151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latin typeface="Times New Roman"/>
                <a:ea typeface="Times New Roman"/>
              </a:rPr>
              <a:t>                   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2,67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9513468"/>
              </p:ext>
            </p:extLst>
          </p:nvPr>
        </p:nvGraphicFramePr>
        <p:xfrm>
          <a:off x="1132687" y="4896916"/>
          <a:ext cx="1341878" cy="908348"/>
        </p:xfrm>
        <a:graphic>
          <a:graphicData uri="http://schemas.openxmlformats.org/presentationml/2006/ole">
            <p:oleObj spid="_x0000_s23624" name="Формула" r:id="rId5" imgW="622030" imgH="418918" progId="Equation.3">
              <p:embed/>
            </p:oleObj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8279" y="5923770"/>
            <a:ext cx="9173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RC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с, то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8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Ом.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98" y="526028"/>
            <a:ext cx="91378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собирании электронов импульс круче (восходящая ветвь). При собирании электронов можно обходиться минимальным значением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RC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Амплитуда импульса больше при минимальном 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(например,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частица с энергией 4,18 МэВ образует 4,18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6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 35 = 120.000 пар ионов, таким образом суммарный заряд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120.000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1,6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‒19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1,9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‒19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кулона. Если емкость камеры 20 пикофарад, то: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1140" y="3764924"/>
            <a:ext cx="9165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=                        =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В.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5281041"/>
              </p:ext>
            </p:extLst>
          </p:nvPr>
        </p:nvGraphicFramePr>
        <p:xfrm>
          <a:off x="1187624" y="3554399"/>
          <a:ext cx="1927558" cy="882713"/>
        </p:xfrm>
        <a:graphic>
          <a:graphicData uri="http://schemas.openxmlformats.org/presentationml/2006/ole">
            <p:oleObj spid="_x0000_s24598" name="Формула" r:id="rId3" imgW="914400" imgH="419100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21140" y="4509120"/>
            <a:ext cx="91651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получения на выходе импульса в 100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необходимо усиление в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раз. Для усиления импульса такой экспоненциальной формы без искажения необходима полоса пропускания от 40–50 до 30000–40000 Гц т.е. необходим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ШИРОКОПОЛОСНЫЙ УСИЛИТЕЛЬ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088" y="352250"/>
            <a:ext cx="7380312" cy="538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9130" y="5735267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2.8 ‒ Изменение потенциала собирающего электрода интегрирующей камеры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01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82397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Чем больше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тем больше амплитуда (меньше заряда стечет во времени собирания ионов), но импульс получается более длительным (пологим).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1" y="1696740"/>
            <a:ext cx="91631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интегрирующих камерах применяют большое сопротивление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15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Ом, следовательно,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RC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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4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Время восстановления больше, и камера суммирует ионизацию от отдельных импульсов. В этом случае измеряют изменение потенциала электрода через определенные интервалы времени.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566" y="4145012"/>
            <a:ext cx="91535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импульсных камерах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ИМПУЛЬСОВ ПРОПОРЦИОНАЛЬНА ВЕЛИЧИНЕ ИОНИЗАЦИИ,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создаваемой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первичной частицей. В интегрирующих камерах мы не можем сказать, каким числом частиц и какими видами частиц произведена данная ионизация, не прибегая к вспомогательным измерениям.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32656"/>
            <a:ext cx="91631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Ионизационными камерами можно измерить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ОТНОШЕНИЕ ИЛИ РАЗНОСТЬ ДВУХ ИОНИЗАЦИОННЫХ ТОКОВ.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Такие камеры называются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ДИФФЕРЕНЦИАЛЬНЫМИ.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Дифференциальная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камера состоит из двух ионизационных камер с общим собирающим (центральным) электродом.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9567" y="2782669"/>
            <a:ext cx="9153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КЛАССИФИКАЦИЯ КОНСТРУКЦИЙ ИОНИЗАЦИОННЫХ КАМЕР: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429000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 РЕЖИМУ РАБОТЫ: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ИМПУЛЬСНАЯ И ИНТЕГРИРУЮЩАЯ;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11946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 ВИДУ СОБИРАЕМЫХ ОТРИЦАТЕЛЬНЫХ ИОНОВ;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30" y="4542219"/>
            <a:ext cx="9163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3)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ПО ФОРМЕ ЭЛЕКТРОДОВ: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ПЛОСКИЕ И ЦИЛИНДРИЧЕСКИЕ;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271591"/>
            <a:ext cx="91631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4)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ПО СПОСОБУ НАПОЛНЕНИЯ ГАЗОМ: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132" y="5685055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25" indent="-436563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ЗАКРЫТЫЕ,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НАПОЛНЯЕМЫЕ 1 РАЗ</a:t>
            </a:r>
          </a:p>
          <a:p>
            <a:pPr marL="1698625" indent="-436563" algn="just">
              <a:spcAft>
                <a:spcPts val="0"/>
              </a:spcAft>
            </a:pP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ИЗГОТОВЛЕНИИ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 ГЕРМЕТИЧНО ЗАПАЯННЫЕ;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69332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0" indent="-449263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б)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ТУПИКОВЫЕ,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ИМЕЮЩИЕ 1 ВХОД ДЛЯ ГАЗА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 ЗАПОЛНЯЕМЫЕ КАЖДЫЙ РАЗ ПЕРЕД ИЗМЕРЕНИЯМИ;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1" y="1484784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0" indent="-449263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ПРОТОЧНЫЕ,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ИМЕЮЩИЕ ВХОД И ВЫХОД ДЛЯ ГАЗА НА ПРОТИВОПОЛОЖНЫХ КОНЦАХ КАМЕРЫ;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2" y="2670377"/>
            <a:ext cx="91631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5)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 РОДУ РЕГИСТРИРУЕМОГО ИЗЛУЧЕНИЯ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 назначению).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2" y="3524815"/>
            <a:ext cx="91631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ПО КОНСТРУКТИВНОМУ ОФОРМЛЕНИЮ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ионизационные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можно разделить на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ТРИ КЛАССА: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1772" y="4739660"/>
            <a:ext cx="91657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КАМЕРЫ С ВНУТРЕННИМ РАСПОЛОЖЕНИЕМ ИСТОЧНИКА.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Ионизация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измерительном объеме этих камер возникает за счет частиц от источника,  расположенного внутри самой камеры.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260648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КАМЕРЫ СТЕНОЧНЫЕ.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этом случае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ПРОИЗВОДИТСЯ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основном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ЧАСТИЦАМИ, ВЫБИТЫМИ ИЗ СТЕНОК КАМЕРЫ,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возникающими в измерительном объеме. Малые стеночные камеры называют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НАПЕРСТКОВЫМИ.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Их применяют для измерения ионизации от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-,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 нейтронных потоков.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2420888"/>
            <a:ext cx="91248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КАМЕРЫ ДИАФРАГМОВЫЕ ИЛИ НОРМАЛЬНЫЕ.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них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ИОНИЗАЦИЯ СОЗДАЕТСЯ НЕ ТОЛЬКО ЧАСТИЦАМИ, ОБРАЗУЮЩИМИСЯ В ИЗМЕРИТЕЛЬНОМ ОБЪЕМЕ,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НО И ЧАСТИЦАМИ, ПОСТУПАЮЩИМИ В ИЗМЕРИТЕЛЬНУЮ СРЕДУ ИЗ ОКРУЖАЮЩЕГО ГАЗА.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Они называются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КАМЕРАМИ СО СВОБОДНЫМ ГАЗОМ.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Они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служат для абсолютных измерений дозы рентгеновского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-излучений в рентгенах.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301208"/>
            <a:ext cx="91248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разнообразных форм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СТЕНОЧНЫХ КАМЕР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наиболее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часто встречаются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ЦИЛИНДРИЧЕСКИЕ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2.8), которые применяются для измерения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излучения.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239" y="369331"/>
            <a:ext cx="4201631" cy="64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4008" y="4869160"/>
            <a:ext cx="4499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2.8 ‒ Цилиндрическая ионизационная камера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36933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ЦИЛИНДРИЧЕСКАЯ ИОНИЗАЦИОННАЯ КАМЕРА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состоит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основного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ЦИЛИНДРИЧЕСКОГО ЭЛЕКТРОДА 1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ЦЕНТРАЛЬНОГО ЭЛЕКТРОДА 2,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закрепленного на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ИЗОЛЯТОРАХ 3 И 5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оси цилиндра. Центральный электрод является собирающим; на него подается высокое напряжение со знаком плюс, а цилиндрический электрод заземляется.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181032"/>
            <a:ext cx="91248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ЦИЛИНДРИЧЕСКИЙ ЭЛЕКТРОД,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являющийся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стенками ионизационной камеры, выполняется из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воздухоэквивалентного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материала (бакелит, плексиглас и т.п.), чтобы избежать хода с жесткостью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ХОДОМ С ЖЕСТКОСТЬЮ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ионизационной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камеры называют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ЗАВИСИМОСТЬ ЕЕ ЧУВСТВИТЕЛЬНОСТИ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baseline="-25000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нас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en-US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ОТНОШЕНИЕ ТОКА НАСЫЩЕНИЯ К МОЩНОСТИ ДОЗЫ В ВОЗДУХЕ ОТ ЭНЕРГИИ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-КВАНТОВ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);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ЦЕНТРАЛЬНЫЙ ЭЛЕКТРОД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из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токопроводящего материала.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42168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Изоляторы выполняются из материалов с большим электрическим сопротивлением (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ИЗОЛЯТОР 5 –</a:t>
            </a: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из янтаря, полистирола,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ИЗОЛЯТОР 3</a:t>
            </a:r>
            <a:r>
              <a:rPr lang="ru-RU" sz="2400" b="1" i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‒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из текстолита, </a:t>
            </a:r>
            <a:r>
              <a:rPr lang="ru-RU" sz="24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гетинакса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).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ДЛЯ УСТРАНЕНИЯ Т</a:t>
            </a:r>
            <a:r>
              <a:rPr lang="en-US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</a:t>
            </a:r>
            <a:r>
              <a:rPr lang="en-US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УТЕЧКИ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между электродами применяют 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ОХРАННЫЕ КОЛЬЦА 4.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Высокую разность потенциалов создают между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ОХРАННЫМ КОЛЬЦОМ 4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ЦИЛИНДРИЧЕСКИМ ЭЛЕКТРОДОМ 1.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Разность потенциалов между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ОХРАННЫМ КОЛЬЦОМ 4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ЭЛЕКТРОДОМ 2</a:t>
            </a:r>
            <a:r>
              <a:rPr lang="ru-RU" sz="2400" b="1" i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соединенным с измерительным прибором 6, очень мала, и большая часть тока утечки уходит мимо прибора.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5325015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НОРМАЛЬНЫЕ ИОНИЗАЦИОННЫЕ КАМЕРЫ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бывают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ПЛОСКИЕ И ЦИЛИНДРИЧЕСКИЕ.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Рассмотрим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СХЕМУ ЦИЛИНДРИЧЕСКОЙ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2.9)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452" y="336314"/>
            <a:ext cx="8264004" cy="553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8697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Рис.2.9 ‒ Схема цилиндрической ионизационной камеры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188640"/>
            <a:ext cx="916312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Нормальная камера состоит из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ДВУХ ЗАЩИТНЫХ ЭЛЕКТРОДОВ 1 И 2,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ИЗМЕРИТЕЛЬНОГО ЭЛЕКТРОДА 3,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КОРПУСА 4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ВХОДНОЙ 5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 ВЫХОДНОЙ 6 ДИАФРАГМ.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Защитные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электроды предназначены для обеспечения равномерности электрического поля в измерительном объеме V и для отвода вторичных электронов, выбитых из стенок входной и выходной диафрагм, чтобы они не были источниками дополнительной ионизации в измерительном объеме. Корпус камеры выполнен из латуни, снаружи обшит свинцом, изнутри ‒ алюминием. Диафрагмы изготавливают из платины. Отверстие диафрагмы закрыто тонким целлулоидом для предотвращения попадания посторонних частиц внутрь объема камеры.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5301208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Пучок ионизирующего излучения направляется по оси камеры. Измерительный объем камеры определяется сечением входной диафрагмы и длиной измерительного электрода.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558" y="369332"/>
            <a:ext cx="91635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Зная объем, в котором поглощается первичное излучение, и величину ионизационного тока, можно определить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АБСОЛЮТНОЕ ЗНАЧЕНИЕ ЭКСПОЗИЦИОННОЙ ДОЗЫ.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558" y="1844824"/>
            <a:ext cx="91635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Нормальные ионизационные камеры применяются для градуировки стеночных ионизационных камер.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558" y="2636912"/>
            <a:ext cx="91635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Рассмотрим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ОСОБЕННОСТИ ИОНИЗАЦИОННЫХ КАМЕР,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ПРЕДНАЗНАЧЕННЫХ ДЛЯ РЕГИСТРАЦИИ РАЗЛИЧНЫХ ВИДОВ ИЗЛУЧЕНИЯ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 назначению).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369332"/>
            <a:ext cx="9144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800" b="1" dirty="0" smtClean="0">
                <a:solidFill>
                  <a:srgbClr val="FF0000"/>
                </a:solidFill>
                <a:latin typeface="+mj-lt"/>
                <a:ea typeface="Times New Roman"/>
                <a:cs typeface="Arial" pitchFamily="34" charset="0"/>
              </a:rPr>
              <a:t>КАМЕРЫ ДЛЯ ИЗМЕРЕНИЯ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  <a:ea typeface="Times New Roman"/>
                <a:cs typeface="Arial" pitchFamily="34" charset="0"/>
              </a:rPr>
              <a:t>-ИЗЛУЧЕНИЯ</a:t>
            </a:r>
            <a:endParaRPr lang="ru-RU" sz="2800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1057960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ДЛЯ ИЗМЕРЕНИЯ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применяют и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ИМПУЛЬСНЫЕ,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ИНТЕГРИРУЮЩИЕ КАМЕРЫ.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ИМПУЛЬСНЫЕ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применяются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2-Х ВИДОВ: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 ПЛОСКИМИ ЭЛЕКТРОДАМИ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(например, у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Da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-4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), препарат помещается внутрь камеры, 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ЦИЛИНДРИЧЕСКИЕ.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" y="3236783"/>
            <a:ext cx="9143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Размер камер должен быть таким, чтобы поглощалась вся энергия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-частиц, т.е.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расстояние между электродами должно составлять несколько см.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4811668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Любая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КАМЕРА ОБЛАДАЕТ ФОНОМ.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Статистические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КОЛЕБАНИЯ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этого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ФОНА ОПРЕДЕЛЯЮТ ПРЕДЕЛ НАИМЕНЬШЕЙ ИОНИЗАЦИИ,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который можно измерить ею.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8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9926" y="482951"/>
            <a:ext cx="9183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ФОН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камеры создается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3 ТИПАМИ ИЗЛУЧЕНИЙ: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4530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а)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РАДИОАКТИВНОЕ ИЗЛУЧЕНИЕ СТЕНОК КАМЕРЫ;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0696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б)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КОСМИЧЕСКОЕ ИЗЛУЧЕНИЕ;</a:t>
            </a:r>
            <a:endParaRPr lang="ru-RU" sz="2400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83121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ЕСТЕСТВЕННОЙ РАДИОАКТИВНОСТЬЮ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окружающего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пространства.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675251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-1350645" algn="l"/>
              </a:tabLs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ФОН ОТ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(стенок камеры) можно свести к минимуму, покрывая камеру изнутри слоем сажи или органическими соединениями. Но даже хорошая камера дает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ФОН 10</a:t>
            </a:r>
            <a:r>
              <a:rPr lang="ru-RU" sz="2400" b="1" baseline="300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‒4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 МИНУТУ С 1 см</a:t>
            </a:r>
            <a:r>
              <a:rPr lang="ru-RU" sz="2400" b="1" baseline="300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ВНУТРЕННЕЙ ПОВЕРХНОСТИ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камеры должны быть маленькими).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94116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КОСМИЧЕСКОЕ ИЗЛУЧЕНИЕ И ЕСТЕСТВЕННАЯ РАДИОАКТИВНОСТЬ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окружающего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пространства в импульсных камерах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НЕ МОЖЕТ ИГРАТЬ БОЛЬШОЙ РОЛИ,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как создаваемые ими импульсы много меньше, чем импульсы от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8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260648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tabLst>
                <a:tab pos="450215" algn="l"/>
              </a:tabLst>
            </a:pP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При помощи специальной электротехнической схемы их можно отсечь.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" y="908720"/>
            <a:ext cx="9143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интегрирующих камерах применить запирающую схему нельзя. Интегрирующие камеры чаще всего изготовлены в виде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цилиндров.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 стержень подается положительный полюс (+) напряжения и замеряется скорость падения потенциала электрометром. Фоновый ток вычитается.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41578" y="3068960"/>
            <a:ext cx="91855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ДЛЯ УМЕНЬШЕНИЯ ФОНА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ионизационных камерах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МОЖНО ПРИМЕНИТЬ ДИФФЕРЕНЦИАЛЬНЫЕ КАМЕРЫ.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Собирающий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электрод разделяет чувствительный объем камеры на 2 части: в левой части на него собираются положительные ионы, в правой – отрицательные. Частица, которая проходит через всю камеру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), образует примерно равные количества ионов по обеим сторонам собирающего электрода, противоположные ионы от такой частицы нейтрализуются на собирающем электроде.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8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Так как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ИОНИЗАЦИОННАЯ СПОСОБНОСТЬ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 НА 2 ПОРЯДКА НИЖЕ,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ИХ МОЖНО ОТСЕЧЬ ИМПУЛЬСНОЙ АМПЛИТУДОЙ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10 раз больше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-импульса и иметь возможность регистрировать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-частицу, даже если она сохранила 10 % своей энергии, а 90 % ‒ поглотилось в препарате.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-ЧАСТИЦА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проходит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только в одной части камеры 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НЕ ПЕРЕСЕКАЕТ СОБИРАЮЩИЙ ЭЛЕКТРОД.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Следовательно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определяют истинное значение ионизационного тока ‒ вычтенное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615407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45000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КАМЕРЫ ДЛЯ ИЗМЕРЕНИЯ </a:t>
            </a:r>
            <a:r>
              <a:rPr lang="en-US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</a:t>
            </a:r>
            <a:endParaRPr lang="ru-RU" sz="2400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3933056"/>
            <a:ext cx="91439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КАМЕРЫ ДЛЯ ИЗМЕРЕНИЯ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 ПРИМЕНЯЮТСЯ РЕДКО.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абсолютных измерений их применить нельзя, так как в камере чаще всего используется не весь пробег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-частиц, кроме того на величину ионизационного тока влияет и энергетический спектр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(ДЛЯ АБСОЛЮТНЫХ ИЗМЕРЕНИЙ</a:t>
            </a:r>
            <a:r>
              <a:rPr lang="ru-RU" sz="8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БОЛЕЕ</a:t>
            </a:r>
            <a:r>
              <a:rPr lang="ru-RU" sz="8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ПРИГОДНЫ</a:t>
            </a:r>
            <a:r>
              <a:rPr lang="ru-RU" sz="8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СЧЕТЧИКИ</a:t>
            </a:r>
            <a:r>
              <a:rPr lang="ru-RU" sz="8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ГЕЙГЕРА-МЮЛЛЕРА). 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8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6" y="369332"/>
            <a:ext cx="91428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 центральный стержень подается положительное напряжение. Входное окно закрыто алюминиевой фольгой (толщиной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20 мкм), непроницаемой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 ИМПУЛЬСНОМ ВАРИАНТЕ ЭТИ КАМЕРЫ НЕ ИСПОЛЬЗУЮТ ВВИДУ МАЛОГО ЭЛЕКТРИЧЕСКОГО СИГНАЛА ОТ ОДНОЙ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-ЧАСТИЦЫ.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интегрирующем режиме – камера соединяется с электрометром.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00037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КАМЕРЫ ДЛЯ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3357562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измерения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 применяются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ИНТЕГРИРУЮЩИЕ ИОНИЗАЦИОННЫЕ КАМЕРЫ,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часто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 повышенным давлением газа.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51564" y="4438900"/>
            <a:ext cx="9163129" cy="241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Их объем – несколько литров (до 10 л); больше, чем для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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-излучения.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КАМЕРЫ ПРИМЕНЯЮТСЯ,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в основном,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ДЛЯ ОТНОСИТЕЛЬНЫХ ИЗМЕРЕНИЙ.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Точность и чувствительность измерений зависит от многих факторов: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интенсивности спектра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излучения, формы и материала камеры, природы и давления наполняющего газа. </a:t>
            </a:r>
          </a:p>
        </p:txBody>
      </p:sp>
    </p:spTree>
    <p:extLst>
      <p:ext uri="{BB962C8B-B14F-4D97-AF65-F5344CB8AC3E}">
        <p14:creationId xmlns:p14="http://schemas.microsoft.com/office/powerpoint/2010/main" xmlns="" val="4988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Это связано с тем, что ионизация обусловлена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ВТОРИЧНЫМИ ЭЛЕКТРОНАМИ,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которые образуются в газе-наполнителе, в стенках камеры, в окружающем камеру пространстве.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929021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изменении энергии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и толщины стенок изменяется влияние электронов различного происхождения на ионизационный ток.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ИЗМЕРЕНИИ СТРЕМЯТСЯ К ТОМУ, ЧТОБЫ ЧИСЛО ЭЛЕКТРОНОВ, ВЫБИВАЕМЫХ ИЗ СТЕНОК, БЫЛО МАЛЫМ, ЧТОБЫ ИОНИЗАЦИЯ БЫЛА,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основном,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СВЯЗАНА С КОМПТОНОВСКИМ РАССЕЯНИЕМ В ГАЗЕ КАМЕРЫ.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Поэтому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стенки камеры изготавливаются из легкого вещества (например, алюминия). В некоторых случаях (при измерении мягкого рентгеновского излучения) применяются камеры с входным окном из алюминиевой фольги, непрозрачной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-излучений.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КАМЕРЫ ДЛЯ БЫСТРЫХ НЕЙТРОНОВ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874" y="1371540"/>
            <a:ext cx="91638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МЕТОДЫ ИЗМЕРЕНИЯ ПОТОКОВ БЫСТРЫХ НЕЙТРОНОВ ОСНОВАНЫ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преимущественно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 использовании энергии ядер отдачи,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ОБРАЗУЮЩИХСЯ ПРИ УПРУГОМ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РАССЕЯНИИ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НЕЙТРОНОВ.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РЕГИСТРАЦИЮ ИОНИЗАЦИИ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ядер отдачи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МОЖНО ПРОИЗВОДИТЬ КАК ИМПУЛЬСНЫМИ, ТАК И ИНТЕГРИРУЮЩИМИ ИОНИЗАЦИОННЫМИ КАМЕРАМИ.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как легким частицам нейтрон передает большую долю энергии, то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БЫСТРЫЕ НЕЙТРОНЫ ОБНАРУЖИВАЮТ ПО ПРОТОНАМ ОТДАЧИ.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5325015"/>
            <a:ext cx="9163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Конструктивно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КАМЕРЫ ДЛЯ БЫСТРЫХ НЕЙТРОНОВ ПОДОБНЫ КАМЕРАМ ДЛЯ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56158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ОТЛИЧИЕ: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или внутренние стенки камеры частично покрываются парафином, или парафин помещается перед входным окошком, которое в этом случае закрывается фольгой из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Al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толщиной 20 мкм, задерживающей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-частицы, но пропускающей протоны отдачи.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78266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450000" algn="just">
              <a:spcAft>
                <a:spcPts val="0"/>
              </a:spcAft>
              <a:tabLst>
                <a:tab pos="990600" algn="ctr"/>
                <a:tab pos="5940425" algn="l"/>
              </a:tabLs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КАМЕРЫ ДЛЯ МЕДЛЕННЫХ (ТЕПЛОВЫХ) НЕЙТРОНОВ</a:t>
            </a:r>
            <a:endParaRPr lang="ru-RU" sz="2400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63700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990600" algn="ctr"/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измерении потоков медленных нейтронов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ИСПОЛЬЗУЮТ ИОНИЗАЦИЮ, ВОЗНИКАЮЩУЮ ПОД ДЕЙСТВИЕМ ЗАРЯЖЕННЫХ ЧАСТИЦ, ОБРАЗУЮЩИХСЯ ПРИ ЯДЕРНЫХ РЕАКЦИЯХ.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Чаще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всего используют реакцию: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57599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400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en-US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</a:rPr>
              <a:t>+ </a:t>
            </a:r>
            <a:r>
              <a:rPr lang="en-US" sz="2400" baseline="-25000" dirty="0"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aseline="30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aseline="-25000" dirty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11</a:t>
            </a: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en-US" sz="2400" baseline="30000" dirty="0" smtClean="0">
                <a:latin typeface="Arial" pitchFamily="34" charset="0"/>
                <a:ea typeface="Times New Roman"/>
                <a:cs typeface="Arial" pitchFamily="34" charset="0"/>
              </a:rPr>
              <a:t>*</a:t>
            </a: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aseline="-25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Li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He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4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en-US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(n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en-US" sz="2400" baseline="-25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Li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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= 3840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барн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32656"/>
            <a:ext cx="91631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Эта реакция протекает при взаимодействии с тепловыми нейтронами для элементов с большим поперечным сечением – 750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барн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для естественной смеси изотопов (20 % </a:t>
            </a:r>
            <a:r>
              <a:rPr lang="ru-RU" sz="24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baseline="30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80% </a:t>
            </a:r>
            <a:r>
              <a:rPr lang="ru-RU" sz="24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baseline="30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11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). Образующиеся при этой реакции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-частицы и ядро </a:t>
            </a:r>
            <a:r>
              <a:rPr lang="ru-RU" sz="24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Li</a:t>
            </a:r>
            <a:r>
              <a:rPr lang="ru-RU" sz="2400" b="1" baseline="30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камере создают до 80 000 пар ионов.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2636912"/>
            <a:ext cx="9163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ИОНИЗАЦИОННЫЕ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медленных нейтронов могут работать и в импульсном, и в интегрирующем режиме. Конструктивно их можно осуществить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 ДВУХ ВАРИАНТАХ: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4149080"/>
            <a:ext cx="9163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стенки камеры покрываются тонким слоем бора или борсодержащих соединений;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86916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камера наполняется борсодержащим газом –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трифторидом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бора – </a:t>
            </a:r>
            <a:r>
              <a:rPr lang="en-US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BF</a:t>
            </a:r>
            <a:r>
              <a:rPr lang="ru-RU" sz="2400" b="1" baseline="-25000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29" y="5700157"/>
            <a:ext cx="9163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увеличения эффективности часто применяют </a:t>
            </a:r>
            <a:r>
              <a:rPr lang="en-US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BF</a:t>
            </a:r>
            <a:r>
              <a:rPr lang="ru-RU" sz="24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обогащенный легким изотопом</a:t>
            </a:r>
            <a:r>
              <a:rPr lang="ru-RU" sz="24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ru-RU" sz="2400" b="1" baseline="30000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ru-RU" sz="2400" b="1" baseline="-25000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9129" y="319296"/>
            <a:ext cx="914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 как эффективность камеры, то есть отношение числа сосчитанных импульсов к числу нейтронов, прошедших через камеру, низка, то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УВЕЛИЧЕНИЯ ЧУВСТВИТЕЛЬНОСТИ РАЗМЕР КАМЕР УВЕЛИЧИВАЮТ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(например, камера КН-14 ‒ импульсный вариант,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=80 см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BF</a:t>
            </a:r>
            <a:r>
              <a:rPr kumimoji="0" lang="ru-RU" sz="2400" b="1" i="0" u="none" strike="noStrike" cap="none" normalizeH="0" baseline="-3000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300 мм рт. ст., наполнение обогащенным 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‒ 85 %).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310652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-1350645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МИКРОФОННЫЙ ЭФФЕКТ ИМПУЛЬСНЫХ ИОНИЗАЦИОННЫХ КАМЕР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386104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-1350645" algn="l"/>
              </a:tabLst>
            </a:pP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ИОНИЗАЦИОННАЯ КАМЕРА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представляет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собой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ПЛОСКИЙ ИЛИ ЦИЛИНДРИЧЕСКИЙ КОНДЕНСАТОР.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ЕМКОСТЬ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конденсатора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ЗАВИСИТ ОТ РАССТОЯНИЯ МЕЖДУ ЭЛЕКТРОДАМИ.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Поэтому если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СОТРЯСЕНИЯХ ИЗМЕНЯЕТСЯ РАССТОЯНИЕ МЕЖДУ ЭЛЕКТРОДАМИ,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 приводит к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ИЗМЕНЕНИЮ ЕМКОСТИ КАМЕРЫ,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которое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в свою очередь, вызывает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ИЗМЕНЕНИЕ ПОТЕНЦИАЛА ЭЛЕКТРОДОВ.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tabLst>
                <a:tab pos="-1350645" algn="l"/>
              </a:tabLst>
            </a:pP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Причем потенциал может измениться на величину, соизмеримую с величиной импульса от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-частицы. Радиотехническая схема (если в ней имеется широкополосный усилитель) зарегистрирует в этом случае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ЛОЖНЫЕ ИМПУЛЬСЫ.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27687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Чтобы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УМЕНЬШИТЬ ВЛИЯНИЕ МИКРОФОННОГО ЭФФЕКТА,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применяют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как можно более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ЖЕСТКОЕ КРЕПЛЕНИЕ ЭЛЕКТРОДОВ КАМЕРЫ,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 также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ХОРОШУЮ АМОРТИЗАЦИЮ КАМЕРЫ И УСИЛИТЕЛЯ.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028871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ИЗМЕРЕНИЕ ИОНИЗАЦИОННЫХ ТОКОВ С ПОМОЩЬЮ ЭЛЕКТРОМЕТРОВ И ВТОРИЧНЫЕ ПРИБОРЫ, РАБОТАЮЩИЕ С ИОНИЗАЦИОННЫМИ КАМЕРАМИ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5117733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ДЛЯ ИЗМЕРЕНИЯ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ионизационных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токов используют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ЭЛЕКТРОМЕТРЫ И ЭЛЕКТРОСКОПЫ: </a:t>
            </a:r>
            <a:r>
              <a:rPr lang="ru-RU" sz="24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двунитный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электроскоп, струнный электрометр,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квандрантный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электрометр.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ЭЛЕКТРОСКОП ‒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электростатический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прибор, который для своей работы требует лишь измеряемое напряжение.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ЭЛЕКТРОМЕТР ‒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электростатический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прибор, нуждающийся в подаче дополнительного электрического напряжения.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2459504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-1350645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МЕТОДЫ ИЗМЕРЕНИЯ ИОНИЗАЦИОННОГО ТОКА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2918936"/>
            <a:ext cx="9163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ОСНОВНЫЕ МЕТОДЫ:</a:t>
            </a:r>
            <a:endParaRPr lang="ru-RU" sz="2400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28498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метод зарядки;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3645024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метод постоянного отклонения;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005064"/>
            <a:ext cx="91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компенсационная схема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Таундсена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130" y="4365104"/>
            <a:ext cx="9163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компенсационная схема с урановым ионизатором.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806856"/>
            <a:ext cx="91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0425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СХЕМЫ, РАБОТАЮЩИЕ С ИМПУЛЬСНЫМИ ИОНИЗАЦИОННЫМИ КАМЕРАМИ,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включают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себя ионизационную камеру, блок питания, т.е. высоковольтный выпрямитель, широкополосный усилитель и пересчетное устройство.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274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2156" y="274275"/>
            <a:ext cx="9166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СЧЕТЧИКИ ЗАРЯЖЕННЫХ ЧАСТИЦ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653787"/>
            <a:ext cx="91439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ГАЗОВЫЙ СЧЕТЧИК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представляет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собой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ДЕТЕКТОР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(по конструкции аналогичный ионизационной камере), предназначенный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РЕГИСТРАЦИИ ОТДЕЛЬНЫХ ЯДЕРНЫХ ЧАСТИЦ.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отличие от ионизационных камер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 ГАЗОВЫХ СЧЕТЧИКАХ ДЛЯ УСИЛЕНИЯ ИОНИЗАЦИОННОГО ТОКА ИСПОЛЬЗУЕТСЯ ГАЗОВЫЙ РАЗРЯД.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3269411"/>
            <a:ext cx="91631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Благодаря высокой чувствительности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 РЕАГИРУЕТ НА КАЖДУЮ ИОНИЗИРУЮЩУЮ ЧАСТИЦУ, ВОЗНИКАЮЩУЮ ВНУТРИ ОБЪЕМА ГАЗА ИЛИ ПРОНИКАЮЩУЮ В НЕГО ИЗ СТЕНКИ СЧЕТЧИКА.</a:t>
            </a:r>
            <a:endParaRPr lang="ru-RU" sz="2400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2156" y="4758243"/>
            <a:ext cx="91661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зависимости от характера используемого газового разряда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можно разделить на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ДВА ТИПА: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2156" y="5445224"/>
            <a:ext cx="91661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пропорциональные счетчики (с несамостоятельным разрядом);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2156" y="6269504"/>
            <a:ext cx="9166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счетчики Гейгера (с самостоятельным разрядом).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3601415"/>
              </p:ext>
            </p:extLst>
          </p:nvPr>
        </p:nvGraphicFramePr>
        <p:xfrm>
          <a:off x="1979712" y="457200"/>
          <a:ext cx="5040560" cy="4745790"/>
        </p:xfrm>
        <a:graphic>
          <a:graphicData uri="http://schemas.openxmlformats.org/presentationml/2006/ole">
            <p:oleObj spid="_x0000_s27662" r:id="rId3" imgW="1025640" imgH="964080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537321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Рис.3.1 ‒ Схема поперечного сечения счетчика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РЕЖИМЫ РАБОТЫ ГАЗОВЫХ СЧЕТЧИКОВ</a:t>
            </a:r>
            <a:endParaRPr lang="ru-RU" sz="3200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1481882"/>
            <a:ext cx="91631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выяснения качественного различия этих счетчиков рассмотрим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ЗАВИСИМОСТЬ ВЕЛИЧИНЫ ИМПУЛЬСА ОТ НАПРЯЖЕНИЯ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(рис. 3.2). В отличие от вольт-амперной характеристики ионизационной камеры в данной зависимости по оси ординат откладывается величина импульсов, полученных от различных ионизирующих частиц, проходящих через счетчик. Величину импульса можно исследовать, например, с помощью катодного осциллографа.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5036983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Проведем сравнение двух импульсов с различной линейной плотностью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ионообразования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например от прохождения через объем счетчика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частиц.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38872"/>
            <a:ext cx="6550481" cy="489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8064" y="1412776"/>
            <a:ext cx="39959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напряжение насыщения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30180" y="1772816"/>
            <a:ext cx="40138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пороговое напряжение, при котором электрон приобретает энергию, достаточную для ударной ионизации. При этом напряжении коэффициент газового усиления становится больше 1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4221088"/>
            <a:ext cx="38519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оп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‒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верхняя граница пропорциональной области импульса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22510" y="5157192"/>
            <a:ext cx="3821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г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нижняя граница области Гейгера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52871" y="586507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непр.р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‒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верхняя граница области Гейгера и нижняя граница области непрерывного разряда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" y="5141803"/>
            <a:ext cx="6012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smtClean="0">
                <a:latin typeface="Times New Roman"/>
                <a:ea typeface="Times New Roman"/>
              </a:rPr>
              <a:t>    </a:t>
            </a:r>
            <a:r>
              <a:rPr lang="en-US" sz="2000" b="1" dirty="0" smtClean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н                                  </a:t>
            </a:r>
            <a:r>
              <a:rPr lang="en-US" sz="20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п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      </a:t>
            </a:r>
            <a:r>
              <a:rPr lang="en-US" sz="20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оп    </a:t>
            </a:r>
            <a:r>
              <a:rPr lang="en-US" sz="2000" b="1" dirty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г  </a:t>
            </a:r>
            <a:r>
              <a:rPr lang="ru-RU" sz="20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           </a:t>
            </a:r>
            <a:r>
              <a:rPr lang="en-US" sz="2000" b="1" dirty="0" smtClean="0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000" b="1" baseline="-25000" dirty="0" err="1" smtClean="0">
                <a:latin typeface="Arial" pitchFamily="34" charset="0"/>
                <a:ea typeface="Times New Roman"/>
                <a:cs typeface="Arial" pitchFamily="34" charset="0"/>
              </a:rPr>
              <a:t>непр.разряд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9540" y="5727263"/>
            <a:ext cx="4611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. 3.2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Зависимость амплитуды импульса от напряжения на счетчике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8550" y="692696"/>
            <a:ext cx="91725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небольшой разности потенциалов на электродах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 РАБОТАЕТ В РЕЖИМЕ ИОНИЗАЦИОННОЙ КАМЕРЫ,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е.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некотором интервале напряжений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НЕ ЗАВИСИТ ОТ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РАЗНОСТИ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ПОТЕНЦИАЛОВ,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ОПРЕДЕЛЯЕТСЯ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только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КОЛИЧЕСТВОМ ИОНОВ,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которые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образуются в газовом объеме счетчика ионизирующей частицей.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645024"/>
            <a:ext cx="91725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ОБЛАСТИ ТОКА НАСЫЩЕНИЯ,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пока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 происходит ударной ионизации,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АМПЛИТУДА ИМПУЛЬСА СОХРАНЯЕТ ПОСТОЯННОЕ ЗНАЧЕНИЕ.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строго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ПРОПОРЦИОНАЛЬНА НАЧАЛЬНОЙ ИОНИЗАЦИИ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(от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величина импульса больше, чем от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-частиц),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следовательно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, ПРОПОРЦИОНАЛЬНА И ЭНЕРГИИ, ОСТАВЛЕННОЙ ЧАСТИЦЕЙ В СЧЕТЧИКЕ.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74333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ПРИ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дальнейшем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УВЕЛИЧЕНИИ РАЗНОСТИ ПОТЕНЦИАЛОВ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на электродах счетчика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ИМПУЛЬСА ВОЗРАСТАЕТ,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так как при этом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ВТОРИЧНЫЕ ЭЛЕКТРОНЫ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усиливающемся электрическом поле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ПРИОБРЕТАЮТ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достаточную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КИНЕТИЧЕСКУЮ ЭНЕРГИЮ,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чтобы 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ПРОИЗВЕСТИ УДАРНУЮ ИОНИЗАЦИЮ НЕЙТРАЛЬНЫХ МОЛЕКУЛ ГАЗА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на пути своего свободного пробега. В свою очередь, вновь образованные электроны ускоряются электрическим полем и ионизируют новые молекулы. При этом получается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ЛАВИННЫЙ РАЗРЯД,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который сразу прекращается, как только образованные электроны и ионы достигнут соответствующих электродов счетчика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(НЕСАМОСТОЯТЕЛЬНЫЙ РАЗРЯД)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9266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Увеличение ионизационного тока с использованием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несамостоятельного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разряда называется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ГАЗОВЫМ УСИЛЕНИЕМ,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которое характеризуется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КОЭФФИЦИЕНТОМ ГАЗОВОГО УСИЛЕНИЯ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6518093"/>
              </p:ext>
            </p:extLst>
          </p:nvPr>
        </p:nvGraphicFramePr>
        <p:xfrm>
          <a:off x="539552" y="1772816"/>
          <a:ext cx="1440160" cy="1147246"/>
        </p:xfrm>
        <a:graphic>
          <a:graphicData uri="http://schemas.openxmlformats.org/presentationml/2006/ole">
            <p:oleObj spid="_x0000_s28686" name="Формула" r:id="rId3" imgW="558558" imgH="444307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450813" y="3244334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49166" y="2103239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Times New Roman"/>
                <a:ea typeface="Times New Roman"/>
              </a:rPr>
              <a:t>.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78266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общ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‒ число ионов, образовавшихся в результате газового усиления и достигших электродов.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130" y="3501008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‒ первоначальное число ионов образованных ионизирующей частицей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ОБЛАСТИ ИОНИЗАЦИОННОЙ КАМЕРЫ </a:t>
            </a:r>
            <a:r>
              <a:rPr lang="en-US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f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= 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9129" y="4811668"/>
            <a:ext cx="9163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ИЗ СРАВНЕНИЯ ВЕЛИЧИН ДВУХ ИМПУЛЬСОВ В ПРОПОРЦИОНАЛЬНОЙ ОБЛАСТИ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на рис 3.2) следует, что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ОНИ СТРОГО ПРОПОРЦИОНАЛЬНЫ НАЧАЛЬНОЙ ИОНИЗАЦИИ.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414101"/>
            <a:ext cx="91631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ПРОПОРЦИОНАЛЬНЫЙ СЧЕТЧИК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можно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рассматривать как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НАПЕРСТКОВУЮ КАМЕРУ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малыми линейными размерами, стенки камеры имеют достаточную толщину. Однако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ЧУВСТВИТЕЛЬНОСТЬ СЧЕТЧИКА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сравнению с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наперстковой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камерой будет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РАЗ БОЛЬШЕ.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2636912"/>
            <a:ext cx="91439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продолжать увеличивать напряжение на счетчике, то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 ГАЗОВОГО УСИЛЕНИЯ ОЧЕНЬ СИЛЬНО ВОЗРАСТЕТ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абсолютной величине 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БУДЕТ ЗАВИСЕТЬ ОТ НАЧАЛЬНОЙ ИОНИЗАЦИИ.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Эта область напряжений называется </a:t>
            </a:r>
            <a:r>
              <a:rPr lang="ru-RU" sz="2400" b="1" i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ОБЛАСТЬЮ ОГРАНИЧЕННОЙ ПРОПОРЦИОНАЛЬНОСТИ.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конца этой области происходит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СБЛИЖЕНИЕ КРИВЫХ С РАЗНОЙ НАЧАЛЬНОЙ ИОНИЗАЦИЕЙ.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Чем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БОЛЬШЕ НАЧАЛЬНАЯ ИОНИЗАЦИЯ,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тем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МЕНЬШЕ КОЭФФИЦИЕНТ ГАЗОВОГО УСИЛЕНИЯ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тем медленнее он растет с увеличением разности потенциалов.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21025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Нарушение пропорциональности связано с тем, что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С УВЕЛИЧЕНИЕМ РАЗМЕРОВ ОБЛАСТИ УДАРНОЙ ИОНИЗАЦИИ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ЭЛЕКТРОННЫЕ ЛАВИНЫ НАЧИНАЮТ ПЕРЕКРЫВАТЬСЯ, МЕШАТЬ ДРУГ ДРУГУ.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Причем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степень перекрытия будет тем больше, чем больше количество лавин (т.е. чем больше начальная ионизация) и чем выше напряжение (т.е. чем дальше от нити начинается ударная ионизация).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ВСЛЕДСТВИЕ ПЕРЕКРЫТИЯ ЭЛЕКТРОННЫХ ЛАВИН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 ГАЗОВОГО УСИЛЕНИЯ ПРИ БОЛЬШЕЙ НАЧАЛЬНОЙ ИОНИЗАЦИИ БУДЕТ МЕНЬШЕ, ЧЕМ ПРИ МАЛОЙ ИОНИЗАЦИИ,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импульсы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от α-</a:t>
            </a:r>
            <a:r>
              <a:rPr lang="ru-RU" sz="24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ru-RU" sz="24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ea typeface="Times New Roman"/>
                <a:cs typeface="Arial" pitchFamily="34" charset="0"/>
              </a:rPr>
              <a:t>β-частиц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сближаются по своей величине до тех пор, пока при некотором напряжении не станут равны друг другу. Тогда процесс переходит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 ОБЛАСТЬ ГЕЙГЕРА ИЛИ В ОБЛАСТЬ САМОСТОЯТЕЛЬНОГО РАЗРЯДА. 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332656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Эта область называется областью самостоятельного разряда потому, что в ней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(амплитуда)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ИМПУЛЬСА НЕ ЗАВИСИТ ОТ НАЧАЛЬНОЙ ИОНИЗАЦИИ,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т.е. самостоятельна по отношению к начальной ионизации. За областью Гейгера следует </a:t>
            </a:r>
            <a:r>
              <a:rPr lang="ru-RU" sz="2400" b="1" dirty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ОБЛАСТЬ НЕПРЕРЫВНОГО РАЗРЯДА,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которой в счетчике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ПРОИСХОДИТ ОБРАЗОВАНИЕ ЭЛЕКТРОННЫХ ЛАВИН И БЕЗ НАЧАЛЬНОЙ ИОНИЗАЦИИ,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т.е. наступает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ПРОБОЙ СЧЕТЧИКА.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71475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За областью ограниченной пропорциональности следует </a:t>
            </a: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ОБЛАСТЬ ГЕЙГЕРА,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которой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ИМПУЛЬСОВ НЕ ЗАВИСИТ ОТ НАЧАЛЬНОЙ ИОНИЗАЦИИ;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ВСЕ ИМПУЛЬСЫ ПРИ ЗАДАННОМ НАПРЯЖЕНИИ НЕЗАВИСИМО ОТ РОДА ИОНИЗИРУЮЩИХ ЧАСТИЦ ИМЕЮТ ОДИНАКОВУЮ ВЕЛИЧИНУ.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Каждый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вторичный электрон, возникший в объеме счетчика, вызывает вспышку самостоятельного разряда.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7014" y="332656"/>
            <a:ext cx="91810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cs typeface="Arial" pitchFamily="34" charset="0"/>
              </a:rPr>
              <a:t>Счетчики, работающие в области самостоятельного разряда (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гейгеровская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область), называются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СЧЕТЧИКАМИ ГЕЙГЕРА-МЮЛЛЕРА.</a:t>
            </a:r>
            <a:endParaRPr lang="ru-RU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84784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за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гейгеровской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областью продолжать повышение напряжения, то наступает </a:t>
            </a:r>
            <a:r>
              <a:rPr lang="ru-RU" sz="2400" b="1" i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ОБЛАСТЬ НЕПРЕРЫВНОГО (САМОПРОИЗВОЛЬНОГО) РАЗРЯДА,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который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уже не вызывается ионизацией. В этом случае счетчик не пригоден для измерения и может выйти из строя вследствие пробоя.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393305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КЛАССИФИКАЦИЯ СЧЕТЧИКОВ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394721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зависимости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ОТ ХАРАКТЕРА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используемого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РАЗРЯДА СЧЕТЧИКИ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можно разделить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НА 2 КЛАССА: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7015" y="5157192"/>
            <a:ext cx="91810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ПРОПОРЦИОНАЛЬНЫЕ СЧЕТЧИКИ;</a:t>
            </a:r>
            <a:endParaRPr lang="ru-RU" sz="2400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638592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счетчики с самостоятельным разрядом </a:t>
            </a: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(СЧЕТЧИКИ ГЕЙГЕРА).</a:t>
            </a:r>
            <a:endParaRPr lang="ru-RU" sz="2400" b="1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68599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 МЕХАНИЗМУ РАСПРОСТРАНЕНИЯ РАЗРЯДА И ГАШЕНИЯ:</a:t>
            </a:r>
            <a:endParaRPr lang="ru-RU" sz="2400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35354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а) несамогасящиеся;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1815207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б) самогасящиеся.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" y="2780928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ПО КОНСТРУКЦИИ:</a:t>
            </a:r>
            <a:endParaRPr lang="ru-RU" sz="2400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3460188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ТОРЦЕВЫЕ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911112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МЕТАЛЛИЧЕСКИЕ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ЦИЛИНДРИЧЕСКИЕ СЧЕТЧИКИ,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которых корпус выполнен из металла.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130" y="4758243"/>
            <a:ext cx="9163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СТЕКЛЯННЫЕ ЦИЛИНДРИЧЕСКИЕ СЧЕТЧИКИ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корпус выполнен из стекла.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9131" y="5622875"/>
            <a:ext cx="9163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Торцевые и цилиндрические счетчики наполняются гасящими газами и работают в области Гейгера.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0354"/>
            <a:ext cx="4316696" cy="5770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3928" y="471785"/>
            <a:ext cx="51918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 – слюдяное окошко для α-частиц 1–2 мг/см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для β-частиц 3-5 мг/см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 или окошко из нейлона;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23927" y="1916832"/>
            <a:ext cx="51918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– анод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-нить,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0,2 мм);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7" y="2348880"/>
            <a:ext cx="5220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 – стеклянный корпус счетчика;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3926" y="2816379"/>
            <a:ext cx="5220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4, 5 –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токовводы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контакты;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3244334"/>
            <a:ext cx="51918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6 – шарик;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3705999"/>
            <a:ext cx="5220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7 – катод, цилиндрическая стенка, выполненная из металла.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5487615"/>
            <a:ext cx="5220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. 3.3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Торцевой счетчик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61" y="399470"/>
            <a:ext cx="5741675" cy="353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36096" y="2732727"/>
            <a:ext cx="3707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. 3.4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Цилиндрические счетчики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1527175"/>
            <a:ext cx="3532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 – металлический</a:t>
            </a:r>
            <a:r>
              <a:rPr lang="ru-RU" sz="2400" dirty="0">
                <a:latin typeface="Times New Roman"/>
                <a:ea typeface="Times New Roman"/>
              </a:rPr>
              <a:t>;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3547" y="1935430"/>
            <a:ext cx="3544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 – стеклянный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-1" y="4392489"/>
            <a:ext cx="91440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– катод ‒ алюминиевая фольга (толщиной 0,1 мм),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461" y="5215425"/>
            <a:ext cx="9163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 – анод – вольфрамовая нить, крепится на изоляторах 3, 4. Выводами для электродов служат контакты 5 и 6.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463034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ПО НАЗНАЧЕНИЮ СЧЕТЧИКОВ</a:t>
            </a:r>
            <a:r>
              <a:rPr lang="en-US" sz="2400" b="1" dirty="0" smtClean="0">
                <a:solidFill>
                  <a:srgbClr val="993366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400" dirty="0">
              <a:solidFill>
                <a:srgbClr val="993366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2469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счетчики тяжелых ядер,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1124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счетчики α-частиц,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87874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3) счетчики β-частиц,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" y="2276872"/>
            <a:ext cx="9144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4) счетчики </a:t>
            </a:r>
            <a:r>
              <a:rPr lang="ru-RU" sz="2800" b="1" dirty="0">
                <a:latin typeface="Times New Roman" pitchFamily="18" charset="0"/>
                <a:ea typeface="Times New Roman"/>
                <a:cs typeface="Times New Roman" pitchFamily="18" charset="0"/>
              </a:rPr>
              <a:t>γ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-лучей квантов,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" y="2751311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5) счетчики медленных нейтронов,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" y="3199760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6) счетчики быстрых нейтронов.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661425"/>
            <a:ext cx="91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Эти две классификации связаны между собой.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76" y="4123090"/>
            <a:ext cx="91409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ТОРЦЕВОЙ СЧЕТЧИК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предназначен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регистрации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с энергией 0,05-0,3 МэВ.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19130" y="4934174"/>
            <a:ext cx="91631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ЦИЛИНДРИЧЕСКИЕ СЧЕТЧИКИ</a:t>
            </a:r>
            <a:r>
              <a:rPr lang="ru-RU" sz="2400" b="1" i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применяются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регистрации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более высоких энергий 0,3-0,4 МэВ и выше.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-частицы с энергией 0,2 МэВ полностью поглощаются стенками счетчика, поэтому они непригодны для их подсчета.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553200" y="5924302"/>
            <a:ext cx="2133600" cy="365125"/>
          </a:xfrm>
        </p:spPr>
        <p:txBody>
          <a:bodyPr/>
          <a:lstStyle/>
          <a:p>
            <a:fld id="{2D4F70A4-4EC5-429D-8FE4-D2F942775D5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364867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800" b="1" dirty="0">
                <a:latin typeface="Times New Roman" pitchFamily="18" charset="0"/>
                <a:ea typeface="Times New Roman"/>
                <a:cs typeface="Times New Roman" pitchFamily="18" charset="0"/>
              </a:rPr>
              <a:t>γ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-излучение можно измерять металлическими (мягкое) и стеклянными (жесткое) счетчиками.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1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6564</Words>
  <Application>Microsoft Office PowerPoint</Application>
  <PresentationFormat>Экран (4:3)</PresentationFormat>
  <Paragraphs>566</Paragraphs>
  <Slides>76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76</vt:i4>
      </vt:variant>
    </vt:vector>
  </HeadingPairs>
  <TitlesOfParts>
    <vt:vector size="80" baseType="lpstr">
      <vt:lpstr>Тема Office</vt:lpstr>
      <vt:lpstr>1_Тема Office</vt:lpstr>
      <vt:lpstr>Equation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</dc:creator>
  <cp:lastModifiedBy>User</cp:lastModifiedBy>
  <cp:revision>91</cp:revision>
  <dcterms:created xsi:type="dcterms:W3CDTF">2012-04-24T09:57:00Z</dcterms:created>
  <dcterms:modified xsi:type="dcterms:W3CDTF">2014-03-31T07:52:13Z</dcterms:modified>
</cp:coreProperties>
</file>