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3"/>
  </p:notesMasterIdLst>
  <p:sldIdLst>
    <p:sldId id="257" r:id="rId2"/>
    <p:sldId id="258" r:id="rId3"/>
    <p:sldId id="259" r:id="rId4"/>
    <p:sldId id="270" r:id="rId5"/>
    <p:sldId id="256" r:id="rId6"/>
    <p:sldId id="269" r:id="rId7"/>
    <p:sldId id="268" r:id="rId8"/>
    <p:sldId id="267" r:id="rId9"/>
    <p:sldId id="266" r:id="rId10"/>
    <p:sldId id="265" r:id="rId11"/>
    <p:sldId id="264" r:id="rId12"/>
    <p:sldId id="263" r:id="rId13"/>
    <p:sldId id="262" r:id="rId14"/>
    <p:sldId id="271" r:id="rId15"/>
    <p:sldId id="272" r:id="rId16"/>
    <p:sldId id="273" r:id="rId17"/>
    <p:sldId id="274" r:id="rId18"/>
    <p:sldId id="275" r:id="rId19"/>
    <p:sldId id="277" r:id="rId20"/>
    <p:sldId id="276" r:id="rId21"/>
    <p:sldId id="278" r:id="rId22"/>
    <p:sldId id="279" r:id="rId23"/>
    <p:sldId id="280" r:id="rId24"/>
    <p:sldId id="281" r:id="rId25"/>
    <p:sldId id="282" r:id="rId26"/>
    <p:sldId id="288" r:id="rId27"/>
    <p:sldId id="291" r:id="rId28"/>
    <p:sldId id="294" r:id="rId29"/>
    <p:sldId id="295" r:id="rId30"/>
    <p:sldId id="296" r:id="rId31"/>
    <p:sldId id="292" r:id="rId32"/>
    <p:sldId id="293" r:id="rId33"/>
    <p:sldId id="290" r:id="rId34"/>
    <p:sldId id="289" r:id="rId35"/>
    <p:sldId id="285" r:id="rId36"/>
    <p:sldId id="286" r:id="rId37"/>
    <p:sldId id="287" r:id="rId38"/>
    <p:sldId id="283" r:id="rId39"/>
    <p:sldId id="297" r:id="rId40"/>
    <p:sldId id="307" r:id="rId41"/>
    <p:sldId id="317" r:id="rId42"/>
    <p:sldId id="318" r:id="rId43"/>
    <p:sldId id="319" r:id="rId44"/>
    <p:sldId id="320" r:id="rId45"/>
    <p:sldId id="321" r:id="rId46"/>
    <p:sldId id="322" r:id="rId47"/>
    <p:sldId id="323" r:id="rId48"/>
    <p:sldId id="324" r:id="rId49"/>
    <p:sldId id="325" r:id="rId50"/>
    <p:sldId id="326" r:id="rId51"/>
    <p:sldId id="308" r:id="rId52"/>
    <p:sldId id="309" r:id="rId53"/>
    <p:sldId id="310" r:id="rId54"/>
    <p:sldId id="311" r:id="rId55"/>
    <p:sldId id="313" r:id="rId56"/>
    <p:sldId id="314" r:id="rId57"/>
    <p:sldId id="312" r:id="rId58"/>
    <p:sldId id="315" r:id="rId59"/>
    <p:sldId id="316" r:id="rId60"/>
    <p:sldId id="298" r:id="rId61"/>
    <p:sldId id="299" r:id="rId62"/>
    <p:sldId id="300" r:id="rId63"/>
    <p:sldId id="301" r:id="rId64"/>
    <p:sldId id="302" r:id="rId65"/>
    <p:sldId id="303" r:id="rId66"/>
    <p:sldId id="304" r:id="rId67"/>
    <p:sldId id="305" r:id="rId68"/>
    <p:sldId id="306" r:id="rId69"/>
    <p:sldId id="327" r:id="rId70"/>
    <p:sldId id="344" r:id="rId71"/>
    <p:sldId id="361" r:id="rId72"/>
    <p:sldId id="362" r:id="rId73"/>
    <p:sldId id="364" r:id="rId74"/>
    <p:sldId id="363" r:id="rId75"/>
    <p:sldId id="365" r:id="rId76"/>
    <p:sldId id="366" r:id="rId77"/>
    <p:sldId id="367" r:id="rId78"/>
    <p:sldId id="368" r:id="rId79"/>
    <p:sldId id="369" r:id="rId80"/>
    <p:sldId id="370" r:id="rId81"/>
    <p:sldId id="371" r:id="rId82"/>
    <p:sldId id="372" r:id="rId83"/>
    <p:sldId id="373" r:id="rId84"/>
    <p:sldId id="374" r:id="rId85"/>
    <p:sldId id="375" r:id="rId86"/>
    <p:sldId id="376" r:id="rId87"/>
    <p:sldId id="377"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0000"/>
    <a:srgbClr val="0000FF"/>
    <a:srgbClr val="990000"/>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04" d="100"/>
          <a:sy n="104" d="100"/>
        </p:scale>
        <p:origin x="10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image" Target="../media/image35.wmf"/><Relationship Id="rId7" Type="http://schemas.openxmlformats.org/officeDocument/2006/relationships/image" Target="../media/image39.wmf"/><Relationship Id="rId2" Type="http://schemas.openxmlformats.org/officeDocument/2006/relationships/image" Target="../media/image34.wmf"/><Relationship Id="rId1" Type="http://schemas.openxmlformats.org/officeDocument/2006/relationships/image" Target="../media/image33.wmf"/><Relationship Id="rId6" Type="http://schemas.openxmlformats.org/officeDocument/2006/relationships/image" Target="../media/image38.wmf"/><Relationship Id="rId5" Type="http://schemas.openxmlformats.org/officeDocument/2006/relationships/image" Target="../media/image37.wmf"/><Relationship Id="rId4" Type="http://schemas.openxmlformats.org/officeDocument/2006/relationships/image" Target="../media/image3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7DED1D-355E-49D5-8D44-85DD64196E9B}" type="datetimeFigureOut">
              <a:rPr lang="ru-RU" smtClean="0"/>
              <a:t>08.10.2024</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76F8DA-E0A6-4954-8C70-0C2BF1885BF5}" type="slidenum">
              <a:rPr lang="ru-RU" smtClean="0"/>
              <a:t>‹#›</a:t>
            </a:fld>
            <a:endParaRPr lang="ru-RU"/>
          </a:p>
        </p:txBody>
      </p:sp>
    </p:spTree>
    <p:extLst>
      <p:ext uri="{BB962C8B-B14F-4D97-AF65-F5344CB8AC3E}">
        <p14:creationId xmlns:p14="http://schemas.microsoft.com/office/powerpoint/2010/main" val="3192096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35D308E-C8A5-41C8-A948-B9FCA0E80E2C}" type="datetime1">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1755954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F375262-AA48-4D13-8DD6-9A860FE94654}" type="datetime1">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935522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7BDC024-39DC-4F2B-A540-EA020F8DE7DD}" type="datetime1">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3982762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7983299-7D23-47B2-B85B-1AC2B6FC8CE5}" type="datetime1">
              <a:rPr lang="ru-RU" smtClean="0"/>
              <a:t>08.10.2024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3015839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4A5F28-8559-4CBD-9716-66D51016CFFC}" type="datetime1">
              <a:rPr lang="ru-RU" smtClean="0"/>
              <a:t>08.10.2024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166533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D395875-5F6D-49B2-9058-64FECADA6EA8}" type="datetime1">
              <a:rPr lang="ru-RU" smtClean="0"/>
              <a:t>08.10.2024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741548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1A45D-4903-4B7C-B7F9-3B477A9536BF}" type="datetime1">
              <a:rPr lang="ru-RU" smtClean="0"/>
              <a:t>08.10.2024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3190793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780F1CE-A5BE-4DA5-A789-B40361DAD251}" type="datetime1">
              <a:rPr lang="ru-RU" smtClean="0"/>
              <a:t>08.10.2024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250788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94B82A-E991-4818-8EB1-C6EB60835A30}" type="datetime1">
              <a:rPr lang="ru-RU" smtClean="0"/>
              <a:t>08.10.2024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413109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F9C2133-2D55-4C7D-8143-0475807CEE8D}" type="datetime1">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202136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E152F32-40D2-4468-9734-A1C2CA14DC71}" type="datetime1">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1FB7FE-D023-4867-BA7C-B0824268603F}" type="slidenum">
              <a:rPr lang="ru-RU" smtClean="0"/>
              <a:t>‹#›</a:t>
            </a:fld>
            <a:endParaRPr lang="ru-RU"/>
          </a:p>
        </p:txBody>
      </p:sp>
    </p:spTree>
    <p:extLst>
      <p:ext uri="{BB962C8B-B14F-4D97-AF65-F5344CB8AC3E}">
        <p14:creationId xmlns:p14="http://schemas.microsoft.com/office/powerpoint/2010/main" val="1548710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B597-8878-48B1-8E88-1791B274DA61}" type="datetime1">
              <a:rPr lang="ru-RU" smtClean="0"/>
              <a:t>08.10.2024</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FB7FE-D023-4867-BA7C-B0824268603F}" type="slidenum">
              <a:rPr lang="ru-RU" smtClean="0"/>
              <a:t>‹#›</a:t>
            </a:fld>
            <a:endParaRPr lang="ru-RU"/>
          </a:p>
        </p:txBody>
      </p:sp>
    </p:spTree>
    <p:extLst>
      <p:ext uri="{BB962C8B-B14F-4D97-AF65-F5344CB8AC3E}">
        <p14:creationId xmlns:p14="http://schemas.microsoft.com/office/powerpoint/2010/main" val="718245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6.wmf"/><Relationship Id="rId5" Type="http://schemas.openxmlformats.org/officeDocument/2006/relationships/oleObject" Target="../embeddings/oleObject5.bin"/><Relationship Id="rId4" Type="http://schemas.openxmlformats.org/officeDocument/2006/relationships/image" Target="../media/image5.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7.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8.wmf"/></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1.wmf"/></Relationships>
</file>

<file path=ppt/slides/_rels/slide50.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3.wmf"/><Relationship Id="rId5" Type="http://schemas.openxmlformats.org/officeDocument/2006/relationships/oleObject" Target="../embeddings/oleObject10.bin"/><Relationship Id="rId4" Type="http://schemas.openxmlformats.org/officeDocument/2006/relationships/image" Target="../media/image12.wmf"/></Relationships>
</file>

<file path=ppt/slides/_rels/slide51.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2.bin"/><Relationship Id="rId7" Type="http://schemas.openxmlformats.org/officeDocument/2006/relationships/oleObject" Target="../embeddings/oleObject14.bin"/><Relationship Id="rId12" Type="http://schemas.openxmlformats.org/officeDocument/2006/relationships/image" Target="../media/image19.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6.w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5.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20.w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1.e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2.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24.wmf"/><Relationship Id="rId5" Type="http://schemas.openxmlformats.org/officeDocument/2006/relationships/oleObject" Target="../embeddings/oleObject21.bin"/><Relationship Id="rId4" Type="http://schemas.openxmlformats.org/officeDocument/2006/relationships/image" Target="../media/image23.w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25.wmf"/></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26.wmf"/></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28.wmf"/><Relationship Id="rId5" Type="http://schemas.openxmlformats.org/officeDocument/2006/relationships/oleObject" Target="../embeddings/oleObject25.bin"/><Relationship Id="rId4" Type="http://schemas.openxmlformats.org/officeDocument/2006/relationships/image" Target="../media/image27.w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oleObject" Target="../embeddings/oleObject31.bin"/><Relationship Id="rId18" Type="http://schemas.openxmlformats.org/officeDocument/2006/relationships/oleObject" Target="../embeddings/oleObject35.bin"/><Relationship Id="rId3" Type="http://schemas.openxmlformats.org/officeDocument/2006/relationships/oleObject" Target="../embeddings/oleObject26.bin"/><Relationship Id="rId21" Type="http://schemas.openxmlformats.org/officeDocument/2006/relationships/oleObject" Target="../embeddings/oleObject37.bin"/><Relationship Id="rId7" Type="http://schemas.openxmlformats.org/officeDocument/2006/relationships/oleObject" Target="../embeddings/oleObject28.bin"/><Relationship Id="rId12" Type="http://schemas.openxmlformats.org/officeDocument/2006/relationships/image" Target="../media/image37.wmf"/><Relationship Id="rId17" Type="http://schemas.openxmlformats.org/officeDocument/2006/relationships/oleObject" Target="../embeddings/oleObject34.bin"/><Relationship Id="rId2" Type="http://schemas.openxmlformats.org/officeDocument/2006/relationships/slideLayout" Target="../slideLayouts/slideLayout7.xml"/><Relationship Id="rId16" Type="http://schemas.openxmlformats.org/officeDocument/2006/relationships/oleObject" Target="../embeddings/oleObject33.bin"/><Relationship Id="rId20" Type="http://schemas.openxmlformats.org/officeDocument/2006/relationships/image" Target="../media/image39.wmf"/><Relationship Id="rId1" Type="http://schemas.openxmlformats.org/officeDocument/2006/relationships/vmlDrawing" Target="../drawings/vmlDrawing17.vml"/><Relationship Id="rId6" Type="http://schemas.openxmlformats.org/officeDocument/2006/relationships/image" Target="../media/image34.wmf"/><Relationship Id="rId11" Type="http://schemas.openxmlformats.org/officeDocument/2006/relationships/oleObject" Target="../embeddings/oleObject30.bin"/><Relationship Id="rId5" Type="http://schemas.openxmlformats.org/officeDocument/2006/relationships/oleObject" Target="../embeddings/oleObject27.bin"/><Relationship Id="rId15" Type="http://schemas.openxmlformats.org/officeDocument/2006/relationships/image" Target="../media/image38.wmf"/><Relationship Id="rId23" Type="http://schemas.openxmlformats.org/officeDocument/2006/relationships/image" Target="../media/image40.wmf"/><Relationship Id="rId10" Type="http://schemas.openxmlformats.org/officeDocument/2006/relationships/image" Target="../media/image36.wmf"/><Relationship Id="rId19" Type="http://schemas.openxmlformats.org/officeDocument/2006/relationships/oleObject" Target="../embeddings/oleObject36.bin"/><Relationship Id="rId4" Type="http://schemas.openxmlformats.org/officeDocument/2006/relationships/image" Target="../media/image33.wmf"/><Relationship Id="rId9" Type="http://schemas.openxmlformats.org/officeDocument/2006/relationships/oleObject" Target="../embeddings/oleObject29.bin"/><Relationship Id="rId14" Type="http://schemas.openxmlformats.org/officeDocument/2006/relationships/oleObject" Target="../embeddings/oleObject32.bin"/><Relationship Id="rId22" Type="http://schemas.openxmlformats.org/officeDocument/2006/relationships/oleObject" Target="../embeddings/oleObject38.bin"/></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41.w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3641" y="1514042"/>
            <a:ext cx="7772400" cy="1801813"/>
          </a:xfrm>
        </p:spPr>
        <p:txBody>
          <a:bodyPr rtlCol="0">
            <a:normAutofit fontScale="90000"/>
          </a:bodyPr>
          <a:lstStyle/>
          <a:p>
            <a:pPr eaLnBrk="1" fontAlgn="auto" hangingPunct="1">
              <a:spcAft>
                <a:spcPts val="0"/>
              </a:spcAft>
              <a:defRPr/>
            </a:pP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solidFill>
                  <a:srgbClr val="FF0000"/>
                </a:solidFill>
                <a:latin typeface="Arial" pitchFamily="34" charset="0"/>
                <a:cs typeface="Arial" pitchFamily="34" charset="0"/>
              </a:rPr>
              <a:t>Министерство образования и науки РФ Государственное образовательное учреждение высшего профессионального образования</a:t>
            </a:r>
            <a:br>
              <a:rPr lang="ru-RU" sz="2800" dirty="0" smtClean="0">
                <a:solidFill>
                  <a:srgbClr val="FF0000"/>
                </a:solidFill>
                <a:latin typeface="Arial" pitchFamily="34" charset="0"/>
                <a:cs typeface="Arial" pitchFamily="34" charset="0"/>
              </a:rPr>
            </a:br>
            <a:r>
              <a:rPr lang="ru-RU" sz="2800" dirty="0" smtClean="0">
                <a:solidFill>
                  <a:srgbClr val="FF0000"/>
                </a:solidFill>
                <a:latin typeface="Arial" pitchFamily="34" charset="0"/>
                <a:cs typeface="Arial" pitchFamily="34" charset="0"/>
              </a:rPr>
              <a:t>Национальный исследовательский </a:t>
            </a:r>
            <a:br>
              <a:rPr lang="ru-RU" sz="2800" dirty="0" smtClean="0">
                <a:solidFill>
                  <a:srgbClr val="FF0000"/>
                </a:solidFill>
                <a:latin typeface="Arial" pitchFamily="34" charset="0"/>
                <a:cs typeface="Arial" pitchFamily="34" charset="0"/>
              </a:rPr>
            </a:br>
            <a:r>
              <a:rPr lang="ru-RU" sz="2800" dirty="0" smtClean="0">
                <a:solidFill>
                  <a:srgbClr val="FF0000"/>
                </a:solidFill>
                <a:latin typeface="Arial" pitchFamily="34" charset="0"/>
                <a:cs typeface="Arial" pitchFamily="34" charset="0"/>
              </a:rPr>
              <a:t>Томский политехнический университет</a:t>
            </a:r>
          </a:p>
        </p:txBody>
      </p:sp>
      <p:sp>
        <p:nvSpPr>
          <p:cNvPr id="2051" name="Подзаголовок 2"/>
          <p:cNvSpPr>
            <a:spLocks noGrp="1"/>
          </p:cNvSpPr>
          <p:nvPr>
            <p:ph type="subTitle" idx="1"/>
          </p:nvPr>
        </p:nvSpPr>
        <p:spPr>
          <a:xfrm>
            <a:off x="395288" y="2636838"/>
            <a:ext cx="8353425" cy="3816350"/>
          </a:xfrm>
        </p:spPr>
        <p:txBody>
          <a:bodyPr/>
          <a:lstStyle/>
          <a:p>
            <a:pPr eaLnBrk="1" hangingPunct="1"/>
            <a:endParaRPr lang="ru-RU" altLang="ru-RU" sz="2000" smtClean="0">
              <a:solidFill>
                <a:schemeClr val="tx1"/>
              </a:solidFill>
              <a:latin typeface="Arial" panose="020B0604020202020204" pitchFamily="34" charset="0"/>
              <a:cs typeface="Arial" panose="020B0604020202020204" pitchFamily="34" charset="0"/>
            </a:endParaRPr>
          </a:p>
          <a:p>
            <a:pPr eaLnBrk="1" hangingPunct="1"/>
            <a:endParaRPr lang="ru-RU" altLang="ru-RU" sz="2000" smtClean="0">
              <a:solidFill>
                <a:schemeClr val="tx1"/>
              </a:solidFill>
              <a:latin typeface="Arial" panose="020B0604020202020204" pitchFamily="34" charset="0"/>
              <a:cs typeface="Arial" panose="020B0604020202020204" pitchFamily="34" charset="0"/>
            </a:endParaRPr>
          </a:p>
          <a:p>
            <a:pPr eaLnBrk="1" hangingPunct="1"/>
            <a:endParaRPr lang="ru-RU" altLang="ru-RU" sz="2000" smtClean="0">
              <a:solidFill>
                <a:schemeClr val="tx1"/>
              </a:solidFill>
              <a:latin typeface="Arial" panose="020B0604020202020204" pitchFamily="34" charset="0"/>
              <a:cs typeface="Arial" panose="020B0604020202020204" pitchFamily="34" charset="0"/>
            </a:endParaRPr>
          </a:p>
          <a:p>
            <a:pPr eaLnBrk="1" hangingPunct="1"/>
            <a:endParaRPr lang="ru-RU" altLang="ru-RU" sz="2000" smtClean="0">
              <a:solidFill>
                <a:schemeClr val="tx1"/>
              </a:solidFill>
              <a:latin typeface="Arial" panose="020B0604020202020204" pitchFamily="34" charset="0"/>
              <a:cs typeface="Arial" panose="020B0604020202020204" pitchFamily="34" charset="0"/>
            </a:endParaRPr>
          </a:p>
          <a:p>
            <a:pPr eaLnBrk="1" hangingPunct="1"/>
            <a:r>
              <a:rPr lang="ru-RU" altLang="ru-RU" sz="2000" smtClean="0">
                <a:solidFill>
                  <a:schemeClr val="tx1"/>
                </a:solidFill>
                <a:latin typeface="Arial" panose="020B0604020202020204" pitchFamily="34" charset="0"/>
                <a:cs typeface="Arial" panose="020B0604020202020204" pitchFamily="34" charset="0"/>
              </a:rPr>
              <a:t>Курс профессиональной переподготовки</a:t>
            </a:r>
          </a:p>
          <a:p>
            <a:pPr eaLnBrk="1" hangingPunct="1"/>
            <a:r>
              <a:rPr lang="ru-RU" altLang="ru-RU" smtClean="0">
                <a:solidFill>
                  <a:schemeClr val="tx1"/>
                </a:solidFill>
                <a:latin typeface="Arial" panose="020B0604020202020204" pitchFamily="34" charset="0"/>
                <a:cs typeface="Arial" panose="020B0604020202020204" pitchFamily="34" charset="0"/>
              </a:rPr>
              <a:t>Технологии урановых добывающих и перерабатывающих предприятий</a:t>
            </a:r>
          </a:p>
          <a:p>
            <a:pPr eaLnBrk="1" hangingPunct="1"/>
            <a:endParaRPr lang="ru-RU" altLang="ru-RU" smtClean="0">
              <a:solidFill>
                <a:schemeClr val="tx1"/>
              </a:solidFill>
              <a:latin typeface="Arial" panose="020B0604020202020204" pitchFamily="34" charset="0"/>
              <a:cs typeface="Arial" panose="020B0604020202020204" pitchFamily="34" charset="0"/>
            </a:endParaRPr>
          </a:p>
          <a:p>
            <a:pPr eaLnBrk="1" hangingPunct="1"/>
            <a:endParaRPr lang="ru-RU" altLang="ru-RU" smtClean="0">
              <a:solidFill>
                <a:schemeClr val="tx1"/>
              </a:solidFill>
              <a:latin typeface="Arial" panose="020B0604020202020204" pitchFamily="34" charset="0"/>
              <a:cs typeface="Arial" panose="020B0604020202020204" pitchFamily="34" charset="0"/>
            </a:endParaRPr>
          </a:p>
        </p:txBody>
      </p:sp>
      <p:pic>
        <p:nvPicPr>
          <p:cNvPr id="2052" name="Picture 7" descr="закрыть окно"/>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938" y="153988"/>
            <a:ext cx="1439862"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Номер слайда 2"/>
          <p:cNvSpPr>
            <a:spLocks noGrp="1"/>
          </p:cNvSpPr>
          <p:nvPr>
            <p:ph type="sldNum" sz="quarter" idx="12"/>
          </p:nvPr>
        </p:nvSpPr>
        <p:spPr/>
        <p:txBody>
          <a:bodyPr/>
          <a:lstStyle/>
          <a:p>
            <a:fld id="{491FB7FE-D023-4867-BA7C-B0824268603F}" type="slidenum">
              <a:rPr lang="ru-RU" smtClean="0"/>
              <a:t>1</a:t>
            </a:fld>
            <a:endParaRPr lang="ru-RU"/>
          </a:p>
        </p:txBody>
      </p:sp>
    </p:spTree>
    <p:extLst>
      <p:ext uri="{BB962C8B-B14F-4D97-AF65-F5344CB8AC3E}">
        <p14:creationId xmlns:p14="http://schemas.microsoft.com/office/powerpoint/2010/main" val="2489948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Прямоугольник 1"/>
          <p:cNvSpPr>
            <a:spLocks noChangeArrowheads="1"/>
          </p:cNvSpPr>
          <p:nvPr/>
        </p:nvSpPr>
        <p:spPr bwMode="auto">
          <a:xfrm>
            <a:off x="654629" y="2990129"/>
            <a:ext cx="7830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ru-RU" altLang="ru-RU" sz="3600" b="1" dirty="0">
                <a:solidFill>
                  <a:srgbClr val="FF0000"/>
                </a:solidFill>
                <a:latin typeface="Arial Black" panose="020B0A04020102020204" pitchFamily="34" charset="0"/>
                <a:cs typeface="Times New Roman" panose="02020603050405020304" pitchFamily="18" charset="0"/>
              </a:rPr>
              <a:t>Производство оксидов </a:t>
            </a:r>
            <a:r>
              <a:rPr lang="ru-RU" altLang="ru-RU" sz="3600" b="1" dirty="0" smtClean="0">
                <a:solidFill>
                  <a:srgbClr val="FF0000"/>
                </a:solidFill>
                <a:latin typeface="Arial Black" panose="020B0A04020102020204" pitchFamily="34" charset="0"/>
                <a:cs typeface="Times New Roman" panose="02020603050405020304" pitchFamily="18" charset="0"/>
              </a:rPr>
              <a:t>урана</a:t>
            </a:r>
            <a:endParaRPr lang="ru-RU" altLang="ru-RU" sz="3600" b="1" dirty="0">
              <a:solidFill>
                <a:srgbClr val="FF0000"/>
              </a:solidFill>
              <a:latin typeface="Arial Black" panose="020B0A04020102020204" pitchFamily="34"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491FB7FE-D023-4867-BA7C-B0824268603F}" type="slidenum">
              <a:rPr lang="ru-RU" smtClean="0"/>
              <a:t>2</a:t>
            </a:fld>
            <a:endParaRPr lang="ru-RU"/>
          </a:p>
        </p:txBody>
      </p:sp>
    </p:spTree>
    <p:extLst>
      <p:ext uri="{BB962C8B-B14F-4D97-AF65-F5344CB8AC3E}">
        <p14:creationId xmlns:p14="http://schemas.microsoft.com/office/powerpoint/2010/main" val="4505604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1"/>
          <p:cNvSpPr>
            <a:spLocks noChangeArrowheads="1"/>
          </p:cNvSpPr>
          <p:nvPr/>
        </p:nvSpPr>
        <p:spPr bwMode="auto">
          <a:xfrm>
            <a:off x="2888096" y="167986"/>
            <a:ext cx="31069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ru-RU" altLang="ru-RU" sz="2400" dirty="0">
                <a:solidFill>
                  <a:srgbClr val="FF0000"/>
                </a:solidFill>
                <a:latin typeface="Arial Black" panose="020B0A04020102020204" pitchFamily="34" charset="0"/>
                <a:cs typeface="Times New Roman" panose="02020603050405020304" pitchFamily="18" charset="0"/>
              </a:rPr>
              <a:t>Общие сведения</a:t>
            </a:r>
          </a:p>
        </p:txBody>
      </p:sp>
      <p:sp>
        <p:nvSpPr>
          <p:cNvPr id="2" name="Прямоугольник 1"/>
          <p:cNvSpPr/>
          <p:nvPr/>
        </p:nvSpPr>
        <p:spPr>
          <a:xfrm>
            <a:off x="133927" y="795905"/>
            <a:ext cx="8880763"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Оксиды урана – диоксид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закись-окись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8</a:t>
            </a:r>
            <a:r>
              <a:rPr lang="ru-RU" sz="2400" dirty="0">
                <a:latin typeface="Arial" panose="020B0604020202020204" pitchFamily="34" charset="0"/>
                <a:ea typeface="Times New Roman" panose="02020603050405020304" pitchFamily="18" charset="0"/>
                <a:cs typeface="Arial" panose="020B0604020202020204" pitchFamily="34" charset="0"/>
              </a:rPr>
              <a:t> и триоксид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представляют собой важнейшие в технологическом отношении соединения урана. Диоксид применяется для изготовления тепловыделяющих элементов (ТВЭЛов) ядерных реакторов.</a:t>
            </a:r>
            <a:endParaRPr lang="ru-RU" sz="2400" dirty="0">
              <a:latin typeface="Arial" panose="020B0604020202020204" pitchFamily="34" charset="0"/>
              <a:cs typeface="Arial" panose="020B0604020202020204" pitchFamily="34" charset="0"/>
            </a:endParaRPr>
          </a:p>
        </p:txBody>
      </p:sp>
      <p:sp>
        <p:nvSpPr>
          <p:cNvPr id="3" name="Прямоугольник 2"/>
          <p:cNvSpPr/>
          <p:nvPr/>
        </p:nvSpPr>
        <p:spPr>
          <a:xfrm>
            <a:off x="133926" y="2610683"/>
            <a:ext cx="8880763" cy="4154984"/>
          </a:xfrm>
          <a:prstGeom prst="rect">
            <a:avLst/>
          </a:prstGeom>
        </p:spPr>
        <p:txBody>
          <a:bodyPr wrap="square">
            <a:spAutoFit/>
          </a:bodyPr>
          <a:lstStyle/>
          <a:p>
            <a:pPr indent="268288" algn="just"/>
            <a:r>
              <a:rPr lang="ru-RU" sz="2400" dirty="0" smtClean="0">
                <a:latin typeface="Arial" panose="020B0604020202020204" pitchFamily="34" charset="0"/>
                <a:ea typeface="Times New Roman" panose="02020603050405020304" pitchFamily="18" charset="0"/>
                <a:cs typeface="Arial" panose="020B0604020202020204" pitchFamily="34" charset="0"/>
              </a:rPr>
              <a:t>Огнеупорность </a:t>
            </a:r>
            <a:r>
              <a:rPr lang="ru-RU" sz="2400" dirty="0">
                <a:latin typeface="Arial" panose="020B0604020202020204" pitchFamily="34" charset="0"/>
                <a:ea typeface="Times New Roman" panose="02020603050405020304" pitchFamily="18" charset="0"/>
                <a:cs typeface="Arial" panose="020B0604020202020204" pitchFamily="34" charset="0"/>
              </a:rPr>
              <a:t>диоксида урана, устойчивость к действию радиационного излучения и относительная инертность являются главными факторами, обусловливающими его применение как ядерного горючего. Применение обогащенного изотопом </a:t>
            </a:r>
            <a:r>
              <a:rPr lang="ru-RU" sz="2400" baseline="30000" dirty="0">
                <a:latin typeface="Arial" panose="020B0604020202020204" pitchFamily="34" charset="0"/>
                <a:ea typeface="Times New Roman" panose="02020603050405020304" pitchFamily="18" charset="0"/>
                <a:cs typeface="Arial" panose="020B0604020202020204" pitchFamily="34" charset="0"/>
              </a:rPr>
              <a:t>235</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 диоксида в виде зерен в металлической или керамической матрицах позволяет создавать ТВЭЛы, способные работать при высоких температурах в реакторах с большим удельным теплосъемом. Основным недостатком диоксида урана является низкая теплопроводность, которая ограничивает величину изделий.</a:t>
            </a:r>
            <a:endParaRPr lang="ru-RU" sz="2400" dirty="0">
              <a:latin typeface="Arial" panose="020B0604020202020204" pitchFamily="34" charset="0"/>
              <a:cs typeface="Arial" panose="020B0604020202020204" pitchFamily="34" charset="0"/>
            </a:endParaRPr>
          </a:p>
        </p:txBody>
      </p:sp>
      <p:sp>
        <p:nvSpPr>
          <p:cNvPr id="4" name="Номер слайда 3"/>
          <p:cNvSpPr>
            <a:spLocks noGrp="1"/>
          </p:cNvSpPr>
          <p:nvPr>
            <p:ph type="sldNum" sz="quarter" idx="12"/>
          </p:nvPr>
        </p:nvSpPr>
        <p:spPr/>
        <p:txBody>
          <a:bodyPr/>
          <a:lstStyle/>
          <a:p>
            <a:fld id="{491FB7FE-D023-4867-BA7C-B0824268603F}" type="slidenum">
              <a:rPr lang="ru-RU" smtClean="0"/>
              <a:t>3</a:t>
            </a:fld>
            <a:endParaRPr lang="ru-RU"/>
          </a:p>
        </p:txBody>
      </p:sp>
    </p:spTree>
    <p:extLst>
      <p:ext uri="{BB962C8B-B14F-4D97-AF65-F5344CB8AC3E}">
        <p14:creationId xmlns:p14="http://schemas.microsoft.com/office/powerpoint/2010/main" val="1612617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a:t>
            </a:fld>
            <a:endParaRPr lang="ru-RU"/>
          </a:p>
        </p:txBody>
      </p:sp>
      <p:sp>
        <p:nvSpPr>
          <p:cNvPr id="3" name="Прямоугольник 2"/>
          <p:cNvSpPr/>
          <p:nvPr/>
        </p:nvSpPr>
        <p:spPr>
          <a:xfrm>
            <a:off x="106218" y="724040"/>
            <a:ext cx="8917709" cy="5632311"/>
          </a:xfrm>
          <a:prstGeom prst="rect">
            <a:avLst/>
          </a:prstGeom>
        </p:spPr>
        <p:txBody>
          <a:bodyPr wrap="square">
            <a:spAutoFit/>
          </a:bodyPr>
          <a:lstStyle/>
          <a:p>
            <a:pPr indent="268288" algn="just"/>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ДИОКСИД УРАНА </a:t>
            </a:r>
            <a:r>
              <a:rPr lang="ru-RU" sz="2400" dirty="0" smtClean="0">
                <a:latin typeface="Arial" panose="020B0604020202020204" pitchFamily="34" charset="0"/>
                <a:ea typeface="Times New Roman" panose="02020603050405020304" pitchFamily="18" charset="0"/>
                <a:cs typeface="Arial" panose="020B0604020202020204" pitchFamily="34" charset="0"/>
              </a:rPr>
              <a:t>имеет </a:t>
            </a:r>
            <a:r>
              <a:rPr lang="ru-RU" sz="2400" dirty="0">
                <a:latin typeface="Arial" panose="020B0604020202020204" pitchFamily="34" charset="0"/>
                <a:ea typeface="Times New Roman" panose="02020603050405020304" pitchFamily="18" charset="0"/>
                <a:cs typeface="Arial" panose="020B0604020202020204" pitchFamily="34" charset="0"/>
              </a:rPr>
              <a:t>важное значение как промежуточный продукт при производстве тетрафторида и далее гексафторида урана. Достоинство диоксида урана в данном случае перед другими оксидами заключается в том, что в этом соединении уран четырехвалентен, как в </a:t>
            </a:r>
            <a:r>
              <a:rPr lang="ru-RU" sz="2400" dirty="0" err="1">
                <a:latin typeface="Arial" panose="020B0604020202020204" pitchFamily="34" charset="0"/>
                <a:ea typeface="Times New Roman" panose="02020603050405020304" pitchFamily="18" charset="0"/>
                <a:cs typeface="Arial" panose="020B0604020202020204" pitchFamily="34" charset="0"/>
              </a:rPr>
              <a:t>тетрафториде</a:t>
            </a:r>
            <a:r>
              <a:rPr lang="ru-RU" sz="2400" dirty="0">
                <a:latin typeface="Arial" panose="020B0604020202020204" pitchFamily="34" charset="0"/>
                <a:ea typeface="Times New Roman" panose="02020603050405020304" pitchFamily="18" charset="0"/>
                <a:cs typeface="Arial" panose="020B0604020202020204" pitchFamily="34" charset="0"/>
              </a:rPr>
              <a:t>, в связи с чем не требуется дополнительных операций по его восстановлению. Диоксид урана совместно с закисью-окисью может использоваться в качестве исходного продукта в производстве металлического урана. Шихту в этом случае готовят из оксидов урана, металлического кальция и флюсующих добавок (например, хлорида кальция). После восстановления порошкообразный уран отмывают от примесей, прессуют и обжигают при высоких температурах до компактного металла или переплавляют.</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2633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491FB7FE-D023-4867-BA7C-B0824268603F}" type="slidenum">
              <a:rPr lang="ru-RU" smtClean="0"/>
              <a:t>5</a:t>
            </a:fld>
            <a:endParaRPr lang="ru-RU"/>
          </a:p>
        </p:txBody>
      </p:sp>
      <p:sp>
        <p:nvSpPr>
          <p:cNvPr id="5" name="Прямоугольник 4"/>
          <p:cNvSpPr/>
          <p:nvPr/>
        </p:nvSpPr>
        <p:spPr>
          <a:xfrm>
            <a:off x="106217" y="150613"/>
            <a:ext cx="8917709" cy="3046988"/>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Технологическое значение других оксидов урана –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ОКТАОКСИДА ТРИУРАНА И ТРИОКСИДА </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несколько меньше. Эти соединения не применяются в качестве ядерного горючего, но служат промежуточными продуктами в производстве диоксида, тетрафторида, гексафторида и металлического урана. Кроме того, благодаря высокой стабильности при обычных условиях закись-окись и триоксид урана могут использоваться для хранения.</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06216" y="3197601"/>
            <a:ext cx="8917709" cy="3046988"/>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К оксидам урана в соответствии с указанными областями их применения предъявляют определенные требования, связанные прежде всего с их чистотой. При самостоятельном использовании диоксида урана в ядерных реакторах содержание примесей в ней должно соответствовать требованиям ядерной чистоты (</a:t>
            </a:r>
            <a:r>
              <a:rPr lang="en-US" sz="2400" dirty="0">
                <a:latin typeface="Arial" panose="020B0604020202020204" pitchFamily="34" charset="0"/>
                <a:ea typeface="Times New Roman" panose="02020603050405020304" pitchFamily="18" charset="0"/>
                <a:cs typeface="Arial" panose="020B0604020202020204" pitchFamily="34" charset="0"/>
              </a:rPr>
              <a:t>ASTM</a:t>
            </a:r>
            <a:r>
              <a:rPr lang="ru-RU" sz="2400" dirty="0">
                <a:latin typeface="Arial" panose="020B0604020202020204" pitchFamily="34" charset="0"/>
                <a:ea typeface="Times New Roman" panose="02020603050405020304" pitchFamily="18" charset="0"/>
                <a:cs typeface="Arial" panose="020B0604020202020204" pitchFamily="34" charset="0"/>
              </a:rPr>
              <a:t> стандарт). Требования к обогащенному диоксиду урана приведены в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19.1</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4448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a:t>
            </a:fld>
            <a:endParaRPr lang="ru-RU"/>
          </a:p>
        </p:txBody>
      </p:sp>
      <p:sp>
        <p:nvSpPr>
          <p:cNvPr id="3" name="Прямоугольник 2"/>
          <p:cNvSpPr/>
          <p:nvPr/>
        </p:nvSpPr>
        <p:spPr>
          <a:xfrm>
            <a:off x="81486" y="768985"/>
            <a:ext cx="8951677"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19.1. Характеристика </a:t>
            </a:r>
            <a:r>
              <a:rPr lang="ru-RU" sz="2400" dirty="0">
                <a:latin typeface="Arial" panose="020B0604020202020204" pitchFamily="34" charset="0"/>
                <a:ea typeface="Times New Roman" panose="02020603050405020304" pitchFamily="18" charset="0"/>
                <a:cs typeface="Arial" panose="020B0604020202020204" pitchFamily="34" charset="0"/>
              </a:rPr>
              <a:t>диоксида урана </a:t>
            </a:r>
            <a:r>
              <a:rPr lang="ru-RU" sz="2400" dirty="0" smtClean="0">
                <a:latin typeface="Arial" panose="020B0604020202020204" pitchFamily="34" charset="0"/>
                <a:ea typeface="Times New Roman" panose="02020603050405020304" pitchFamily="18" charset="0"/>
                <a:cs typeface="Arial" panose="020B0604020202020204" pitchFamily="34" charset="0"/>
              </a:rPr>
              <a:t>ядерной степени чистоты</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285116537"/>
              </p:ext>
            </p:extLst>
          </p:nvPr>
        </p:nvGraphicFramePr>
        <p:xfrm>
          <a:off x="166254" y="1932707"/>
          <a:ext cx="8866908" cy="3688080"/>
        </p:xfrm>
        <a:graphic>
          <a:graphicData uri="http://schemas.openxmlformats.org/drawingml/2006/table">
            <a:tbl>
              <a:tblPr firstRow="1" bandRow="1">
                <a:tableStyleId>{5C22544A-7EE6-4342-B048-85BDC9FD1C3A}</a:tableStyleId>
              </a:tblPr>
              <a:tblGrid>
                <a:gridCol w="2216727">
                  <a:extLst>
                    <a:ext uri="{9D8B030D-6E8A-4147-A177-3AD203B41FA5}">
                      <a16:colId xmlns:a16="http://schemas.microsoft.com/office/drawing/2014/main" val="602823578"/>
                    </a:ext>
                  </a:extLst>
                </a:gridCol>
                <a:gridCol w="2216727">
                  <a:extLst>
                    <a:ext uri="{9D8B030D-6E8A-4147-A177-3AD203B41FA5}">
                      <a16:colId xmlns:a16="http://schemas.microsoft.com/office/drawing/2014/main" val="147110765"/>
                    </a:ext>
                  </a:extLst>
                </a:gridCol>
                <a:gridCol w="2216727">
                  <a:extLst>
                    <a:ext uri="{9D8B030D-6E8A-4147-A177-3AD203B41FA5}">
                      <a16:colId xmlns:a16="http://schemas.microsoft.com/office/drawing/2014/main" val="403374883"/>
                    </a:ext>
                  </a:extLst>
                </a:gridCol>
                <a:gridCol w="2216727">
                  <a:extLst>
                    <a:ext uri="{9D8B030D-6E8A-4147-A177-3AD203B41FA5}">
                      <a16:colId xmlns:a16="http://schemas.microsoft.com/office/drawing/2014/main" val="4212668308"/>
                    </a:ext>
                  </a:extLst>
                </a:gridCol>
              </a:tblGrid>
              <a:tr h="370840">
                <a:tc>
                  <a:txBody>
                    <a:bodyPr/>
                    <a:lstStyle/>
                    <a:p>
                      <a:pPr algn="ctr">
                        <a:spcAft>
                          <a:spcPts val="0"/>
                        </a:spcAft>
                      </a:pPr>
                      <a:r>
                        <a:rPr lang="ru-RU"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Примесь</a:t>
                      </a:r>
                    </a:p>
                  </a:txBody>
                  <a:tcPr marL="25400" marR="25400" marT="0" marB="0"/>
                </a:tc>
                <a:tc>
                  <a:txBody>
                    <a:bodyPr/>
                    <a:lstStyle/>
                    <a:p>
                      <a:pPr algn="ctr">
                        <a:spcAft>
                          <a:spcPts val="0"/>
                        </a:spcAft>
                      </a:pPr>
                      <a:r>
                        <a:rPr lang="ru-RU"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Максимально допустимое содержание примесей, %</a:t>
                      </a:r>
                    </a:p>
                  </a:txBody>
                  <a:tcPr marL="25400" marR="25400" marT="0" marB="0"/>
                </a:tc>
                <a:tc>
                  <a:txBody>
                    <a:bodyPr/>
                    <a:lstStyle/>
                    <a:p>
                      <a:pPr algn="ctr">
                        <a:spcAft>
                          <a:spcPts val="0"/>
                        </a:spcAft>
                      </a:pPr>
                      <a:r>
                        <a:rPr lang="ru-RU"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Примесь</a:t>
                      </a:r>
                    </a:p>
                  </a:txBody>
                  <a:tcPr marL="25400" marR="25400" marT="0" marB="0"/>
                </a:tc>
                <a:tc>
                  <a:txBody>
                    <a:bodyPr/>
                    <a:lstStyle/>
                    <a:p>
                      <a:pPr algn="ctr">
                        <a:spcAft>
                          <a:spcPts val="0"/>
                        </a:spcAft>
                      </a:pPr>
                      <a:r>
                        <a:rPr lang="ru-RU" sz="2400" dirty="0">
                          <a:effectLst/>
                          <a:latin typeface="Arial" panose="020B0604020202020204" pitchFamily="34" charset="0"/>
                          <a:ea typeface="Times New Roman" panose="02020603050405020304" pitchFamily="18" charset="0"/>
                          <a:cs typeface="Arial" panose="020B0604020202020204" pitchFamily="34" charset="0"/>
                        </a:rPr>
                        <a:t>Максимально допустимое содержание примесей, %</a:t>
                      </a:r>
                    </a:p>
                  </a:txBody>
                  <a:tcPr marL="25400" marR="25400" marT="0" marB="0"/>
                </a:tc>
                <a:extLst>
                  <a:ext uri="{0D108BD9-81ED-4DB2-BD59-A6C34878D82A}">
                    <a16:rowId xmlns:a16="http://schemas.microsoft.com/office/drawing/2014/main" val="962493173"/>
                  </a:ext>
                </a:extLst>
              </a:tr>
              <a:tr h="370840">
                <a:tc>
                  <a:txBody>
                    <a:bodyPr/>
                    <a:lstStyle/>
                    <a:p>
                      <a:pPr algn="just">
                        <a:spcAft>
                          <a:spcPts val="0"/>
                        </a:spcAft>
                      </a:pPr>
                      <a:r>
                        <a:rPr lang="ru-RU" sz="24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Серебро</a:t>
                      </a:r>
                      <a:endParaRPr lang="ru-RU" sz="2400" b="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Марганец</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5·10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4083545654"/>
                  </a:ext>
                </a:extLst>
              </a:tr>
              <a:tr h="370840">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Бор</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spcAft>
                          <a:spcPts val="0"/>
                        </a:spcAft>
                      </a:pPr>
                      <a:r>
                        <a:rPr lang="ru-RU" sz="2400" b="0">
                          <a:effectLst/>
                          <a:latin typeface="Arial" panose="020B0604020202020204" pitchFamily="34" charset="0"/>
                          <a:cs typeface="Arial" panose="020B0604020202020204" pitchFamily="34" charset="0"/>
                        </a:rPr>
                        <a:t>Молибден</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1167892218"/>
                  </a:ext>
                </a:extLst>
              </a:tr>
              <a:tr h="370840">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Кадмий</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Никель</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788667394"/>
                  </a:ext>
                </a:extLst>
              </a:tr>
              <a:tr h="370840">
                <a:tc>
                  <a:txBody>
                    <a:bodyPr/>
                    <a:lstStyle/>
                    <a:p>
                      <a:pPr algn="just">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Хром</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Кремний</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1136859948"/>
                  </a:ext>
                </a:extLst>
              </a:tr>
              <a:tr h="370840">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Медь</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Диспрозий</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769302394"/>
                  </a:ext>
                </a:extLst>
              </a:tr>
              <a:tr h="370840">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Железо</a:t>
                      </a:r>
                    </a:p>
                  </a:txBody>
                  <a:tcPr marL="25400" marR="25400" marT="0" marB="0"/>
                </a:tc>
                <a:tc>
                  <a:txBody>
                    <a:bodyPr/>
                    <a:lstStyle/>
                    <a:p>
                      <a:pPr algn="ctr">
                        <a:spcAft>
                          <a:spcPts val="0"/>
                        </a:spcAft>
                      </a:pPr>
                      <a:r>
                        <a:rPr lang="ru-RU" sz="24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5·10</a:t>
                      </a:r>
                      <a:r>
                        <a:rPr lang="ru-RU" sz="2400" b="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400" b="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just">
                        <a:spcAft>
                          <a:spcPts val="0"/>
                        </a:spcAft>
                      </a:pPr>
                      <a:r>
                        <a:rPr lang="ru-RU" sz="2400" b="0">
                          <a:solidFill>
                            <a:srgbClr val="000000"/>
                          </a:solidFill>
                          <a:effectLst/>
                          <a:latin typeface="Arial" panose="020B0604020202020204" pitchFamily="34" charset="0"/>
                          <a:cs typeface="Arial" panose="020B0604020202020204" pitchFamily="34" charset="0"/>
                        </a:rPr>
                        <a:t>Гадолиний</a:t>
                      </a:r>
                    </a:p>
                  </a:txBody>
                  <a:tcPr marL="25400" marR="25400" marT="0" marB="0"/>
                </a:tc>
                <a:tc>
                  <a:txBody>
                    <a:bodyPr/>
                    <a:lstStyle/>
                    <a:p>
                      <a:pPr algn="ctr">
                        <a:spcAft>
                          <a:spcPts val="0"/>
                        </a:spcAft>
                      </a:pPr>
                      <a:r>
                        <a:rPr lang="ru-RU" sz="24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5·10</a:t>
                      </a:r>
                      <a:r>
                        <a:rPr lang="ru-RU" sz="2400" b="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a:t>
                      </a:r>
                      <a:endParaRPr lang="ru-RU" sz="2400" b="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3902478603"/>
                  </a:ext>
                </a:extLst>
              </a:tr>
            </a:tbl>
          </a:graphicData>
        </a:graphic>
      </p:graphicFrame>
    </p:spTree>
    <p:extLst>
      <p:ext uri="{BB962C8B-B14F-4D97-AF65-F5344CB8AC3E}">
        <p14:creationId xmlns:p14="http://schemas.microsoft.com/office/powerpoint/2010/main" val="1236828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a:t>
            </a:fld>
            <a:endParaRPr lang="ru-RU"/>
          </a:p>
        </p:txBody>
      </p:sp>
      <p:sp>
        <p:nvSpPr>
          <p:cNvPr id="3" name="Прямоугольник 2"/>
          <p:cNvSpPr/>
          <p:nvPr/>
        </p:nvSpPr>
        <p:spPr>
          <a:xfrm>
            <a:off x="87744" y="95378"/>
            <a:ext cx="8945419" cy="3748719"/>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Если оксиды используются для производства тетрафторида или других соединений урана, требования по чистоте могут быть несколько иными. В частности,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СОДЕРЖАНИЕ ПРИМЕСЕЙ ОПРЕДЕЛЯЕТСЯ МЕТОДОМ ПОЛУЧЕНИЯ ТЕТРАФТОРИДА; </a:t>
            </a:r>
            <a:r>
              <a:rPr lang="ru-RU" sz="2400" dirty="0" smtClean="0">
                <a:latin typeface="Arial" panose="020B0604020202020204" pitchFamily="34" charset="0"/>
                <a:ea typeface="Times New Roman" panose="02020603050405020304" pitchFamily="18" charset="0"/>
                <a:cs typeface="Arial" panose="020B0604020202020204" pitchFamily="34" charset="0"/>
              </a:rPr>
              <a:t>так</a:t>
            </a:r>
            <a:r>
              <a:rPr lang="ru-RU" sz="2400" dirty="0">
                <a:latin typeface="Arial" panose="020B0604020202020204" pitchFamily="34" charset="0"/>
                <a:ea typeface="Times New Roman" panose="02020603050405020304" pitchFamily="18" charset="0"/>
                <a:cs typeface="Arial" panose="020B0604020202020204" pitchFamily="34" charset="0"/>
              </a:rPr>
              <a:t>, при получении тетрафторида урана из водных растворов достигается хорошая очистка от примесей, в то время как при сухом процессе возможно даже загрязнение урана продуктами коррозии. Поэтому в зависимости от принятого метода получения тетрафторида оксиды урана могут содержать большее или меньшее количество примесей.</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87743" y="3774079"/>
            <a:ext cx="8945419" cy="3083921"/>
          </a:xfrm>
          <a:prstGeom prst="rect">
            <a:avLst/>
          </a:prstGeom>
        </p:spPr>
        <p:txBody>
          <a:bodyPr wrap="square">
            <a:spAutoFit/>
          </a:bodyPr>
          <a:lstStyle/>
          <a:p>
            <a:pPr indent="268288" algn="just">
              <a:lnSpc>
                <a:spcPct val="90000"/>
              </a:lnSpc>
            </a:pPr>
            <a:r>
              <a:rPr lang="ru-RU" sz="2400" dirty="0" smtClean="0">
                <a:latin typeface="Arial" panose="020B0604020202020204" pitchFamily="34" charset="0"/>
                <a:ea typeface="Times New Roman" panose="02020603050405020304" pitchFamily="18" charset="0"/>
                <a:cs typeface="Arial" panose="020B0604020202020204" pitchFamily="34" charset="0"/>
              </a:rPr>
              <a:t>Затем </a:t>
            </a:r>
            <a:r>
              <a:rPr lang="ru-RU" sz="2400" dirty="0">
                <a:latin typeface="Arial" panose="020B0604020202020204" pitchFamily="34" charset="0"/>
                <a:ea typeface="Times New Roman" panose="02020603050405020304" pitchFamily="18" charset="0"/>
                <a:cs typeface="Arial" panose="020B0604020202020204" pitchFamily="34" charset="0"/>
              </a:rPr>
              <a:t>тетрафторид, полученный из оксидов, можно перерабатывать либо до металла, либо до гексафторида. В первом случае тетрафторид должен быть </a:t>
            </a:r>
            <a:r>
              <a:rPr lang="ru-RU" sz="2400" dirty="0" err="1">
                <a:latin typeface="Arial" panose="020B0604020202020204" pitchFamily="34" charset="0"/>
                <a:ea typeface="Times New Roman" panose="02020603050405020304" pitchFamily="18" charset="0"/>
                <a:cs typeface="Arial" panose="020B0604020202020204" pitchFamily="34" charset="0"/>
              </a:rPr>
              <a:t>ядерночистым</a:t>
            </a:r>
            <a:r>
              <a:rPr lang="ru-RU" sz="2400" dirty="0">
                <a:latin typeface="Arial" panose="020B0604020202020204" pitchFamily="34" charset="0"/>
                <a:ea typeface="Times New Roman" panose="02020603050405020304" pitchFamily="18" charset="0"/>
                <a:cs typeface="Arial" panose="020B0604020202020204" pitchFamily="34" charset="0"/>
              </a:rPr>
              <a:t> и даже несколько чище на случай возможного загрязнения урана при плавке. Во втором достигается хорошая очистка урана от примесей нелетучих фторидов, в связи с чем к исходному </a:t>
            </a:r>
            <a:r>
              <a:rPr lang="ru-RU" sz="2400" dirty="0" err="1">
                <a:latin typeface="Arial" panose="020B0604020202020204" pitchFamily="34" charset="0"/>
                <a:ea typeface="Times New Roman" panose="02020603050405020304" pitchFamily="18" charset="0"/>
                <a:cs typeface="Arial" panose="020B0604020202020204" pitchFamily="34" charset="0"/>
              </a:rPr>
              <a:t>тетрафториду</a:t>
            </a:r>
            <a:r>
              <a:rPr lang="ru-RU" sz="2400" dirty="0">
                <a:latin typeface="Arial" panose="020B0604020202020204" pitchFamily="34" charset="0"/>
                <a:ea typeface="Times New Roman" panose="02020603050405020304" pitchFamily="18" charset="0"/>
                <a:cs typeface="Arial" panose="020B0604020202020204" pitchFamily="34" charset="0"/>
              </a:rPr>
              <a:t>, а следовательно, и к оксидам предъявляются менее жесткие требования по содержанию примесей.</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47729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a:t>
            </a:fld>
            <a:endParaRPr lang="ru-RU"/>
          </a:p>
        </p:txBody>
      </p:sp>
      <p:sp>
        <p:nvSpPr>
          <p:cNvPr id="3" name="Прямоугольник 2"/>
          <p:cNvSpPr/>
          <p:nvPr/>
        </p:nvSpPr>
        <p:spPr>
          <a:xfrm>
            <a:off x="78508" y="86096"/>
            <a:ext cx="8973127" cy="3748719"/>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Особенно большое значение имеют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ФИЗИЧЕСКИЕ СВОЙСТВА ОКСИДОВ УРАНА:</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насыпной вес, размер кристаллов и агрегатов, пористость и т. д. Изделия из диоксида урана, используемые в качестве тепловыделяющих элементов, должны обладать высокой плотностью, близкой к теоретической (10,96 г/см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Изделия такой высокой плотности можно получить лишь из определенных порошков диоксида урана. Пригодность диоксида для последующего прессования и спекания в изделия обусловливается способом его получения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8" y="3727899"/>
            <a:ext cx="8973127" cy="3083921"/>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Как видно из этих данных, более удобен для получения диоксида керамического сорта метод термического разложения с одновременным восстановлением полиураната аммония. Образцы плотностью выше 10 г/см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i="1" baseline="300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можно получить и из худшего по </a:t>
            </a:r>
            <a:r>
              <a:rPr lang="ru-RU" sz="2400" dirty="0" err="1">
                <a:latin typeface="Arial" panose="020B0604020202020204" pitchFamily="34" charset="0"/>
                <a:ea typeface="Times New Roman" panose="02020603050405020304" pitchFamily="18" charset="0"/>
                <a:cs typeface="Arial" panose="020B0604020202020204" pitchFamily="34" charset="0"/>
              </a:rPr>
              <a:t>спекаемости</a:t>
            </a:r>
            <a:r>
              <a:rPr lang="ru-RU" sz="2400" dirty="0">
                <a:latin typeface="Arial" panose="020B0604020202020204" pitchFamily="34" charset="0"/>
                <a:ea typeface="Times New Roman" panose="02020603050405020304" pitchFamily="18" charset="0"/>
                <a:cs typeface="Arial" panose="020B0604020202020204" pitchFamily="34" charset="0"/>
              </a:rPr>
              <a:t> порошка, но тогда потребуются более высокие давления прессования и большее время спекания. Размер кристаллов диоксида керамического сорта колеблется в пределах десятых долей микрона.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8851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a:t>
            </a:fld>
            <a:endParaRPr lang="ru-RU"/>
          </a:p>
        </p:txBody>
      </p:sp>
      <p:sp>
        <p:nvSpPr>
          <p:cNvPr id="3" name="Прямоугольник 2"/>
          <p:cNvSpPr/>
          <p:nvPr/>
        </p:nvSpPr>
        <p:spPr>
          <a:xfrm>
            <a:off x="146142" y="122443"/>
            <a:ext cx="8887022"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19.2</a:t>
            </a:r>
            <a:r>
              <a:rPr lang="ru-RU" sz="2400" dirty="0">
                <a:latin typeface="Arial" panose="020B0604020202020204" pitchFamily="34" charset="0"/>
                <a:ea typeface="Times New Roman" panose="02020603050405020304" pitchFamily="18" charset="0"/>
                <a:cs typeface="Arial" panose="020B0604020202020204" pitchFamily="34" charset="0"/>
              </a:rPr>
              <a:t>. Плотность образцов диоксида урана, полученного различными методами</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856931334"/>
              </p:ext>
            </p:extLst>
          </p:nvPr>
        </p:nvGraphicFramePr>
        <p:xfrm>
          <a:off x="146142" y="1212275"/>
          <a:ext cx="8887022" cy="4023360"/>
        </p:xfrm>
        <a:graphic>
          <a:graphicData uri="http://schemas.openxmlformats.org/drawingml/2006/table">
            <a:tbl>
              <a:tblPr firstRow="1" bandRow="1">
                <a:tableStyleId>{5C22544A-7EE6-4342-B048-85BDC9FD1C3A}</a:tableStyleId>
              </a:tblPr>
              <a:tblGrid>
                <a:gridCol w="5811313">
                  <a:extLst>
                    <a:ext uri="{9D8B030D-6E8A-4147-A177-3AD203B41FA5}">
                      <a16:colId xmlns:a16="http://schemas.microsoft.com/office/drawing/2014/main" val="3325049920"/>
                    </a:ext>
                  </a:extLst>
                </a:gridCol>
                <a:gridCol w="3075709">
                  <a:extLst>
                    <a:ext uri="{9D8B030D-6E8A-4147-A177-3AD203B41FA5}">
                      <a16:colId xmlns:a16="http://schemas.microsoft.com/office/drawing/2014/main" val="2856628359"/>
                    </a:ext>
                  </a:extLst>
                </a:gridCol>
              </a:tblGrid>
              <a:tr h="370840">
                <a:tc>
                  <a:txBody>
                    <a:bodyPr/>
                    <a:lstStyle/>
                    <a:p>
                      <a:pPr algn="ctr">
                        <a:spcAft>
                          <a:spcPts val="0"/>
                        </a:spcAft>
                      </a:pPr>
                      <a:r>
                        <a:rPr lang="ru-RU" sz="2400" dirty="0">
                          <a:effectLst/>
                          <a:latin typeface="Arial" panose="020B0604020202020204" pitchFamily="34" charset="0"/>
                          <a:ea typeface="Times New Roman" panose="02020603050405020304" pitchFamily="18" charset="0"/>
                          <a:cs typeface="Arial" panose="020B0604020202020204" pitchFamily="34" charset="0"/>
                        </a:rPr>
                        <a:t>Метод приготовления диоксида</a:t>
                      </a:r>
                    </a:p>
                  </a:txBody>
                  <a:tcPr marL="68580" marR="68580" marT="0" marB="0" anchor="ctr"/>
                </a:tc>
                <a:tc>
                  <a:txBody>
                    <a:bodyPr/>
                    <a:lstStyle/>
                    <a:p>
                      <a:pPr algn="ctr">
                        <a:spcAft>
                          <a:spcPts val="0"/>
                        </a:spcAft>
                      </a:pPr>
                      <a:r>
                        <a:rPr lang="ru-RU" sz="2400" dirty="0">
                          <a:effectLst/>
                          <a:latin typeface="Arial" panose="020B0604020202020204" pitchFamily="34" charset="0"/>
                          <a:ea typeface="Times New Roman" panose="02020603050405020304" pitchFamily="18" charset="0"/>
                          <a:cs typeface="Arial" panose="020B0604020202020204" pitchFamily="34" charset="0"/>
                        </a:rPr>
                        <a:t>Плотность диоксида</a:t>
                      </a:r>
                      <a:br>
                        <a:rPr lang="ru-RU" sz="2400" dirty="0">
                          <a:effectLst/>
                          <a:latin typeface="Arial" panose="020B0604020202020204" pitchFamily="34" charset="0"/>
                          <a:ea typeface="Times New Roman" panose="02020603050405020304" pitchFamily="18" charset="0"/>
                          <a:cs typeface="Arial" panose="020B0604020202020204" pitchFamily="34" charset="0"/>
                        </a:rPr>
                      </a:br>
                      <a:r>
                        <a:rPr lang="ru-RU" sz="2400" dirty="0">
                          <a:effectLst/>
                          <a:latin typeface="Arial" panose="020B0604020202020204" pitchFamily="34" charset="0"/>
                          <a:ea typeface="Times New Roman" panose="02020603050405020304" pitchFamily="18" charset="0"/>
                          <a:cs typeface="Arial" panose="020B0604020202020204" pitchFamily="34" charset="0"/>
                        </a:rPr>
                        <a:t>в спеченном состоянии, г/см</a:t>
                      </a:r>
                      <a:r>
                        <a:rPr lang="ru-RU" sz="2400" baseline="30000" dirty="0">
                          <a:effectLst/>
                          <a:latin typeface="Arial" panose="020B0604020202020204" pitchFamily="34" charset="0"/>
                          <a:ea typeface="Times New Roman" panose="02020603050405020304" pitchFamily="18" charset="0"/>
                          <a:cs typeface="Arial" panose="020B0604020202020204" pitchFamily="34" charset="0"/>
                        </a:rPr>
                        <a:t>3</a:t>
                      </a:r>
                      <a:r>
                        <a:rPr lang="ru-RU" sz="2400" dirty="0">
                          <a:effectLst/>
                          <a:latin typeface="Arial" panose="020B0604020202020204" pitchFamily="34" charset="0"/>
                          <a:ea typeface="Times New Roman" panose="02020603050405020304" pitchFamily="18" charset="0"/>
                          <a:cs typeface="Arial" panose="020B0604020202020204" pitchFamily="34" charset="0"/>
                        </a:rPr>
                        <a:t>*</a:t>
                      </a:r>
                    </a:p>
                  </a:txBody>
                  <a:tcPr marL="68580" marR="68580" marT="0" marB="0" anchor="ctr"/>
                </a:tc>
                <a:extLst>
                  <a:ext uri="{0D108BD9-81ED-4DB2-BD59-A6C34878D82A}">
                    <a16:rowId xmlns:a16="http://schemas.microsoft.com/office/drawing/2014/main" val="2755576747"/>
                  </a:ext>
                </a:extLst>
              </a:tr>
              <a:tr h="370840">
                <a:tc>
                  <a:txBody>
                    <a:bodyPr/>
                    <a:lstStyle/>
                    <a:p>
                      <a:pPr indent="457200" algn="just">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а) </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ru-RU" sz="2400">
                          <a:effectLst/>
                          <a:latin typeface="Arial" panose="020B0604020202020204" pitchFamily="34" charset="0"/>
                          <a:ea typeface="Times New Roman" panose="02020603050405020304" pitchFamily="18" charset="0"/>
                          <a:cs typeface="Arial" panose="020B0604020202020204" pitchFamily="34" charset="0"/>
                        </a:rPr>
                        <a:t>О</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a:effectLst/>
                          <a:latin typeface="Arial" panose="020B0604020202020204" pitchFamily="34" charset="0"/>
                          <a:ea typeface="Times New Roman" panose="02020603050405020304" pitchFamily="18" charset="0"/>
                          <a:cs typeface="Arial" panose="020B0604020202020204" pitchFamily="34" charset="0"/>
                        </a:rPr>
                        <a:t>(</a:t>
                      </a:r>
                      <a:r>
                        <a:rPr lang="en-US" sz="2400">
                          <a:effectLst/>
                          <a:latin typeface="Arial" panose="020B0604020202020204" pitchFamily="34" charset="0"/>
                          <a:ea typeface="Times New Roman" panose="02020603050405020304" pitchFamily="18" charset="0"/>
                          <a:cs typeface="Arial" panose="020B0604020202020204" pitchFamily="34" charset="0"/>
                        </a:rPr>
                        <a:t>NO</a:t>
                      </a:r>
                      <a:r>
                        <a:rPr lang="ru-RU" sz="2400" baseline="-25000">
                          <a:effectLst/>
                          <a:latin typeface="Arial" panose="020B0604020202020204" pitchFamily="34" charset="0"/>
                          <a:ea typeface="Times New Roman" panose="02020603050405020304" pitchFamily="18" charset="0"/>
                          <a:cs typeface="Arial" panose="020B0604020202020204" pitchFamily="34" charset="0"/>
                        </a:rPr>
                        <a:t>3</a:t>
                      </a:r>
                      <a:r>
                        <a:rPr lang="ru-RU" sz="2400">
                          <a:effectLst/>
                          <a:latin typeface="Arial" panose="020B0604020202020204" pitchFamily="34" charset="0"/>
                          <a:ea typeface="Times New Roman" panose="02020603050405020304" pitchFamily="18" charset="0"/>
                          <a:cs typeface="Arial" panose="020B0604020202020204" pitchFamily="34" charset="0"/>
                        </a:rPr>
                        <a:t>)</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a:effectLst/>
                          <a:latin typeface="Arial" panose="020B0604020202020204" pitchFamily="34" charset="0"/>
                          <a:ea typeface="Times New Roman" panose="02020603050405020304" pitchFamily="18" charset="0"/>
                          <a:cs typeface="Arial" panose="020B0604020202020204" pitchFamily="34" charset="0"/>
                        </a:rPr>
                        <a:t>·6Н</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a:effectLst/>
                          <a:latin typeface="Arial" panose="020B0604020202020204" pitchFamily="34" charset="0"/>
                          <a:ea typeface="Times New Roman" panose="02020603050405020304" pitchFamily="18" charset="0"/>
                          <a:cs typeface="Arial" panose="020B0604020202020204" pitchFamily="34" charset="0"/>
                        </a:rPr>
                        <a:t>О → </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ru-RU" sz="2400">
                          <a:effectLst/>
                          <a:latin typeface="Arial" panose="020B0604020202020204" pitchFamily="34" charset="0"/>
                          <a:ea typeface="Times New Roman" panose="02020603050405020304" pitchFamily="18" charset="0"/>
                          <a:cs typeface="Arial" panose="020B0604020202020204" pitchFamily="34" charset="0"/>
                        </a:rPr>
                        <a:t>О</a:t>
                      </a:r>
                      <a:r>
                        <a:rPr lang="ru-RU" sz="2400" baseline="-25000">
                          <a:effectLst/>
                          <a:latin typeface="Arial" panose="020B0604020202020204" pitchFamily="34" charset="0"/>
                          <a:ea typeface="Times New Roman" panose="02020603050405020304" pitchFamily="18" charset="0"/>
                          <a:cs typeface="Arial" panose="020B0604020202020204" pitchFamily="34" charset="0"/>
                        </a:rPr>
                        <a:t>3</a:t>
                      </a:r>
                      <a:endParaRPr lang="ru-RU" sz="2400">
                        <a:effectLst/>
                        <a:latin typeface="Arial" panose="020B0604020202020204" pitchFamily="34" charset="0"/>
                        <a:ea typeface="Times New Roman" panose="02020603050405020304" pitchFamily="18" charset="0"/>
                        <a:cs typeface="Arial" panose="020B0604020202020204" pitchFamily="34" charset="0"/>
                      </a:endParaRPr>
                    </a:p>
                    <a:p>
                      <a:pPr indent="457200" algn="just">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б) </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ru-RU" sz="2400">
                          <a:effectLst/>
                          <a:latin typeface="Arial" panose="020B0604020202020204" pitchFamily="34" charset="0"/>
                          <a:ea typeface="Times New Roman" panose="02020603050405020304" pitchFamily="18" charset="0"/>
                          <a:cs typeface="Arial" panose="020B0604020202020204" pitchFamily="34" charset="0"/>
                        </a:rPr>
                        <a:t>О</a:t>
                      </a:r>
                      <a:r>
                        <a:rPr lang="ru-RU" sz="2400" baseline="-25000">
                          <a:effectLst/>
                          <a:latin typeface="Arial" panose="020B0604020202020204" pitchFamily="34" charset="0"/>
                          <a:ea typeface="Times New Roman" panose="02020603050405020304" pitchFamily="18" charset="0"/>
                          <a:cs typeface="Arial" panose="020B0604020202020204" pitchFamily="34" charset="0"/>
                        </a:rPr>
                        <a:t>3</a:t>
                      </a:r>
                      <a:r>
                        <a:rPr lang="ru-RU" sz="2400">
                          <a:effectLst/>
                          <a:latin typeface="Arial" panose="020B0604020202020204" pitchFamily="34" charset="0"/>
                          <a:ea typeface="Times New Roman" panose="02020603050405020304" pitchFamily="18" charset="0"/>
                          <a:cs typeface="Arial" panose="020B0604020202020204" pitchFamily="34" charset="0"/>
                        </a:rPr>
                        <a:t> + Н</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a:effectLst/>
                          <a:latin typeface="Arial" panose="020B0604020202020204" pitchFamily="34" charset="0"/>
                          <a:ea typeface="Times New Roman" panose="02020603050405020304" pitchFamily="18" charset="0"/>
                          <a:cs typeface="Arial" panose="020B0604020202020204" pitchFamily="34" charset="0"/>
                        </a:rPr>
                        <a:t>             → </a:t>
                      </a:r>
                      <a:r>
                        <a:rPr lang="en-US" sz="2400">
                          <a:effectLst/>
                          <a:latin typeface="Arial" panose="020B0604020202020204" pitchFamily="34" charset="0"/>
                          <a:ea typeface="Times New Roman" panose="02020603050405020304" pitchFamily="18" charset="0"/>
                          <a:cs typeface="Arial" panose="020B0604020202020204" pitchFamily="34" charset="0"/>
                        </a:rPr>
                        <a:t>UO</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7,8</a:t>
                      </a:r>
                    </a:p>
                  </a:txBody>
                  <a:tcPr marL="68580" marR="68580" marT="0" marB="0" anchor="ctr"/>
                </a:tc>
                <a:extLst>
                  <a:ext uri="{0D108BD9-81ED-4DB2-BD59-A6C34878D82A}">
                    <a16:rowId xmlns:a16="http://schemas.microsoft.com/office/drawing/2014/main" val="3637424348"/>
                  </a:ext>
                </a:extLst>
              </a:tr>
              <a:tr h="370840">
                <a:tc>
                  <a:txBody>
                    <a:bodyPr/>
                    <a:lstStyle/>
                    <a:p>
                      <a:pPr indent="457200" algn="just">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а) </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ru-RU" sz="2400">
                          <a:effectLst/>
                          <a:latin typeface="Arial" panose="020B0604020202020204" pitchFamily="34" charset="0"/>
                          <a:ea typeface="Times New Roman" panose="02020603050405020304" pitchFamily="18" charset="0"/>
                          <a:cs typeface="Arial" panose="020B0604020202020204" pitchFamily="34" charset="0"/>
                        </a:rPr>
                        <a:t>О</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a:effectLst/>
                          <a:latin typeface="Arial" panose="020B0604020202020204" pitchFamily="34" charset="0"/>
                          <a:ea typeface="Times New Roman" panose="02020603050405020304" pitchFamily="18" charset="0"/>
                          <a:cs typeface="Arial" panose="020B0604020202020204" pitchFamily="34" charset="0"/>
                        </a:rPr>
                        <a:t>(</a:t>
                      </a:r>
                      <a:r>
                        <a:rPr lang="en-US" sz="2400">
                          <a:effectLst/>
                          <a:latin typeface="Arial" panose="020B0604020202020204" pitchFamily="34" charset="0"/>
                          <a:ea typeface="Times New Roman" panose="02020603050405020304" pitchFamily="18" charset="0"/>
                          <a:cs typeface="Arial" panose="020B0604020202020204" pitchFamily="34" charset="0"/>
                        </a:rPr>
                        <a:t>NO</a:t>
                      </a:r>
                      <a:r>
                        <a:rPr lang="ru-RU" sz="2400" baseline="-25000">
                          <a:effectLst/>
                          <a:latin typeface="Arial" panose="020B0604020202020204" pitchFamily="34" charset="0"/>
                          <a:ea typeface="Times New Roman" panose="02020603050405020304" pitchFamily="18" charset="0"/>
                          <a:cs typeface="Arial" panose="020B0604020202020204" pitchFamily="34" charset="0"/>
                        </a:rPr>
                        <a:t>3</a:t>
                      </a:r>
                      <a:r>
                        <a:rPr lang="ru-RU" sz="2400">
                          <a:effectLst/>
                          <a:latin typeface="Arial" panose="020B0604020202020204" pitchFamily="34" charset="0"/>
                          <a:ea typeface="Times New Roman" panose="02020603050405020304" pitchFamily="18" charset="0"/>
                          <a:cs typeface="Arial" panose="020B0604020202020204" pitchFamily="34" charset="0"/>
                        </a:rPr>
                        <a:t>)</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a:effectLst/>
                          <a:latin typeface="Arial" panose="020B0604020202020204" pitchFamily="34" charset="0"/>
                          <a:ea typeface="Times New Roman" panose="02020603050405020304" pitchFamily="18" charset="0"/>
                          <a:cs typeface="Arial" panose="020B0604020202020204" pitchFamily="34" charset="0"/>
                        </a:rPr>
                        <a:t>·6Н</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a:effectLst/>
                          <a:latin typeface="Arial" panose="020B0604020202020204" pitchFamily="34" charset="0"/>
                          <a:ea typeface="Times New Roman" panose="02020603050405020304" pitchFamily="18" charset="0"/>
                          <a:cs typeface="Arial" panose="020B0604020202020204" pitchFamily="34" charset="0"/>
                        </a:rPr>
                        <a:t>О → </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ru-RU" sz="2400">
                          <a:effectLst/>
                          <a:latin typeface="Arial" panose="020B0604020202020204" pitchFamily="34" charset="0"/>
                          <a:ea typeface="Times New Roman" panose="02020603050405020304" pitchFamily="18" charset="0"/>
                          <a:cs typeface="Arial" panose="020B0604020202020204" pitchFamily="34" charset="0"/>
                        </a:rPr>
                        <a:t>О</a:t>
                      </a:r>
                      <a:r>
                        <a:rPr lang="ru-RU" sz="2400" baseline="-25000">
                          <a:effectLst/>
                          <a:latin typeface="Arial" panose="020B0604020202020204" pitchFamily="34" charset="0"/>
                          <a:ea typeface="Times New Roman" panose="02020603050405020304" pitchFamily="18" charset="0"/>
                          <a:cs typeface="Arial" panose="020B0604020202020204" pitchFamily="34" charset="0"/>
                        </a:rPr>
                        <a:t>3</a:t>
                      </a:r>
                      <a:endParaRPr lang="ru-RU" sz="2400">
                        <a:effectLst/>
                        <a:latin typeface="Arial" panose="020B0604020202020204" pitchFamily="34" charset="0"/>
                        <a:ea typeface="Times New Roman" panose="02020603050405020304" pitchFamily="18" charset="0"/>
                        <a:cs typeface="Arial" panose="020B0604020202020204" pitchFamily="34" charset="0"/>
                      </a:endParaRPr>
                    </a:p>
                    <a:p>
                      <a:pPr indent="457200" algn="just">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б) Мокрый размол </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ru-RU" sz="2400">
                          <a:effectLst/>
                          <a:latin typeface="Arial" panose="020B0604020202020204" pitchFamily="34" charset="0"/>
                          <a:ea typeface="Times New Roman" panose="02020603050405020304" pitchFamily="18" charset="0"/>
                          <a:cs typeface="Arial" panose="020B0604020202020204" pitchFamily="34" charset="0"/>
                        </a:rPr>
                        <a:t>О</a:t>
                      </a:r>
                      <a:r>
                        <a:rPr lang="ru-RU" sz="2400" baseline="-25000">
                          <a:effectLst/>
                          <a:latin typeface="Arial" panose="020B0604020202020204" pitchFamily="34" charset="0"/>
                          <a:ea typeface="Times New Roman" panose="02020603050405020304" pitchFamily="18" charset="0"/>
                          <a:cs typeface="Arial" panose="020B0604020202020204" pitchFamily="34" charset="0"/>
                        </a:rPr>
                        <a:t>3</a:t>
                      </a:r>
                      <a:endParaRPr lang="ru-RU" sz="240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в) </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ru-RU" sz="2400">
                          <a:effectLst/>
                          <a:latin typeface="Arial" panose="020B0604020202020204" pitchFamily="34" charset="0"/>
                          <a:ea typeface="Times New Roman" panose="02020603050405020304" pitchFamily="18" charset="0"/>
                          <a:cs typeface="Arial" panose="020B0604020202020204" pitchFamily="34" charset="0"/>
                        </a:rPr>
                        <a:t>О</a:t>
                      </a:r>
                      <a:r>
                        <a:rPr lang="ru-RU" sz="2400" baseline="-25000">
                          <a:effectLst/>
                          <a:latin typeface="Arial" panose="020B0604020202020204" pitchFamily="34" charset="0"/>
                          <a:ea typeface="Times New Roman" panose="02020603050405020304" pitchFamily="18" charset="0"/>
                          <a:cs typeface="Arial" panose="020B0604020202020204" pitchFamily="34" charset="0"/>
                        </a:rPr>
                        <a:t>3</a:t>
                      </a:r>
                      <a:r>
                        <a:rPr lang="ru-RU" sz="2400">
                          <a:effectLst/>
                          <a:latin typeface="Arial" panose="020B0604020202020204" pitchFamily="34" charset="0"/>
                          <a:ea typeface="Times New Roman" panose="02020603050405020304" pitchFamily="18" charset="0"/>
                          <a:cs typeface="Arial" panose="020B0604020202020204" pitchFamily="34" charset="0"/>
                        </a:rPr>
                        <a:t> +Н</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a:effectLst/>
                          <a:latin typeface="Arial" panose="020B0604020202020204" pitchFamily="34" charset="0"/>
                          <a:ea typeface="Times New Roman" panose="02020603050405020304" pitchFamily="18" charset="0"/>
                          <a:cs typeface="Arial" panose="020B0604020202020204" pitchFamily="34" charset="0"/>
                        </a:rPr>
                        <a:t>              → </a:t>
                      </a:r>
                      <a:r>
                        <a:rPr lang="en-US" sz="2400">
                          <a:effectLst/>
                          <a:latin typeface="Arial" panose="020B0604020202020204" pitchFamily="34" charset="0"/>
                          <a:ea typeface="Times New Roman" panose="02020603050405020304" pitchFamily="18" charset="0"/>
                          <a:cs typeface="Arial" panose="020B0604020202020204" pitchFamily="34" charset="0"/>
                        </a:rPr>
                        <a:t>UO</a:t>
                      </a:r>
                      <a:r>
                        <a:rPr lang="ru-RU" sz="2400" baseline="-25000">
                          <a:effectLst/>
                          <a:latin typeface="Arial" panose="020B0604020202020204" pitchFamily="34" charset="0"/>
                          <a:ea typeface="Times New Roman" panose="02020603050405020304" pitchFamily="18" charset="0"/>
                          <a:cs typeface="Arial" panose="020B0604020202020204" pitchFamily="34" charset="0"/>
                        </a:rPr>
                        <a:t>2</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10,3</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266982284"/>
                  </a:ext>
                </a:extLst>
              </a:tr>
              <a:tr h="370840">
                <a:tc>
                  <a:txBody>
                    <a:bodyPr/>
                    <a:lstStyle/>
                    <a:p>
                      <a:pPr indent="457200" algn="just">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а) U</a:t>
                      </a:r>
                      <a:r>
                        <a:rPr lang="ru-RU" sz="2400">
                          <a:effectLst/>
                          <a:latin typeface="Arial" panose="020B0604020202020204" pitchFamily="34" charset="0"/>
                          <a:ea typeface="Times New Roman" panose="02020603050405020304" pitchFamily="18" charset="0"/>
                          <a:cs typeface="Arial" panose="020B0604020202020204" pitchFamily="34" charset="0"/>
                        </a:rPr>
                        <a:t>О</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r>
                        <a:rPr lang="en-US" sz="2400">
                          <a:effectLst/>
                          <a:latin typeface="Arial" panose="020B0604020202020204" pitchFamily="34" charset="0"/>
                          <a:ea typeface="Times New Roman" panose="02020603050405020304" pitchFamily="18" charset="0"/>
                          <a:cs typeface="Arial" panose="020B0604020202020204" pitchFamily="34" charset="0"/>
                        </a:rPr>
                        <a:t>(NO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3</a:t>
                      </a:r>
                      <a:r>
                        <a:rPr lang="en-US" sz="2400">
                          <a:effectLst/>
                          <a:latin typeface="Arial" panose="020B0604020202020204" pitchFamily="34" charset="0"/>
                          <a:ea typeface="Times New Roman" panose="02020603050405020304" pitchFamily="18" charset="0"/>
                          <a:cs typeface="Arial" panose="020B0604020202020204" pitchFamily="34" charset="0"/>
                        </a:rPr>
                        <a:t>)</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r>
                        <a:rPr lang="en-US" sz="2400">
                          <a:effectLst/>
                          <a:latin typeface="Arial" panose="020B0604020202020204" pitchFamily="34" charset="0"/>
                          <a:ea typeface="Times New Roman" panose="02020603050405020304" pitchFamily="18" charset="0"/>
                          <a:cs typeface="Arial" panose="020B0604020202020204" pitchFamily="34" charset="0"/>
                        </a:rPr>
                        <a:t> + NH</a:t>
                      </a:r>
                      <a:r>
                        <a:rPr lang="en-US" sz="2400" baseline="-25000">
                          <a:effectLst/>
                          <a:latin typeface="Arial" panose="020B0604020202020204" pitchFamily="34" charset="0"/>
                          <a:ea typeface="Times New Roman" panose="02020603050405020304" pitchFamily="18" charset="0"/>
                          <a:cs typeface="Arial" panose="020B0604020202020204" pitchFamily="34" charset="0"/>
                        </a:rPr>
                        <a:t>4</a:t>
                      </a:r>
                      <a:r>
                        <a:rPr lang="en-US" sz="2400">
                          <a:effectLst/>
                          <a:latin typeface="Arial" panose="020B0604020202020204" pitchFamily="34" charset="0"/>
                          <a:ea typeface="Times New Roman" panose="02020603050405020304" pitchFamily="18" charset="0"/>
                          <a:cs typeface="Arial" panose="020B0604020202020204" pitchFamily="34" charset="0"/>
                        </a:rPr>
                        <a:t>OH → (NH</a:t>
                      </a:r>
                      <a:r>
                        <a:rPr lang="en-US" sz="2400" baseline="-25000">
                          <a:effectLst/>
                          <a:latin typeface="Arial" panose="020B0604020202020204" pitchFamily="34" charset="0"/>
                          <a:ea typeface="Times New Roman" panose="02020603050405020304" pitchFamily="18" charset="0"/>
                          <a:cs typeface="Arial" panose="020B0604020202020204" pitchFamily="34" charset="0"/>
                        </a:rPr>
                        <a:t>4</a:t>
                      </a:r>
                      <a:r>
                        <a:rPr lang="en-US" sz="2400">
                          <a:effectLst/>
                          <a:latin typeface="Arial" panose="020B0604020202020204" pitchFamily="34" charset="0"/>
                          <a:ea typeface="Times New Roman" panose="02020603050405020304" pitchFamily="18" charset="0"/>
                          <a:cs typeface="Arial" panose="020B0604020202020204" pitchFamily="34" charset="0"/>
                        </a:rPr>
                        <a:t>)</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r>
                        <a:rPr lang="en-US" sz="2400">
                          <a:effectLst/>
                          <a:latin typeface="Arial" panose="020B0604020202020204" pitchFamily="34" charset="0"/>
                          <a:ea typeface="Times New Roman" panose="02020603050405020304" pitchFamily="18" charset="0"/>
                          <a:cs typeface="Arial" panose="020B0604020202020204" pitchFamily="34" charset="0"/>
                        </a:rPr>
                        <a:t>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7</a:t>
                      </a:r>
                      <a:endParaRPr lang="ru-RU" sz="2400">
                        <a:effectLst/>
                        <a:latin typeface="Arial" panose="020B0604020202020204" pitchFamily="34" charset="0"/>
                        <a:ea typeface="Times New Roman" panose="02020603050405020304" pitchFamily="18" charset="0"/>
                        <a:cs typeface="Arial" panose="020B0604020202020204" pitchFamily="34" charset="0"/>
                      </a:endParaRPr>
                    </a:p>
                    <a:p>
                      <a:pPr indent="457200" algn="just">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б</a:t>
                      </a:r>
                      <a:r>
                        <a:rPr lang="en-US" sz="2400">
                          <a:effectLst/>
                          <a:latin typeface="Arial" panose="020B0604020202020204" pitchFamily="34" charset="0"/>
                          <a:ea typeface="Times New Roman" panose="02020603050405020304" pitchFamily="18" charset="0"/>
                          <a:cs typeface="Arial" panose="020B0604020202020204" pitchFamily="34" charset="0"/>
                        </a:rPr>
                        <a:t>) (NH</a:t>
                      </a:r>
                      <a:r>
                        <a:rPr lang="en-US" sz="2400" baseline="-25000">
                          <a:effectLst/>
                          <a:latin typeface="Arial" panose="020B0604020202020204" pitchFamily="34" charset="0"/>
                          <a:ea typeface="Times New Roman" panose="02020603050405020304" pitchFamily="18" charset="0"/>
                          <a:cs typeface="Arial" panose="020B0604020202020204" pitchFamily="34" charset="0"/>
                        </a:rPr>
                        <a:t>4</a:t>
                      </a:r>
                      <a:r>
                        <a:rPr lang="en-US" sz="2400">
                          <a:effectLst/>
                          <a:latin typeface="Arial" panose="020B0604020202020204" pitchFamily="34" charset="0"/>
                          <a:ea typeface="Times New Roman" panose="02020603050405020304" pitchFamily="18" charset="0"/>
                          <a:cs typeface="Arial" panose="020B0604020202020204" pitchFamily="34" charset="0"/>
                        </a:rPr>
                        <a:t>)</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r>
                        <a:rPr lang="en-US" sz="2400">
                          <a:effectLst/>
                          <a:latin typeface="Arial" panose="020B0604020202020204" pitchFamily="34" charset="0"/>
                          <a:ea typeface="Times New Roman" panose="02020603050405020304" pitchFamily="18" charset="0"/>
                          <a:cs typeface="Arial" panose="020B0604020202020204" pitchFamily="34" charset="0"/>
                        </a:rPr>
                        <a:t>U</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r>
                        <a:rPr lang="en-US" sz="2400">
                          <a:effectLst/>
                          <a:latin typeface="Arial" panose="020B0604020202020204" pitchFamily="34" charset="0"/>
                          <a:ea typeface="Times New Roman" panose="02020603050405020304" pitchFamily="18" charset="0"/>
                          <a:cs typeface="Arial" panose="020B0604020202020204" pitchFamily="34" charset="0"/>
                        </a:rPr>
                        <a:t>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7</a:t>
                      </a:r>
                      <a:r>
                        <a:rPr lang="en-US" sz="2400">
                          <a:effectLst/>
                          <a:latin typeface="Arial" panose="020B0604020202020204" pitchFamily="34" charset="0"/>
                          <a:ea typeface="Times New Roman" panose="02020603050405020304" pitchFamily="18" charset="0"/>
                          <a:cs typeface="Arial" panose="020B0604020202020204" pitchFamily="34" charset="0"/>
                        </a:rPr>
                        <a:t> + H</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r>
                        <a:rPr lang="en-US" sz="2400">
                          <a:effectLst/>
                          <a:latin typeface="Arial" panose="020B0604020202020204" pitchFamily="34" charset="0"/>
                          <a:ea typeface="Times New Roman" panose="02020603050405020304" pitchFamily="18" charset="0"/>
                          <a:cs typeface="Arial" panose="020B0604020202020204" pitchFamily="34" charset="0"/>
                        </a:rPr>
                        <a:t> → UO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10,6</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941792039"/>
                  </a:ext>
                </a:extLst>
              </a:tr>
            </a:tbl>
          </a:graphicData>
        </a:graphic>
      </p:graphicFrame>
      <p:sp>
        <p:nvSpPr>
          <p:cNvPr id="5" name="Прямоугольник 4"/>
          <p:cNvSpPr/>
          <p:nvPr/>
        </p:nvSpPr>
        <p:spPr>
          <a:xfrm>
            <a:off x="146142" y="5440094"/>
            <a:ext cx="8887022" cy="830997"/>
          </a:xfrm>
          <a:prstGeom prst="rect">
            <a:avLst/>
          </a:prstGeom>
        </p:spPr>
        <p:txBody>
          <a:bodyPr wrap="square">
            <a:spAutoFit/>
          </a:bodyPr>
          <a:lstStyle/>
          <a:p>
            <a:pPr indent="268288"/>
            <a:r>
              <a:rPr lang="ru-RU" sz="2400" dirty="0">
                <a:latin typeface="Arial" panose="020B0604020202020204" pitchFamily="34" charset="0"/>
                <a:ea typeface="Times New Roman" panose="02020603050405020304" pitchFamily="18" charset="0"/>
                <a:cs typeface="Arial" panose="020B0604020202020204" pitchFamily="34" charset="0"/>
              </a:rPr>
              <a:t>* Образцы прессовали на холоду под давлением 2,8 т/см</a:t>
            </a:r>
            <a:r>
              <a:rPr lang="ru-RU" sz="2400" baseline="30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и спекали в течение 30 мин в атмосфере при 1700 °С</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4170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10</a:t>
            </a:fld>
            <a:endParaRPr lang="ru-RU"/>
          </a:p>
        </p:txBody>
      </p:sp>
      <p:sp>
        <p:nvSpPr>
          <p:cNvPr id="3" name="Прямоугольник 2"/>
          <p:cNvSpPr/>
          <p:nvPr/>
        </p:nvSpPr>
        <p:spPr>
          <a:xfrm>
            <a:off x="96982" y="95287"/>
            <a:ext cx="8945418" cy="3600986"/>
          </a:xfrm>
          <a:prstGeom prst="rect">
            <a:avLst/>
          </a:prstGeom>
        </p:spPr>
        <p:txBody>
          <a:bodyPr wrap="square">
            <a:spAutoFit/>
          </a:bodyPr>
          <a:lstStyle/>
          <a:p>
            <a:pPr indent="268288" algn="just">
              <a:lnSpc>
                <a:spcPct val="95000"/>
              </a:lnSpc>
            </a:pPr>
            <a:r>
              <a:rPr lang="ru-RU" sz="2400" dirty="0">
                <a:latin typeface="Arial" panose="020B0604020202020204" pitchFamily="34" charset="0"/>
                <a:ea typeface="Times New Roman" panose="02020603050405020304" pitchFamily="18" charset="0"/>
                <a:cs typeface="Arial" panose="020B0604020202020204" pitchFamily="34" charset="0"/>
              </a:rPr>
              <a:t>Если оксиды урана используются в качестве промежуточных продуктов в производстве тетрафторида и других соединений урана, их физические свойства в существенной степени определяют эффективность операций восстановления и фторирования. Реакционная способность оксидов урана зависит от метода их получения, в частности наиболее активные образцы получают разложением солей при низкой температуре; при осуществлении тех же операций при более высокой температуре реакционная активность оксидов снижается.</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96982" y="3603853"/>
            <a:ext cx="8945418" cy="1144929"/>
          </a:xfrm>
          <a:prstGeom prst="rect">
            <a:avLst/>
          </a:prstGeom>
        </p:spPr>
        <p:txBody>
          <a:bodyPr wrap="square">
            <a:spAutoFit/>
          </a:bodyPr>
          <a:lstStyle/>
          <a:p>
            <a:pPr indent="268288" algn="just">
              <a:lnSpc>
                <a:spcPct val="95000"/>
              </a:lnSpc>
            </a:pPr>
            <a:r>
              <a:rPr lang="ru-RU" sz="2400" dirty="0">
                <a:latin typeface="Arial" panose="020B0604020202020204" pitchFamily="34" charset="0"/>
                <a:ea typeface="Times New Roman" panose="02020603050405020304" pitchFamily="18" charset="0"/>
                <a:cs typeface="Arial" panose="020B0604020202020204" pitchFamily="34" charset="0"/>
              </a:rPr>
              <a:t>Однако не только температура, но и вид исходного соединения урана влияет на физические свойства полученных из него оксидов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19.3</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96982" y="4628689"/>
            <a:ext cx="8945418" cy="2197525"/>
          </a:xfrm>
          <a:prstGeom prst="rect">
            <a:avLst/>
          </a:prstGeom>
        </p:spPr>
        <p:txBody>
          <a:bodyPr wrap="square">
            <a:spAutoFit/>
          </a:bodyPr>
          <a:lstStyle/>
          <a:p>
            <a:pPr indent="268288" algn="just">
              <a:lnSpc>
                <a:spcPct val="95000"/>
              </a:lnSpc>
            </a:pPr>
            <a:r>
              <a:rPr lang="ru-RU" sz="2400" dirty="0">
                <a:latin typeface="Arial" panose="020B0604020202020204" pitchFamily="34" charset="0"/>
                <a:ea typeface="Times New Roman" panose="02020603050405020304" pitchFamily="18" charset="0"/>
                <a:cs typeface="Arial" panose="020B0604020202020204" pitchFamily="34" charset="0"/>
              </a:rPr>
              <a:t>Например, наиболее крупные кристаллы триоксида получаются при разложении уранилнитрата, наиболее мелкие – при термической диссоциации пероксида урана. В то же время размер агрегатов триоксида урана, получающегося из уранилнитрата, меньше, чем полученного из пероксида урана.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7643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11</a:t>
            </a:fld>
            <a:endParaRPr lang="ru-RU"/>
          </a:p>
        </p:txBody>
      </p:sp>
      <p:sp>
        <p:nvSpPr>
          <p:cNvPr id="3" name="Прямоугольник 2"/>
          <p:cNvSpPr/>
          <p:nvPr/>
        </p:nvSpPr>
        <p:spPr>
          <a:xfrm>
            <a:off x="90724" y="94734"/>
            <a:ext cx="8951676"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19.3. Свойства </a:t>
            </a:r>
            <a:r>
              <a:rPr lang="ru-RU" sz="2400" dirty="0">
                <a:latin typeface="Arial" panose="020B0604020202020204" pitchFamily="34" charset="0"/>
                <a:ea typeface="Times New Roman" panose="02020603050405020304" pitchFamily="18" charset="0"/>
                <a:cs typeface="Arial" panose="020B0604020202020204" pitchFamily="34" charset="0"/>
              </a:rPr>
              <a:t>триоксида урана различного происхождения</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917497306"/>
              </p:ext>
            </p:extLst>
          </p:nvPr>
        </p:nvGraphicFramePr>
        <p:xfrm>
          <a:off x="90724" y="925731"/>
          <a:ext cx="8951675" cy="5008880"/>
        </p:xfrm>
        <a:graphic>
          <a:graphicData uri="http://schemas.openxmlformats.org/drawingml/2006/table">
            <a:tbl>
              <a:tblPr firstRow="1" bandRow="1">
                <a:tableStyleId>{5C22544A-7EE6-4342-B048-85BDC9FD1C3A}</a:tableStyleId>
              </a:tblPr>
              <a:tblGrid>
                <a:gridCol w="1790335">
                  <a:extLst>
                    <a:ext uri="{9D8B030D-6E8A-4147-A177-3AD203B41FA5}">
                      <a16:colId xmlns:a16="http://schemas.microsoft.com/office/drawing/2014/main" val="1293901883"/>
                    </a:ext>
                  </a:extLst>
                </a:gridCol>
                <a:gridCol w="2284541">
                  <a:extLst>
                    <a:ext uri="{9D8B030D-6E8A-4147-A177-3AD203B41FA5}">
                      <a16:colId xmlns:a16="http://schemas.microsoft.com/office/drawing/2014/main" val="4098183320"/>
                    </a:ext>
                  </a:extLst>
                </a:gridCol>
                <a:gridCol w="1736436">
                  <a:extLst>
                    <a:ext uri="{9D8B030D-6E8A-4147-A177-3AD203B41FA5}">
                      <a16:colId xmlns:a16="http://schemas.microsoft.com/office/drawing/2014/main" val="1989785687"/>
                    </a:ext>
                  </a:extLst>
                </a:gridCol>
                <a:gridCol w="1350028">
                  <a:extLst>
                    <a:ext uri="{9D8B030D-6E8A-4147-A177-3AD203B41FA5}">
                      <a16:colId xmlns:a16="http://schemas.microsoft.com/office/drawing/2014/main" val="3000645306"/>
                    </a:ext>
                  </a:extLst>
                </a:gridCol>
                <a:gridCol w="1790335">
                  <a:extLst>
                    <a:ext uri="{9D8B030D-6E8A-4147-A177-3AD203B41FA5}">
                      <a16:colId xmlns:a16="http://schemas.microsoft.com/office/drawing/2014/main" val="3955655231"/>
                    </a:ext>
                  </a:extLst>
                </a:gridCol>
              </a:tblGrid>
              <a:tr h="370840">
                <a:tc rowSpan="2">
                  <a:txBody>
                    <a:bodyPr/>
                    <a:lstStyle/>
                    <a:p>
                      <a:pPr algn="ctr">
                        <a:spcAft>
                          <a:spcPts val="0"/>
                        </a:spcAft>
                      </a:pP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Свойства</a:t>
                      </a:r>
                    </a:p>
                  </a:txBody>
                  <a:tcPr marL="25400" marR="25400" marT="0" marB="0" anchor="ctr"/>
                </a:tc>
                <a:tc gridSpan="4">
                  <a:txBody>
                    <a:bodyPr/>
                    <a:lstStyle/>
                    <a:p>
                      <a:pPr algn="ctr">
                        <a:spcAft>
                          <a:spcPts val="0"/>
                        </a:spcAft>
                      </a:pPr>
                      <a:r>
                        <a:rPr lang="ru-RU" sz="2000" b="1" dirty="0">
                          <a:solidFill>
                            <a:schemeClr val="bg1"/>
                          </a:solidFill>
                          <a:effectLst/>
                          <a:latin typeface="Arial" panose="020B0604020202020204" pitchFamily="34" charset="0"/>
                          <a:cs typeface="Arial" panose="020B0604020202020204" pitchFamily="34" charset="0"/>
                        </a:rPr>
                        <a:t>Термическая диссоциация</a:t>
                      </a: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648906854"/>
                  </a:ext>
                </a:extLst>
              </a:tr>
              <a:tr h="370840">
                <a:tc vMerge="1">
                  <a:txBody>
                    <a:bodyPr/>
                    <a:lstStyle/>
                    <a:p>
                      <a:endParaRPr lang="ru-RU"/>
                    </a:p>
                  </a:txBody>
                  <a:tcPr/>
                </a:tc>
                <a:tc>
                  <a:txBody>
                    <a:bodyPr/>
                    <a:lstStyle/>
                    <a:p>
                      <a:pPr algn="ctr">
                        <a:spcAft>
                          <a:spcPts val="0"/>
                        </a:spcAft>
                      </a:pPr>
                      <a:r>
                        <a:rPr lang="ru-RU" sz="2000" dirty="0">
                          <a:effectLst/>
                          <a:latin typeface="Arial" panose="020B0604020202020204" pitchFamily="34" charset="0"/>
                          <a:ea typeface="Times New Roman" panose="02020603050405020304" pitchFamily="18" charset="0"/>
                          <a:cs typeface="Arial" panose="020B0604020202020204" pitchFamily="34" charset="0"/>
                        </a:rPr>
                        <a:t>уранилнитрата</a:t>
                      </a: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полиуранатов аммония</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пероксида урана</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аммоний-</a:t>
                      </a:r>
                      <a:b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уранилтрикарбоната</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016615009"/>
                  </a:ext>
                </a:extLst>
              </a:tr>
              <a:tr h="370840">
                <a:tc>
                  <a:txBody>
                    <a:bodyPr/>
                    <a:lstStyle/>
                    <a:p>
                      <a:pP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Плотность утряски, г/см</a:t>
                      </a:r>
                      <a:r>
                        <a:rPr lang="ru-RU" sz="20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3,6-4,0</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0,65-1,7</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0,7-1,6</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1,28-1,76</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1932755087"/>
                  </a:ext>
                </a:extLst>
              </a:tr>
              <a:tr h="370840">
                <a:tc>
                  <a:txBody>
                    <a:bodyPr/>
                    <a:lstStyle/>
                    <a:p>
                      <a:pP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Средний размер частиц, мкм</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0,99</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0,44-0,08</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0,05</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0,43</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1200984723"/>
                  </a:ext>
                </a:extLst>
              </a:tr>
              <a:tr h="370840">
                <a:tc>
                  <a:txBody>
                    <a:bodyPr/>
                    <a:lstStyle/>
                    <a:p>
                      <a:pPr algn="l">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Средний размер</a:t>
                      </a:r>
                      <a:b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агрегатов, мкм</a:t>
                      </a:r>
                    </a:p>
                  </a:txBody>
                  <a:tcPr marL="25400" marR="25400" marT="0" marB="0"/>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22</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80-110</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90</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662478195"/>
                  </a:ext>
                </a:extLst>
              </a:tr>
              <a:tr h="370840">
                <a:tc>
                  <a:txBody>
                    <a:bodyPr/>
                    <a:lstStyle/>
                    <a:p>
                      <a:pPr algn="just">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Удельная поверхность, м</a:t>
                      </a:r>
                      <a:r>
                        <a:rPr lang="ru-RU" sz="200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/г</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0,73</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1,6-9,0</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2,30</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725338315"/>
                  </a:ext>
                </a:extLst>
              </a:tr>
              <a:tr h="370840">
                <a:tc>
                  <a:txBody>
                    <a:bodyPr/>
                    <a:lstStyle/>
                    <a:p>
                      <a:pPr algn="just">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Состояние</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Кристаллическое</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Аморфное</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Аморфное</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Аморфное</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3166233536"/>
                  </a:ext>
                </a:extLst>
              </a:tr>
            </a:tbl>
          </a:graphicData>
        </a:graphic>
      </p:graphicFrame>
    </p:spTree>
    <p:extLst>
      <p:ext uri="{BB962C8B-B14F-4D97-AF65-F5344CB8AC3E}">
        <p14:creationId xmlns:p14="http://schemas.microsoft.com/office/powerpoint/2010/main" val="14871681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12</a:t>
            </a:fld>
            <a:endParaRPr lang="ru-RU"/>
          </a:p>
        </p:txBody>
      </p:sp>
      <p:sp>
        <p:nvSpPr>
          <p:cNvPr id="3" name="Прямоугольник 2"/>
          <p:cNvSpPr/>
          <p:nvPr/>
        </p:nvSpPr>
        <p:spPr>
          <a:xfrm>
            <a:off x="124691" y="113667"/>
            <a:ext cx="8899236" cy="3416320"/>
          </a:xfrm>
          <a:prstGeom prst="rect">
            <a:avLst/>
          </a:prstGeom>
        </p:spPr>
        <p:txBody>
          <a:bodyPr wrap="square">
            <a:spAutoFit/>
          </a:bodyPr>
          <a:lstStyle/>
          <a:p>
            <a:pPr indent="268288" algn="just"/>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ОТ ФИЗИЧЕСКИХ СВОЙСТВ ТРИОКСИДА УРАНА ЗАВИСЯТ КАК СКОРОСТЬ И ЭФФЕКТИВНОСТЬ ПОСЛЕДУЮЩЕГО ПРОЦЕССА ЕГО ВОССТАНОВЛЕНИЯ, ТАК И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значительной мере </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ФИЗИЧЕСКИЕ СВОЙСТВА ОБРАЗУЮЩЕГОСЯ ПРИ ЭТОМ ДИОКСИДА.</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Триоксид, полученный из полиуранатов аммония, восстанавливается водородом быстрее, чем изготовленный из уранилнитрата. Это вызвано, по-видимому, различием в условиях фазового контакта твердого вещества и газа.</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124691" y="3419155"/>
            <a:ext cx="8899236"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Влияние состава исходной соли, а также температуры восстановления триоксида урана водородом на физические свойства диоксида урана характеризуется данными, приведенными в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19.4</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124691" y="4905685"/>
            <a:ext cx="8899236"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общем случае, чем более крупнокристаллической является триоксид урана, тем больше размер кристаллов получаемого из него диоксида; повышение температуры восстановления обычно приводит к увеличению размера частиц и к уменьшению удельной поверхности порошка.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96560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13</a:t>
            </a:fld>
            <a:endParaRPr lang="ru-RU"/>
          </a:p>
        </p:txBody>
      </p:sp>
      <p:sp>
        <p:nvSpPr>
          <p:cNvPr id="3" name="Прямоугольник 2"/>
          <p:cNvSpPr/>
          <p:nvPr/>
        </p:nvSpPr>
        <p:spPr>
          <a:xfrm>
            <a:off x="81486" y="1155585"/>
            <a:ext cx="8970149"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19.4. Влияние </a:t>
            </a:r>
            <a:r>
              <a:rPr lang="ru-RU" sz="2400" dirty="0">
                <a:latin typeface="Arial" panose="020B0604020202020204" pitchFamily="34" charset="0"/>
                <a:ea typeface="Times New Roman" panose="02020603050405020304" pitchFamily="18" charset="0"/>
                <a:cs typeface="Arial" panose="020B0604020202020204" pitchFamily="34" charset="0"/>
              </a:rPr>
              <a:t>состава исходной соли и температуры восстановления на свойства диоксида урана</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985712974"/>
              </p:ext>
            </p:extLst>
          </p:nvPr>
        </p:nvGraphicFramePr>
        <p:xfrm>
          <a:off x="81486" y="2292928"/>
          <a:ext cx="8970150" cy="2926080"/>
        </p:xfrm>
        <a:graphic>
          <a:graphicData uri="http://schemas.openxmlformats.org/drawingml/2006/table">
            <a:tbl>
              <a:tblPr firstRow="1" bandRow="1">
                <a:tableStyleId>{5C22544A-7EE6-4342-B048-85BDC9FD1C3A}</a:tableStyleId>
              </a:tblPr>
              <a:tblGrid>
                <a:gridCol w="1710371">
                  <a:extLst>
                    <a:ext uri="{9D8B030D-6E8A-4147-A177-3AD203B41FA5}">
                      <a16:colId xmlns:a16="http://schemas.microsoft.com/office/drawing/2014/main" val="3370992207"/>
                    </a:ext>
                  </a:extLst>
                </a:gridCol>
                <a:gridCol w="1279679">
                  <a:extLst>
                    <a:ext uri="{9D8B030D-6E8A-4147-A177-3AD203B41FA5}">
                      <a16:colId xmlns:a16="http://schemas.microsoft.com/office/drawing/2014/main" val="2900474851"/>
                    </a:ext>
                  </a:extLst>
                </a:gridCol>
                <a:gridCol w="1495025">
                  <a:extLst>
                    <a:ext uri="{9D8B030D-6E8A-4147-A177-3AD203B41FA5}">
                      <a16:colId xmlns:a16="http://schemas.microsoft.com/office/drawing/2014/main" val="746739589"/>
                    </a:ext>
                  </a:extLst>
                </a:gridCol>
                <a:gridCol w="1495025">
                  <a:extLst>
                    <a:ext uri="{9D8B030D-6E8A-4147-A177-3AD203B41FA5}">
                      <a16:colId xmlns:a16="http://schemas.microsoft.com/office/drawing/2014/main" val="2789842561"/>
                    </a:ext>
                  </a:extLst>
                </a:gridCol>
                <a:gridCol w="1495025">
                  <a:extLst>
                    <a:ext uri="{9D8B030D-6E8A-4147-A177-3AD203B41FA5}">
                      <a16:colId xmlns:a16="http://schemas.microsoft.com/office/drawing/2014/main" val="292196705"/>
                    </a:ext>
                  </a:extLst>
                </a:gridCol>
                <a:gridCol w="1495025">
                  <a:extLst>
                    <a:ext uri="{9D8B030D-6E8A-4147-A177-3AD203B41FA5}">
                      <a16:colId xmlns:a16="http://schemas.microsoft.com/office/drawing/2014/main" val="731629123"/>
                    </a:ext>
                  </a:extLst>
                </a:gridCol>
              </a:tblGrid>
              <a:tr h="370840">
                <a:tc rowSpan="3">
                  <a:txBody>
                    <a:bodyPr/>
                    <a:lstStyle/>
                    <a:p>
                      <a:pPr algn="ctr">
                        <a:spcAft>
                          <a:spcPts val="0"/>
                        </a:spcAft>
                      </a:pPr>
                      <a:r>
                        <a:rPr lang="ru-RU" sz="17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Соль, из которой получен</a:t>
                      </a:r>
                      <a:br>
                        <a:rPr lang="ru-RU" sz="17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17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триоксид урана</a:t>
                      </a:r>
                    </a:p>
                  </a:txBody>
                  <a:tcPr marL="25400" marR="25400" marT="0" marB="0" anchor="ctr"/>
                </a:tc>
                <a:tc rowSpan="3">
                  <a:txBody>
                    <a:bodyPr/>
                    <a:lstStyle/>
                    <a:p>
                      <a:pPr algn="ctr">
                        <a:spcAft>
                          <a:spcPts val="0"/>
                        </a:spcAft>
                      </a:pPr>
                      <a:r>
                        <a:rPr lang="ru-RU" sz="17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Размер частиц триоксида, мкм</a:t>
                      </a:r>
                    </a:p>
                  </a:txBody>
                  <a:tcPr marL="25400" marR="25400" marT="0" marB="0" anchor="ctr"/>
                </a:tc>
                <a:tc gridSpan="4">
                  <a:txBody>
                    <a:bodyPr/>
                    <a:lstStyle/>
                    <a:p>
                      <a:pPr algn="ctr">
                        <a:spcAft>
                          <a:spcPts val="0"/>
                        </a:spcAft>
                      </a:pPr>
                      <a:r>
                        <a:rPr lang="ru-RU" sz="1700" b="1">
                          <a:effectLst/>
                          <a:latin typeface="Arial" panose="020B0604020202020204" pitchFamily="34" charset="0"/>
                          <a:cs typeface="Arial" panose="020B0604020202020204" pitchFamily="34" charset="0"/>
                        </a:rPr>
                        <a:t>Свойства диоксида</a:t>
                      </a: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381944902"/>
                  </a:ext>
                </a:extLst>
              </a:tr>
              <a:tr h="370840">
                <a:tc vMerge="1">
                  <a:txBody>
                    <a:bodyPr/>
                    <a:lstStyle/>
                    <a:p>
                      <a:endParaRPr lang="ru-RU"/>
                    </a:p>
                  </a:txBody>
                  <a:tcPr/>
                </a:tc>
                <a:tc vMerge="1">
                  <a:txBody>
                    <a:bodyPr/>
                    <a:lstStyle/>
                    <a:p>
                      <a:endParaRPr lang="ru-RU"/>
                    </a:p>
                  </a:txBody>
                  <a:tcPr/>
                </a:tc>
                <a:tc gridSpan="2">
                  <a:txBody>
                    <a:bodyPr/>
                    <a:lstStyle/>
                    <a:p>
                      <a:pPr algn="ctr">
                        <a:spcAft>
                          <a:spcPts val="0"/>
                        </a:spcAft>
                      </a:pP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восстановление при 700 °С</a:t>
                      </a:r>
                      <a:endParaRPr lang="ru-RU" sz="17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hMerge="1">
                  <a:txBody>
                    <a:bodyPr/>
                    <a:lstStyle/>
                    <a:p>
                      <a:endParaRPr lang="ru-RU"/>
                    </a:p>
                  </a:txBody>
                  <a:tcPr/>
                </a:tc>
                <a:tc gridSpan="2">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восстановление при 850 °С</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hMerge="1">
                  <a:txBody>
                    <a:bodyPr/>
                    <a:lstStyle/>
                    <a:p>
                      <a:endParaRPr lang="ru-RU"/>
                    </a:p>
                  </a:txBody>
                  <a:tcPr/>
                </a:tc>
                <a:extLst>
                  <a:ext uri="{0D108BD9-81ED-4DB2-BD59-A6C34878D82A}">
                    <a16:rowId xmlns:a16="http://schemas.microsoft.com/office/drawing/2014/main" val="2124925751"/>
                  </a:ext>
                </a:extLst>
              </a:tr>
              <a:tr h="370840">
                <a:tc vMerge="1">
                  <a:txBody>
                    <a:bodyPr/>
                    <a:lstStyle/>
                    <a:p>
                      <a:endParaRPr lang="ru-RU"/>
                    </a:p>
                  </a:txBody>
                  <a:tcPr/>
                </a:tc>
                <a:tc vMerge="1">
                  <a:txBody>
                    <a:bodyPr/>
                    <a:lstStyle/>
                    <a:p>
                      <a:endParaRPr lang="ru-RU"/>
                    </a:p>
                  </a:txBody>
                  <a:tcPr/>
                </a:tc>
                <a:tc>
                  <a:txBody>
                    <a:bodyPr/>
                    <a:lstStyle/>
                    <a:p>
                      <a:pPr algn="ctr">
                        <a:spcAft>
                          <a:spcPts val="0"/>
                        </a:spcAft>
                      </a:pPr>
                      <a:r>
                        <a:rPr lang="ru-RU" sz="1700">
                          <a:effectLst/>
                          <a:latin typeface="Arial" panose="020B0604020202020204" pitchFamily="34" charset="0"/>
                          <a:ea typeface="Times New Roman" panose="02020603050405020304" pitchFamily="18" charset="0"/>
                          <a:cs typeface="Arial" panose="020B0604020202020204" pitchFamily="34" charset="0"/>
                        </a:rPr>
                        <a:t>диаметр частиц, мкм</a:t>
                      </a:r>
                    </a:p>
                  </a:txBody>
                  <a:tcPr marL="25400" marR="25400" marT="0" marB="0" anchor="ctr"/>
                </a:tc>
                <a:tc>
                  <a:txBody>
                    <a:bodyPr/>
                    <a:lstStyle/>
                    <a:p>
                      <a:pPr algn="ctr">
                        <a:spcAft>
                          <a:spcPts val="0"/>
                        </a:spcAft>
                      </a:pP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удельная </a:t>
                      </a:r>
                      <a:r>
                        <a:rPr lang="ru-RU" sz="17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поверхность</a:t>
                      </a: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м</a:t>
                      </a:r>
                      <a:r>
                        <a:rPr lang="ru-RU" sz="17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/г</a:t>
                      </a:r>
                      <a:endParaRPr lang="ru-RU" sz="17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dirty="0">
                          <a:effectLst/>
                          <a:latin typeface="Arial" panose="020B0604020202020204" pitchFamily="34" charset="0"/>
                          <a:ea typeface="Times New Roman" panose="02020603050405020304" pitchFamily="18" charset="0"/>
                          <a:cs typeface="Arial" panose="020B0604020202020204" pitchFamily="34" charset="0"/>
                        </a:rPr>
                        <a:t>диаметр частиц, мкм</a:t>
                      </a:r>
                    </a:p>
                  </a:txBody>
                  <a:tcPr marL="25400" marR="25400" marT="0" marB="0" anchor="ctr"/>
                </a:tc>
                <a:tc>
                  <a:txBody>
                    <a:bodyPr/>
                    <a:lstStyle/>
                    <a:p>
                      <a:pPr algn="ctr">
                        <a:spcAft>
                          <a:spcPts val="0"/>
                        </a:spcAft>
                      </a:pP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удельная </a:t>
                      </a:r>
                      <a:r>
                        <a:rPr lang="ru-RU" sz="17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поверхность</a:t>
                      </a: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м</a:t>
                      </a:r>
                      <a:r>
                        <a:rPr lang="ru-RU" sz="17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/г</a:t>
                      </a:r>
                      <a:endParaRPr lang="ru-RU" sz="17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1494521060"/>
                  </a:ext>
                </a:extLst>
              </a:tr>
              <a:tr h="370840">
                <a:tc>
                  <a:txBody>
                    <a:bodyPr/>
                    <a:lstStyle/>
                    <a:p>
                      <a:pPr algn="just">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Диуранат аммония</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0,08</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0,032</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17,40</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0,086</a:t>
                      </a:r>
                      <a:endParaRPr lang="ru-RU" sz="17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6,40</a:t>
                      </a:r>
                      <a:endParaRPr lang="ru-RU" sz="17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3353169321"/>
                  </a:ext>
                </a:extLst>
              </a:tr>
              <a:tr h="370840">
                <a:tc>
                  <a:txBody>
                    <a:bodyPr/>
                    <a:lstStyle/>
                    <a:p>
                      <a:pPr algn="just">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Уранилнитрат</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0,59</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0,330</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1,82</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1,52</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0,39</a:t>
                      </a:r>
                      <a:endParaRPr lang="ru-RU" sz="17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847274753"/>
                  </a:ext>
                </a:extLst>
              </a:tr>
              <a:tr h="370840">
                <a:tc>
                  <a:txBody>
                    <a:bodyPr/>
                    <a:lstStyle/>
                    <a:p>
                      <a:pPr algn="just">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Аммонийуранилтрикарбонат</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0,43</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0,320</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1,90</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0,39</a:t>
                      </a:r>
                      <a:endParaRPr lang="ru-RU" sz="17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1,60</a:t>
                      </a:r>
                      <a:endParaRPr lang="ru-RU" sz="17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3047971536"/>
                  </a:ext>
                </a:extLst>
              </a:tr>
            </a:tbl>
          </a:graphicData>
        </a:graphic>
      </p:graphicFrame>
    </p:spTree>
    <p:extLst>
      <p:ext uri="{BB962C8B-B14F-4D97-AF65-F5344CB8AC3E}">
        <p14:creationId xmlns:p14="http://schemas.microsoft.com/office/powerpoint/2010/main" val="7779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14</a:t>
            </a:fld>
            <a:endParaRPr lang="ru-RU"/>
          </a:p>
        </p:txBody>
      </p:sp>
      <p:sp>
        <p:nvSpPr>
          <p:cNvPr id="3" name="Прямоугольник 2"/>
          <p:cNvSpPr/>
          <p:nvPr/>
        </p:nvSpPr>
        <p:spPr>
          <a:xfrm>
            <a:off x="78508" y="400127"/>
            <a:ext cx="8963891" cy="378565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Скорость </a:t>
            </a:r>
            <a:r>
              <a:rPr lang="ru-RU" sz="2400" dirty="0" err="1">
                <a:latin typeface="Arial" panose="020B0604020202020204" pitchFamily="34" charset="0"/>
                <a:ea typeface="Times New Roman" panose="02020603050405020304" pitchFamily="18" charset="0"/>
                <a:cs typeface="Arial" panose="020B0604020202020204" pitchFamily="34" charset="0"/>
              </a:rPr>
              <a:t>гидрофторирования</a:t>
            </a:r>
            <a:r>
              <a:rPr lang="ru-RU" sz="2400" dirty="0">
                <a:latin typeface="Arial" panose="020B0604020202020204" pitchFamily="34" charset="0"/>
                <a:ea typeface="Times New Roman" panose="02020603050405020304" pitchFamily="18" charset="0"/>
                <a:cs typeface="Arial" panose="020B0604020202020204" pitchFamily="34" charset="0"/>
              </a:rPr>
              <a:t> диоксида урана фтороводородом зависит прежде всего от его реакционной способности, от размера кристаллов и агрегатов. Диоксид урана, полученный из диураната аммония, состоит из больших агрегатов сравнительно мелких частиц и обладает высокой удельной поверхностью. В связи с этим скорость </a:t>
            </a:r>
            <a:r>
              <a:rPr lang="ru-RU" sz="2400" dirty="0" err="1">
                <a:latin typeface="Arial" panose="020B0604020202020204" pitchFamily="34" charset="0"/>
                <a:ea typeface="Times New Roman" panose="02020603050405020304" pitchFamily="18" charset="0"/>
                <a:cs typeface="Arial" panose="020B0604020202020204" pitchFamily="34" charset="0"/>
              </a:rPr>
              <a:t>гидрофторирования</a:t>
            </a:r>
            <a:r>
              <a:rPr lang="ru-RU" sz="2400" dirty="0">
                <a:latin typeface="Arial" panose="020B0604020202020204" pitchFamily="34" charset="0"/>
                <a:ea typeface="Times New Roman" panose="02020603050405020304" pitchFamily="18" charset="0"/>
                <a:cs typeface="Arial" panose="020B0604020202020204" pitchFamily="34" charset="0"/>
              </a:rPr>
              <a:t> подобных образцов довольно значительна даже при низкой температуре; повышение температуры приводит к закупориванию пор агрегатов в результате спекания образовавшегося тетрафторида </a:t>
            </a:r>
            <a:r>
              <a:rPr lang="ru-RU" sz="2400" dirty="0" smtClean="0">
                <a:latin typeface="Arial" panose="020B0604020202020204" pitchFamily="34" charset="0"/>
                <a:ea typeface="Times New Roman" panose="02020603050405020304" pitchFamily="18" charset="0"/>
                <a:cs typeface="Arial" panose="020B0604020202020204" pitchFamily="34" charset="0"/>
              </a:rPr>
              <a:t>урана.</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8" y="4305856"/>
            <a:ext cx="8963891"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Диоксид урана, полученный из уранилнитрата, менее склонен к образованию агрегатов, но размер кристаллов его довольно велик; поэтому </a:t>
            </a:r>
            <a:r>
              <a:rPr lang="ru-RU" sz="2400" b="1" i="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РЕАКЦИОННАЯ СПОСОБНОСТЬ ДИОКСИДА УРАНА, ПРИГОТОВЛЕННОГО ИЗ УРАНИЛНИТРАТА, НИЖЕ</a:t>
            </a:r>
            <a:r>
              <a:rPr lang="ru-RU" sz="2400"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a:t>
            </a:r>
            <a:endParaRPr lang="ru-RU" sz="24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0919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15</a:t>
            </a:fld>
            <a:endParaRPr lang="ru-RU"/>
          </a:p>
        </p:txBody>
      </p:sp>
      <p:sp>
        <p:nvSpPr>
          <p:cNvPr id="3" name="Прямоугольник 2"/>
          <p:cNvSpPr/>
          <p:nvPr/>
        </p:nvSpPr>
        <p:spPr>
          <a:xfrm>
            <a:off x="87744" y="547958"/>
            <a:ext cx="8963891" cy="452431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Примерно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ТАКИЕ ЖЕ ЗАКОНОМЕРНОСТИ ХАРАКТЕРНЫ И ДЛЯ ПРОЦЕССА ОКИСЛЕНИЯ ДИОКСИДА УРАНА КИСЛОРОДОМ ВОЗДУХА. </a:t>
            </a:r>
            <a:r>
              <a:rPr lang="ru-RU" sz="2400" dirty="0" smtClean="0">
                <a:latin typeface="Arial" panose="020B0604020202020204" pitchFamily="34" charset="0"/>
                <a:ea typeface="Times New Roman" panose="02020603050405020304" pitchFamily="18" charset="0"/>
                <a:cs typeface="Arial" panose="020B0604020202020204" pitchFamily="34" charset="0"/>
              </a:rPr>
              <a:t>Диоксид </a:t>
            </a:r>
            <a:r>
              <a:rPr lang="ru-RU" sz="2400" dirty="0">
                <a:latin typeface="Arial" panose="020B0604020202020204" pitchFamily="34" charset="0"/>
                <a:ea typeface="Times New Roman" panose="02020603050405020304" pitchFamily="18" charset="0"/>
                <a:cs typeface="Arial" panose="020B0604020202020204" pitchFamily="34" charset="0"/>
              </a:rPr>
              <a:t>с размером частиц порядка сотых долей микрона и ниже пирофорен уже при 0 °С; интенсивное окисление диоксида урана с размером частиц 0,4 мкм протекает при 150 °С. При обычной температуре окисление диоксида, как правило, не приводит к образованию стехиометрических соединений закиси-окиси или </a:t>
            </a:r>
            <a:r>
              <a:rPr lang="ru-RU" sz="2400" dirty="0" err="1">
                <a:latin typeface="Arial" panose="020B0604020202020204" pitchFamily="34" charset="0"/>
                <a:ea typeface="Times New Roman" panose="02020603050405020304" pitchFamily="18" charset="0"/>
                <a:cs typeface="Arial" panose="020B0604020202020204" pitchFamily="34" charset="0"/>
              </a:rPr>
              <a:t>триокида</a:t>
            </a:r>
            <a:r>
              <a:rPr lang="ru-RU" sz="2400" dirty="0">
                <a:latin typeface="Arial" panose="020B0604020202020204" pitchFamily="34" charset="0"/>
                <a:ea typeface="Times New Roman" panose="02020603050405020304" pitchFamily="18" charset="0"/>
                <a:cs typeface="Arial" panose="020B0604020202020204" pitchFamily="34" charset="0"/>
              </a:rPr>
              <a:t> урана; состав полученных продуктов сильно меняется, причем степень этого изменения и степень окисления диоксида урана всецело определяются размером частиц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19.1</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87743" y="5183109"/>
            <a:ext cx="8963891"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Для любой другой температуры эти кривые сдвигаются в область более высоких соотношений кислорода и урана.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50692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16</a:t>
            </a:fld>
            <a:endParaRPr lang="ru-RU"/>
          </a:p>
        </p:txBody>
      </p:sp>
      <p:sp>
        <p:nvSpPr>
          <p:cNvPr id="3" name="Rectangle 2"/>
          <p:cNvSpPr>
            <a:spLocks noChangeArrowheads="1"/>
          </p:cNvSpPr>
          <p:nvPr/>
        </p:nvSpPr>
        <p:spPr bwMode="auto">
          <a:xfrm>
            <a:off x="2503055" y="26785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2691479325"/>
              </p:ext>
            </p:extLst>
          </p:nvPr>
        </p:nvGraphicFramePr>
        <p:xfrm>
          <a:off x="1241016" y="267855"/>
          <a:ext cx="6563705" cy="4898288"/>
        </p:xfrm>
        <a:graphic>
          <a:graphicData uri="http://schemas.openxmlformats.org/presentationml/2006/ole">
            <mc:AlternateContent xmlns:mc="http://schemas.openxmlformats.org/markup-compatibility/2006">
              <mc:Choice xmlns:v="urn:schemas-microsoft-com:vml" Requires="v">
                <p:oleObj spid="_x0000_s9241" name="Visio" r:id="rId3" imgW="7134578" imgH="5328356" progId="Visio.Drawing.11">
                  <p:embed/>
                </p:oleObj>
              </mc:Choice>
              <mc:Fallback>
                <p:oleObj name="Visio" r:id="rId3" imgW="7134578" imgH="5328356"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1016" y="267855"/>
                        <a:ext cx="6563705" cy="4898288"/>
                      </a:xfrm>
                      <a:prstGeom prst="rect">
                        <a:avLst/>
                      </a:prstGeom>
                      <a:noFill/>
                    </p:spPr>
                  </p:pic>
                </p:oleObj>
              </mc:Fallback>
            </mc:AlternateContent>
          </a:graphicData>
        </a:graphic>
      </p:graphicFrame>
      <p:sp>
        <p:nvSpPr>
          <p:cNvPr id="5" name="Прямоугольник 4"/>
          <p:cNvSpPr/>
          <p:nvPr/>
        </p:nvSpPr>
        <p:spPr>
          <a:xfrm>
            <a:off x="138546" y="5338584"/>
            <a:ext cx="8903854" cy="1200329"/>
          </a:xfrm>
          <a:prstGeom prst="rect">
            <a:avLst/>
          </a:prstGeom>
        </p:spPr>
        <p:txBody>
          <a:bodyPr wrap="square">
            <a:spAutoFit/>
          </a:bodyPr>
          <a:lstStyle/>
          <a:p>
            <a:pPr algn="ctr"/>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19.1</a:t>
            </a:r>
            <a:r>
              <a:rPr lang="ru-RU" sz="2400" dirty="0">
                <a:latin typeface="Arial" panose="020B0604020202020204" pitchFamily="34" charset="0"/>
                <a:ea typeface="Times New Roman" panose="02020603050405020304" pitchFamily="18" charset="0"/>
                <a:cs typeface="Arial" panose="020B0604020202020204" pitchFamily="34" charset="0"/>
              </a:rPr>
              <a:t>. Влияние размера частиц на соотношение кислорода и урана в устойчивых оксидах урана (при 25 </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°С</a:t>
            </a:r>
            <a:r>
              <a:rPr lang="ru-RU" sz="2400" dirty="0">
                <a:latin typeface="Arial" panose="020B0604020202020204" pitchFamily="34" charset="0"/>
                <a:ea typeface="Times New Roman" panose="02020603050405020304" pitchFamily="18" charset="0"/>
                <a:cs typeface="Arial" panose="020B0604020202020204" pitchFamily="34" charset="0"/>
              </a:rPr>
              <a:t>, в воздушной среде)</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9646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17</a:t>
            </a:fld>
            <a:endParaRPr lang="ru-RU"/>
          </a:p>
        </p:txBody>
      </p:sp>
      <p:sp>
        <p:nvSpPr>
          <p:cNvPr id="3" name="Прямоугольник 2"/>
          <p:cNvSpPr/>
          <p:nvPr/>
        </p:nvSpPr>
        <p:spPr>
          <a:xfrm>
            <a:off x="166255" y="0"/>
            <a:ext cx="8876145" cy="757130"/>
          </a:xfrm>
          <a:prstGeom prst="rect">
            <a:avLst/>
          </a:prstGeom>
        </p:spPr>
        <p:txBody>
          <a:bodyPr wrap="square">
            <a:spAutoFit/>
          </a:bodyPr>
          <a:lstStyle/>
          <a:p>
            <a:pPr algn="ctr">
              <a:lnSpc>
                <a:spcPct val="90000"/>
              </a:lnSpc>
            </a:pP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ПОЛУЧЕНИЕ ВЫСШИХ ОКСИДОВ УРАНА ИЗ СОЛЕЙ УРАНИЛА</a:t>
            </a:r>
            <a:endParaRPr lang="ru-RU" sz="2400" dirty="0">
              <a:solidFill>
                <a:srgbClr val="0000FF"/>
              </a:solidFill>
              <a:latin typeface="Arial" panose="020B0604020202020204" pitchFamily="34" charset="0"/>
              <a:cs typeface="Arial" panose="020B0604020202020204" pitchFamily="34" charset="0"/>
            </a:endParaRPr>
          </a:p>
        </p:txBody>
      </p:sp>
      <p:sp>
        <p:nvSpPr>
          <p:cNvPr id="4" name="Прямоугольник 3"/>
          <p:cNvSpPr/>
          <p:nvPr/>
        </p:nvSpPr>
        <p:spPr>
          <a:xfrm>
            <a:off x="73892" y="678414"/>
            <a:ext cx="8968508" cy="3231654"/>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В подавляющем большинстве случаев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ТЕХНОЛОГИЧЕСКИЕ ОПЕРАЦИИ ПО ПОЛУЧЕНИЮ ОКСИДОВ УРАНА ПРОВОДЯТ ПОСЛЕ АФФИНАЖА УРАНА.</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Так как наиболее распространенным методом очистки служит экстракционно-реэкстракционный процесс с применением трибутилфосфата (ТБФ), в конечном итоге получаются растворы уранилнитрата, очищенные от примесей других элементов. Непосредственная переработка этих растворов в оксиды является наиболее технологически оправданным приемом.</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73892" y="3889398"/>
            <a:ext cx="8968508" cy="2917722"/>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Иногда уран целесообразно выделять из азотнокислых растворов в виде осадков полиуранатов или пероксида и только лишь после фильтрации и промывки прокаливать их до оксидов урана. Во всех этих случаях соединения урана прокаливают на воздухе; в результате получаются высшие оксиды урана: триоксид (при температуре прокаливания 400-450 °С) и </a:t>
            </a:r>
            <a:r>
              <a:rPr lang="en-US" sz="2400" dirty="0" smtClean="0">
                <a:latin typeface="Arial" panose="020B0604020202020204" pitchFamily="34" charset="0"/>
                <a:ea typeface="Times New Roman" panose="02020603050405020304" pitchFamily="18" charset="0"/>
                <a:cs typeface="Arial" panose="020B0604020202020204" pitchFamily="34" charset="0"/>
              </a:rPr>
              <a:t>U</a:t>
            </a:r>
            <a:r>
              <a:rPr lang="en-US" sz="2400" baseline="-25000" dirty="0" smtClean="0">
                <a:latin typeface="Arial" panose="020B0604020202020204" pitchFamily="34" charset="0"/>
                <a:ea typeface="Times New Roman" panose="02020603050405020304" pitchFamily="18" charset="0"/>
                <a:cs typeface="Arial" panose="020B0604020202020204" pitchFamily="34" charset="0"/>
              </a:rPr>
              <a:t>3</a:t>
            </a:r>
            <a:r>
              <a:rPr lang="en-US" sz="2400" dirty="0" smtClean="0">
                <a:latin typeface="Arial" panose="020B0604020202020204" pitchFamily="34" charset="0"/>
                <a:ea typeface="Times New Roman" panose="02020603050405020304" pitchFamily="18" charset="0"/>
                <a:cs typeface="Arial" panose="020B0604020202020204" pitchFamily="34" charset="0"/>
              </a:rPr>
              <a:t>O</a:t>
            </a:r>
            <a:r>
              <a:rPr lang="en-US" sz="2400" baseline="-25000" dirty="0" smtClean="0">
                <a:latin typeface="Arial" panose="020B0604020202020204" pitchFamily="34" charset="0"/>
                <a:ea typeface="Times New Roman" panose="02020603050405020304" pitchFamily="18" charset="0"/>
                <a:cs typeface="Arial" panose="020B0604020202020204" pitchFamily="34" charset="0"/>
              </a:rPr>
              <a:t>8</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(при более высокой температуре). Полученные в этих процессах высшие оксиды урана можно восстанавливать водородом или аммиаком до диоксида.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76945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18</a:t>
            </a:fld>
            <a:endParaRPr lang="ru-RU"/>
          </a:p>
        </p:txBody>
      </p:sp>
      <p:sp>
        <p:nvSpPr>
          <p:cNvPr id="3" name="Прямоугольник 2"/>
          <p:cNvSpPr/>
          <p:nvPr/>
        </p:nvSpPr>
        <p:spPr>
          <a:xfrm>
            <a:off x="1134422" y="122443"/>
            <a:ext cx="6991466" cy="461665"/>
          </a:xfrm>
          <a:prstGeom prst="rect">
            <a:avLst/>
          </a:prstGeom>
        </p:spPr>
        <p:txBody>
          <a:bodyPr wrap="none">
            <a:spAutoFit/>
          </a:bodyPr>
          <a:lstStyle/>
          <a:p>
            <a:r>
              <a:rPr lang="ru-RU" sz="2400" b="1" i="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ПОЛУЧЕНИЕ ОКСИДОВ ИЗ УРАНИЛНИТРАТА</a:t>
            </a:r>
            <a:endParaRPr lang="ru-RU" sz="2400" i="1" dirty="0">
              <a:solidFill>
                <a:srgbClr val="990000"/>
              </a:solidFill>
              <a:latin typeface="Arial" panose="020B0604020202020204" pitchFamily="34" charset="0"/>
              <a:cs typeface="Arial" panose="020B0604020202020204" pitchFamily="34" charset="0"/>
            </a:endParaRPr>
          </a:p>
        </p:txBody>
      </p:sp>
      <p:sp>
        <p:nvSpPr>
          <p:cNvPr id="4" name="Прямоугольник 3"/>
          <p:cNvSpPr/>
          <p:nvPr/>
        </p:nvSpPr>
        <p:spPr>
          <a:xfrm>
            <a:off x="101600" y="584108"/>
            <a:ext cx="8931564"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Технологическая схема получения триоксида урана из растворов уранилнитрата, приведенная на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19.2</a:t>
            </a:r>
            <a:r>
              <a:rPr lang="ru-RU" sz="2400" dirty="0">
                <a:latin typeface="Arial" panose="020B0604020202020204" pitchFamily="34" charset="0"/>
                <a:ea typeface="Times New Roman" panose="02020603050405020304" pitchFamily="18" charset="0"/>
                <a:cs typeface="Arial" panose="020B0604020202020204" pitchFamily="34" charset="0"/>
              </a:rPr>
              <a:t>, состоит из двух основных операций:</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101600" y="1719785"/>
            <a:ext cx="8931564"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а) выпаривание растворов уранилнитрата до концентрации, соответствующей составу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·6Н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01600" y="2504602"/>
            <a:ext cx="8931564"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б) дальнейшее прокаливание гексагидрата уранилнитрата, при котором происходит дополнительная дегидратация и денитрация с образованием триоксида:</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101600" y="3640225"/>
            <a:ext cx="7195127" cy="461665"/>
          </a:xfrm>
          <a:prstGeom prst="rect">
            <a:avLst/>
          </a:prstGeom>
        </p:spPr>
        <p:txBody>
          <a:bodyPr wrap="square">
            <a:spAutoFit/>
          </a:bodyPr>
          <a:lstStyle/>
          <a:p>
            <a:pPr indent="268288"/>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О +</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x</a:t>
            </a:r>
            <a:r>
              <a:rPr lang="ru-RU" sz="2400" dirty="0">
                <a:latin typeface="Arial" panose="020B0604020202020204" pitchFamily="34" charset="0"/>
                <a:ea typeface="Times New Roman" panose="02020603050405020304" pitchFamily="18" charset="0"/>
                <a:cs typeface="Arial" panose="020B0604020202020204" pitchFamily="34" charset="0"/>
              </a:rPr>
              <a:t>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7958831" y="3634593"/>
            <a:ext cx="989373" cy="41969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19.1</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101600" y="4072760"/>
            <a:ext cx="8931564" cy="2677656"/>
          </a:xfrm>
          <a:prstGeom prst="rect">
            <a:avLst/>
          </a:prstGeom>
        </p:spPr>
        <p:txBody>
          <a:bodyPr wrap="square">
            <a:spAutoFit/>
          </a:bodyPr>
          <a:lstStyle/>
          <a:p>
            <a:pPr indent="268288" algn="just"/>
            <a:r>
              <a:rPr lang="ru-RU" sz="2400" dirty="0" smtClean="0">
                <a:latin typeface="Arial" panose="020B0604020202020204" pitchFamily="34" charset="0"/>
                <a:ea typeface="Times New Roman" panose="02020603050405020304" pitchFamily="18" charset="0"/>
                <a:cs typeface="Arial" panose="020B0604020202020204" pitchFamily="34" charset="0"/>
              </a:rPr>
              <a:t>Шести- </a:t>
            </a:r>
            <a:r>
              <a:rPr lang="ru-RU" sz="2400" dirty="0">
                <a:latin typeface="Arial" panose="020B0604020202020204" pitchFamily="34" charset="0"/>
                <a:ea typeface="Times New Roman" panose="02020603050405020304" pitchFamily="18" charset="0"/>
                <a:cs typeface="Arial" panose="020B0604020202020204" pitchFamily="34" charset="0"/>
              </a:rPr>
              <a:t>и </a:t>
            </a:r>
            <a:r>
              <a:rPr lang="ru-RU" sz="2400" dirty="0" smtClean="0">
                <a:latin typeface="Arial" panose="020B0604020202020204" pitchFamily="34" charset="0"/>
                <a:ea typeface="Times New Roman" panose="02020603050405020304" pitchFamily="18" charset="0"/>
                <a:cs typeface="Arial" panose="020B0604020202020204" pitchFamily="34" charset="0"/>
              </a:rPr>
              <a:t>трех-  водный </a:t>
            </a:r>
            <a:r>
              <a:rPr lang="ru-RU" sz="2400" dirty="0">
                <a:latin typeface="Arial" panose="020B0604020202020204" pitchFamily="34" charset="0"/>
                <a:ea typeface="Times New Roman" panose="02020603050405020304" pitchFamily="18" charset="0"/>
                <a:cs typeface="Arial" panose="020B0604020202020204" pitchFamily="34" charset="0"/>
              </a:rPr>
              <a:t>гидраты уранилнитрата плавятся </a:t>
            </a:r>
            <a:r>
              <a:rPr lang="ru-RU" sz="2400" dirty="0" err="1" smtClean="0">
                <a:latin typeface="Arial" panose="020B0604020202020204" pitchFamily="34" charset="0"/>
                <a:ea typeface="Times New Roman" panose="02020603050405020304" pitchFamily="18" charset="0"/>
                <a:cs typeface="Arial" panose="020B0604020202020204" pitchFamily="34" charset="0"/>
              </a:rPr>
              <a:t>инконгруэнтно</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соответственно при 60 и 113 °</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dirty="0">
                <a:latin typeface="Arial" panose="020B0604020202020204" pitchFamily="34" charset="0"/>
                <a:ea typeface="Times New Roman" panose="02020603050405020304" pitchFamily="18" charset="0"/>
                <a:cs typeface="Arial" panose="020B0604020202020204" pitchFamily="34" charset="0"/>
              </a:rPr>
              <a:t>. Система уранилнитрат – вода стабильна до точки плавления </a:t>
            </a:r>
            <a:r>
              <a:rPr lang="ru-RU" sz="2400" dirty="0" err="1">
                <a:latin typeface="Arial" panose="020B0604020202020204" pitchFamily="34" charset="0"/>
                <a:ea typeface="Times New Roman" panose="02020603050405020304" pitchFamily="18" charset="0"/>
                <a:cs typeface="Arial" panose="020B0604020202020204" pitchFamily="34" charset="0"/>
              </a:rPr>
              <a:t>дигидрата</a:t>
            </a:r>
            <a:r>
              <a:rPr lang="ru-RU" sz="2400" dirty="0">
                <a:latin typeface="Arial" panose="020B0604020202020204" pitchFamily="34" charset="0"/>
                <a:ea typeface="Times New Roman" panose="02020603050405020304" pitchFamily="18" charset="0"/>
                <a:cs typeface="Arial" panose="020B0604020202020204" pitchFamily="34" charset="0"/>
              </a:rPr>
              <a:t> 184 °</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dirty="0">
                <a:latin typeface="Arial" panose="020B0604020202020204" pitchFamily="34" charset="0"/>
                <a:ea typeface="Times New Roman" panose="02020603050405020304" pitchFamily="18" charset="0"/>
                <a:cs typeface="Arial" panose="020B0604020202020204" pitchFamily="34" charset="0"/>
              </a:rPr>
              <a:t>. Выше 184 °</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dirty="0">
                <a:latin typeface="Arial" panose="020B0604020202020204" pitchFamily="34" charset="0"/>
                <a:ea typeface="Times New Roman" panose="02020603050405020304" pitchFamily="18" charset="0"/>
                <a:cs typeface="Arial" panose="020B0604020202020204" pitchFamily="34" charset="0"/>
              </a:rPr>
              <a:t> происходит разложение на триоксид урана и оксиды азота. Первое превращение гексагидрата уранилнитрата при термическом разложении идет </a:t>
            </a:r>
            <a:r>
              <a:rPr lang="ru-RU" sz="2400" dirty="0" smtClean="0">
                <a:latin typeface="Arial" panose="020B0604020202020204" pitchFamily="34" charset="0"/>
                <a:ea typeface="Times New Roman" panose="02020603050405020304" pitchFamily="18" charset="0"/>
                <a:cs typeface="Arial" panose="020B0604020202020204" pitchFamily="34" charset="0"/>
              </a:rPr>
              <a:t>с образованием </a:t>
            </a:r>
            <a:r>
              <a:rPr lang="ru-RU" sz="2400" dirty="0">
                <a:latin typeface="Arial" panose="020B0604020202020204" pitchFamily="34" charset="0"/>
                <a:ea typeface="Times New Roman" panose="02020603050405020304" pitchFamily="18" charset="0"/>
                <a:cs typeface="Arial" panose="020B0604020202020204" pitchFamily="34" charset="0"/>
              </a:rPr>
              <a:t>тригидрата по реакции:</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89625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19</a:t>
            </a:fld>
            <a:endParaRPr lang="ru-RU"/>
          </a:p>
        </p:txBody>
      </p:sp>
      <p:sp>
        <p:nvSpPr>
          <p:cNvPr id="3" name="Rectangle 2"/>
          <p:cNvSpPr>
            <a:spLocks noChangeArrowheads="1"/>
          </p:cNvSpPr>
          <p:nvPr/>
        </p:nvSpPr>
        <p:spPr bwMode="auto">
          <a:xfrm>
            <a:off x="1597891" y="88669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3747926799"/>
              </p:ext>
            </p:extLst>
          </p:nvPr>
        </p:nvGraphicFramePr>
        <p:xfrm>
          <a:off x="1848367" y="129308"/>
          <a:ext cx="5117583" cy="5763491"/>
        </p:xfrm>
        <a:graphic>
          <a:graphicData uri="http://schemas.openxmlformats.org/presentationml/2006/ole">
            <mc:AlternateContent xmlns:mc="http://schemas.openxmlformats.org/markup-compatibility/2006">
              <mc:Choice xmlns:v="urn:schemas-microsoft-com:vml" Requires="v">
                <p:oleObj spid="_x0000_s5145" name="Visio" r:id="rId3" imgW="4486175" imgH="5038948" progId="Visio.Drawing.11">
                  <p:embed/>
                </p:oleObj>
              </mc:Choice>
              <mc:Fallback>
                <p:oleObj name="Visio" r:id="rId3" imgW="4486175" imgH="5038948" progId="Visio.Drawing.11">
                  <p:embed/>
                  <p:pic>
                    <p:nvPicPr>
                      <p:cNvPr id="0" name="Object 1"/>
                      <p:cNvPicPr>
                        <a:picLocks noChangeAspect="1" noChangeArrowheads="1"/>
                      </p:cNvPicPr>
                      <p:nvPr/>
                    </p:nvPicPr>
                    <p:blipFill>
                      <a:blip r:embed="rId4"/>
                      <a:srcRect/>
                      <a:stretch>
                        <a:fillRect/>
                      </a:stretch>
                    </p:blipFill>
                    <p:spPr bwMode="auto">
                      <a:xfrm>
                        <a:off x="1848367" y="129308"/>
                        <a:ext cx="5117583" cy="5763491"/>
                      </a:xfrm>
                      <a:prstGeom prst="rect">
                        <a:avLst/>
                      </a:prstGeom>
                      <a:noFill/>
                    </p:spPr>
                  </p:pic>
                </p:oleObj>
              </mc:Fallback>
            </mc:AlternateContent>
          </a:graphicData>
        </a:graphic>
      </p:graphicFrame>
      <p:sp>
        <p:nvSpPr>
          <p:cNvPr id="5" name="Прямоугольник 4"/>
          <p:cNvSpPr/>
          <p:nvPr/>
        </p:nvSpPr>
        <p:spPr>
          <a:xfrm>
            <a:off x="161636" y="5973549"/>
            <a:ext cx="8871527" cy="830997"/>
          </a:xfrm>
          <a:prstGeom prst="rect">
            <a:avLst/>
          </a:prstGeom>
        </p:spPr>
        <p:txBody>
          <a:bodyPr wrap="square">
            <a:spAutoFit/>
          </a:bodyPr>
          <a:lstStyle/>
          <a:p>
            <a:pPr algn="ctr"/>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19.2</a:t>
            </a:r>
            <a:r>
              <a:rPr lang="ru-RU" sz="2400" dirty="0">
                <a:latin typeface="Arial" panose="020B0604020202020204" pitchFamily="34" charset="0"/>
                <a:ea typeface="Times New Roman" panose="02020603050405020304" pitchFamily="18" charset="0"/>
                <a:cs typeface="Arial" panose="020B0604020202020204" pitchFamily="34" charset="0"/>
              </a:rPr>
              <a:t>. Технологическая схема производства триоксида </a:t>
            </a:r>
            <a:r>
              <a:rPr lang="ru-RU" sz="2400" dirty="0" smtClean="0">
                <a:latin typeface="Arial" panose="020B0604020202020204" pitchFamily="34" charset="0"/>
                <a:ea typeface="Times New Roman" panose="02020603050405020304" pitchFamily="18" charset="0"/>
                <a:cs typeface="Arial" panose="020B0604020202020204" pitchFamily="34" charset="0"/>
              </a:rPr>
              <a:t>урана из уранилнитрата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99389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20</a:t>
            </a:fld>
            <a:endParaRPr lang="ru-RU"/>
          </a:p>
        </p:txBody>
      </p:sp>
      <p:sp>
        <p:nvSpPr>
          <p:cNvPr id="3" name="Прямоугольник 2"/>
          <p:cNvSpPr/>
          <p:nvPr/>
        </p:nvSpPr>
        <p:spPr>
          <a:xfrm>
            <a:off x="78508" y="94781"/>
            <a:ext cx="6765637"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·6Н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·3Н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+ 3Н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8126919" y="94780"/>
            <a:ext cx="989373"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78507" y="586260"/>
            <a:ext cx="8945419"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Равновесное давление </a:t>
            </a:r>
            <a:r>
              <a:rPr lang="ru-RU" sz="2400" dirty="0" smtClean="0">
                <a:latin typeface="Arial" panose="020B0604020202020204" pitchFamily="34" charset="0"/>
                <a:ea typeface="Times New Roman" panose="02020603050405020304" pitchFamily="18" charset="0"/>
                <a:cs typeface="Arial" panose="020B0604020202020204" pitchFamily="34" charset="0"/>
              </a:rPr>
              <a:t>паров воды (</a:t>
            </a:r>
            <a:r>
              <a:rPr lang="en-US" sz="2400" i="1" dirty="0">
                <a:latin typeface="Arial" panose="020B0604020202020204" pitchFamily="34" charset="0"/>
                <a:ea typeface="Times New Roman" panose="02020603050405020304" pitchFamily="18" charset="0"/>
                <a:cs typeface="Arial" panose="020B0604020202020204" pitchFamily="34" charset="0"/>
              </a:rPr>
              <a:t>P</a:t>
            </a:r>
            <a:r>
              <a:rPr lang="ru-RU" sz="2400" i="1" dirty="0">
                <a:latin typeface="Arial" panose="020B0604020202020204" pitchFamily="34" charset="0"/>
                <a:ea typeface="Times New Roman" panose="02020603050405020304" pitchFamily="18" charset="0"/>
                <a:cs typeface="Arial" panose="020B0604020202020204" pitchFamily="34" charset="0"/>
              </a:rPr>
              <a:t>, Па</a:t>
            </a:r>
            <a:r>
              <a:rPr lang="ru-RU" sz="2400" dirty="0">
                <a:latin typeface="Arial" panose="020B0604020202020204" pitchFamily="34" charset="0"/>
                <a:ea typeface="Times New Roman" panose="02020603050405020304" pitchFamily="18" charset="0"/>
                <a:cs typeface="Arial" panose="020B0604020202020204" pitchFamily="34" charset="0"/>
              </a:rPr>
              <a:t>) этой реакции выражается уравнением:</a:t>
            </a:r>
            <a:endParaRPr lang="ru-RU" sz="24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9" name="Прямоугольник 8"/>
              <p:cNvSpPr/>
              <p:nvPr/>
            </p:nvSpPr>
            <p:spPr>
              <a:xfrm>
                <a:off x="78507" y="1299295"/>
                <a:ext cx="5232402" cy="922176"/>
              </a:xfrm>
              <a:prstGeom prst="rect">
                <a:avLst/>
              </a:prstGeom>
            </p:spPr>
            <p:txBody>
              <a:bodyPr wrap="square">
                <a:spAutoFit/>
              </a:bodyPr>
              <a:lstStyle/>
              <a:p>
                <a:pPr indent="268288"/>
                <a14:m>
                  <m:oMathPara xmlns:m="http://schemas.openxmlformats.org/officeDocument/2006/math">
                    <m:oMathParaPr>
                      <m:jc m:val="centerGroup"/>
                    </m:oMathParaPr>
                    <m:oMath xmlns:m="http://schemas.openxmlformats.org/officeDocument/2006/math">
                      <m:r>
                        <m:rPr>
                          <m:sty m:val="p"/>
                        </m:rPr>
                        <a:rPr lang="ru-RU" sz="2400">
                          <a:latin typeface="Cambria Math" panose="02040503050406030204" pitchFamily="18" charset="0"/>
                        </a:rPr>
                        <m:t>l</m:t>
                      </m:r>
                      <m:r>
                        <m:rPr>
                          <m:sty m:val="p"/>
                        </m:rPr>
                        <a:rPr lang="ru-RU" sz="2400" i="0">
                          <a:latin typeface="Cambria Math" panose="02040503050406030204" pitchFamily="18" charset="0"/>
                        </a:rPr>
                        <m:t>gP</m:t>
                      </m:r>
                      <m:r>
                        <a:rPr lang="ru-RU" sz="2400" i="0">
                          <a:latin typeface="Cambria Math" panose="02040503050406030204" pitchFamily="18" charset="0"/>
                        </a:rPr>
                        <m:t>=</m:t>
                      </m:r>
                      <m:r>
                        <m:rPr>
                          <m:sty m:val="p"/>
                        </m:rPr>
                        <a:rPr lang="ru-RU" sz="2400" i="0">
                          <a:latin typeface="Cambria Math" panose="02040503050406030204" pitchFamily="18" charset="0"/>
                        </a:rPr>
                        <m:t>lg</m:t>
                      </m:r>
                      <m:r>
                        <a:rPr lang="ru-RU" sz="2400" i="0">
                          <a:latin typeface="Cambria Math" panose="02040503050406030204" pitchFamily="18" charset="0"/>
                        </a:rPr>
                        <m:t>133,32+</m:t>
                      </m:r>
                      <m:d>
                        <m:dPr>
                          <m:ctrlPr>
                            <a:rPr lang="ru-RU" sz="2400" i="1">
                              <a:latin typeface="Cambria Math" panose="02040503050406030204" pitchFamily="18" charset="0"/>
                            </a:rPr>
                          </m:ctrlPr>
                        </m:dPr>
                        <m:e>
                          <m:r>
                            <a:rPr lang="ru-RU" sz="2400" i="0">
                              <a:latin typeface="Cambria Math" panose="02040503050406030204" pitchFamily="18" charset="0"/>
                            </a:rPr>
                            <m:t>−</m:t>
                          </m:r>
                          <m:f>
                            <m:fPr>
                              <m:ctrlPr>
                                <a:rPr lang="ru-RU" sz="2400" i="1">
                                  <a:latin typeface="Cambria Math" panose="02040503050406030204" pitchFamily="18" charset="0"/>
                                </a:rPr>
                              </m:ctrlPr>
                            </m:fPr>
                            <m:num>
                              <m:r>
                                <a:rPr lang="ru-RU" sz="2400" i="0">
                                  <a:latin typeface="Cambria Math" panose="02040503050406030204" pitchFamily="18" charset="0"/>
                                </a:rPr>
                                <m:t>2396</m:t>
                              </m:r>
                            </m:num>
                            <m:den>
                              <m:r>
                                <m:rPr>
                                  <m:sty m:val="p"/>
                                </m:rPr>
                                <a:rPr lang="ru-RU" sz="2400" i="0">
                                  <a:latin typeface="Cambria Math" panose="02040503050406030204" pitchFamily="18" charset="0"/>
                                </a:rPr>
                                <m:t>T</m:t>
                              </m:r>
                            </m:den>
                          </m:f>
                          <m:r>
                            <a:rPr lang="ru-RU" sz="2400" i="0">
                              <a:latin typeface="Cambria Math" panose="02040503050406030204" pitchFamily="18" charset="0"/>
                            </a:rPr>
                            <m:t>+9,010</m:t>
                          </m:r>
                        </m:e>
                      </m:d>
                    </m:oMath>
                  </m:oMathPara>
                </a14:m>
                <a:endParaRPr lang="ru-RU" sz="2400" dirty="0">
                  <a:latin typeface="Arial" panose="020B0604020202020204" pitchFamily="34" charset="0"/>
                  <a:cs typeface="Arial" panose="020B0604020202020204" pitchFamily="34" charset="0"/>
                </a:endParaRPr>
              </a:p>
            </p:txBody>
          </p:sp>
        </mc:Choice>
        <mc:Fallback xmlns="">
          <p:sp>
            <p:nvSpPr>
              <p:cNvPr id="9" name="Прямоугольник 8"/>
              <p:cNvSpPr>
                <a:spLocks noRot="1" noChangeAspect="1" noMove="1" noResize="1" noEditPoints="1" noAdjustHandles="1" noChangeArrowheads="1" noChangeShapeType="1" noTextEdit="1"/>
              </p:cNvSpPr>
              <p:nvPr/>
            </p:nvSpPr>
            <p:spPr>
              <a:xfrm>
                <a:off x="78507" y="1299295"/>
                <a:ext cx="5232402" cy="922176"/>
              </a:xfrm>
              <a:prstGeom prst="rect">
                <a:avLst/>
              </a:prstGeom>
              <a:blipFill>
                <a:blip r:embed="rId2"/>
                <a:stretch>
                  <a:fillRect/>
                </a:stretch>
              </a:blipFill>
            </p:spPr>
            <p:txBody>
              <a:bodyPr/>
              <a:lstStyle/>
              <a:p>
                <a:r>
                  <a:rPr lang="ru-RU">
                    <a:noFill/>
                  </a:rPr>
                  <a:t> </a:t>
                </a:r>
              </a:p>
            </p:txBody>
          </p:sp>
        </mc:Fallback>
      </mc:AlternateContent>
      <p:sp>
        <p:nvSpPr>
          <p:cNvPr id="10" name="Прямоугольник 9"/>
          <p:cNvSpPr/>
          <p:nvPr/>
        </p:nvSpPr>
        <p:spPr>
          <a:xfrm>
            <a:off x="8126918" y="1529550"/>
            <a:ext cx="989373"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19.3</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1" name="Прямоугольник 10"/>
          <p:cNvSpPr/>
          <p:nvPr/>
        </p:nvSpPr>
        <p:spPr>
          <a:xfrm>
            <a:off x="78506" y="2130292"/>
            <a:ext cx="8945419" cy="461665"/>
          </a:xfrm>
          <a:prstGeom prst="rect">
            <a:avLst/>
          </a:prstGeom>
        </p:spPr>
        <p:txBody>
          <a:bodyPr wrap="square">
            <a:spAutoFit/>
          </a:bodyPr>
          <a:lstStyle/>
          <a:p>
            <a:pPr indent="268288"/>
            <a:r>
              <a:rPr lang="ru-RU" sz="2400" dirty="0">
                <a:latin typeface="Arial" panose="020B0604020202020204" pitchFamily="34" charset="0"/>
                <a:ea typeface="Times New Roman" panose="02020603050405020304" pitchFamily="18" charset="0"/>
                <a:cs typeface="Arial" panose="020B0604020202020204" pitchFamily="34" charset="0"/>
              </a:rPr>
              <a:t>Теплота дегидратации равна 45,67 кДж/моль воды.</a:t>
            </a:r>
            <a:endParaRPr lang="ru-RU" sz="2400" dirty="0">
              <a:latin typeface="Arial" panose="020B0604020202020204" pitchFamily="34" charset="0"/>
              <a:cs typeface="Arial" panose="020B0604020202020204" pitchFamily="34" charset="0"/>
            </a:endParaRPr>
          </a:p>
        </p:txBody>
      </p:sp>
      <p:sp>
        <p:nvSpPr>
          <p:cNvPr id="12" name="Прямоугольник 11"/>
          <p:cNvSpPr/>
          <p:nvPr/>
        </p:nvSpPr>
        <p:spPr>
          <a:xfrm>
            <a:off x="78505" y="2591957"/>
            <a:ext cx="8945420"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Превращение тригидрата в </a:t>
            </a:r>
            <a:r>
              <a:rPr lang="ru-RU" sz="2400" dirty="0" err="1">
                <a:latin typeface="Arial" panose="020B0604020202020204" pitchFamily="34" charset="0"/>
                <a:ea typeface="Times New Roman" panose="02020603050405020304" pitchFamily="18" charset="0"/>
                <a:cs typeface="Arial" panose="020B0604020202020204" pitchFamily="34" charset="0"/>
              </a:rPr>
              <a:t>дигидрат</a:t>
            </a:r>
            <a:r>
              <a:rPr lang="ru-RU" sz="2400" dirty="0">
                <a:latin typeface="Arial" panose="020B0604020202020204" pitchFamily="34" charset="0"/>
                <a:ea typeface="Times New Roman" panose="02020603050405020304" pitchFamily="18" charset="0"/>
                <a:cs typeface="Arial" panose="020B0604020202020204" pitchFamily="34" charset="0"/>
              </a:rPr>
              <a:t> протекает по реакции:</a:t>
            </a:r>
            <a:endParaRPr lang="ru-RU" sz="2400" dirty="0">
              <a:latin typeface="Arial" panose="020B0604020202020204" pitchFamily="34" charset="0"/>
              <a:cs typeface="Arial" panose="020B0604020202020204" pitchFamily="34" charset="0"/>
            </a:endParaRPr>
          </a:p>
        </p:txBody>
      </p:sp>
      <p:sp>
        <p:nvSpPr>
          <p:cNvPr id="13" name="Прямоугольник 12"/>
          <p:cNvSpPr/>
          <p:nvPr/>
        </p:nvSpPr>
        <p:spPr>
          <a:xfrm>
            <a:off x="78506" y="3388116"/>
            <a:ext cx="6848768" cy="461665"/>
          </a:xfrm>
          <a:prstGeom prst="rect">
            <a:avLst/>
          </a:prstGeom>
        </p:spPr>
        <p:txBody>
          <a:bodyPr wrap="square">
            <a:spAutoFit/>
          </a:bodyPr>
          <a:lstStyle/>
          <a:p>
            <a:pPr indent="268288"/>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·3Н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4" name="Прямоугольник 13"/>
          <p:cNvSpPr/>
          <p:nvPr/>
        </p:nvSpPr>
        <p:spPr>
          <a:xfrm>
            <a:off x="8126917" y="3366158"/>
            <a:ext cx="989373"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19.4</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5" name="Прямоугольник 14"/>
          <p:cNvSpPr/>
          <p:nvPr/>
        </p:nvSpPr>
        <p:spPr>
          <a:xfrm>
            <a:off x="78505" y="3827823"/>
            <a:ext cx="8945420"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Равновесное давление паров воды (</a:t>
            </a:r>
            <a:r>
              <a:rPr lang="en-US" sz="2400" i="1" dirty="0">
                <a:latin typeface="Arial" panose="020B0604020202020204" pitchFamily="34" charset="0"/>
                <a:ea typeface="Times New Roman" panose="02020603050405020304" pitchFamily="18" charset="0"/>
                <a:cs typeface="Arial" panose="020B0604020202020204" pitchFamily="34" charset="0"/>
              </a:rPr>
              <a:t>P</a:t>
            </a:r>
            <a:r>
              <a:rPr lang="ru-RU" sz="2400" i="1" dirty="0">
                <a:latin typeface="Arial" panose="020B0604020202020204" pitchFamily="34" charset="0"/>
                <a:ea typeface="Times New Roman" panose="02020603050405020304" pitchFamily="18" charset="0"/>
                <a:cs typeface="Arial" panose="020B0604020202020204" pitchFamily="34" charset="0"/>
              </a:rPr>
              <a:t>, мм. рт. </a:t>
            </a:r>
            <a:r>
              <a:rPr lang="ru-RU" sz="2400" i="1" dirty="0" err="1">
                <a:latin typeface="Arial" panose="020B0604020202020204" pitchFamily="34" charset="0"/>
                <a:ea typeface="Times New Roman" panose="02020603050405020304" pitchFamily="18" charset="0"/>
                <a:cs typeface="Arial" panose="020B0604020202020204" pitchFamily="34" charset="0"/>
              </a:rPr>
              <a:t>ст</a:t>
            </a:r>
            <a:r>
              <a:rPr lang="ru-RU" sz="2400" dirty="0">
                <a:latin typeface="Arial" panose="020B0604020202020204" pitchFamily="34" charset="0"/>
                <a:ea typeface="Times New Roman" panose="02020603050405020304" pitchFamily="18" charset="0"/>
                <a:cs typeface="Arial" panose="020B0604020202020204" pitchFamily="34" charset="0"/>
              </a:rPr>
              <a:t>) от температуры (</a:t>
            </a:r>
            <a:r>
              <a:rPr lang="en-US" sz="2400" i="1" dirty="0">
                <a:latin typeface="Arial" panose="020B0604020202020204" pitchFamily="34" charset="0"/>
                <a:ea typeface="Times New Roman" panose="02020603050405020304" pitchFamily="18" charset="0"/>
                <a:cs typeface="Arial" panose="020B0604020202020204" pitchFamily="34" charset="0"/>
              </a:rPr>
              <a:t>T</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en-US" sz="2400" i="1" dirty="0" smtClean="0">
                <a:latin typeface="Arial" panose="020B0604020202020204" pitchFamily="34" charset="0"/>
                <a:ea typeface="Times New Roman" panose="02020603050405020304" pitchFamily="18" charset="0"/>
                <a:cs typeface="Arial" panose="020B0604020202020204" pitchFamily="34" charset="0"/>
              </a:rPr>
              <a:t>K</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выражается уравнением:</a:t>
            </a:r>
            <a:endParaRPr lang="ru-RU" sz="24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6" name="Прямоугольник 15"/>
              <p:cNvSpPr/>
              <p:nvPr/>
            </p:nvSpPr>
            <p:spPr>
              <a:xfrm>
                <a:off x="78505" y="4595515"/>
                <a:ext cx="5361714" cy="922176"/>
              </a:xfrm>
              <a:prstGeom prst="rect">
                <a:avLst/>
              </a:prstGeom>
            </p:spPr>
            <p:txBody>
              <a:bodyPr wrap="square">
                <a:spAutoFit/>
              </a:bodyPr>
              <a:lstStyle/>
              <a:p>
                <a:pPr indent="268288" algn="just"/>
                <a14:m>
                  <m:oMathPara xmlns:m="http://schemas.openxmlformats.org/officeDocument/2006/math">
                    <m:oMathParaPr>
                      <m:jc m:val="centerGroup"/>
                    </m:oMathParaPr>
                    <m:oMath xmlns:m="http://schemas.openxmlformats.org/officeDocument/2006/math">
                      <m:r>
                        <m:rPr>
                          <m:sty m:val="p"/>
                        </m:rPr>
                        <a:rPr lang="ru-RU" sz="2400">
                          <a:latin typeface="Cambria Math" panose="02040503050406030204" pitchFamily="18" charset="0"/>
                        </a:rPr>
                        <m:t>l</m:t>
                      </m:r>
                      <m:r>
                        <m:rPr>
                          <m:sty m:val="p"/>
                        </m:rPr>
                        <a:rPr lang="ru-RU" sz="2400" i="0">
                          <a:latin typeface="Cambria Math" panose="02040503050406030204" pitchFamily="18" charset="0"/>
                        </a:rPr>
                        <m:t>gP</m:t>
                      </m:r>
                      <m:r>
                        <a:rPr lang="ru-RU" sz="2400" i="0">
                          <a:latin typeface="Cambria Math" panose="02040503050406030204" pitchFamily="18" charset="0"/>
                        </a:rPr>
                        <m:t>=</m:t>
                      </m:r>
                      <m:r>
                        <m:rPr>
                          <m:sty m:val="p"/>
                        </m:rPr>
                        <a:rPr lang="ru-RU" sz="2400" i="0">
                          <a:latin typeface="Cambria Math" panose="02040503050406030204" pitchFamily="18" charset="0"/>
                        </a:rPr>
                        <m:t>lg</m:t>
                      </m:r>
                      <m:r>
                        <a:rPr lang="ru-RU" sz="2400" i="0">
                          <a:latin typeface="Cambria Math" panose="02040503050406030204" pitchFamily="18" charset="0"/>
                        </a:rPr>
                        <m:t>133,32+</m:t>
                      </m:r>
                      <m:d>
                        <m:dPr>
                          <m:ctrlPr>
                            <a:rPr lang="ru-RU" sz="2400" i="1">
                              <a:latin typeface="Cambria Math" panose="02040503050406030204" pitchFamily="18" charset="0"/>
                            </a:rPr>
                          </m:ctrlPr>
                        </m:dPr>
                        <m:e>
                          <m:r>
                            <a:rPr lang="ru-RU" sz="2400" i="0">
                              <a:latin typeface="Cambria Math" panose="02040503050406030204" pitchFamily="18" charset="0"/>
                            </a:rPr>
                            <m:t>−</m:t>
                          </m:r>
                          <m:f>
                            <m:fPr>
                              <m:ctrlPr>
                                <a:rPr lang="ru-RU" sz="2400" i="1">
                                  <a:latin typeface="Cambria Math" panose="02040503050406030204" pitchFamily="18" charset="0"/>
                                </a:rPr>
                              </m:ctrlPr>
                            </m:fPr>
                            <m:num>
                              <m:r>
                                <a:rPr lang="ru-RU" sz="2400" i="0">
                                  <a:latin typeface="Cambria Math" panose="02040503050406030204" pitchFamily="18" charset="0"/>
                                </a:rPr>
                                <m:t>3277</m:t>
                              </m:r>
                            </m:num>
                            <m:den>
                              <m:r>
                                <m:rPr>
                                  <m:sty m:val="p"/>
                                </m:rPr>
                                <a:rPr lang="ru-RU" sz="2400" i="0">
                                  <a:latin typeface="Cambria Math" panose="02040503050406030204" pitchFamily="18" charset="0"/>
                                </a:rPr>
                                <m:t>T</m:t>
                              </m:r>
                            </m:den>
                          </m:f>
                          <m:r>
                            <a:rPr lang="ru-RU" sz="2400" i="0">
                              <a:latin typeface="Cambria Math" panose="02040503050406030204" pitchFamily="18" charset="0"/>
                            </a:rPr>
                            <m:t>+10,926</m:t>
                          </m:r>
                        </m:e>
                      </m:d>
                    </m:oMath>
                  </m:oMathPara>
                </a14:m>
                <a:endParaRPr lang="ru-RU" sz="2400" dirty="0">
                  <a:latin typeface="Arial" panose="020B0604020202020204" pitchFamily="34" charset="0"/>
                  <a:cs typeface="Arial" panose="020B0604020202020204" pitchFamily="34" charset="0"/>
                </a:endParaRPr>
              </a:p>
            </p:txBody>
          </p:sp>
        </mc:Choice>
        <mc:Fallback xmlns="">
          <p:sp>
            <p:nvSpPr>
              <p:cNvPr id="16" name="Прямоугольник 15"/>
              <p:cNvSpPr>
                <a:spLocks noRot="1" noChangeAspect="1" noMove="1" noResize="1" noEditPoints="1" noAdjustHandles="1" noChangeArrowheads="1" noChangeShapeType="1" noTextEdit="1"/>
              </p:cNvSpPr>
              <p:nvPr/>
            </p:nvSpPr>
            <p:spPr>
              <a:xfrm>
                <a:off x="78505" y="4595515"/>
                <a:ext cx="5361714" cy="922176"/>
              </a:xfrm>
              <a:prstGeom prst="rect">
                <a:avLst/>
              </a:prstGeom>
              <a:blipFill>
                <a:blip r:embed="rId3"/>
                <a:stretch>
                  <a:fillRect/>
                </a:stretch>
              </a:blipFill>
            </p:spPr>
            <p:txBody>
              <a:bodyPr/>
              <a:lstStyle/>
              <a:p>
                <a:r>
                  <a:rPr lang="ru-RU">
                    <a:noFill/>
                  </a:rPr>
                  <a:t> </a:t>
                </a:r>
              </a:p>
            </p:txBody>
          </p:sp>
        </mc:Fallback>
      </mc:AlternateContent>
      <p:sp>
        <p:nvSpPr>
          <p:cNvPr id="18" name="Прямоугольник 17"/>
          <p:cNvSpPr/>
          <p:nvPr/>
        </p:nvSpPr>
        <p:spPr>
          <a:xfrm>
            <a:off x="5133649" y="1524346"/>
            <a:ext cx="269626"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p>
        </p:txBody>
      </p:sp>
      <p:sp>
        <p:nvSpPr>
          <p:cNvPr id="19" name="Прямоугольник 18"/>
          <p:cNvSpPr/>
          <p:nvPr/>
        </p:nvSpPr>
        <p:spPr>
          <a:xfrm>
            <a:off x="5268462" y="4825770"/>
            <a:ext cx="269626"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p>
        </p:txBody>
      </p:sp>
      <p:sp>
        <p:nvSpPr>
          <p:cNvPr id="20" name="Прямоугольник 19"/>
          <p:cNvSpPr/>
          <p:nvPr/>
        </p:nvSpPr>
        <p:spPr>
          <a:xfrm>
            <a:off x="8132112" y="4797897"/>
            <a:ext cx="989373"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19.5</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21" name="Прямоугольник 20"/>
          <p:cNvSpPr/>
          <p:nvPr/>
        </p:nvSpPr>
        <p:spPr>
          <a:xfrm>
            <a:off x="78505" y="5404554"/>
            <a:ext cx="8945420"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Теплота дегидратации равна 62,85 кДж/моль</a:t>
            </a:r>
            <a:r>
              <a:rPr lang="ru-RU" sz="2400" i="1" dirty="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 Давление разложения над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при 126,3 °С равно 20 мм рт. ст. В газах – продуктах разложения – присутствует некоторое количество N</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3745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21</a:t>
            </a:fld>
            <a:endParaRPr lang="ru-RU"/>
          </a:p>
        </p:txBody>
      </p:sp>
      <p:sp>
        <p:nvSpPr>
          <p:cNvPr id="3" name="Прямоугольник 2"/>
          <p:cNvSpPr/>
          <p:nvPr/>
        </p:nvSpPr>
        <p:spPr>
          <a:xfrm>
            <a:off x="87746" y="94780"/>
            <a:ext cx="8963890"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Окончательно процесс разложения протекает по следующим реакциям:</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87746" y="861125"/>
            <a:ext cx="5999018"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8062263" y="861125"/>
            <a:ext cx="989373"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19.6</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87746" y="1276610"/>
            <a:ext cx="5232843" cy="461665"/>
          </a:xfrm>
          <a:prstGeom prst="rect">
            <a:avLst/>
          </a:prstGeom>
        </p:spPr>
        <p:txBody>
          <a:bodyPr wrap="non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ru-RU" sz="2400" dirty="0" smtClean="0">
                <a:latin typeface="Arial" panose="020B0604020202020204" pitchFamily="34" charset="0"/>
                <a:ea typeface="Times New Roman" panose="02020603050405020304" pitchFamily="18" charset="0"/>
                <a:cs typeface="Arial" panose="020B0604020202020204" pitchFamily="34" charset="0"/>
              </a:rPr>
              <a:t>0,5О</a:t>
            </a:r>
            <a:r>
              <a:rPr lang="ru-RU" sz="2400" baseline="-25000" dirty="0" smtClean="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8062263" y="1276610"/>
            <a:ext cx="989373"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19.7</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87746" y="1730813"/>
            <a:ext cx="8963890" cy="489364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Протекание процесса разложения уранилнитрата при непрерывном повышении температуры зависит от того, проводится ли оно на воздухе или в вакууме. На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19.3 </a:t>
            </a:r>
            <a:r>
              <a:rPr lang="ru-RU" sz="2400" dirty="0">
                <a:latin typeface="Arial" panose="020B0604020202020204" pitchFamily="34" charset="0"/>
                <a:ea typeface="Times New Roman" panose="02020603050405020304" pitchFamily="18" charset="0"/>
                <a:cs typeface="Arial" panose="020B0604020202020204" pitchFamily="34" charset="0"/>
              </a:rPr>
              <a:t>показаны термогравиметрические кривые разложения гексагидрата уранилнитрата. Денитрация в вакууме протекает быстрее, чем при атмосферном давлении. Скорость нагрева также влияет на форму термогравиметрической кривой. При меньших скоростях нагрева уранилнитрат разлагается при более низкой температуре. Несмотря на различие процессов разложения при низких температурах на воздухе и в вакууме, температура диссоциации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во всех случаях почти одинакова.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67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22</a:t>
            </a:fld>
            <a:endParaRPr lang="ru-RU"/>
          </a:p>
        </p:txBody>
      </p:sp>
      <p:sp>
        <p:nvSpPr>
          <p:cNvPr id="3" name="Rectangle 2"/>
          <p:cNvSpPr>
            <a:spLocks noChangeArrowheads="1"/>
          </p:cNvSpPr>
          <p:nvPr/>
        </p:nvSpPr>
        <p:spPr bwMode="auto">
          <a:xfrm>
            <a:off x="2595418" y="101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4129704016"/>
              </p:ext>
            </p:extLst>
          </p:nvPr>
        </p:nvGraphicFramePr>
        <p:xfrm>
          <a:off x="2578580" y="101601"/>
          <a:ext cx="4346535" cy="4886035"/>
        </p:xfrm>
        <a:graphic>
          <a:graphicData uri="http://schemas.openxmlformats.org/presentationml/2006/ole">
            <mc:AlternateContent xmlns:mc="http://schemas.openxmlformats.org/markup-compatibility/2006">
              <mc:Choice xmlns:v="urn:schemas-microsoft-com:vml" Requires="v">
                <p:oleObj spid="_x0000_s3096" name="Visio" r:id="rId3" imgW="6716889" imgH="7552267" progId="Visio.Drawing.11">
                  <p:embed/>
                </p:oleObj>
              </mc:Choice>
              <mc:Fallback>
                <p:oleObj name="Visio" r:id="rId3" imgW="6716889" imgH="7552267"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8580" y="101601"/>
                        <a:ext cx="4346535" cy="4886035"/>
                      </a:xfrm>
                      <a:prstGeom prst="rect">
                        <a:avLst/>
                      </a:prstGeom>
                      <a:noFill/>
                    </p:spPr>
                  </p:pic>
                </p:oleObj>
              </mc:Fallback>
            </mc:AlternateContent>
          </a:graphicData>
        </a:graphic>
      </p:graphicFrame>
      <p:sp>
        <p:nvSpPr>
          <p:cNvPr id="5" name="Прямоугольник 4"/>
          <p:cNvSpPr/>
          <p:nvPr/>
        </p:nvSpPr>
        <p:spPr>
          <a:xfrm>
            <a:off x="83128" y="5044574"/>
            <a:ext cx="8950036" cy="830997"/>
          </a:xfrm>
          <a:prstGeom prst="rect">
            <a:avLst/>
          </a:prstGeom>
        </p:spPr>
        <p:txBody>
          <a:bodyPr wrap="square">
            <a:spAutoFit/>
          </a:bodyPr>
          <a:lstStyle/>
          <a:p>
            <a:pPr algn="ctr"/>
            <a:r>
              <a:rPr lang="ru-RU" sz="2400" dirty="0">
                <a:latin typeface="Arial" panose="020B0604020202020204" pitchFamily="34" charset="0"/>
                <a:ea typeface="Times New Roman" panose="02020603050405020304" pitchFamily="18" charset="0"/>
                <a:cs typeface="Arial" panose="020B0604020202020204" pitchFamily="34" charset="0"/>
              </a:rPr>
              <a:t>А – разложение на воздухе, скорость нагревания 2°/мин; В </a:t>
            </a:r>
            <a:r>
              <a:rPr lang="ru-RU" sz="2400" i="1" dirty="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 то же в вакууме; С – на воздухе, скорость нагревания 1°/мин</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83128" y="5875571"/>
            <a:ext cx="8950036" cy="830997"/>
          </a:xfrm>
          <a:prstGeom prst="rect">
            <a:avLst/>
          </a:prstGeom>
        </p:spPr>
        <p:txBody>
          <a:bodyPr wrap="square">
            <a:spAutoFit/>
          </a:bodyPr>
          <a:lstStyle/>
          <a:p>
            <a:pPr algn="ctr"/>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19.3</a:t>
            </a:r>
            <a:r>
              <a:rPr lang="ru-RU" sz="2400" dirty="0">
                <a:latin typeface="Arial" panose="020B0604020202020204" pitchFamily="34" charset="0"/>
                <a:ea typeface="Times New Roman" panose="02020603050405020304" pitchFamily="18" charset="0"/>
                <a:cs typeface="Arial" panose="020B0604020202020204" pitchFamily="34" charset="0"/>
              </a:rPr>
              <a:t>. Термогравиметрические кривые разложения </a:t>
            </a:r>
            <a:r>
              <a:rPr lang="ru-RU" sz="2400" dirty="0" smtClean="0">
                <a:latin typeface="Arial" panose="020B0604020202020204" pitchFamily="34" charset="0"/>
                <a:ea typeface="Times New Roman" panose="02020603050405020304" pitchFamily="18" charset="0"/>
                <a:cs typeface="Arial" panose="020B0604020202020204" pitchFamily="34" charset="0"/>
              </a:rPr>
              <a:t>гексагидрата уранилнитрата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40411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23</a:t>
            </a:fld>
            <a:endParaRPr lang="ru-RU"/>
          </a:p>
        </p:txBody>
      </p:sp>
      <p:sp>
        <p:nvSpPr>
          <p:cNvPr id="3" name="Прямоугольник 2"/>
          <p:cNvSpPr/>
          <p:nvPr/>
        </p:nvSpPr>
        <p:spPr>
          <a:xfrm>
            <a:off x="69272" y="95286"/>
            <a:ext cx="8973127" cy="3046988"/>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Оптимальной температурой разложения уранилнитрата до триоксида составляет 400 °С, так как выше 430 °С триоксид урана начинает отщеплять кислород. Кроме того, при низкой температуре получается более реакционноспособный триоксид урана, легко превращаемый в диоксид и тетрафторид; поэтому процесс термической диссоциации уранилнитрата проводят при температурах, не превышающих 400-450 °С.</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69271" y="3077622"/>
            <a:ext cx="8973127"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Полученный в промышленных условиях триоксид урана обычно содержит 0,04-0,1 % азота, концентрацию которого в результате повторной гидратации и дегидратации снижают до 0,001 %.</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69269" y="4564158"/>
            <a:ext cx="2165931"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endParaRPr lang="ru-RU" sz="2400" dirty="0">
              <a:latin typeface="Arial" panose="020B0604020202020204" pitchFamily="34" charset="0"/>
              <a:cs typeface="Arial" panose="020B0604020202020204" pitchFamily="34" charset="0"/>
            </a:endParaRPr>
          </a:p>
        </p:txBody>
      </p:sp>
      <p:sp>
        <p:nvSpPr>
          <p:cNvPr id="6" name="Rectangle 2"/>
          <p:cNvSpPr>
            <a:spLocks noChangeArrowheads="1"/>
          </p:cNvSpPr>
          <p:nvPr/>
        </p:nvSpPr>
        <p:spPr bwMode="auto">
          <a:xfrm>
            <a:off x="2235200" y="475457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2123266892"/>
              </p:ext>
            </p:extLst>
          </p:nvPr>
        </p:nvGraphicFramePr>
        <p:xfrm>
          <a:off x="2142836" y="4461935"/>
          <a:ext cx="2069367" cy="534030"/>
        </p:xfrm>
        <a:graphic>
          <a:graphicData uri="http://schemas.openxmlformats.org/presentationml/2006/ole">
            <mc:AlternateContent xmlns:mc="http://schemas.openxmlformats.org/markup-compatibility/2006">
              <mc:Choice xmlns:v="urn:schemas-microsoft-com:vml" Requires="v">
                <p:oleObj spid="_x0000_s2093" r:id="rId3" imgW="889000" imgH="228600" progId="Equation.3">
                  <p:embed/>
                </p:oleObj>
              </mc:Choice>
              <mc:Fallback>
                <p:oleObj r:id="rId3" imgW="889000" imgH="2286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2836" y="4461935"/>
                        <a:ext cx="2069367" cy="534030"/>
                      </a:xfrm>
                      <a:prstGeom prst="rect">
                        <a:avLst/>
                      </a:prstGeom>
                      <a:noFill/>
                    </p:spPr>
                  </p:pic>
                </p:oleObj>
              </mc:Fallback>
            </mc:AlternateContent>
          </a:graphicData>
        </a:graphic>
      </p:graphicFrame>
      <p:sp>
        <p:nvSpPr>
          <p:cNvPr id="8" name="Прямоугольник 7"/>
          <p:cNvSpPr/>
          <p:nvPr/>
        </p:nvSpPr>
        <p:spPr>
          <a:xfrm>
            <a:off x="4212203" y="4564158"/>
            <a:ext cx="1694695" cy="461665"/>
          </a:xfrm>
          <a:prstGeom prst="rect">
            <a:avLst/>
          </a:prstGeom>
        </p:spPr>
        <p:txBody>
          <a:bodyPr wrap="none">
            <a:spAutoFit/>
          </a:bodyPr>
          <a:lstStyle/>
          <a:p>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8053025" y="4534300"/>
            <a:ext cx="989373"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19.8</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0" name="Прямоугольник 9"/>
          <p:cNvSpPr/>
          <p:nvPr/>
        </p:nvSpPr>
        <p:spPr>
          <a:xfrm>
            <a:off x="69269" y="5025712"/>
            <a:ext cx="2415313"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+ 0,8Н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endParaRPr lang="ru-RU" sz="2400" dirty="0">
              <a:latin typeface="Arial" panose="020B0604020202020204" pitchFamily="34" charset="0"/>
              <a:cs typeface="Arial" panose="020B0604020202020204" pitchFamily="34" charset="0"/>
            </a:endParaRPr>
          </a:p>
        </p:txBody>
      </p:sp>
      <p:sp>
        <p:nvSpPr>
          <p:cNvPr id="11" name="Rectangle 4"/>
          <p:cNvSpPr>
            <a:spLocks noChangeArrowheads="1"/>
          </p:cNvSpPr>
          <p:nvPr/>
        </p:nvSpPr>
        <p:spPr bwMode="auto">
          <a:xfrm>
            <a:off x="3084946" y="565007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2" name="Объект 11"/>
          <p:cNvGraphicFramePr>
            <a:graphicFrameLocks noChangeAspect="1"/>
          </p:cNvGraphicFramePr>
          <p:nvPr>
            <p:extLst>
              <p:ext uri="{D42A27DB-BD31-4B8C-83A1-F6EECF244321}">
                <p14:modId xmlns:p14="http://schemas.microsoft.com/office/powerpoint/2010/main" val="948276050"/>
              </p:ext>
            </p:extLst>
          </p:nvPr>
        </p:nvGraphicFramePr>
        <p:xfrm>
          <a:off x="2380162" y="4880267"/>
          <a:ext cx="1687079" cy="577767"/>
        </p:xfrm>
        <a:graphic>
          <a:graphicData uri="http://schemas.openxmlformats.org/presentationml/2006/ole">
            <mc:AlternateContent xmlns:mc="http://schemas.openxmlformats.org/markup-compatibility/2006">
              <mc:Choice xmlns:v="urn:schemas-microsoft-com:vml" Requires="v">
                <p:oleObj spid="_x0000_s2094" r:id="rId5" imgW="698500" imgH="241300" progId="Equation.3">
                  <p:embed/>
                </p:oleObj>
              </mc:Choice>
              <mc:Fallback>
                <p:oleObj r:id="rId5" imgW="698500" imgH="2413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0162" y="4880267"/>
                        <a:ext cx="1687079" cy="577767"/>
                      </a:xfrm>
                      <a:prstGeom prst="rect">
                        <a:avLst/>
                      </a:prstGeom>
                      <a:noFill/>
                    </p:spPr>
                  </p:pic>
                </p:oleObj>
              </mc:Fallback>
            </mc:AlternateContent>
          </a:graphicData>
        </a:graphic>
      </p:graphicFrame>
      <p:sp>
        <p:nvSpPr>
          <p:cNvPr id="13" name="Прямоугольник 12"/>
          <p:cNvSpPr/>
          <p:nvPr/>
        </p:nvSpPr>
        <p:spPr>
          <a:xfrm>
            <a:off x="4036337" y="5016560"/>
            <a:ext cx="1951175" cy="461665"/>
          </a:xfrm>
          <a:prstGeom prst="rect">
            <a:avLst/>
          </a:prstGeom>
        </p:spPr>
        <p:txBody>
          <a:bodyPr wrap="none">
            <a:spAutoFit/>
          </a:bodyPr>
          <a:lstStyle/>
          <a:p>
            <a:pPr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·0,8Н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4" name="Прямоугольник 13"/>
          <p:cNvSpPr/>
          <p:nvPr/>
        </p:nvSpPr>
        <p:spPr>
          <a:xfrm>
            <a:off x="8053025" y="4934492"/>
            <a:ext cx="989373"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19.9</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5" name="Прямоугольник 14"/>
          <p:cNvSpPr/>
          <p:nvPr/>
        </p:nvSpPr>
        <p:spPr>
          <a:xfrm>
            <a:off x="94162" y="5517124"/>
            <a:ext cx="8948236" cy="461665"/>
          </a:xfrm>
          <a:prstGeom prst="rect">
            <a:avLst/>
          </a:prstGeom>
        </p:spPr>
        <p:txBody>
          <a:bodyPr wrap="square">
            <a:spAutoFit/>
          </a:bodyPr>
          <a:lstStyle/>
          <a:p>
            <a:pPr indent="266700" algn="just"/>
            <a:r>
              <a:rPr lang="ru-RU" sz="2400" dirty="0">
                <a:latin typeface="Arial" panose="020B0604020202020204" pitchFamily="34" charset="0"/>
                <a:ea typeface="Times New Roman" panose="02020603050405020304" pitchFamily="18" charset="0"/>
                <a:cs typeface="Arial" panose="020B0604020202020204" pitchFamily="34" charset="0"/>
              </a:rPr>
              <a:t>Обе обратные реакции протекают при 400 °С.</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89963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24</a:t>
            </a:fld>
            <a:endParaRPr lang="ru-RU"/>
          </a:p>
        </p:txBody>
      </p:sp>
      <p:sp>
        <p:nvSpPr>
          <p:cNvPr id="3" name="Прямоугольник 2"/>
          <p:cNvSpPr/>
          <p:nvPr/>
        </p:nvSpPr>
        <p:spPr>
          <a:xfrm>
            <a:off x="114299" y="94893"/>
            <a:ext cx="8905875" cy="4893647"/>
          </a:xfrm>
          <a:prstGeom prst="rect">
            <a:avLst/>
          </a:prstGeom>
        </p:spPr>
        <p:txBody>
          <a:bodyPr wrap="square">
            <a:spAutoFit/>
          </a:bodyPr>
          <a:lstStyle/>
          <a:p>
            <a:pPr indent="266700" algn="just"/>
            <a:r>
              <a:rPr lang="ru-RU" sz="2400" dirty="0">
                <a:latin typeface="Arial" panose="020B0604020202020204" pitchFamily="34" charset="0"/>
                <a:ea typeface="Times New Roman" panose="02020603050405020304" pitchFamily="18" charset="0"/>
                <a:cs typeface="Arial" panose="020B0604020202020204" pitchFamily="34" charset="0"/>
              </a:rPr>
              <a:t>Физические свойства триоксида урана зависят от температуры прокаливания и скорости подъема температуры. При медленном нагревании гексагидрата уранилнитрата до 350-400 °С образуется триоксид урана, имеющий насыпной вес 2800 кг/м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при быстром – 4200 кг/м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i="1" dirty="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 Первый из образцов обладает значительно большей реакционной способностью, чем второй (если термическую диссоциацию уранилнитрата проводить в токе аммиака, то насыпная масса оксидов урана уменьшается до 1,5-1,8 г/см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Размер кристаллов триоксида урана колеблется в пределах около 1 мкм.</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Разлагают уранилнитрат в аппаратах периодического и непрерывного действия (печах кипящего слоя).</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66399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25</a:t>
            </a:fld>
            <a:endParaRPr lang="ru-RU" dirty="0"/>
          </a:p>
        </p:txBody>
      </p:sp>
      <p:sp>
        <p:nvSpPr>
          <p:cNvPr id="3" name="Прямоугольник 2"/>
          <p:cNvSpPr/>
          <p:nvPr/>
        </p:nvSpPr>
        <p:spPr>
          <a:xfrm>
            <a:off x="123825" y="134035"/>
            <a:ext cx="8934450" cy="461665"/>
          </a:xfrm>
          <a:prstGeom prst="rect">
            <a:avLst/>
          </a:prstGeom>
        </p:spPr>
        <p:txBody>
          <a:bodyPr wrap="square">
            <a:spAutoFit/>
          </a:bodyPr>
          <a:lstStyle/>
          <a:p>
            <a:pPr algn="ct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ПОЛУЧЕНИЕ ОКСИДОВ ИЗ ПОЛИУРАНАТОВ АММОНИЯ</a:t>
            </a:r>
            <a:endParaRPr lang="ru-RU" sz="2400" dirty="0">
              <a:solidFill>
                <a:srgbClr val="0000FF"/>
              </a:solidFill>
              <a:latin typeface="Arial" panose="020B0604020202020204" pitchFamily="34" charset="0"/>
              <a:cs typeface="Arial" panose="020B0604020202020204" pitchFamily="34" charset="0"/>
            </a:endParaRPr>
          </a:p>
        </p:txBody>
      </p:sp>
      <p:sp>
        <p:nvSpPr>
          <p:cNvPr id="4" name="Прямоугольник 3"/>
          <p:cNvSpPr/>
          <p:nvPr/>
        </p:nvSpPr>
        <p:spPr>
          <a:xfrm>
            <a:off x="123825" y="595700"/>
            <a:ext cx="8934450" cy="1938992"/>
          </a:xfrm>
          <a:prstGeom prst="rect">
            <a:avLst/>
          </a:prstGeom>
        </p:spPr>
        <p:txBody>
          <a:bodyPr wrap="square">
            <a:spAutoFit/>
          </a:bodyPr>
          <a:lstStyle/>
          <a:p>
            <a:pPr indent="266700" algn="just"/>
            <a:r>
              <a:rPr lang="ru-RU" sz="2400" dirty="0">
                <a:latin typeface="Arial" panose="020B0604020202020204" pitchFamily="34" charset="0"/>
                <a:ea typeface="Times New Roman" panose="02020603050405020304" pitchFamily="18" charset="0"/>
                <a:cs typeface="Arial" panose="020B0604020202020204" pitchFamily="34" charset="0"/>
              </a:rPr>
              <a:t>При воздействии аммиаком </a:t>
            </a:r>
            <a:r>
              <a:rPr lang="ru-RU" sz="2400" dirty="0" smtClean="0">
                <a:latin typeface="Arial" panose="020B0604020202020204" pitchFamily="34" charset="0"/>
                <a:ea typeface="Times New Roman" panose="02020603050405020304" pitchFamily="18" charset="0"/>
                <a:cs typeface="Arial" panose="020B0604020202020204" pitchFamily="34" charset="0"/>
              </a:rPr>
              <a:t>на </a:t>
            </a:r>
            <a:r>
              <a:rPr lang="ru-RU" sz="2400" dirty="0">
                <a:latin typeface="Arial" panose="020B0604020202020204" pitchFamily="34" charset="0"/>
                <a:ea typeface="Times New Roman" panose="02020603050405020304" pitchFamily="18" charset="0"/>
                <a:cs typeface="Arial" panose="020B0604020202020204" pitchFamily="34" charset="0"/>
              </a:rPr>
              <a:t>соли уранила </a:t>
            </a:r>
            <a:r>
              <a:rPr lang="ru-RU" sz="2400" dirty="0" smtClean="0">
                <a:latin typeface="Arial" panose="020B0604020202020204" pitchFamily="34" charset="0"/>
                <a:ea typeface="Times New Roman" panose="02020603050405020304" pitchFamily="18" charset="0"/>
                <a:cs typeface="Arial" panose="020B0604020202020204" pitchFamily="34" charset="0"/>
              </a:rPr>
              <a:t>выделяется </a:t>
            </a:r>
            <a:r>
              <a:rPr lang="ru-RU" sz="2400" dirty="0">
                <a:latin typeface="Arial" panose="020B0604020202020204" pitchFamily="34" charset="0"/>
                <a:ea typeface="Times New Roman" panose="02020603050405020304" pitchFamily="18" charset="0"/>
                <a:cs typeface="Arial" panose="020B0604020202020204" pitchFamily="34" charset="0"/>
              </a:rPr>
              <a:t>осадок переменного состава, которому обычно приписывают состав полиураната аммония. Фактически же при обычном режиме осаждения состав получаемого соединения точнее выражается формулой (</a:t>
            </a:r>
            <a:r>
              <a:rPr lang="en-US" sz="2400" dirty="0">
                <a:latin typeface="Arial" panose="020B0604020202020204" pitchFamily="34" charset="0"/>
                <a:ea typeface="Times New Roman" panose="02020603050405020304" pitchFamily="18" charset="0"/>
                <a:cs typeface="Arial" panose="020B0604020202020204" pitchFamily="34" charset="0"/>
              </a:rPr>
              <a:t>NH</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baseline="-25000" dirty="0">
                <a:latin typeface="Arial" panose="020B0604020202020204" pitchFamily="34" charset="0"/>
                <a:ea typeface="Times New Roman" panose="02020603050405020304" pitchFamily="18" charset="0"/>
                <a:cs typeface="Arial" panose="020B0604020202020204" pitchFamily="34" charset="0"/>
              </a:rPr>
              <a:t>+1</a:t>
            </a:r>
            <a:r>
              <a:rPr lang="ru-RU" sz="2400" dirty="0">
                <a:latin typeface="Arial" panose="020B0604020202020204" pitchFamily="34" charset="0"/>
                <a:ea typeface="Times New Roman" panose="02020603050405020304" pitchFamily="18" charset="0"/>
                <a:cs typeface="Arial" panose="020B0604020202020204" pitchFamily="34" charset="0"/>
              </a:rPr>
              <a:t>, где </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 = 1, 2 и 3.</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123825" y="2534692"/>
            <a:ext cx="8934450" cy="3785652"/>
          </a:xfrm>
          <a:prstGeom prst="rect">
            <a:avLst/>
          </a:prstGeom>
        </p:spPr>
        <p:txBody>
          <a:bodyPr wrap="square">
            <a:spAutoFit/>
          </a:bodyPr>
          <a:lstStyle/>
          <a:p>
            <a:pPr indent="266700" algn="just"/>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ПОЛИУРАНАТЫ АММОНИЯ</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представляют распространенные в технологии урана промежуточные продукты. Ценность их для получения оксидов заключается в том, что они не содержат в своем составе нелетучих компонентов, кроме урана, а образующийся при прокаливании аммиак повторно используется в производстве. Полиуранаты аммония могут быть переведены либо в триоксид, либо в закись-окись урана. Триоксид получается термическим разложением полиуранатов на воздухе при 250-400 °С по реакции:</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23825" y="6285469"/>
            <a:ext cx="5724525" cy="461665"/>
          </a:xfrm>
          <a:prstGeom prst="rect">
            <a:avLst/>
          </a:prstGeom>
        </p:spPr>
        <p:txBody>
          <a:bodyPr wrap="square">
            <a:spAutoFit/>
          </a:bodyPr>
          <a:lstStyle/>
          <a:p>
            <a:pPr indent="266700"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NH</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baseline="-25000" dirty="0">
                <a:latin typeface="Arial" panose="020B0604020202020204" pitchFamily="34" charset="0"/>
                <a:ea typeface="Times New Roman" panose="02020603050405020304" pitchFamily="18" charset="0"/>
                <a:cs typeface="Arial" panose="020B0604020202020204" pitchFamily="34" charset="0"/>
              </a:rPr>
              <a:t>+1</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err="1">
                <a:latin typeface="Arial" panose="020B0604020202020204" pitchFamily="34" charset="0"/>
                <a:ea typeface="Times New Roman" panose="02020603050405020304" pitchFamily="18" charset="0"/>
                <a:cs typeface="Arial" panose="020B0604020202020204" pitchFamily="34" charset="0"/>
              </a:rPr>
              <a:t>nUO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+ 2</a:t>
            </a:r>
            <a:r>
              <a:rPr lang="en-US" sz="2400" dirty="0">
                <a:latin typeface="Arial" panose="020B0604020202020204" pitchFamily="34" charset="0"/>
                <a:ea typeface="Times New Roman" panose="02020603050405020304" pitchFamily="18" charset="0"/>
                <a:cs typeface="Arial" panose="020B0604020202020204" pitchFamily="34" charset="0"/>
              </a:rPr>
              <a:t>NH</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7897380" y="6259811"/>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19.10</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7458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26</a:t>
            </a:fld>
            <a:endParaRPr lang="ru-RU"/>
          </a:p>
        </p:txBody>
      </p:sp>
      <p:sp>
        <p:nvSpPr>
          <p:cNvPr id="3" name="Прямоугольник 2"/>
          <p:cNvSpPr/>
          <p:nvPr/>
        </p:nvSpPr>
        <p:spPr>
          <a:xfrm>
            <a:off x="78508" y="94826"/>
            <a:ext cx="8973127"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Прокаливание при 600-900 °С приводит к образованию октаоксида триурана по реакции:</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7" y="842699"/>
            <a:ext cx="8206511"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9(</a:t>
            </a:r>
            <a:r>
              <a:rPr lang="en-US" sz="2400" dirty="0">
                <a:latin typeface="Arial" panose="020B0604020202020204" pitchFamily="34" charset="0"/>
                <a:ea typeface="Times New Roman" panose="02020603050405020304" pitchFamily="18" charset="0"/>
                <a:cs typeface="Arial" panose="020B0604020202020204" pitchFamily="34" charset="0"/>
              </a:rPr>
              <a:t>NH</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baseline="-25000" dirty="0">
                <a:latin typeface="Arial" panose="020B0604020202020204" pitchFamily="34" charset="0"/>
                <a:ea typeface="Times New Roman" panose="02020603050405020304" pitchFamily="18" charset="0"/>
                <a:cs typeface="Arial" panose="020B0604020202020204" pitchFamily="34" charset="0"/>
              </a:rPr>
              <a:t>+1</a:t>
            </a:r>
            <a:r>
              <a:rPr lang="ru-RU" sz="2400" dirty="0">
                <a:latin typeface="Arial" panose="020B0604020202020204" pitchFamily="34" charset="0"/>
                <a:ea typeface="Times New Roman" panose="02020603050405020304" pitchFamily="18" charset="0"/>
                <a:cs typeface="Arial" panose="020B0604020202020204" pitchFamily="34" charset="0"/>
              </a:rPr>
              <a:t> → 3</a:t>
            </a:r>
            <a:r>
              <a:rPr lang="en-US" sz="2400" dirty="0" err="1">
                <a:latin typeface="Arial" panose="020B0604020202020204" pitchFamily="34" charset="0"/>
                <a:ea typeface="Times New Roman" panose="02020603050405020304" pitchFamily="18" charset="0"/>
                <a:cs typeface="Arial" panose="020B0604020202020204" pitchFamily="34" charset="0"/>
              </a:rPr>
              <a:t>nU</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smtClean="0">
                <a:latin typeface="Arial" panose="020B0604020202020204" pitchFamily="34" charset="0"/>
                <a:ea typeface="Times New Roman" panose="02020603050405020304" pitchFamily="18" charset="0"/>
                <a:cs typeface="Arial" panose="020B0604020202020204" pitchFamily="34" charset="0"/>
              </a:rPr>
              <a:t>8</a:t>
            </a:r>
            <a:r>
              <a:rPr lang="ru-RU" sz="8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a:t>
            </a:r>
            <a:r>
              <a:rPr lang="ru-RU" sz="8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2(9-</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NH</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800" dirty="0">
                <a:latin typeface="Arial" panose="020B0604020202020204" pitchFamily="34" charset="0"/>
                <a:ea typeface="Times New Roman" panose="02020603050405020304" pitchFamily="18" charset="0"/>
                <a:cs typeface="Arial" panose="020B0604020202020204" pitchFamily="34" charset="0"/>
              </a:rPr>
              <a:t> </a:t>
            </a:r>
            <a:r>
              <a:rPr lang="en-US" sz="2400" dirty="0" err="1">
                <a:latin typeface="Arial" panose="020B0604020202020204" pitchFamily="34" charset="0"/>
                <a:ea typeface="Times New Roman" panose="02020603050405020304" pitchFamily="18" charset="0"/>
                <a:cs typeface="Arial" panose="020B0604020202020204" pitchFamily="34" charset="0"/>
              </a:rPr>
              <a:t>nN</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H</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8099293" y="842699"/>
            <a:ext cx="1138068"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19.11</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78507" y="1219132"/>
            <a:ext cx="8973128" cy="2677656"/>
          </a:xfrm>
          <a:prstGeom prst="rect">
            <a:avLst/>
          </a:prstGeom>
        </p:spPr>
        <p:txBody>
          <a:bodyPr wrap="square">
            <a:spAutoFit/>
          </a:bodyPr>
          <a:lstStyle/>
          <a:p>
            <a:pPr indent="268288" algn="just"/>
            <a:r>
              <a:rPr lang="ru-RU" sz="2400" dirty="0" smtClean="0">
                <a:latin typeface="Arial" panose="020B0604020202020204" pitchFamily="34" charset="0"/>
                <a:ea typeface="Times New Roman" panose="02020603050405020304" pitchFamily="18" charset="0"/>
                <a:cs typeface="Arial" panose="020B0604020202020204" pitchFamily="34" charset="0"/>
              </a:rPr>
              <a:t>Обычно</a:t>
            </a:r>
            <a:r>
              <a:rPr lang="ru-RU" sz="2400" dirty="0">
                <a:latin typeface="Arial" panose="020B0604020202020204" pitchFamily="34" charset="0"/>
                <a:ea typeface="Times New Roman" panose="02020603050405020304" pitchFamily="18" charset="0"/>
                <a:cs typeface="Arial" panose="020B0604020202020204" pitchFamily="34" charset="0"/>
              </a:rPr>
              <a:t>, прокаливают влажный полиуранат аммония. Степень удаления влаги и аммиака из продукта зависит от температуры прокаливания. При 400 °С аммиак удаляется практически полностью, воды удаляется большая часть; при 600 °С происходит полное удаление аммиака и воды, однако в этих условиях уже начинается разложение триоксида на закись-окись урана и кислород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19.5</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78507" y="3765376"/>
            <a:ext cx="8973128"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Физические характеристики оксидов урана зависят от метода осаждения полиураната аммония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19.6</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78507" y="4513248"/>
            <a:ext cx="8973128" cy="2308324"/>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Избыточная концентрация аммиака почти не влияет на физические свойства полиураната аммония и полученных из него оксидов урана. Однако чем ниже скорость подачи аммиака и интенсивнее перемешивание, тем более плотным получается полиуранат аммония, тем выше насыпная масса оксидов урана, получаемых из него.</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81238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27</a:t>
            </a:fld>
            <a:endParaRPr lang="ru-RU"/>
          </a:p>
        </p:txBody>
      </p:sp>
      <p:sp>
        <p:nvSpPr>
          <p:cNvPr id="3" name="Прямоугольник 2"/>
          <p:cNvSpPr/>
          <p:nvPr/>
        </p:nvSpPr>
        <p:spPr>
          <a:xfrm>
            <a:off x="90724" y="611968"/>
            <a:ext cx="8951676"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19.5. </a:t>
            </a:r>
            <a:r>
              <a:rPr lang="ru-RU" sz="2400" dirty="0" smtClean="0">
                <a:latin typeface="Arial" panose="020B0604020202020204" pitchFamily="34" charset="0"/>
                <a:cs typeface="Arial" panose="020B0604020202020204" pitchFamily="34" charset="0"/>
              </a:rPr>
              <a:t>Влияние </a:t>
            </a:r>
            <a:r>
              <a:rPr lang="ru-RU" sz="2400" dirty="0">
                <a:latin typeface="Arial" panose="020B0604020202020204" pitchFamily="34" charset="0"/>
                <a:cs typeface="Arial" panose="020B0604020202020204" pitchFamily="34" charset="0"/>
              </a:rPr>
              <a:t>температуры прокаливания диураната аммония на остаточное содержание аммиака и воды</a:t>
            </a:r>
            <a:r>
              <a:rPr lang="ru-RU" sz="2400" dirty="0" smtClean="0">
                <a:latin typeface="Arial" panose="020B0604020202020204" pitchFamily="34"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308969475"/>
              </p:ext>
            </p:extLst>
          </p:nvPr>
        </p:nvGraphicFramePr>
        <p:xfrm>
          <a:off x="157017" y="2117435"/>
          <a:ext cx="8885382" cy="2956560"/>
        </p:xfrm>
        <a:graphic>
          <a:graphicData uri="http://schemas.openxmlformats.org/drawingml/2006/table">
            <a:tbl>
              <a:tblPr firstRow="1" bandRow="1">
                <a:tableStyleId>{5C22544A-7EE6-4342-B048-85BDC9FD1C3A}</a:tableStyleId>
              </a:tblPr>
              <a:tblGrid>
                <a:gridCol w="2961794">
                  <a:extLst>
                    <a:ext uri="{9D8B030D-6E8A-4147-A177-3AD203B41FA5}">
                      <a16:colId xmlns:a16="http://schemas.microsoft.com/office/drawing/2014/main" val="700203153"/>
                    </a:ext>
                  </a:extLst>
                </a:gridCol>
                <a:gridCol w="2961794">
                  <a:extLst>
                    <a:ext uri="{9D8B030D-6E8A-4147-A177-3AD203B41FA5}">
                      <a16:colId xmlns:a16="http://schemas.microsoft.com/office/drawing/2014/main" val="4225114264"/>
                    </a:ext>
                  </a:extLst>
                </a:gridCol>
                <a:gridCol w="2961794">
                  <a:extLst>
                    <a:ext uri="{9D8B030D-6E8A-4147-A177-3AD203B41FA5}">
                      <a16:colId xmlns:a16="http://schemas.microsoft.com/office/drawing/2014/main" val="2123727117"/>
                    </a:ext>
                  </a:extLst>
                </a:gridCol>
              </a:tblGrid>
              <a:tr h="370840">
                <a:tc rowSpan="2">
                  <a:txBody>
                    <a:bodyPr/>
                    <a:lstStyle/>
                    <a:p>
                      <a:pPr algn="ctr">
                        <a:spcBef>
                          <a:spcPts val="600"/>
                        </a:spcBef>
                        <a:spcAft>
                          <a:spcPts val="300"/>
                        </a:spcAft>
                      </a:pPr>
                      <a:r>
                        <a:rPr lang="ru-RU"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Температура</a:t>
                      </a:r>
                      <a:br>
                        <a:rPr lang="ru-RU"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прокаливания, °С</a:t>
                      </a:r>
                    </a:p>
                  </a:txBody>
                  <a:tcPr marL="68580" marR="68580" marT="0" marB="0" anchor="ctr"/>
                </a:tc>
                <a:tc gridSpan="2">
                  <a:txBody>
                    <a:bodyPr/>
                    <a:lstStyle/>
                    <a:p>
                      <a:pPr algn="ctr">
                        <a:spcAft>
                          <a:spcPts val="0"/>
                        </a:spcAft>
                      </a:pPr>
                      <a:r>
                        <a:rPr lang="ru-RU" sz="2400" b="1" dirty="0">
                          <a:solidFill>
                            <a:schemeClr val="bg1"/>
                          </a:solidFill>
                          <a:effectLst/>
                          <a:latin typeface="Arial" panose="020B0604020202020204" pitchFamily="34" charset="0"/>
                          <a:cs typeface="Arial" panose="020B0604020202020204" pitchFamily="34" charset="0"/>
                        </a:rPr>
                        <a:t>Остаточное содержание компонентов, %</a:t>
                      </a:r>
                    </a:p>
                  </a:txBody>
                  <a:tcPr marL="68580" marR="68580" marT="0" marB="0" anchor="ctr"/>
                </a:tc>
                <a:tc hMerge="1">
                  <a:txBody>
                    <a:bodyPr/>
                    <a:lstStyle/>
                    <a:p>
                      <a:endParaRPr lang="ru-RU"/>
                    </a:p>
                  </a:txBody>
                  <a:tcPr/>
                </a:tc>
                <a:extLst>
                  <a:ext uri="{0D108BD9-81ED-4DB2-BD59-A6C34878D82A}">
                    <a16:rowId xmlns:a16="http://schemas.microsoft.com/office/drawing/2014/main" val="2206365198"/>
                  </a:ext>
                </a:extLst>
              </a:tr>
              <a:tr h="370840">
                <a:tc vMerge="1">
                  <a:txBody>
                    <a:bodyPr/>
                    <a:lstStyle/>
                    <a:p>
                      <a:endParaRPr lang="ru-RU"/>
                    </a:p>
                  </a:txBody>
                  <a:tcPr/>
                </a:tc>
                <a:tc>
                  <a:txBody>
                    <a:bodyPr/>
                    <a:lstStyle/>
                    <a:p>
                      <a:pPr algn="ctr">
                        <a:spcAft>
                          <a:spcPts val="0"/>
                        </a:spcAft>
                      </a:pPr>
                      <a:r>
                        <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NH</a:t>
                      </a:r>
                      <a:r>
                        <a:rPr lang="ru-RU" sz="24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a:t>
                      </a:r>
                      <a:r>
                        <a:rPr lang="ru-RU" sz="24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О</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159604675"/>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1,4–1,7</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4,9–5,4</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114812952"/>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0,3–0,5</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0,9–1,4</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176554189"/>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0,01–0,03</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0,2–0,3</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860546830"/>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Не обнаружен</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0,06</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443014950"/>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Не обнаружен</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Не обнаружен</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149978153"/>
                  </a:ext>
                </a:extLst>
              </a:tr>
            </a:tbl>
          </a:graphicData>
        </a:graphic>
      </p:graphicFrame>
      <p:sp>
        <p:nvSpPr>
          <p:cNvPr id="5" name="Прямоугольник 4"/>
          <p:cNvSpPr/>
          <p:nvPr/>
        </p:nvSpPr>
        <p:spPr>
          <a:xfrm>
            <a:off x="157017" y="5379133"/>
            <a:ext cx="8885382"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 Полиуранат аммония во всех случаях прокаливали в течение 2 ч на воздухе в статических </a:t>
            </a:r>
            <a:r>
              <a:rPr lang="ru-RU" sz="2400" dirty="0" smtClean="0">
                <a:latin typeface="Arial" panose="020B0604020202020204" pitchFamily="34" charset="0"/>
                <a:ea typeface="Times New Roman" panose="02020603050405020304" pitchFamily="18" charset="0"/>
                <a:cs typeface="Arial" panose="020B0604020202020204" pitchFamily="34" charset="0"/>
              </a:rPr>
              <a:t>условиях</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38513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28</a:t>
            </a:fld>
            <a:endParaRPr lang="ru-RU"/>
          </a:p>
        </p:txBody>
      </p:sp>
      <p:sp>
        <p:nvSpPr>
          <p:cNvPr id="3" name="Прямоугольник 2"/>
          <p:cNvSpPr/>
          <p:nvPr/>
        </p:nvSpPr>
        <p:spPr>
          <a:xfrm>
            <a:off x="99961" y="381061"/>
            <a:ext cx="8951676"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19.6. Влияние </a:t>
            </a:r>
            <a:r>
              <a:rPr lang="ru-RU" sz="2400" dirty="0">
                <a:latin typeface="Arial" panose="020B0604020202020204" pitchFamily="34" charset="0"/>
                <a:ea typeface="Times New Roman" panose="02020603050405020304" pitchFamily="18" charset="0"/>
                <a:cs typeface="Arial" panose="020B0604020202020204" pitchFamily="34" charset="0"/>
              </a:rPr>
              <a:t>условий осаждения полиураната аммония на свойства </a:t>
            </a:r>
            <a:r>
              <a:rPr lang="ru-RU" sz="2400" dirty="0" smtClean="0">
                <a:latin typeface="Arial" panose="020B0604020202020204" pitchFamily="34" charset="0"/>
                <a:ea typeface="Times New Roman" panose="02020603050405020304" pitchFamily="18" charset="0"/>
                <a:cs typeface="Arial" panose="020B0604020202020204" pitchFamily="34" charset="0"/>
              </a:rPr>
              <a:t>полученного </a:t>
            </a:r>
            <a:r>
              <a:rPr lang="ru-RU" sz="2400" dirty="0">
                <a:latin typeface="Arial" panose="020B0604020202020204" pitchFamily="34" charset="0"/>
                <a:ea typeface="Times New Roman" panose="02020603050405020304" pitchFamily="18" charset="0"/>
                <a:cs typeface="Arial" panose="020B0604020202020204" pitchFamily="34" charset="0"/>
              </a:rPr>
              <a:t>из него триоксида урана</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677249761"/>
              </p:ext>
            </p:extLst>
          </p:nvPr>
        </p:nvGraphicFramePr>
        <p:xfrm>
          <a:off x="99961" y="1375361"/>
          <a:ext cx="8951675" cy="4292600"/>
        </p:xfrm>
        <a:graphic>
          <a:graphicData uri="http://schemas.openxmlformats.org/drawingml/2006/table">
            <a:tbl>
              <a:tblPr firstRow="1" bandRow="1">
                <a:tableStyleId>{5C22544A-7EE6-4342-B048-85BDC9FD1C3A}</a:tableStyleId>
              </a:tblPr>
              <a:tblGrid>
                <a:gridCol w="2273784">
                  <a:extLst>
                    <a:ext uri="{9D8B030D-6E8A-4147-A177-3AD203B41FA5}">
                      <a16:colId xmlns:a16="http://schemas.microsoft.com/office/drawing/2014/main" val="32495139"/>
                    </a:ext>
                  </a:extLst>
                </a:gridCol>
                <a:gridCol w="1306886">
                  <a:extLst>
                    <a:ext uri="{9D8B030D-6E8A-4147-A177-3AD203B41FA5}">
                      <a16:colId xmlns:a16="http://schemas.microsoft.com/office/drawing/2014/main" val="3296482846"/>
                    </a:ext>
                  </a:extLst>
                </a:gridCol>
                <a:gridCol w="1790335">
                  <a:extLst>
                    <a:ext uri="{9D8B030D-6E8A-4147-A177-3AD203B41FA5}">
                      <a16:colId xmlns:a16="http://schemas.microsoft.com/office/drawing/2014/main" val="894666609"/>
                    </a:ext>
                  </a:extLst>
                </a:gridCol>
                <a:gridCol w="1790335">
                  <a:extLst>
                    <a:ext uri="{9D8B030D-6E8A-4147-A177-3AD203B41FA5}">
                      <a16:colId xmlns:a16="http://schemas.microsoft.com/office/drawing/2014/main" val="1778840115"/>
                    </a:ext>
                  </a:extLst>
                </a:gridCol>
                <a:gridCol w="1790335">
                  <a:extLst>
                    <a:ext uri="{9D8B030D-6E8A-4147-A177-3AD203B41FA5}">
                      <a16:colId xmlns:a16="http://schemas.microsoft.com/office/drawing/2014/main" val="3039095855"/>
                    </a:ext>
                  </a:extLst>
                </a:gridCol>
              </a:tblGrid>
              <a:tr h="370840">
                <a:tc rowSpan="2">
                  <a:txBody>
                    <a:bodyPr/>
                    <a:lstStyle/>
                    <a:p>
                      <a:pPr algn="ctr">
                        <a:spcAft>
                          <a:spcPts val="0"/>
                        </a:spcAft>
                      </a:pP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Условия</a:t>
                      </a:r>
                      <a:b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осаждения</a:t>
                      </a:r>
                    </a:p>
                  </a:txBody>
                  <a:tcPr marL="25400" marR="25400" marT="0" marB="0" anchor="ctr"/>
                </a:tc>
                <a:tc gridSpan="2">
                  <a:txBody>
                    <a:bodyPr/>
                    <a:lstStyle/>
                    <a:p>
                      <a:pPr algn="ctr">
                        <a:spcAft>
                          <a:spcPts val="0"/>
                        </a:spcAft>
                      </a:pP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Свойства диураната аммония</a:t>
                      </a:r>
                    </a:p>
                  </a:txBody>
                  <a:tcPr marL="25400" marR="25400" marT="0" marB="0" anchor="ctr"/>
                </a:tc>
                <a:tc hMerge="1">
                  <a:txBody>
                    <a:bodyPr/>
                    <a:lstStyle/>
                    <a:p>
                      <a:endParaRPr lang="ru-RU"/>
                    </a:p>
                  </a:txBody>
                  <a:tcPr/>
                </a:tc>
                <a:tc gridSpan="2">
                  <a:txBody>
                    <a:bodyPr/>
                    <a:lstStyle/>
                    <a:p>
                      <a:pPr algn="ctr">
                        <a:spcAft>
                          <a:spcPts val="0"/>
                        </a:spcAft>
                      </a:pP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Свойства триоксида урана (получен при 300°С)</a:t>
                      </a:r>
                    </a:p>
                  </a:txBody>
                  <a:tcPr marL="25400" marR="25400" marT="0" marB="0" anchor="ctr"/>
                </a:tc>
                <a:tc hMerge="1">
                  <a:txBody>
                    <a:bodyPr/>
                    <a:lstStyle/>
                    <a:p>
                      <a:endParaRPr lang="ru-RU"/>
                    </a:p>
                  </a:txBody>
                  <a:tcPr/>
                </a:tc>
                <a:extLst>
                  <a:ext uri="{0D108BD9-81ED-4DB2-BD59-A6C34878D82A}">
                    <a16:rowId xmlns:a16="http://schemas.microsoft.com/office/drawing/2014/main" val="790620685"/>
                  </a:ext>
                </a:extLst>
              </a:tr>
              <a:tr h="370840">
                <a:tc vMerge="1">
                  <a:txBody>
                    <a:bodyPr/>
                    <a:lstStyle/>
                    <a:p>
                      <a:endParaRPr lang="ru-RU"/>
                    </a:p>
                  </a:txBody>
                  <a:tcP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насыпной вес, кг/м</a:t>
                      </a:r>
                      <a:r>
                        <a:rPr lang="ru-RU" sz="20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средний размер кристаллов, мкм</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насыпной вес, кг/м</a:t>
                      </a:r>
                      <a:r>
                        <a:rPr lang="ru-RU" sz="2000" baseline="30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средний размер кристаллов, мкм</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1469738388"/>
                  </a:ext>
                </a:extLst>
              </a:tr>
              <a:tr h="370840">
                <a:tc>
                  <a:txBody>
                    <a:bodyPr/>
                    <a:lstStyle/>
                    <a:p>
                      <a:pPr algn="just">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25%-ный аммиак:</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0,08</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b"/>
                </a:tc>
                <a:extLst>
                  <a:ext uri="{0D108BD9-81ED-4DB2-BD59-A6C34878D82A}">
                    <a16:rowId xmlns:a16="http://schemas.microsoft.com/office/drawing/2014/main" val="2594616608"/>
                  </a:ext>
                </a:extLst>
              </a:tr>
              <a:tr h="370840">
                <a:tc>
                  <a:txBody>
                    <a:bodyPr/>
                    <a:lstStyle/>
                    <a:p>
                      <a:pPr indent="431800" algn="just">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 °С</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0,70</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1,70</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0,04</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b"/>
                </a:tc>
                <a:extLst>
                  <a:ext uri="{0D108BD9-81ED-4DB2-BD59-A6C34878D82A}">
                    <a16:rowId xmlns:a16="http://schemas.microsoft.com/office/drawing/2014/main" val="3113386317"/>
                  </a:ext>
                </a:extLst>
              </a:tr>
              <a:tr h="370840">
                <a:tc>
                  <a:txBody>
                    <a:bodyPr/>
                    <a:lstStyle/>
                    <a:p>
                      <a:pPr indent="431800" algn="just">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 °С</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1,50</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b"/>
                </a:tc>
                <a:extLst>
                  <a:ext uri="{0D108BD9-81ED-4DB2-BD59-A6C34878D82A}">
                    <a16:rowId xmlns:a16="http://schemas.microsoft.com/office/drawing/2014/main" val="1608509261"/>
                  </a:ext>
                </a:extLst>
              </a:tr>
              <a:tr h="370840">
                <a:tc>
                  <a:txBody>
                    <a:bodyPr/>
                    <a:lstStyle/>
                    <a:p>
                      <a:pPr algn="just">
                        <a:spcAft>
                          <a:spcPts val="0"/>
                        </a:spcAft>
                      </a:pPr>
                      <a:r>
                        <a:rPr lang="ru-RU" sz="2000" spc="-25">
                          <a:solidFill>
                            <a:srgbClr val="000000"/>
                          </a:solidFill>
                          <a:effectLst/>
                          <a:latin typeface="Arial" panose="020B0604020202020204" pitchFamily="34" charset="0"/>
                          <a:ea typeface="Times New Roman" panose="02020603050405020304" pitchFamily="18" charset="0"/>
                          <a:cs typeface="Arial" panose="020B0604020202020204" pitchFamily="34" charset="0"/>
                        </a:rPr>
                        <a:t>Газообразный аммиак:</a:t>
                      </a:r>
                      <a:endPar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b="1">
                          <a:effectLst/>
                          <a:latin typeface="Arial" panose="020B0604020202020204" pitchFamily="34" charset="0"/>
                          <a:ea typeface="Times New Roman" panose="02020603050405020304" pitchFamily="18" charset="0"/>
                          <a:cs typeface="Arial" panose="020B0604020202020204" pitchFamily="34" charset="0"/>
                        </a:rPr>
                        <a:t> </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b="1" dirty="0">
                          <a:effectLst/>
                          <a:latin typeface="Arial" panose="020B0604020202020204" pitchFamily="34" charset="0"/>
                          <a:ea typeface="Times New Roman" panose="02020603050405020304" pitchFamily="18" charset="0"/>
                          <a:cs typeface="Arial" panose="020B0604020202020204" pitchFamily="34" charset="0"/>
                        </a:rPr>
                        <a:t> </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indent="457200" algn="just">
                        <a:spcAft>
                          <a:spcPts val="0"/>
                        </a:spcAft>
                      </a:pPr>
                      <a:r>
                        <a:rPr lang="ru-RU" sz="2000">
                          <a:effectLst/>
                          <a:latin typeface="Arial" panose="020B0604020202020204" pitchFamily="34" charset="0"/>
                          <a:ea typeface="Times New Roman" panose="02020603050405020304" pitchFamily="18" charset="0"/>
                          <a:cs typeface="Arial" panose="020B0604020202020204" pitchFamily="34" charset="0"/>
                        </a:rPr>
                        <a:t> </a:t>
                      </a:r>
                    </a:p>
                  </a:txBody>
                  <a:tcPr marL="25400" marR="25400" marT="0" marB="0"/>
                </a:tc>
                <a:tc>
                  <a:txBody>
                    <a:bodyPr/>
                    <a:lstStyle/>
                    <a:p>
                      <a:pPr algn="ctr">
                        <a:spcAft>
                          <a:spcPts val="0"/>
                        </a:spcAft>
                      </a:pPr>
                      <a:r>
                        <a:rPr lang="ru-RU" sz="2000">
                          <a:effectLst/>
                          <a:latin typeface="Arial" panose="020B0604020202020204" pitchFamily="34" charset="0"/>
                          <a:ea typeface="Times New Roman" panose="02020603050405020304" pitchFamily="18" charset="0"/>
                          <a:cs typeface="Arial" panose="020B0604020202020204" pitchFamily="34" charset="0"/>
                        </a:rPr>
                        <a:t> </a:t>
                      </a:r>
                    </a:p>
                  </a:txBody>
                  <a:tcPr marL="25400" marR="25400" marT="0" marB="0"/>
                </a:tc>
                <a:extLst>
                  <a:ext uri="{0D108BD9-81ED-4DB2-BD59-A6C34878D82A}">
                    <a16:rowId xmlns:a16="http://schemas.microsoft.com/office/drawing/2014/main" val="2385789070"/>
                  </a:ext>
                </a:extLst>
              </a:tr>
              <a:tr h="370840">
                <a:tc>
                  <a:txBody>
                    <a:bodyPr/>
                    <a:lstStyle/>
                    <a:p>
                      <a:pPr indent="431800" algn="just">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 °С</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0,56</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indent="457200" algn="just">
                        <a:spcAft>
                          <a:spcPts val="0"/>
                        </a:spcAft>
                      </a:pPr>
                      <a:r>
                        <a:rPr lang="ru-RU" sz="2000" dirty="0">
                          <a:effectLst/>
                          <a:latin typeface="Arial" panose="020B0604020202020204" pitchFamily="34" charset="0"/>
                          <a:ea typeface="Times New Roman" panose="02020603050405020304" pitchFamily="18" charset="0"/>
                          <a:cs typeface="Arial" panose="020B0604020202020204" pitchFamily="34" charset="0"/>
                        </a:rPr>
                        <a:t>–</a:t>
                      </a:r>
                    </a:p>
                  </a:txBody>
                  <a:tcPr marL="25400" marR="25400" marT="0" marB="0"/>
                </a:tc>
                <a:tc>
                  <a:txBody>
                    <a:bodyPr/>
                    <a:lstStyle/>
                    <a:p>
                      <a:pPr algn="ctr">
                        <a:spcAft>
                          <a:spcPts val="0"/>
                        </a:spcAft>
                      </a:pPr>
                      <a:r>
                        <a:rPr lang="ru-RU" sz="2000">
                          <a:effectLst/>
                          <a:latin typeface="Arial" panose="020B0604020202020204" pitchFamily="34" charset="0"/>
                          <a:ea typeface="Times New Roman" panose="02020603050405020304" pitchFamily="18" charset="0"/>
                          <a:cs typeface="Arial" panose="020B0604020202020204" pitchFamily="34" charset="0"/>
                        </a:rPr>
                        <a:t>–</a:t>
                      </a:r>
                    </a:p>
                  </a:txBody>
                  <a:tcPr marL="25400" marR="25400" marT="0" marB="0"/>
                </a:tc>
                <a:extLst>
                  <a:ext uri="{0D108BD9-81ED-4DB2-BD59-A6C34878D82A}">
                    <a16:rowId xmlns:a16="http://schemas.microsoft.com/office/drawing/2014/main" val="210994133"/>
                  </a:ext>
                </a:extLst>
              </a:tr>
              <a:tr h="370840">
                <a:tc>
                  <a:txBody>
                    <a:bodyPr/>
                    <a:lstStyle/>
                    <a:p>
                      <a:pPr indent="431800" algn="just">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 °С</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0,73</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0,06</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000" dirty="0">
                          <a:effectLst/>
                          <a:latin typeface="Arial" panose="020B0604020202020204" pitchFamily="34" charset="0"/>
                          <a:ea typeface="Times New Roman" panose="02020603050405020304" pitchFamily="18" charset="0"/>
                          <a:cs typeface="Arial" panose="020B0604020202020204" pitchFamily="34" charset="0"/>
                        </a:rPr>
                        <a:t>0,65</a:t>
                      </a:r>
                    </a:p>
                  </a:txBody>
                  <a:tcPr marL="25400" marR="25400" marT="0" marB="0"/>
                </a:tc>
                <a:tc>
                  <a:txBody>
                    <a:bodyPr/>
                    <a:lstStyle/>
                    <a:p>
                      <a:pPr algn="ctr">
                        <a:spcAft>
                          <a:spcPts val="0"/>
                        </a:spcAft>
                      </a:pPr>
                      <a:r>
                        <a:rPr lang="ru-RU" sz="2000" dirty="0">
                          <a:effectLst/>
                          <a:latin typeface="Arial" panose="020B0604020202020204" pitchFamily="34" charset="0"/>
                          <a:ea typeface="Times New Roman" panose="02020603050405020304" pitchFamily="18" charset="0"/>
                          <a:cs typeface="Arial" panose="020B0604020202020204" pitchFamily="34" charset="0"/>
                        </a:rPr>
                        <a:t>0,04</a:t>
                      </a:r>
                    </a:p>
                  </a:txBody>
                  <a:tcPr marL="25400" marR="25400" marT="0" marB="0"/>
                </a:tc>
                <a:extLst>
                  <a:ext uri="{0D108BD9-81ED-4DB2-BD59-A6C34878D82A}">
                    <a16:rowId xmlns:a16="http://schemas.microsoft.com/office/drawing/2014/main" val="822181188"/>
                  </a:ext>
                </a:extLst>
              </a:tr>
            </a:tbl>
          </a:graphicData>
        </a:graphic>
      </p:graphicFrame>
    </p:spTree>
    <p:extLst>
      <p:ext uri="{BB962C8B-B14F-4D97-AF65-F5344CB8AC3E}">
        <p14:creationId xmlns:p14="http://schemas.microsoft.com/office/powerpoint/2010/main" val="3525083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29</a:t>
            </a:fld>
            <a:endParaRPr lang="ru-RU"/>
          </a:p>
        </p:txBody>
      </p:sp>
      <p:sp>
        <p:nvSpPr>
          <p:cNvPr id="3" name="Прямоугольник 2"/>
          <p:cNvSpPr/>
          <p:nvPr/>
        </p:nvSpPr>
        <p:spPr>
          <a:xfrm>
            <a:off x="87746" y="76445"/>
            <a:ext cx="8945418"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Повышение температуры прокаливания полиураната аммония приводит к постепенному увеличению размера кристаллов оксидов и их насыпной массы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19.7</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559436328"/>
              </p:ext>
            </p:extLst>
          </p:nvPr>
        </p:nvGraphicFramePr>
        <p:xfrm>
          <a:off x="87744" y="2486890"/>
          <a:ext cx="8945420" cy="3677920"/>
        </p:xfrm>
        <a:graphic>
          <a:graphicData uri="http://schemas.openxmlformats.org/drawingml/2006/table">
            <a:tbl>
              <a:tblPr firstRow="1" bandRow="1">
                <a:tableStyleId>{5C22544A-7EE6-4342-B048-85BDC9FD1C3A}</a:tableStyleId>
              </a:tblPr>
              <a:tblGrid>
                <a:gridCol w="2443020">
                  <a:extLst>
                    <a:ext uri="{9D8B030D-6E8A-4147-A177-3AD203B41FA5}">
                      <a16:colId xmlns:a16="http://schemas.microsoft.com/office/drawing/2014/main" val="458232343"/>
                    </a:ext>
                  </a:extLst>
                </a:gridCol>
                <a:gridCol w="2410691">
                  <a:extLst>
                    <a:ext uri="{9D8B030D-6E8A-4147-A177-3AD203B41FA5}">
                      <a16:colId xmlns:a16="http://schemas.microsoft.com/office/drawing/2014/main" val="1889938595"/>
                    </a:ext>
                  </a:extLst>
                </a:gridCol>
                <a:gridCol w="2041236">
                  <a:extLst>
                    <a:ext uri="{9D8B030D-6E8A-4147-A177-3AD203B41FA5}">
                      <a16:colId xmlns:a16="http://schemas.microsoft.com/office/drawing/2014/main" val="3885256667"/>
                    </a:ext>
                  </a:extLst>
                </a:gridCol>
                <a:gridCol w="2050473">
                  <a:extLst>
                    <a:ext uri="{9D8B030D-6E8A-4147-A177-3AD203B41FA5}">
                      <a16:colId xmlns:a16="http://schemas.microsoft.com/office/drawing/2014/main" val="515547779"/>
                    </a:ext>
                  </a:extLst>
                </a:gridCol>
              </a:tblGrid>
              <a:tr h="370840">
                <a:tc rowSpan="2">
                  <a:txBody>
                    <a:bodyPr/>
                    <a:lstStyle/>
                    <a:p>
                      <a:pPr algn="ctr">
                        <a:spcAft>
                          <a:spcPts val="0"/>
                        </a:spcAft>
                      </a:pPr>
                      <a:r>
                        <a:rPr lang="ru-RU"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Температура прокаливания, °С</a:t>
                      </a:r>
                    </a:p>
                  </a:txBody>
                  <a:tcPr marL="68580" marR="68580" marT="0" marB="0" anchor="ctr"/>
                </a:tc>
                <a:tc rowSpan="2">
                  <a:txBody>
                    <a:bodyPr/>
                    <a:lstStyle/>
                    <a:p>
                      <a:pPr algn="ctr">
                        <a:spcAft>
                          <a:spcPts val="0"/>
                        </a:spcAft>
                      </a:pPr>
                      <a:r>
                        <a:rPr lang="ru-RU"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Длительность прокаливания, ч</a:t>
                      </a:r>
                    </a:p>
                  </a:txBody>
                  <a:tcPr marL="68580" marR="68580" marT="0" marB="0" anchor="ctr"/>
                </a:tc>
                <a:tc gridSpan="2">
                  <a:txBody>
                    <a:bodyPr/>
                    <a:lstStyle/>
                    <a:p>
                      <a:pPr algn="ctr">
                        <a:spcAft>
                          <a:spcPts val="0"/>
                        </a:spcAft>
                      </a:pPr>
                      <a:r>
                        <a:rPr lang="ru-RU" sz="2400" b="1" dirty="0">
                          <a:solidFill>
                            <a:schemeClr val="bg1"/>
                          </a:solidFill>
                          <a:effectLst/>
                          <a:latin typeface="Arial" panose="020B0604020202020204" pitchFamily="34" charset="0"/>
                          <a:cs typeface="Arial" panose="020B0604020202020204" pitchFamily="34" charset="0"/>
                        </a:rPr>
                        <a:t>Характеристика оксидов урана</a:t>
                      </a:r>
                    </a:p>
                  </a:txBody>
                  <a:tcPr marL="68580" marR="68580" marT="0" marB="0" anchor="ctr"/>
                </a:tc>
                <a:tc hMerge="1">
                  <a:txBody>
                    <a:bodyPr/>
                    <a:lstStyle/>
                    <a:p>
                      <a:endParaRPr lang="ru-RU"/>
                    </a:p>
                  </a:txBody>
                  <a:tcPr/>
                </a:tc>
                <a:extLst>
                  <a:ext uri="{0D108BD9-81ED-4DB2-BD59-A6C34878D82A}">
                    <a16:rowId xmlns:a16="http://schemas.microsoft.com/office/drawing/2014/main" val="2019812968"/>
                  </a:ext>
                </a:extLst>
              </a:tr>
              <a:tr h="370840">
                <a:tc vMerge="1">
                  <a:txBody>
                    <a:bodyPr/>
                    <a:lstStyle/>
                    <a:p>
                      <a:endParaRPr lang="ru-RU"/>
                    </a:p>
                  </a:txBody>
                  <a:tcPr/>
                </a:tc>
                <a:tc vMerge="1">
                  <a:txBody>
                    <a:bodyPr/>
                    <a:lstStyle/>
                    <a:p>
                      <a:endParaRPr lang="ru-RU"/>
                    </a:p>
                  </a:txBody>
                  <a:tcPr/>
                </a:tc>
                <a:tc>
                  <a:txBody>
                    <a:bodyPr/>
                    <a:lstStyle/>
                    <a:p>
                      <a:pPr algn="ctr">
                        <a:spcBef>
                          <a:spcPts val="600"/>
                        </a:spcBef>
                        <a:spcAft>
                          <a:spcPts val="300"/>
                        </a:spcAft>
                      </a:pPr>
                      <a:r>
                        <a:rPr lang="ru-RU"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насыпной вес, г/см</a:t>
                      </a:r>
                      <a:r>
                        <a:rPr lang="ru-RU" sz="24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средний размер кристаллов, мкм</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626875207"/>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1,6–2,0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300</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232181696"/>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1,6–2,1</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600</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70612821"/>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900</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490179013"/>
                  </a:ext>
                </a:extLst>
              </a:tr>
              <a:tr h="370840">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2,0–3,2</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ru-RU"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1100</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814668436"/>
                  </a:ext>
                </a:extLst>
              </a:tr>
            </a:tbl>
          </a:graphicData>
        </a:graphic>
      </p:graphicFrame>
      <p:sp>
        <p:nvSpPr>
          <p:cNvPr id="5" name="Прямоугольник 4"/>
          <p:cNvSpPr/>
          <p:nvPr/>
        </p:nvSpPr>
        <p:spPr>
          <a:xfrm>
            <a:off x="87744" y="1560122"/>
            <a:ext cx="8945420"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19.7. Влияние </a:t>
            </a:r>
            <a:r>
              <a:rPr lang="ru-RU" sz="2400" dirty="0">
                <a:latin typeface="Arial" panose="020B0604020202020204" pitchFamily="34" charset="0"/>
                <a:ea typeface="Times New Roman" panose="02020603050405020304" pitchFamily="18" charset="0"/>
                <a:cs typeface="Arial" panose="020B0604020202020204" pitchFamily="34" charset="0"/>
              </a:rPr>
              <a:t>условий прокаливания диураната аммония на физические </a:t>
            </a:r>
            <a:r>
              <a:rPr lang="ru-RU" sz="2400" dirty="0" smtClean="0">
                <a:latin typeface="Arial" panose="020B0604020202020204" pitchFamily="34" charset="0"/>
                <a:ea typeface="Times New Roman" panose="02020603050405020304" pitchFamily="18" charset="0"/>
                <a:cs typeface="Arial" panose="020B0604020202020204" pitchFamily="34" charset="0"/>
              </a:rPr>
              <a:t>свойства оксидов урана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53199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30</a:t>
            </a:fld>
            <a:endParaRPr lang="ru-RU"/>
          </a:p>
        </p:txBody>
      </p:sp>
      <p:sp>
        <p:nvSpPr>
          <p:cNvPr id="3" name="Прямоугольник 2"/>
          <p:cNvSpPr/>
          <p:nvPr/>
        </p:nvSpPr>
        <p:spPr>
          <a:xfrm>
            <a:off x="133927" y="76538"/>
            <a:ext cx="8889999" cy="2308324"/>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Прокаливание </a:t>
            </a:r>
            <a:r>
              <a:rPr lang="ru-RU" sz="2400" dirty="0" smtClean="0">
                <a:latin typeface="Arial" panose="020B0604020202020204" pitchFamily="34" charset="0"/>
                <a:ea typeface="Times New Roman" panose="02020603050405020304" pitchFamily="18" charset="0"/>
                <a:cs typeface="Arial" panose="020B0604020202020204" pitchFamily="34" charset="0"/>
              </a:rPr>
              <a:t>полиураната </a:t>
            </a:r>
            <a:r>
              <a:rPr lang="ru-RU" sz="2400" dirty="0">
                <a:latin typeface="Arial" panose="020B0604020202020204" pitchFamily="34" charset="0"/>
                <a:ea typeface="Times New Roman" panose="02020603050405020304" pitchFamily="18" charset="0"/>
                <a:cs typeface="Arial" panose="020B0604020202020204" pitchFamily="34" charset="0"/>
              </a:rPr>
              <a:t>аммония в некоторых случаях сопровождается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ОЧИСТКОЙ УРАНА ОТ ПРИМЕСЕЙ, </a:t>
            </a:r>
            <a:r>
              <a:rPr lang="ru-RU" sz="2400" dirty="0" smtClean="0">
                <a:latin typeface="Arial" panose="020B0604020202020204" pitchFamily="34" charset="0"/>
                <a:ea typeface="Times New Roman" panose="02020603050405020304" pitchFamily="18" charset="0"/>
                <a:cs typeface="Arial" panose="020B0604020202020204" pitchFamily="34" charset="0"/>
              </a:rPr>
              <a:t>например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ОТ ФТОРИД-ИОНА. </a:t>
            </a:r>
            <a:r>
              <a:rPr lang="ru-RU" sz="2400" dirty="0" smtClean="0">
                <a:latin typeface="Arial" panose="020B0604020202020204" pitchFamily="34" charset="0"/>
                <a:ea typeface="Times New Roman" panose="02020603050405020304" pitchFamily="18" charset="0"/>
                <a:cs typeface="Arial" panose="020B0604020202020204" pitchFamily="34" charset="0"/>
              </a:rPr>
              <a:t>Это </a:t>
            </a:r>
            <a:r>
              <a:rPr lang="ru-RU" sz="2400" dirty="0">
                <a:latin typeface="Arial" panose="020B0604020202020204" pitchFamily="34" charset="0"/>
                <a:ea typeface="Times New Roman" panose="02020603050405020304" pitchFamily="18" charset="0"/>
                <a:cs typeface="Arial" panose="020B0604020202020204" pitchFamily="34" charset="0"/>
              </a:rPr>
              <a:t>обстоятельство используется при переработке продуктов газодиффузионного производства и шлаков восстановительной плавки.</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133926" y="2338682"/>
            <a:ext cx="8889999" cy="1938992"/>
          </a:xfrm>
          <a:prstGeom prst="rect">
            <a:avLst/>
          </a:prstGeom>
        </p:spPr>
        <p:txBody>
          <a:bodyPr wrap="square">
            <a:spAutoFit/>
          </a:bodyPr>
          <a:lstStyle/>
          <a:p>
            <a:pPr indent="268288" algn="just"/>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НАИБОЛЕЕ РАВНОМЕРНЫЙ ПО РАЗМЕРУ КРИСТАЛЛОВ ПОЛИУРАНАТ АММОНИЯ ПОЛУЧАЕТСЯ ПРИ </a:t>
            </a:r>
            <a:r>
              <a:rPr lang="ru-RU" sz="2400" dirty="0" smtClean="0">
                <a:latin typeface="Arial" panose="020B0604020202020204" pitchFamily="34" charset="0"/>
                <a:ea typeface="Times New Roman" panose="02020603050405020304" pitchFamily="18" charset="0"/>
                <a:cs typeface="Arial" panose="020B0604020202020204" pitchFamily="34" charset="0"/>
              </a:rPr>
              <a:t>так </a:t>
            </a:r>
            <a:r>
              <a:rPr lang="ru-RU" sz="2400" dirty="0">
                <a:latin typeface="Arial" panose="020B0604020202020204" pitchFamily="34" charset="0"/>
                <a:ea typeface="Times New Roman" panose="02020603050405020304" pitchFamily="18" charset="0"/>
                <a:cs typeface="Arial" panose="020B0604020202020204" pitchFamily="34" charset="0"/>
              </a:rPr>
              <a:t>называемом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ГОМОГЕННОМ ОСАЖДЕНИИ.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этом случае в качестве осадителя используется мочевина; при кипении раствора она разлагается по реакции:</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133926" y="4204917"/>
            <a:ext cx="4927601"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(NH</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CO + H</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 → 2N</a:t>
            </a:r>
            <a:r>
              <a:rPr lang="ru-RU" sz="2400" dirty="0">
                <a:latin typeface="Arial" panose="020B0604020202020204" pitchFamily="34" charset="0"/>
                <a:ea typeface="Times New Roman" panose="02020603050405020304" pitchFamily="18" charset="0"/>
                <a:cs typeface="Arial" panose="020B0604020202020204" pitchFamily="34" charset="0"/>
              </a:rPr>
              <a:t>Н</a:t>
            </a:r>
            <a:r>
              <a:rPr lang="en-US"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 + </a:t>
            </a:r>
            <a:r>
              <a:rPr lang="ru-RU" sz="2400" dirty="0">
                <a:latin typeface="Arial" panose="020B0604020202020204" pitchFamily="34" charset="0"/>
                <a:ea typeface="Times New Roman" panose="02020603050405020304" pitchFamily="18" charset="0"/>
                <a:cs typeface="Arial" panose="020B0604020202020204" pitchFamily="34" charset="0"/>
              </a:rPr>
              <a:t>СО</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7934902" y="4198050"/>
            <a:ext cx="1160895" cy="461665"/>
          </a:xfrm>
          <a:prstGeom prst="rect">
            <a:avLst/>
          </a:prstGeom>
        </p:spPr>
        <p:txBody>
          <a:bodyPr wrap="none">
            <a:spAutoFit/>
          </a:bodyPr>
          <a:lstStyle/>
          <a:p>
            <a:pPr algn="just"/>
            <a:r>
              <a:rPr lang="en-US"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a:t>
            </a:r>
            <a:r>
              <a:rPr lang="en-US" sz="2400" dirty="0" smtClean="0">
                <a:latin typeface="Arial" panose="020B0604020202020204" pitchFamily="34" charset="0"/>
                <a:ea typeface="Times New Roman" panose="02020603050405020304" pitchFamily="18" charset="0"/>
                <a:cs typeface="Arial" panose="020B0604020202020204" pitchFamily="34" charset="0"/>
              </a:rPr>
              <a:t>.12</a:t>
            </a:r>
            <a:r>
              <a:rPr lang="en-US"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133925" y="4659715"/>
            <a:ext cx="8889999"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При равномерном повышении щелочности раствора за счет выделяющегося аммиака образуется </a:t>
            </a:r>
            <a:r>
              <a:rPr lang="ru-RU" sz="2400" dirty="0" err="1" smtClean="0">
                <a:latin typeface="Arial" panose="020B0604020202020204" pitchFamily="34" charset="0"/>
                <a:ea typeface="Times New Roman" panose="02020603050405020304" pitchFamily="18" charset="0"/>
                <a:cs typeface="Arial" panose="020B0604020202020204" pitchFamily="34" charset="0"/>
              </a:rPr>
              <a:t>уранат</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аммония, имеющий размер кристаллов около 0,1 мкм</a:t>
            </a:r>
            <a:r>
              <a:rPr lang="ru-RU" sz="2400" i="1" dirty="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 Этот метод используется в технологической практике для получения в конечном итоге диоксида урана керамического сорта.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35146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31</a:t>
            </a:fld>
            <a:endParaRPr lang="ru-RU"/>
          </a:p>
        </p:txBody>
      </p:sp>
      <p:sp>
        <p:nvSpPr>
          <p:cNvPr id="3" name="Прямоугольник 2"/>
          <p:cNvSpPr/>
          <p:nvPr/>
        </p:nvSpPr>
        <p:spPr>
          <a:xfrm>
            <a:off x="800364" y="85498"/>
            <a:ext cx="7389780" cy="461665"/>
          </a:xfrm>
          <a:prstGeom prst="rect">
            <a:avLst/>
          </a:prstGeom>
        </p:spPr>
        <p:txBody>
          <a:bodyPr wrap="none">
            <a:spAutoFit/>
          </a:bodyPr>
          <a:lstStyle/>
          <a:p>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ПОЛУЧЕНИЕ ОКСИДОВ УРАНА ИЗ ПЕРОКСИДА</a:t>
            </a:r>
            <a:endParaRPr lang="ru-RU" sz="2400" dirty="0">
              <a:solidFill>
                <a:srgbClr val="0000FF"/>
              </a:solidFill>
              <a:latin typeface="Arial" panose="020B0604020202020204" pitchFamily="34" charset="0"/>
              <a:cs typeface="Arial" panose="020B0604020202020204" pitchFamily="34" charset="0"/>
            </a:endParaRPr>
          </a:p>
        </p:txBody>
      </p:sp>
      <p:sp>
        <p:nvSpPr>
          <p:cNvPr id="4" name="Прямоугольник 3"/>
          <p:cNvSpPr/>
          <p:nvPr/>
        </p:nvSpPr>
        <p:spPr>
          <a:xfrm>
            <a:off x="106218" y="547163"/>
            <a:ext cx="8936182" cy="2677656"/>
          </a:xfrm>
          <a:prstGeom prst="rect">
            <a:avLst/>
          </a:prstGeom>
        </p:spPr>
        <p:txBody>
          <a:bodyPr wrap="square">
            <a:spAutoFit/>
          </a:bodyPr>
          <a:lstStyle/>
          <a:p>
            <a:pPr indent="268288" algn="just"/>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ДЛЯ ПОЛУЧЕНИЯ ОКСИДОВ УРАНА ИСПОЛЬЗУЕТСЯ ГИДРАТ ПЕРОКСИДА УРАНА (ПЕРОКСИУРАНОВАЯ КИСЛОТА – </a:t>
            </a:r>
            <a:r>
              <a:rPr lang="en-US"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H</a:t>
            </a:r>
            <a:r>
              <a:rPr lang="ru-RU" sz="2400" b="1" baseline="-250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2</a:t>
            </a:r>
            <a:r>
              <a:rPr lang="en-US"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UO</a:t>
            </a:r>
            <a:r>
              <a:rPr lang="ru-RU" sz="2400" b="1" baseline="-250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5</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a:t>
            </a:r>
            <a:r>
              <a:rPr lang="en-US"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H</a:t>
            </a:r>
            <a:r>
              <a:rPr lang="ru-RU" sz="2400" b="1" baseline="-250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2</a:t>
            </a:r>
            <a:r>
              <a:rPr lang="en-US"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O</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получаемый </a:t>
            </a:r>
            <a:r>
              <a:rPr lang="ru-RU" sz="2400" dirty="0">
                <a:latin typeface="Arial" panose="020B0604020202020204" pitchFamily="34" charset="0"/>
                <a:ea typeface="Times New Roman" panose="02020603050405020304" pitchFamily="18" charset="0"/>
                <a:cs typeface="Arial" panose="020B0604020202020204" pitchFamily="34" charset="0"/>
              </a:rPr>
              <a:t>на конечных стадиях аффинажа урана. Подобно </a:t>
            </a:r>
            <a:r>
              <a:rPr lang="ru-RU" sz="2400" dirty="0" err="1">
                <a:latin typeface="Arial" panose="020B0604020202020204" pitchFamily="34" charset="0"/>
                <a:ea typeface="Times New Roman" panose="02020603050405020304" pitchFamily="18" charset="0"/>
                <a:cs typeface="Arial" panose="020B0604020202020204" pitchFamily="34" charset="0"/>
              </a:rPr>
              <a:t>полиуранату</a:t>
            </a:r>
            <a:r>
              <a:rPr lang="ru-RU" sz="2400" dirty="0">
                <a:latin typeface="Arial" panose="020B0604020202020204" pitchFamily="34" charset="0"/>
                <a:ea typeface="Times New Roman" panose="02020603050405020304" pitchFamily="18" charset="0"/>
                <a:cs typeface="Arial" panose="020B0604020202020204" pitchFamily="34" charset="0"/>
              </a:rPr>
              <a:t> аммония, пероксид не содержит нелетучих компонентов, кроме урана. Для получения триоксида пероксид урана прокаливают на воздухе при 400-500 °С. Разложение протекает по реакции:</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106218" y="3170703"/>
            <a:ext cx="5186218"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+ 0,5О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7796546" y="3170702"/>
            <a:ext cx="1245854"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(1.2.13)</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106218" y="3553311"/>
            <a:ext cx="8936182"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Повышение температуры до 600-900 °С приводит к разложению пероксида или полученного из него триоксида урана до октаоксида триурана:</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106217" y="4670516"/>
            <a:ext cx="5287819"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8</a:t>
            </a:r>
            <a:r>
              <a:rPr lang="ru-RU" sz="2400" dirty="0">
                <a:latin typeface="Arial" panose="020B0604020202020204" pitchFamily="34" charset="0"/>
                <a:ea typeface="Times New Roman" panose="02020603050405020304" pitchFamily="18" charset="0"/>
                <a:cs typeface="Arial" panose="020B0604020202020204" pitchFamily="34" charset="0"/>
              </a:rPr>
              <a:t> + 2Н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 + 2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7881505" y="4658193"/>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19.14</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3" name="Прямоугольник 12"/>
          <p:cNvSpPr/>
          <p:nvPr/>
        </p:nvSpPr>
        <p:spPr>
          <a:xfrm>
            <a:off x="106216" y="5071458"/>
            <a:ext cx="8936184"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Вода, кислород и азот, образующийся в результате разложения </a:t>
            </a:r>
            <a:r>
              <a:rPr lang="ru-RU" sz="2400" dirty="0" smtClean="0">
                <a:latin typeface="Arial" panose="020B0604020202020204" pitchFamily="34" charset="0"/>
                <a:ea typeface="Times New Roman" panose="02020603050405020304" pitchFamily="18" charset="0"/>
                <a:cs typeface="Arial" panose="020B0604020202020204" pitchFamily="34" charset="0"/>
              </a:rPr>
              <a:t>сорбированного </a:t>
            </a:r>
            <a:r>
              <a:rPr lang="ru-RU" sz="2400" dirty="0">
                <a:latin typeface="Arial" panose="020B0604020202020204" pitchFamily="34" charset="0"/>
                <a:ea typeface="Times New Roman" panose="02020603050405020304" pitchFamily="18" charset="0"/>
                <a:cs typeface="Arial" panose="020B0604020202020204" pitchFamily="34" charset="0"/>
              </a:rPr>
              <a:t>из азотнокислых растворов аниона </a:t>
            </a:r>
            <a:r>
              <a:rPr lang="en-US" sz="2400" dirty="0" smtClean="0">
                <a:latin typeface="Arial" panose="020B0604020202020204" pitchFamily="34" charset="0"/>
                <a:ea typeface="Times New Roman" panose="02020603050405020304" pitchFamily="18" charset="0"/>
                <a:cs typeface="Arial" panose="020B0604020202020204" pitchFamily="34" charset="0"/>
              </a:rPr>
              <a:t>NO</a:t>
            </a:r>
            <a:r>
              <a:rPr lang="en-US" sz="2400" baseline="-25000" dirty="0" smtClean="0">
                <a:latin typeface="Arial" panose="020B0604020202020204" pitchFamily="34" charset="0"/>
                <a:ea typeface="Times New Roman" panose="02020603050405020304" pitchFamily="18" charset="0"/>
                <a:cs typeface="Arial" panose="020B0604020202020204" pitchFamily="34" charset="0"/>
              </a:rPr>
              <a:t>3</a:t>
            </a:r>
            <a:r>
              <a:rPr lang="ru-RU" sz="2400" baseline="30000" dirty="0" smtClean="0">
                <a:latin typeface="Arial" panose="020B0604020202020204" pitchFamily="34" charset="0"/>
                <a:cs typeface="Arial" panose="020B0604020202020204" pitchFamily="34" charset="0"/>
              </a:rPr>
              <a:t>–</a:t>
            </a:r>
            <a:r>
              <a:rPr lang="ru-RU" sz="2400" dirty="0" smtClean="0">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удаляются количественно.</a:t>
            </a:r>
            <a:r>
              <a:rPr lang="en-US" sz="2400" dirty="0" smtClean="0">
                <a:latin typeface="Arial" panose="020B0604020202020204" pitchFamily="34"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75229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32</a:t>
            </a:fld>
            <a:endParaRPr lang="ru-RU"/>
          </a:p>
        </p:txBody>
      </p:sp>
      <p:sp>
        <p:nvSpPr>
          <p:cNvPr id="3" name="Прямоугольник 2"/>
          <p:cNvSpPr/>
          <p:nvPr/>
        </p:nvSpPr>
        <p:spPr>
          <a:xfrm>
            <a:off x="96981" y="85819"/>
            <a:ext cx="8973127" cy="2677656"/>
          </a:xfrm>
          <a:prstGeom prst="rect">
            <a:avLst/>
          </a:prstGeom>
        </p:spPr>
        <p:txBody>
          <a:bodyPr wrap="square">
            <a:spAutoFit/>
          </a:bodyPr>
          <a:lstStyle/>
          <a:p>
            <a:pPr indent="268288" algn="just"/>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НАИБОЛЕЕ РЕАКЦИОННОСПОСОБНЫЙ ТРИОКСИД УРАНА (С НАИБОЛЬШЕЙ УДЕЛЬНОЙ ПОВЕРХНОСТЬЮ) ПОЛУЧАЕТСЯ ПРИ ПРОКАЛИВАНИИ </a:t>
            </a:r>
            <a:r>
              <a:rPr lang="en-US"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UO</a:t>
            </a:r>
            <a:r>
              <a:rPr lang="ru-RU" sz="2400" b="1" baseline="-25000"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4</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·2Н</a:t>
            </a:r>
            <a:r>
              <a:rPr lang="ru-RU" sz="2400" b="1" baseline="-25000"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2</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О В ТЕМПЕРАТУРНОМ ИНТЕРВАЛЕ 400-450 °С.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зависимости от температуры прокаливания и наличия влаги в воздухе изменяется состав конечного продукта и его удельная поверхность.</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96980" y="2680351"/>
            <a:ext cx="8973127"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Насыпной вес оксидов урана, полученных при прокаливании пероксида, зависит от условий осаждения и температуры прокаливания, как это следует из данных, представленных в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19.8</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96979" y="4176123"/>
            <a:ext cx="8973128"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Резкое увеличение насыпной массы наблюдается в интервале температур 600-800 °С, что, по-видимому обусловлено переходом триоксида урана в октаоксид триурана.</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96977" y="5745783"/>
            <a:ext cx="8973129"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На практике прокаливание пероксида проводят в трубчатых печах при температуре 400-450 °С в течение 1-2 ч.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64035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33</a:t>
            </a:fld>
            <a:endParaRPr lang="ru-RU"/>
          </a:p>
        </p:txBody>
      </p:sp>
      <p:graphicFrame>
        <p:nvGraphicFramePr>
          <p:cNvPr id="3" name="Таблица 2"/>
          <p:cNvGraphicFramePr>
            <a:graphicFrameLocks noGrp="1"/>
          </p:cNvGraphicFramePr>
          <p:nvPr>
            <p:extLst>
              <p:ext uri="{D42A27DB-BD31-4B8C-83A1-F6EECF244321}">
                <p14:modId xmlns:p14="http://schemas.microsoft.com/office/powerpoint/2010/main" val="717858767"/>
              </p:ext>
            </p:extLst>
          </p:nvPr>
        </p:nvGraphicFramePr>
        <p:xfrm>
          <a:off x="120079" y="2486890"/>
          <a:ext cx="8894613" cy="2550160"/>
        </p:xfrm>
        <a:graphic>
          <a:graphicData uri="http://schemas.openxmlformats.org/drawingml/2006/table">
            <a:tbl>
              <a:tblPr firstRow="1" bandRow="1">
                <a:tableStyleId>{5C22544A-7EE6-4342-B048-85BDC9FD1C3A}</a:tableStyleId>
              </a:tblPr>
              <a:tblGrid>
                <a:gridCol w="1052939">
                  <a:extLst>
                    <a:ext uri="{9D8B030D-6E8A-4147-A177-3AD203B41FA5}">
                      <a16:colId xmlns:a16="http://schemas.microsoft.com/office/drawing/2014/main" val="1757285161"/>
                    </a:ext>
                  </a:extLst>
                </a:gridCol>
                <a:gridCol w="683491">
                  <a:extLst>
                    <a:ext uri="{9D8B030D-6E8A-4147-A177-3AD203B41FA5}">
                      <a16:colId xmlns:a16="http://schemas.microsoft.com/office/drawing/2014/main" val="1786769514"/>
                    </a:ext>
                  </a:extLst>
                </a:gridCol>
                <a:gridCol w="1246909">
                  <a:extLst>
                    <a:ext uri="{9D8B030D-6E8A-4147-A177-3AD203B41FA5}">
                      <a16:colId xmlns:a16="http://schemas.microsoft.com/office/drawing/2014/main" val="2341884014"/>
                    </a:ext>
                  </a:extLst>
                </a:gridCol>
                <a:gridCol w="1126837">
                  <a:extLst>
                    <a:ext uri="{9D8B030D-6E8A-4147-A177-3AD203B41FA5}">
                      <a16:colId xmlns:a16="http://schemas.microsoft.com/office/drawing/2014/main" val="288341109"/>
                    </a:ext>
                  </a:extLst>
                </a:gridCol>
                <a:gridCol w="1403927">
                  <a:extLst>
                    <a:ext uri="{9D8B030D-6E8A-4147-A177-3AD203B41FA5}">
                      <a16:colId xmlns:a16="http://schemas.microsoft.com/office/drawing/2014/main" val="3265724764"/>
                    </a:ext>
                  </a:extLst>
                </a:gridCol>
                <a:gridCol w="378691">
                  <a:extLst>
                    <a:ext uri="{9D8B030D-6E8A-4147-A177-3AD203B41FA5}">
                      <a16:colId xmlns:a16="http://schemas.microsoft.com/office/drawing/2014/main" val="2232464864"/>
                    </a:ext>
                  </a:extLst>
                </a:gridCol>
                <a:gridCol w="378691">
                  <a:extLst>
                    <a:ext uri="{9D8B030D-6E8A-4147-A177-3AD203B41FA5}">
                      <a16:colId xmlns:a16="http://schemas.microsoft.com/office/drawing/2014/main" val="1879013792"/>
                    </a:ext>
                  </a:extLst>
                </a:gridCol>
                <a:gridCol w="397163">
                  <a:extLst>
                    <a:ext uri="{9D8B030D-6E8A-4147-A177-3AD203B41FA5}">
                      <a16:colId xmlns:a16="http://schemas.microsoft.com/office/drawing/2014/main" val="1332273860"/>
                    </a:ext>
                  </a:extLst>
                </a:gridCol>
                <a:gridCol w="369455">
                  <a:extLst>
                    <a:ext uri="{9D8B030D-6E8A-4147-A177-3AD203B41FA5}">
                      <a16:colId xmlns:a16="http://schemas.microsoft.com/office/drawing/2014/main" val="1560308920"/>
                    </a:ext>
                  </a:extLst>
                </a:gridCol>
                <a:gridCol w="387927">
                  <a:extLst>
                    <a:ext uri="{9D8B030D-6E8A-4147-A177-3AD203B41FA5}">
                      <a16:colId xmlns:a16="http://schemas.microsoft.com/office/drawing/2014/main" val="1690877379"/>
                    </a:ext>
                  </a:extLst>
                </a:gridCol>
                <a:gridCol w="424873">
                  <a:extLst>
                    <a:ext uri="{9D8B030D-6E8A-4147-A177-3AD203B41FA5}">
                      <a16:colId xmlns:a16="http://schemas.microsoft.com/office/drawing/2014/main" val="1847519996"/>
                    </a:ext>
                  </a:extLst>
                </a:gridCol>
                <a:gridCol w="581891">
                  <a:extLst>
                    <a:ext uri="{9D8B030D-6E8A-4147-A177-3AD203B41FA5}">
                      <a16:colId xmlns:a16="http://schemas.microsoft.com/office/drawing/2014/main" val="1899236998"/>
                    </a:ext>
                  </a:extLst>
                </a:gridCol>
                <a:gridCol w="461819">
                  <a:extLst>
                    <a:ext uri="{9D8B030D-6E8A-4147-A177-3AD203B41FA5}">
                      <a16:colId xmlns:a16="http://schemas.microsoft.com/office/drawing/2014/main" val="2002193530"/>
                    </a:ext>
                  </a:extLst>
                </a:gridCol>
              </a:tblGrid>
              <a:tr h="370840">
                <a:tc gridSpan="5">
                  <a:txBody>
                    <a:bodyPr/>
                    <a:lstStyle/>
                    <a:p>
                      <a:pPr algn="ctr">
                        <a:spcAft>
                          <a:spcPts val="0"/>
                        </a:spcAft>
                      </a:pPr>
                      <a:r>
                        <a:rPr lang="ru-RU" sz="1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Условия осаждения пероксида урана</a:t>
                      </a: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a:spcAft>
                          <a:spcPts val="0"/>
                        </a:spcAft>
                      </a:pPr>
                      <a:r>
                        <a:rPr lang="ru-RU" sz="1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Насыпной вес, г/см</a:t>
                      </a:r>
                      <a:r>
                        <a:rPr lang="ru-RU" sz="1400" baseline="30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r>
                        <a:rPr lang="ru-RU" sz="1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при температуре прокаливания, °С</a:t>
                      </a: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87090738"/>
                  </a:ext>
                </a:extLst>
              </a:tr>
              <a:tr h="370840">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реактив Н</a:t>
                      </a:r>
                      <a:r>
                        <a:rPr lang="ru-RU" sz="14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О</a:t>
                      </a:r>
                      <a:r>
                        <a:rPr lang="ru-RU" sz="14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a:t>
                      </a:r>
                      <a:r>
                        <a:rPr lang="ru-RU" sz="14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О</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температура, °С</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исходная </a:t>
                      </a:r>
                      <a:r>
                        <a:rPr lang="ru-RU" sz="1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концентрация </a:t>
                      </a: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урана, г/л</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конечное значение рН</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длительность осаждения, мин</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400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1000</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1150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1025680571"/>
                  </a:ext>
                </a:extLst>
              </a:tr>
              <a:tr h="370840">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62</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35</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665001283"/>
                  </a:ext>
                </a:extLst>
              </a:tr>
              <a:tr h="370840">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55</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75</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3152460014"/>
                  </a:ext>
                </a:extLst>
              </a:tr>
              <a:tr h="370840">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43</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75</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45</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1,8</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1,9</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2,2</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3,8</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4,1</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4,3</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1952377562"/>
                  </a:ext>
                </a:extLst>
              </a:tr>
              <a:tr h="370840">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spc="-2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r>
                        <a:rPr lang="en-US" sz="1400" spc="-20">
                          <a:solidFill>
                            <a:srgbClr val="000000"/>
                          </a:solidFill>
                          <a:effectLst/>
                          <a:latin typeface="Arial" panose="020B0604020202020204" pitchFamily="34" charset="0"/>
                          <a:ea typeface="Times New Roman" panose="02020603050405020304" pitchFamily="18" charset="0"/>
                          <a:cs typeface="Arial" panose="020B0604020202020204" pitchFamily="34" charset="0"/>
                        </a:rPr>
                        <a:t>N HNO</a:t>
                      </a:r>
                      <a:r>
                        <a:rPr lang="ru-RU" sz="1400" spc="-2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4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4,0</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1708415830"/>
                  </a:ext>
                </a:extLst>
              </a:tr>
            </a:tbl>
          </a:graphicData>
        </a:graphic>
      </p:graphicFrame>
      <p:sp>
        <p:nvSpPr>
          <p:cNvPr id="4" name="Прямоугольник 3"/>
          <p:cNvSpPr/>
          <p:nvPr/>
        </p:nvSpPr>
        <p:spPr>
          <a:xfrm>
            <a:off x="120079" y="953715"/>
            <a:ext cx="8894613"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19.8. Влияние </a:t>
            </a:r>
            <a:r>
              <a:rPr lang="ru-RU" sz="2400" dirty="0">
                <a:latin typeface="Arial" panose="020B0604020202020204" pitchFamily="34" charset="0"/>
                <a:ea typeface="Times New Roman" panose="02020603050405020304" pitchFamily="18" charset="0"/>
                <a:cs typeface="Arial" panose="020B0604020202020204" pitchFamily="34" charset="0"/>
              </a:rPr>
              <a:t>условий осаждения и температуры прокаливания пероксида </a:t>
            </a:r>
            <a:r>
              <a:rPr lang="ru-RU" sz="2400" dirty="0" smtClean="0">
                <a:latin typeface="Arial" panose="020B0604020202020204" pitchFamily="34" charset="0"/>
                <a:ea typeface="Times New Roman" panose="02020603050405020304" pitchFamily="18" charset="0"/>
                <a:cs typeface="Arial" panose="020B0604020202020204" pitchFamily="34" charset="0"/>
              </a:rPr>
              <a:t>урана </a:t>
            </a:r>
            <a:r>
              <a:rPr lang="ru-RU" sz="2400" dirty="0">
                <a:latin typeface="Arial" panose="020B0604020202020204" pitchFamily="34" charset="0"/>
                <a:ea typeface="Times New Roman" panose="02020603050405020304" pitchFamily="18" charset="0"/>
                <a:cs typeface="Arial" panose="020B0604020202020204" pitchFamily="34" charset="0"/>
              </a:rPr>
              <a:t>на насыпной вес полученных из него оксидов урана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96189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34</a:t>
            </a:fld>
            <a:endParaRPr lang="ru-RU"/>
          </a:p>
        </p:txBody>
      </p:sp>
      <p:sp>
        <p:nvSpPr>
          <p:cNvPr id="4" name="Прямоугольник 3"/>
          <p:cNvSpPr/>
          <p:nvPr/>
        </p:nvSpPr>
        <p:spPr>
          <a:xfrm>
            <a:off x="96982" y="76676"/>
            <a:ext cx="8936182" cy="2677656"/>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Для более интенсивного разложения иногда используют ток воздуха. На урановом заводе во Франции из пероксида урана получают триоксид, затем его восстанавливают водородом или расщепленным аммиаком до диоксида, который методом </a:t>
            </a:r>
            <a:r>
              <a:rPr lang="ru-RU" sz="2400" dirty="0" err="1">
                <a:latin typeface="Arial" panose="020B0604020202020204" pitchFamily="34" charset="0"/>
                <a:ea typeface="Times New Roman" panose="02020603050405020304" pitchFamily="18" charset="0"/>
                <a:cs typeface="Arial" panose="020B0604020202020204" pitchFamily="34" charset="0"/>
              </a:rPr>
              <a:t>гидрофторирования</a:t>
            </a:r>
            <a:r>
              <a:rPr lang="ru-RU" sz="2400" dirty="0">
                <a:latin typeface="Arial" panose="020B0604020202020204" pitchFamily="34" charset="0"/>
                <a:ea typeface="Times New Roman" panose="02020603050405020304" pitchFamily="18" charset="0"/>
                <a:cs typeface="Arial" panose="020B0604020202020204" pitchFamily="34" charset="0"/>
              </a:rPr>
              <a:t> перерабатывают в тетрафторид. Для получения диоксида урана керамического сорта пероксид сравнительно малопригоден.</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10758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35</a:t>
            </a:fld>
            <a:endParaRPr lang="ru-RU"/>
          </a:p>
        </p:txBody>
      </p:sp>
      <p:sp>
        <p:nvSpPr>
          <p:cNvPr id="3" name="Прямоугольник 2"/>
          <p:cNvSpPr/>
          <p:nvPr/>
        </p:nvSpPr>
        <p:spPr>
          <a:xfrm>
            <a:off x="83127" y="76358"/>
            <a:ext cx="8950036" cy="1200329"/>
          </a:xfrm>
          <a:prstGeom prst="rect">
            <a:avLst/>
          </a:prstGeom>
        </p:spPr>
        <p:txBody>
          <a:bodyPr wrap="square">
            <a:spAutoFit/>
          </a:bodyPr>
          <a:lstStyle/>
          <a:p>
            <a:pPr algn="ctr"/>
            <a:r>
              <a:rPr lang="ru-RU" sz="2400" b="1" dirty="0" smtClean="0">
                <a:solidFill>
                  <a:srgbClr val="FF0000"/>
                </a:solidFill>
                <a:latin typeface="Arial Black" panose="020B0A04020102020204" pitchFamily="34" charset="0"/>
                <a:ea typeface="Times New Roman" panose="02020603050405020304" pitchFamily="18" charset="0"/>
              </a:rPr>
              <a:t>ТЕРМОДИНАМИКА И КИНЕТИКА ВОССТАНОВЛЕНИЯ ВЫСШИХ ОКСИДОВ УРАНА ДО ДИОКСИДА</a:t>
            </a:r>
            <a:endParaRPr lang="ru-RU" sz="2400" dirty="0">
              <a:solidFill>
                <a:srgbClr val="FF0000"/>
              </a:solidFill>
              <a:latin typeface="Arial Black" panose="020B0A04020102020204" pitchFamily="34" charset="0"/>
            </a:endParaRPr>
          </a:p>
        </p:txBody>
      </p:sp>
      <p:sp>
        <p:nvSpPr>
          <p:cNvPr id="4" name="Прямоугольник 3"/>
          <p:cNvSpPr/>
          <p:nvPr/>
        </p:nvSpPr>
        <p:spPr>
          <a:xfrm>
            <a:off x="83127" y="1276687"/>
            <a:ext cx="8950036" cy="3083921"/>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Все вышеописанные методы термического разложения солей уранила позволяют получить лишь высшие оксиды урана: </a:t>
            </a:r>
            <a:r>
              <a:rPr lang="ru-RU" sz="2400" dirty="0" smtClean="0">
                <a:latin typeface="Arial" panose="020B0604020202020204" pitchFamily="34" charset="0"/>
                <a:ea typeface="Times New Roman" panose="02020603050405020304" pitchFamily="18" charset="0"/>
                <a:cs typeface="Arial" panose="020B0604020202020204" pitchFamily="34" charset="0"/>
              </a:rPr>
              <a:t>октаоксид триурана </a:t>
            </a:r>
            <a:r>
              <a:rPr lang="ru-RU" sz="2400" dirty="0">
                <a:latin typeface="Arial" panose="020B0604020202020204" pitchFamily="34" charset="0"/>
                <a:ea typeface="Times New Roman" panose="02020603050405020304" pitchFamily="18" charset="0"/>
                <a:cs typeface="Arial" panose="020B0604020202020204" pitchFamily="34" charset="0"/>
              </a:rPr>
              <a:t>и триоксид. Их дальнейшая переработка связана с отщеплением кислорода, с восстановлением до диоксида. Высокотемпературное прокаливание триоксида и </a:t>
            </a:r>
            <a:r>
              <a:rPr lang="ru-RU" sz="2400" dirty="0" smtClean="0">
                <a:latin typeface="Arial" panose="020B0604020202020204" pitchFamily="34" charset="0"/>
                <a:ea typeface="Times New Roman" panose="02020603050405020304" pitchFamily="18" charset="0"/>
                <a:cs typeface="Arial" panose="020B0604020202020204" pitchFamily="34" charset="0"/>
              </a:rPr>
              <a:t>октаоксида </a:t>
            </a:r>
            <a:r>
              <a:rPr lang="ru-RU" sz="2400" dirty="0">
                <a:latin typeface="Arial" panose="020B0604020202020204" pitchFamily="34" charset="0"/>
                <a:ea typeface="Times New Roman" panose="02020603050405020304" pitchFamily="18" charset="0"/>
                <a:cs typeface="Arial" panose="020B0604020202020204" pitchFamily="34" charset="0"/>
              </a:rPr>
              <a:t>триурана</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урана на воздухе при 1000 °С дает продукт состава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2,61</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2,64</a:t>
            </a:r>
            <a:r>
              <a:rPr lang="ru-RU" sz="2400" dirty="0">
                <a:latin typeface="Arial" panose="020B0604020202020204" pitchFamily="34" charset="0"/>
                <a:ea typeface="Times New Roman" panose="02020603050405020304" pitchFamily="18" charset="0"/>
                <a:cs typeface="Arial" panose="020B0604020202020204" pitchFamily="34" charset="0"/>
              </a:rPr>
              <a:t>; более высокой степени отщепления кислорода в этих условиях добиться не удается.</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83127" y="4286610"/>
            <a:ext cx="8950036" cy="2419124"/>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В настоящее время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ДИОКСИД УРАНА </a:t>
            </a:r>
            <a:r>
              <a:rPr lang="ru-RU" sz="2400" dirty="0" smtClean="0">
                <a:latin typeface="Arial" panose="020B0604020202020204" pitchFamily="34" charset="0"/>
                <a:ea typeface="Times New Roman" panose="02020603050405020304" pitchFamily="18" charset="0"/>
                <a:cs typeface="Arial" panose="020B0604020202020204" pitchFamily="34" charset="0"/>
              </a:rPr>
              <a:t>чаще </a:t>
            </a:r>
            <a:r>
              <a:rPr lang="ru-RU" sz="2400" dirty="0">
                <a:latin typeface="Arial" panose="020B0604020202020204" pitchFamily="34" charset="0"/>
                <a:ea typeface="Times New Roman" panose="02020603050405020304" pitchFamily="18" charset="0"/>
                <a:cs typeface="Arial" panose="020B0604020202020204" pitchFamily="34" charset="0"/>
              </a:rPr>
              <a:t>всего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ПОЛУЧАЮТ ВОССТАНОВЛЕНИЕМ ВЫСШИХ ОКСИДОВ ГАЗООБРАЗНЫМИ РЕАГЕНТАМИ.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качестве восстановителей можно использовать водород, аммиак и оксид углерода. Термодинамические данные по восстановлению триоксида и октаоксида триурана </a:t>
            </a:r>
            <a:r>
              <a:rPr lang="ru-RU" sz="2400" dirty="0" smtClean="0">
                <a:latin typeface="Arial" panose="020B0604020202020204" pitchFamily="34" charset="0"/>
                <a:ea typeface="Times New Roman" panose="02020603050405020304" pitchFamily="18" charset="0"/>
                <a:cs typeface="Arial" panose="020B0604020202020204" pitchFamily="34" charset="0"/>
              </a:rPr>
              <a:t>этими </a:t>
            </a:r>
            <a:r>
              <a:rPr lang="ru-RU" sz="2400" dirty="0">
                <a:latin typeface="Arial" panose="020B0604020202020204" pitchFamily="34" charset="0"/>
                <a:ea typeface="Times New Roman" panose="02020603050405020304" pitchFamily="18" charset="0"/>
                <a:cs typeface="Arial" panose="020B0604020202020204" pitchFamily="34" charset="0"/>
              </a:rPr>
              <a:t>реагентами приведены в научной литературе.</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61777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36</a:t>
            </a:fld>
            <a:endParaRPr lang="ru-RU"/>
          </a:p>
        </p:txBody>
      </p:sp>
      <p:sp>
        <p:nvSpPr>
          <p:cNvPr id="3" name="Прямоугольник 2"/>
          <p:cNvSpPr/>
          <p:nvPr/>
        </p:nvSpPr>
        <p:spPr>
          <a:xfrm>
            <a:off x="87745" y="95102"/>
            <a:ext cx="8936181" cy="2419124"/>
          </a:xfrm>
          <a:prstGeom prst="rect">
            <a:avLst/>
          </a:prstGeom>
        </p:spPr>
        <p:txBody>
          <a:bodyPr wrap="square">
            <a:spAutoFit/>
          </a:bodyPr>
          <a:lstStyle/>
          <a:p>
            <a:pPr indent="268288" algn="just">
              <a:lnSpc>
                <a:spcPct val="90000"/>
              </a:lnSpc>
            </a:pP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НА ВТОРОЙ СТАДИИ ТЕРМОДИНАМИЧЕСКИХ ИССЛЕДОВАНИЙ, </a:t>
            </a:r>
            <a:r>
              <a:rPr lang="ru-RU" sz="2400" dirty="0" smtClean="0">
                <a:latin typeface="Arial" panose="020B0604020202020204" pitchFamily="34" charset="0"/>
                <a:ea typeface="Times New Roman" panose="02020603050405020304" pitchFamily="18" charset="0"/>
                <a:cs typeface="Arial" panose="020B0604020202020204" pitchFamily="34" charset="0"/>
              </a:rPr>
              <a:t>варьируя </a:t>
            </a:r>
            <a:r>
              <a:rPr lang="ru-RU" sz="2400" dirty="0">
                <a:latin typeface="Arial" panose="020B0604020202020204" pitchFamily="34" charset="0"/>
                <a:ea typeface="Times New Roman" panose="02020603050405020304" pitchFamily="18" charset="0"/>
                <a:cs typeface="Arial" panose="020B0604020202020204" pitchFamily="34" charset="0"/>
              </a:rPr>
              <a:t>составом реагентов и внешними условиями, принципиально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ВОЗМОЖНО НАЙТИ УСЛОВИЯ ОПТИМИЗАЦИИ ТЕХНОЛОГИЧЕСКИХ ПРОЦЕССОВ </a:t>
            </a:r>
            <a:r>
              <a:rPr lang="ru-RU" sz="2400" dirty="0" smtClean="0">
                <a:latin typeface="Arial" panose="020B0604020202020204" pitchFamily="34" charset="0"/>
                <a:ea typeface="Times New Roman" panose="02020603050405020304" pitchFamily="18" charset="0"/>
                <a:cs typeface="Arial" panose="020B0604020202020204" pitchFamily="34" charset="0"/>
              </a:rPr>
              <a:t>по </a:t>
            </a:r>
            <a:r>
              <a:rPr lang="ru-RU" sz="2400" dirty="0">
                <a:latin typeface="Arial" panose="020B0604020202020204" pitchFamily="34" charset="0"/>
                <a:ea typeface="Times New Roman" panose="02020603050405020304" pitchFamily="18" charset="0"/>
                <a:cs typeface="Arial" panose="020B0604020202020204" pitchFamily="34" charset="0"/>
              </a:rPr>
              <a:t>различным критериям, таким, как выход целевого продукта, минимальное содержание нежелательных примесей состав отходов и т.д.</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87744" y="2449492"/>
            <a:ext cx="8936181" cy="4413516"/>
          </a:xfrm>
          <a:prstGeom prst="rect">
            <a:avLst/>
          </a:prstGeom>
        </p:spPr>
        <p:txBody>
          <a:bodyPr wrap="square">
            <a:spAutoFit/>
          </a:bodyPr>
          <a:lstStyle/>
          <a:p>
            <a:pPr indent="268288" algn="just">
              <a:lnSpc>
                <a:spcPct val="90000"/>
              </a:lnSpc>
            </a:pP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ТАКИЕ ЗАДАЧИ МОЖНО РЕШАТЬ С ПОМОЩЬЮ ПРОГРАММЫ </a:t>
            </a:r>
            <a:r>
              <a:rPr lang="en-US"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CVD</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созданной </a:t>
            </a:r>
            <a:r>
              <a:rPr lang="ru-RU" sz="2400" dirty="0">
                <a:latin typeface="Arial" panose="020B0604020202020204" pitchFamily="34" charset="0"/>
                <a:ea typeface="Times New Roman" panose="02020603050405020304" pitchFamily="18" charset="0"/>
                <a:cs typeface="Arial" panose="020B0604020202020204" pitchFamily="34" charset="0"/>
              </a:rPr>
              <a:t>в МВТУ им. Н. Баумана в середине 1980-х годов. Она позволяет рассчитывать равновесный состав закрытых изолированных гетерогенных систем, содержащих газообразные компоненты и конденсированные фазы. Предполагается, что поведение газообразных компонентов описывается уравнениями состояния идеальных газов, а объем конденсированных фаз пренебрежимо мал. Исходные данные для расчета включают параметры, определяющие </a:t>
            </a:r>
            <a:r>
              <a:rPr lang="ru-RU" sz="2400" dirty="0" err="1">
                <a:latin typeface="Arial" panose="020B0604020202020204" pitchFamily="34" charset="0"/>
                <a:ea typeface="Times New Roman" panose="02020603050405020304" pitchFamily="18" charset="0"/>
                <a:cs typeface="Arial" panose="020B0604020202020204" pitchFamily="34" charset="0"/>
              </a:rPr>
              <a:t>усло</a:t>
            </a:r>
            <a:r>
              <a:rPr lang="ru-RU" sz="2400" dirty="0">
                <a:latin typeface="Arial" panose="020B0604020202020204" pitchFamily="34" charset="0"/>
                <a:ea typeface="Times New Roman" panose="02020603050405020304" pitchFamily="18" charset="0"/>
                <a:cs typeface="Arial" panose="020B0604020202020204" pitchFamily="34" charset="0"/>
              </a:rPr>
              <a:t>-вия равновесия (температура, давление), элементный состав системы и спи-сок индивидуальных веществ для определения их качественного состава</a:t>
            </a:r>
            <a:r>
              <a:rPr lang="ru-RU" sz="2400" dirty="0" smtClean="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4106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37</a:t>
            </a:fld>
            <a:endParaRPr lang="ru-RU"/>
          </a:p>
        </p:txBody>
      </p:sp>
      <p:sp>
        <p:nvSpPr>
          <p:cNvPr id="3" name="Прямоугольник 2"/>
          <p:cNvSpPr/>
          <p:nvPr/>
        </p:nvSpPr>
        <p:spPr>
          <a:xfrm>
            <a:off x="87745" y="85636"/>
            <a:ext cx="8982364" cy="1089529"/>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К ним можно отнести и термодинамические свойства индивидуальных веществ, образующихся в равновесных условиях. Эти свойства входят в базу исходных данных.</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87745" y="1093001"/>
            <a:ext cx="8982364" cy="4413516"/>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В 1990-х годах в Курчатовском институте была разработана </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ПРОГРАММА “ХИМИЧЕСКИЙ ВЕРСТАК”, </a:t>
            </a:r>
            <a:r>
              <a:rPr lang="ru-RU" sz="2400" dirty="0" smtClean="0">
                <a:latin typeface="Arial" panose="020B0604020202020204" pitchFamily="34" charset="0"/>
                <a:ea typeface="Times New Roman" panose="02020603050405020304" pitchFamily="18" charset="0"/>
                <a:cs typeface="Arial" panose="020B0604020202020204" pitchFamily="34" charset="0"/>
              </a:rPr>
              <a:t>которая </a:t>
            </a:r>
            <a:r>
              <a:rPr lang="ru-RU" sz="2400" dirty="0">
                <a:latin typeface="Arial" panose="020B0604020202020204" pitchFamily="34" charset="0"/>
                <a:ea typeface="Times New Roman" panose="02020603050405020304" pitchFamily="18" charset="0"/>
                <a:cs typeface="Arial" panose="020B0604020202020204" pitchFamily="34" charset="0"/>
              </a:rPr>
              <a:t>представляет собой существенно более мощное средство для проведения расчетов технологических процессов. Помимо расчета термодинамических равновесий, программа позволяет исследовать и моделировать кинетику процесса. Расчеты равновесий могут выполняться при четырех различных режимах: постоянстве температуры и давления, давления и энтальпии, объема и внутренней энергии, объема и температуры. Программа позволяет рассчитывать температуру горения, а также равновесие в системе при заданном количестве отведенного от системы тепла.</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87745" y="5414986"/>
            <a:ext cx="8982364" cy="1089529"/>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Для рассматриваемого в </a:t>
            </a:r>
            <a:r>
              <a:rPr lang="ru-RU" sz="2400" dirty="0" smtClean="0">
                <a:latin typeface="Arial" panose="020B0604020202020204" pitchFamily="34" charset="0"/>
                <a:ea typeface="Times New Roman" panose="02020603050405020304" pitchFamily="18" charset="0"/>
                <a:cs typeface="Arial" panose="020B0604020202020204" pitchFamily="34" charset="0"/>
              </a:rPr>
              <a:t>настоящем разделе </a:t>
            </a:r>
            <a:r>
              <a:rPr lang="ru-RU" sz="2400" dirty="0">
                <a:latin typeface="Arial" panose="020B0604020202020204" pitchFamily="34" charset="0"/>
                <a:ea typeface="Times New Roman" panose="02020603050405020304" pitchFamily="18" charset="0"/>
                <a:cs typeface="Arial" panose="020B0604020202020204" pitchFamily="34" charset="0"/>
              </a:rPr>
              <a:t>процесса восстановления высших оксидов урана с термодинамической точки зрения выгоднее восстанавливать триоксид урана.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08593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38</a:t>
            </a:fld>
            <a:endParaRPr lang="ru-RU"/>
          </a:p>
        </p:txBody>
      </p:sp>
      <p:sp>
        <p:nvSpPr>
          <p:cNvPr id="3" name="Прямоугольник 2"/>
          <p:cNvSpPr/>
          <p:nvPr/>
        </p:nvSpPr>
        <p:spPr>
          <a:xfrm>
            <a:off x="78508" y="85866"/>
            <a:ext cx="8954655" cy="1975926"/>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Аммиак обладает лучшей восстановительной способностью, чем оксид углерода и водород, причем с повышением температуры восстановительные свойства его заметно возрастают. Напротив, восстановительные свойства оксида углерода при этом уменьшаются, что объясняется сдвигом равновесия реакции:</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9" y="1960087"/>
            <a:ext cx="3255818"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CO + </a:t>
            </a:r>
            <a:r>
              <a:rPr lang="ru-RU" sz="2400" dirty="0" smtClean="0">
                <a:latin typeface="Arial" panose="020B0604020202020204" pitchFamily="34" charset="0"/>
                <a:ea typeface="Times New Roman" panose="02020603050405020304" pitchFamily="18" charset="0"/>
                <a:cs typeface="Arial" panose="020B0604020202020204" pitchFamily="34" charset="0"/>
              </a:rPr>
              <a:t>1</a:t>
            </a:r>
            <a:r>
              <a:rPr lang="en-US" sz="2400" dirty="0" smtClean="0">
                <a:latin typeface="Arial" panose="020B0604020202020204" pitchFamily="34" charset="0"/>
                <a:ea typeface="Times New Roman" panose="02020603050405020304" pitchFamily="18" charset="0"/>
                <a:cs typeface="Arial" panose="020B0604020202020204" pitchFamily="34" charset="0"/>
              </a:rPr>
              <a:t>/2O</a:t>
            </a:r>
            <a:r>
              <a:rPr lang="en-US" sz="2400" baseline="-25000" dirty="0" smtClean="0">
                <a:latin typeface="Arial" panose="020B0604020202020204" pitchFamily="34" charset="0"/>
                <a:ea typeface="Times New Roman" panose="02020603050405020304" pitchFamily="18" charset="0"/>
                <a:cs typeface="Arial" panose="020B0604020202020204" pitchFamily="34" charset="0"/>
              </a:rPr>
              <a:t>2</a:t>
            </a:r>
            <a:r>
              <a:rPr lang="en-US" sz="2400" dirty="0" smtClean="0">
                <a:latin typeface="Arial" panose="020B0604020202020204" pitchFamily="34" charset="0"/>
                <a:ea typeface="Times New Roman" panose="02020603050405020304" pitchFamily="18" charset="0"/>
                <a:cs typeface="Arial" panose="020B0604020202020204" pitchFamily="34" charset="0"/>
              </a:rPr>
              <a:t> </a:t>
            </a:r>
            <a:r>
              <a:rPr lang="en-US" sz="2400" dirty="0">
                <a:latin typeface="Arial" panose="020B0604020202020204" pitchFamily="34" charset="0"/>
                <a:ea typeface="Times New Roman" panose="02020603050405020304" pitchFamily="18" charset="0"/>
                <a:cs typeface="Arial" panose="020B0604020202020204" pitchFamily="34" charset="0"/>
              </a:rPr>
              <a:t>= CO</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7872268" y="1960086"/>
            <a:ext cx="1160895" cy="461665"/>
          </a:xfrm>
          <a:prstGeom prst="rect">
            <a:avLst/>
          </a:prstGeom>
        </p:spPr>
        <p:txBody>
          <a:bodyPr wrap="none">
            <a:spAutoFit/>
          </a:bodyPr>
          <a:lstStyle/>
          <a:p>
            <a:pPr algn="just"/>
            <a:r>
              <a:rPr lang="en-US" sz="2400" dirty="0">
                <a:latin typeface="Arial" panose="020B0604020202020204" pitchFamily="34" charset="0"/>
                <a:ea typeface="Times New Roman" panose="02020603050405020304" pitchFamily="18" charset="0"/>
                <a:cs typeface="Arial" panose="020B0604020202020204" pitchFamily="34" charset="0"/>
              </a:rPr>
              <a:t>(</a:t>
            </a:r>
            <a:r>
              <a:rPr lang="en-US" sz="2400" dirty="0" smtClean="0">
                <a:latin typeface="Arial" panose="020B0604020202020204" pitchFamily="34" charset="0"/>
                <a:ea typeface="Times New Roman" panose="02020603050405020304" pitchFamily="18" charset="0"/>
                <a:cs typeface="Arial" panose="020B0604020202020204" pitchFamily="34" charset="0"/>
              </a:rPr>
              <a:t>1</a:t>
            </a:r>
            <a:r>
              <a:rPr lang="ru-RU" sz="2400" dirty="0" smtClean="0">
                <a:latin typeface="Arial" panose="020B0604020202020204" pitchFamily="34" charset="0"/>
                <a:ea typeface="Times New Roman" panose="02020603050405020304" pitchFamily="18" charset="0"/>
                <a:cs typeface="Arial" panose="020B0604020202020204" pitchFamily="34" charset="0"/>
              </a:rPr>
              <a:t>9</a:t>
            </a:r>
            <a:r>
              <a:rPr lang="en-US" sz="2400" dirty="0" smtClean="0">
                <a:latin typeface="Arial" panose="020B0604020202020204" pitchFamily="34" charset="0"/>
                <a:ea typeface="Times New Roman" panose="02020603050405020304" pitchFamily="18" charset="0"/>
                <a:cs typeface="Arial" panose="020B0604020202020204" pitchFamily="34" charset="0"/>
              </a:rPr>
              <a:t>.15</a:t>
            </a:r>
            <a:r>
              <a:rPr lang="en-US"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78507" y="2348551"/>
            <a:ext cx="8954655" cy="1034129"/>
          </a:xfrm>
          <a:prstGeom prst="rect">
            <a:avLst/>
          </a:prstGeom>
        </p:spPr>
        <p:txBody>
          <a:bodyPr wrap="square">
            <a:spAutoFit/>
          </a:bodyPr>
          <a:lstStyle/>
          <a:p>
            <a:pPr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влево с повышением температуры. В рассматриваемом интервале температур восстановительные свойства оксида углерода выше, чем водорода.</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78506" y="3291168"/>
            <a:ext cx="8954656" cy="3545586"/>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Однако, несмотря на благоприятные термодинамические показатели, аммиак является менее эффективным восстановителем, чем водород или смесь 3 молей водорода и 1 моля азота. При разбавлении водорода водой скорость восстановления, особенно гидратированного триоксида урана значительно снижается. Восстановление триоксида урана газом, состоящим из 90 % мол. водорода и 10 % мол. воды, идет в три раза медленнее, чем восстановление чистым водородом. В присутствии небольших количеств фтороводорода восстановление триоксида также тормозится.</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77180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39</a:t>
            </a:fld>
            <a:endParaRPr lang="ru-RU"/>
          </a:p>
        </p:txBody>
      </p:sp>
      <p:sp>
        <p:nvSpPr>
          <p:cNvPr id="3" name="Прямоугольник 2"/>
          <p:cNvSpPr/>
          <p:nvPr/>
        </p:nvSpPr>
        <p:spPr>
          <a:xfrm>
            <a:off x="115455" y="76722"/>
            <a:ext cx="8945418" cy="3970318"/>
          </a:xfrm>
          <a:prstGeom prst="rect">
            <a:avLst/>
          </a:prstGeom>
        </p:spPr>
        <p:txBody>
          <a:bodyPr wrap="square">
            <a:spAutoFit/>
          </a:bodyPr>
          <a:lstStyle/>
          <a:p>
            <a:pPr indent="268288" algn="just"/>
            <a:r>
              <a:rPr lang="ru-RU" sz="2800" dirty="0">
                <a:latin typeface="Arial" panose="020B0604020202020204" pitchFamily="34" charset="0"/>
                <a:ea typeface="Times New Roman" panose="02020603050405020304" pitchFamily="18" charset="0"/>
                <a:cs typeface="Arial" panose="020B0604020202020204" pitchFamily="34" charset="0"/>
              </a:rPr>
              <a:t>Кинетические характеристики процессов восстановления высших оксидов урана зависят от различных факторов: температуры, парциального давления восстановителя, состава исходного оксида урана, а также от его физических свойств. Так как в промышленной практике в качестве восстановителя используется почти исключительно водород, все эти факторы будут рассмотрены применительно к реакциям</a:t>
            </a:r>
            <a:endParaRPr lang="ru-RU" sz="2800" dirty="0">
              <a:latin typeface="Arial" panose="020B0604020202020204" pitchFamily="34" charset="0"/>
              <a:cs typeface="Arial" panose="020B0604020202020204" pitchFamily="34" charset="0"/>
            </a:endParaRPr>
          </a:p>
        </p:txBody>
      </p:sp>
      <p:sp>
        <p:nvSpPr>
          <p:cNvPr id="4" name="Прямоугольник 3"/>
          <p:cNvSpPr/>
          <p:nvPr/>
        </p:nvSpPr>
        <p:spPr>
          <a:xfrm>
            <a:off x="115455" y="4131025"/>
            <a:ext cx="3837710"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a:t>
            </a:r>
            <a:r>
              <a:rPr lang="ru-RU" sz="2400" i="1" dirty="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7808131" y="4177191"/>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19.16</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15455" y="4647697"/>
            <a:ext cx="4983018"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8</a:t>
            </a:r>
            <a:r>
              <a:rPr lang="ru-RU" sz="2400" dirty="0">
                <a:latin typeface="Arial" panose="020B0604020202020204" pitchFamily="34" charset="0"/>
                <a:ea typeface="Times New Roman" panose="02020603050405020304" pitchFamily="18" charset="0"/>
                <a:cs typeface="Arial" panose="020B0604020202020204" pitchFamily="34" charset="0"/>
              </a:rPr>
              <a:t> + 2Н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a:t>
            </a:r>
            <a:r>
              <a:rPr lang="ru-RU" sz="2400" i="1" dirty="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 3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7882620" y="4693863"/>
            <a:ext cx="1160895"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19.17</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94184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40</a:t>
            </a:fld>
            <a:endParaRPr lang="ru-RU"/>
          </a:p>
        </p:txBody>
      </p:sp>
      <p:sp>
        <p:nvSpPr>
          <p:cNvPr id="3" name="Прямоугольник 2"/>
          <p:cNvSpPr/>
          <p:nvPr/>
        </p:nvSpPr>
        <p:spPr>
          <a:xfrm>
            <a:off x="120073" y="104017"/>
            <a:ext cx="8922327" cy="830997"/>
          </a:xfrm>
          <a:prstGeom prst="rect">
            <a:avLst/>
          </a:prstGeom>
        </p:spPr>
        <p:txBody>
          <a:bodyPr wrap="square">
            <a:spAutoFit/>
          </a:bodyPr>
          <a:lstStyle/>
          <a:p>
            <a:pPr algn="ct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КИНЕТИКА ВОССТАНОВЛЕНИЯ ОКТАОКСИДА ТРИУРАНА ВОДОРОДОМ</a:t>
            </a:r>
            <a:endParaRPr lang="ru-RU" sz="2400" dirty="0">
              <a:solidFill>
                <a:srgbClr val="0000FF"/>
              </a:solidFill>
              <a:latin typeface="Arial" panose="020B0604020202020204" pitchFamily="34" charset="0"/>
              <a:cs typeface="Arial" panose="020B0604020202020204" pitchFamily="34" charset="0"/>
            </a:endParaRPr>
          </a:p>
        </p:txBody>
      </p:sp>
      <p:sp>
        <p:nvSpPr>
          <p:cNvPr id="4" name="Прямоугольник 3"/>
          <p:cNvSpPr/>
          <p:nvPr/>
        </p:nvSpPr>
        <p:spPr>
          <a:xfrm>
            <a:off x="120072" y="935014"/>
            <a:ext cx="8922327" cy="1200329"/>
          </a:xfrm>
          <a:prstGeom prst="rect">
            <a:avLst/>
          </a:prstGeom>
        </p:spPr>
        <p:txBody>
          <a:bodyPr wrap="square">
            <a:spAutoFit/>
          </a:bodyPr>
          <a:lstStyle/>
          <a:p>
            <a:pPr indent="268288" algn="just"/>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СКОРОСТЬ ВОССТАНОВЛЕНИЯ ОКТАОКСИДА ТРИУРАНА ОПРЕДЕЛЯЕТСЯ</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прежде всего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ТЕМПЕРАТУРОЙ</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19.9</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120071" y="2015275"/>
            <a:ext cx="8922328"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соответствии с приведенными данными, начиная примерно с температуры 630 °С скорость реакции восстановления мало зависит от температуры, в связи с чем на практике процесс восстановления ведут, как правило, при 650-700 °С.</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20069" y="3778777"/>
            <a:ext cx="8922329"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По данным таблицы нельзя судить об изменении скорости восстановительного процесса по мере превращения </a:t>
            </a:r>
            <a:r>
              <a:rPr lang="ru-RU" sz="2400" dirty="0" smtClean="0">
                <a:latin typeface="Arial" panose="020B0604020202020204" pitchFamily="34" charset="0"/>
                <a:ea typeface="Times New Roman" panose="02020603050405020304" pitchFamily="18" charset="0"/>
                <a:cs typeface="Arial" panose="020B0604020202020204" pitchFamily="34" charset="0"/>
              </a:rPr>
              <a:t>октаоксида триурана </a:t>
            </a:r>
            <a:r>
              <a:rPr lang="ru-RU" sz="2400" dirty="0">
                <a:latin typeface="Arial" panose="020B0604020202020204" pitchFamily="34" charset="0"/>
                <a:ea typeface="Times New Roman" panose="02020603050405020304" pitchFamily="18" charset="0"/>
                <a:cs typeface="Arial" panose="020B0604020202020204" pitchFamily="34" charset="0"/>
              </a:rPr>
              <a:t>в диоксид; это можно сделать лишь на основе анализа гравиметрических кривых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19.4 </a:t>
            </a:r>
            <a:r>
              <a:rPr lang="ru-RU" sz="2400" dirty="0">
                <a:latin typeface="Arial" panose="020B0604020202020204" pitchFamily="34" charset="0"/>
                <a:ea typeface="Times New Roman" panose="02020603050405020304" pitchFamily="18" charset="0"/>
                <a:cs typeface="Arial" panose="020B0604020202020204" pitchFamily="34" charset="0"/>
              </a:rPr>
              <a:t>и </a:t>
            </a:r>
            <a:r>
              <a:rPr lang="ru-RU" sz="2400" dirty="0" smtClean="0">
                <a:latin typeface="Arial" panose="020B0604020202020204" pitchFamily="34" charset="0"/>
                <a:ea typeface="Times New Roman" panose="02020603050405020304" pitchFamily="18" charset="0"/>
                <a:cs typeface="Arial" panose="020B0604020202020204" pitchFamily="34" charset="0"/>
              </a:rPr>
              <a:t>19.5</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120068" y="5256072"/>
            <a:ext cx="8922330"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Как видно из рисунков, при давлении водорода 200 мм рт. ст.</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и температуре 600 °</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dirty="0">
                <a:latin typeface="Arial" panose="020B0604020202020204" pitchFamily="34" charset="0"/>
                <a:ea typeface="Times New Roman" panose="02020603050405020304" pitchFamily="18" charset="0"/>
                <a:cs typeface="Arial" panose="020B0604020202020204" pitchFamily="34" charset="0"/>
              </a:rPr>
              <a:t> и ниже начальный этап восстановления протекает с некоторой постоянной скоростью.</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42619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41</a:t>
            </a:fld>
            <a:endParaRPr lang="ru-RU"/>
          </a:p>
        </p:txBody>
      </p:sp>
      <p:sp>
        <p:nvSpPr>
          <p:cNvPr id="3" name="Прямоугольник 2"/>
          <p:cNvSpPr/>
          <p:nvPr/>
        </p:nvSpPr>
        <p:spPr>
          <a:xfrm>
            <a:off x="72250" y="159387"/>
            <a:ext cx="8979385"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19.9. Влияние </a:t>
            </a:r>
            <a:r>
              <a:rPr lang="ru-RU" sz="2400" dirty="0">
                <a:latin typeface="Arial" panose="020B0604020202020204" pitchFamily="34" charset="0"/>
                <a:ea typeface="Times New Roman" panose="02020603050405020304" pitchFamily="18" charset="0"/>
                <a:cs typeface="Arial" panose="020B0604020202020204" pitchFamily="34" charset="0"/>
              </a:rPr>
              <a:t>температуры на скорость восстановления </a:t>
            </a:r>
            <a:r>
              <a:rPr lang="ru-RU" sz="2400" dirty="0" smtClean="0">
                <a:latin typeface="Arial" panose="020B0604020202020204" pitchFamily="34" charset="0"/>
                <a:ea typeface="Times New Roman" panose="02020603050405020304" pitchFamily="18" charset="0"/>
                <a:cs typeface="Arial" panose="020B0604020202020204" pitchFamily="34" charset="0"/>
              </a:rPr>
              <a:t>октаоксида триурана водородом*</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795675286"/>
              </p:ext>
            </p:extLst>
          </p:nvPr>
        </p:nvGraphicFramePr>
        <p:xfrm>
          <a:off x="72246" y="981368"/>
          <a:ext cx="8979388" cy="3987800"/>
        </p:xfrm>
        <a:graphic>
          <a:graphicData uri="http://schemas.openxmlformats.org/drawingml/2006/table">
            <a:tbl>
              <a:tblPr firstRow="1" bandRow="1">
                <a:tableStyleId>{5C22544A-7EE6-4342-B048-85BDC9FD1C3A}</a:tableStyleId>
              </a:tblPr>
              <a:tblGrid>
                <a:gridCol w="2244847">
                  <a:extLst>
                    <a:ext uri="{9D8B030D-6E8A-4147-A177-3AD203B41FA5}">
                      <a16:colId xmlns:a16="http://schemas.microsoft.com/office/drawing/2014/main" val="3129804675"/>
                    </a:ext>
                  </a:extLst>
                </a:gridCol>
                <a:gridCol w="2244847">
                  <a:extLst>
                    <a:ext uri="{9D8B030D-6E8A-4147-A177-3AD203B41FA5}">
                      <a16:colId xmlns:a16="http://schemas.microsoft.com/office/drawing/2014/main" val="3701748009"/>
                    </a:ext>
                  </a:extLst>
                </a:gridCol>
                <a:gridCol w="2244847">
                  <a:extLst>
                    <a:ext uri="{9D8B030D-6E8A-4147-A177-3AD203B41FA5}">
                      <a16:colId xmlns:a16="http://schemas.microsoft.com/office/drawing/2014/main" val="1943108418"/>
                    </a:ext>
                  </a:extLst>
                </a:gridCol>
                <a:gridCol w="2244847">
                  <a:extLst>
                    <a:ext uri="{9D8B030D-6E8A-4147-A177-3AD203B41FA5}">
                      <a16:colId xmlns:a16="http://schemas.microsoft.com/office/drawing/2014/main" val="37422690"/>
                    </a:ext>
                  </a:extLst>
                </a:gridCol>
              </a:tblGrid>
              <a:tr h="370840">
                <a:tc>
                  <a:txBody>
                    <a:bodyPr/>
                    <a:lstStyle/>
                    <a:p>
                      <a:pPr algn="ctr">
                        <a:spcAft>
                          <a:spcPts val="0"/>
                        </a:spcAft>
                      </a:pP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Температура, °С</a:t>
                      </a:r>
                    </a:p>
                  </a:txBody>
                  <a:tcPr marL="25400" marR="25400" marT="0" marB="0" anchor="ctr"/>
                </a:tc>
                <a:tc>
                  <a:txBody>
                    <a:bodyPr/>
                    <a:lstStyle/>
                    <a:p>
                      <a:pPr algn="ctr">
                        <a:spcAft>
                          <a:spcPts val="0"/>
                        </a:spcAft>
                      </a:pP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Скорость реакции восстановления</a:t>
                      </a:r>
                      <a:b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октаоксида триурана, </a:t>
                      </a: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моль Н</a:t>
                      </a:r>
                      <a:r>
                        <a:rPr lang="ru-RU" sz="2000"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a:t>
                      </a: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/моль </a:t>
                      </a:r>
                      <a:r>
                        <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a:t>
                      </a: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r>
                      <a:b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в 1 мин</a:t>
                      </a:r>
                    </a:p>
                  </a:txBody>
                  <a:tcPr marL="25400" marR="25400" marT="0" marB="0" anchor="ctr"/>
                </a:tc>
                <a:tc>
                  <a:txBody>
                    <a:bodyPr/>
                    <a:lstStyle/>
                    <a:p>
                      <a:pPr algn="ctr">
                        <a:spcAft>
                          <a:spcPts val="0"/>
                        </a:spcAft>
                      </a:pP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Температура, °С</a:t>
                      </a:r>
                    </a:p>
                  </a:txBody>
                  <a:tcPr marL="25400" marR="25400" marT="0" marB="0" anchor="ctr"/>
                </a:tc>
                <a:tc>
                  <a:txBody>
                    <a:bodyPr/>
                    <a:lstStyle/>
                    <a:p>
                      <a:pPr algn="ctr">
                        <a:spcAft>
                          <a:spcPts val="0"/>
                        </a:spcAft>
                      </a:pP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Скорость реакции восстановления</a:t>
                      </a:r>
                      <a:b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000" dirty="0" smtClean="0">
                          <a:latin typeface="Arial" panose="020B0604020202020204" pitchFamily="34" charset="0"/>
                          <a:ea typeface="Times New Roman" panose="02020603050405020304" pitchFamily="18" charset="0"/>
                          <a:cs typeface="Arial" panose="020B0604020202020204" pitchFamily="34" charset="0"/>
                        </a:rPr>
                        <a:t>октаоксида триурана</a:t>
                      </a:r>
                      <a:r>
                        <a:rPr lang="ru-RU" sz="2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моль Н</a:t>
                      </a:r>
                      <a:r>
                        <a:rPr lang="ru-RU" sz="2000"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a:t>
                      </a: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/моль </a:t>
                      </a:r>
                      <a:r>
                        <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a:t>
                      </a: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r>
                      <a:b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в 1 мин</a:t>
                      </a:r>
                    </a:p>
                  </a:txBody>
                  <a:tcPr marL="25400" marR="25400" marT="0" marB="0" anchor="ctr"/>
                </a:tc>
                <a:extLst>
                  <a:ext uri="{0D108BD9-81ED-4DB2-BD59-A6C34878D82A}">
                    <a16:rowId xmlns:a16="http://schemas.microsoft.com/office/drawing/2014/main" val="1515381926"/>
                  </a:ext>
                </a:extLst>
              </a:tr>
              <a:tr h="370840">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450</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0,0021</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597</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0,0371</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4255272727"/>
                  </a:ext>
                </a:extLst>
              </a:tr>
              <a:tr h="370840">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470</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0,0034</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649</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0,0467</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035102133"/>
                  </a:ext>
                </a:extLst>
              </a:tr>
              <a:tr h="370840">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496</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0,0067</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705</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0,0490</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402213618"/>
                  </a:ext>
                </a:extLst>
              </a:tr>
              <a:tr h="370840">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525</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0,0135</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866</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0,0473</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757164299"/>
                  </a:ext>
                </a:extLst>
              </a:tr>
              <a:tr h="370840">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581</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0,0320</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0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0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263112990"/>
                  </a:ext>
                </a:extLst>
              </a:tr>
            </a:tbl>
          </a:graphicData>
        </a:graphic>
      </p:graphicFrame>
      <p:sp>
        <p:nvSpPr>
          <p:cNvPr id="5" name="Прямоугольник 4"/>
          <p:cNvSpPr/>
          <p:nvPr/>
        </p:nvSpPr>
        <p:spPr>
          <a:xfrm>
            <a:off x="72246" y="4909713"/>
            <a:ext cx="8979388" cy="1938992"/>
          </a:xfrm>
          <a:prstGeom prst="rect">
            <a:avLst/>
          </a:prstGeom>
        </p:spPr>
        <p:txBody>
          <a:bodyPr wrap="square">
            <a:spAutoFit/>
          </a:bodyPr>
          <a:lstStyle/>
          <a:p>
            <a:pPr lvl="0" algn="just" defTabSz="914400" eaLnBrk="0" fontAlgn="base" hangingPunct="0">
              <a:spcBef>
                <a:spcPct val="0"/>
              </a:spcBef>
              <a:spcAft>
                <a:spcPct val="0"/>
              </a:spcAft>
            </a:pPr>
            <a:r>
              <a:rPr lang="ru-RU" sz="2400" dirty="0">
                <a:latin typeface="Arial" panose="020B0604020202020204" pitchFamily="34" charset="0"/>
                <a:ea typeface="Times New Roman" panose="02020603050405020304" pitchFamily="18" charset="0"/>
                <a:cs typeface="Arial" panose="020B0604020202020204" pitchFamily="34" charset="0"/>
              </a:rPr>
              <a:t>* Реакция восстановления проведена при постоянном парциальном давлении водорода 400 мм рт. ст.; </a:t>
            </a:r>
            <a:r>
              <a:rPr lang="ru-RU" sz="2400" dirty="0" smtClean="0">
                <a:latin typeface="Arial" panose="020B0604020202020204" pitchFamily="34" charset="0"/>
                <a:ea typeface="Times New Roman" panose="02020603050405020304" pitchFamily="18" charset="0"/>
                <a:cs typeface="Arial" panose="020B0604020202020204" pitchFamily="34" charset="0"/>
              </a:rPr>
              <a:t>октаоксид триурана получен </a:t>
            </a:r>
            <a:r>
              <a:rPr lang="ru-RU" sz="2400" dirty="0">
                <a:latin typeface="Arial" panose="020B0604020202020204" pitchFamily="34" charset="0"/>
                <a:ea typeface="Times New Roman" panose="02020603050405020304" pitchFamily="18" charset="0"/>
                <a:cs typeface="Arial" panose="020B0604020202020204" pitchFamily="34" charset="0"/>
              </a:rPr>
              <a:t>ступенчатым прокаливанием пероксида урана сначала при 250-300 °С до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smtClean="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altLang="ru-RU" sz="2400" dirty="0">
                <a:latin typeface="Arial" panose="020B0604020202020204" pitchFamily="34" charset="0"/>
                <a:ea typeface="Times New Roman" panose="02020603050405020304" pitchFamily="18" charset="0"/>
              </a:rPr>
              <a:t>Н</a:t>
            </a:r>
            <a:r>
              <a:rPr lang="ru-RU" altLang="ru-RU" sz="2400" baseline="-30000" dirty="0">
                <a:latin typeface="Arial" panose="020B0604020202020204" pitchFamily="34" charset="0"/>
                <a:ea typeface="Times New Roman" panose="02020603050405020304" pitchFamily="18" charset="0"/>
              </a:rPr>
              <a:t>2</a:t>
            </a:r>
            <a:r>
              <a:rPr lang="ru-RU" altLang="ru-RU" sz="2400" dirty="0">
                <a:latin typeface="Arial" panose="020B0604020202020204" pitchFamily="34" charset="0"/>
                <a:ea typeface="Times New Roman" panose="02020603050405020304" pitchFamily="18" charset="0"/>
              </a:rPr>
              <a:t>О, а затем при 800 °</a:t>
            </a:r>
            <a:r>
              <a:rPr lang="en-US" altLang="ru-RU" sz="2400" dirty="0">
                <a:latin typeface="Arial" panose="020B0604020202020204" pitchFamily="34" charset="0"/>
                <a:ea typeface="Times New Roman" panose="02020603050405020304" pitchFamily="18" charset="0"/>
              </a:rPr>
              <a:t>C</a:t>
            </a:r>
            <a:r>
              <a:rPr lang="ru-RU" altLang="ru-RU" sz="2400" dirty="0">
                <a:latin typeface="Arial" panose="020B0604020202020204" pitchFamily="34" charset="0"/>
                <a:ea typeface="Times New Roman" panose="02020603050405020304" pitchFamily="18" charset="0"/>
              </a:rPr>
              <a:t> до </a:t>
            </a:r>
            <a:r>
              <a:rPr lang="en-US" altLang="ru-RU" sz="2400" dirty="0">
                <a:latin typeface="Arial" panose="020B0604020202020204" pitchFamily="34" charset="0"/>
                <a:ea typeface="Times New Roman" panose="02020603050405020304" pitchFamily="18" charset="0"/>
              </a:rPr>
              <a:t>U</a:t>
            </a:r>
            <a:r>
              <a:rPr lang="ru-RU" altLang="ru-RU" sz="2400" baseline="-30000" dirty="0">
                <a:latin typeface="Arial" panose="020B0604020202020204" pitchFamily="34" charset="0"/>
                <a:ea typeface="Times New Roman" panose="02020603050405020304" pitchFamily="18" charset="0"/>
              </a:rPr>
              <a:t>3</a:t>
            </a:r>
            <a:r>
              <a:rPr lang="en-US" altLang="ru-RU" sz="2400" dirty="0">
                <a:latin typeface="Arial" panose="020B0604020202020204" pitchFamily="34" charset="0"/>
                <a:ea typeface="Times New Roman" panose="02020603050405020304" pitchFamily="18" charset="0"/>
              </a:rPr>
              <a:t>O</a:t>
            </a:r>
            <a:r>
              <a:rPr lang="ru-RU" altLang="ru-RU" sz="2400" baseline="-30000" dirty="0">
                <a:latin typeface="Arial" panose="020B0604020202020204" pitchFamily="34" charset="0"/>
                <a:ea typeface="Times New Roman" panose="02020603050405020304" pitchFamily="18" charset="0"/>
              </a:rPr>
              <a:t>8</a:t>
            </a:r>
            <a:r>
              <a:rPr lang="ru-RU" altLang="ru-RU" sz="800" dirty="0">
                <a:latin typeface="Arial" panose="020B0604020202020204" pitchFamily="34" charset="0"/>
              </a:rPr>
              <a:t> </a:t>
            </a:r>
            <a:endParaRPr lang="ru-RU" altLang="ru-RU" sz="3600" dirty="0">
              <a:latin typeface="Arial" panose="020B0604020202020204" pitchFamily="34" charset="0"/>
            </a:endParaRPr>
          </a:p>
        </p:txBody>
      </p:sp>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117469067"/>
              </p:ext>
            </p:extLst>
          </p:nvPr>
        </p:nvGraphicFramePr>
        <p:xfrm>
          <a:off x="5661891" y="5967127"/>
          <a:ext cx="252391" cy="646752"/>
        </p:xfrm>
        <a:graphic>
          <a:graphicData uri="http://schemas.openxmlformats.org/presentationml/2006/ole">
            <mc:AlternateContent xmlns:mc="http://schemas.openxmlformats.org/markup-compatibility/2006">
              <mc:Choice xmlns:v="urn:schemas-microsoft-com:vml" Requires="v">
                <p:oleObj spid="_x0000_s51217" r:id="rId3" imgW="152334" imgH="393529" progId="Equation.3">
                  <p:embed/>
                </p:oleObj>
              </mc:Choice>
              <mc:Fallback>
                <p:oleObj r:id="rId3" imgW="152334" imgH="393529"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1891" y="5967127"/>
                        <a:ext cx="252391" cy="646752"/>
                      </a:xfrm>
                      <a:prstGeom prst="rect">
                        <a:avLst/>
                      </a:prstGeom>
                      <a:noFill/>
                    </p:spPr>
                  </p:pic>
                </p:oleObj>
              </mc:Fallback>
            </mc:AlternateContent>
          </a:graphicData>
        </a:graphic>
      </p:graphicFrame>
      <p:sp>
        <p:nvSpPr>
          <p:cNvPr id="8" name="Rectangle 3"/>
          <p:cNvSpPr>
            <a:spLocks noChangeArrowheads="1"/>
          </p:cNvSpPr>
          <p:nvPr/>
        </p:nvSpPr>
        <p:spPr bwMode="auto">
          <a:xfrm>
            <a:off x="72246" y="-138500"/>
            <a:ext cx="8636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Н</a:t>
            </a:r>
            <a:r>
              <a:rPr kumimoji="0" lang="ru-RU" altLang="ru-RU" sz="1200" b="0" i="0" u="none" strike="noStrike" cap="none" normalizeH="0" baseline="-30000" dirty="0" smtClean="0">
                <a:ln>
                  <a:noFill/>
                </a:ln>
                <a:solidFill>
                  <a:schemeClr val="tx1"/>
                </a:solidFill>
                <a:effectLst/>
                <a:latin typeface="Arial" panose="020B0604020202020204" pitchFamily="34" charset="0"/>
                <a:ea typeface="Times New Roman" panose="02020603050405020304" pitchFamily="18" charset="0"/>
              </a:rPr>
              <a:t>2</a:t>
            </a:r>
            <a:r>
              <a:rPr kumimoji="0" lang="ru-RU"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О, а затем при 800 °</a:t>
            </a:r>
            <a:r>
              <a:rPr kumimoji="0" lang="en-US"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a:t>
            </a:r>
            <a:r>
              <a:rPr kumimoji="0" lang="ru-RU"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до </a:t>
            </a:r>
            <a:r>
              <a:rPr kumimoji="0" lang="en-US"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U</a:t>
            </a:r>
            <a:r>
              <a:rPr kumimoji="0" lang="ru-RU" altLang="ru-RU" sz="1200" b="0" i="0" u="none" strike="noStrike" cap="none" normalizeH="0" baseline="-30000" dirty="0" smtClean="0">
                <a:ln>
                  <a:noFill/>
                </a:ln>
                <a:solidFill>
                  <a:schemeClr val="tx1"/>
                </a:solidFill>
                <a:effectLst/>
                <a:latin typeface="Arial" panose="020B0604020202020204" pitchFamily="34" charset="0"/>
                <a:ea typeface="Times New Roman" panose="02020603050405020304" pitchFamily="18" charset="0"/>
              </a:rPr>
              <a:t>3</a:t>
            </a:r>
            <a:r>
              <a:rPr kumimoji="0" lang="en-US"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O</a:t>
            </a:r>
            <a:r>
              <a:rPr kumimoji="0" lang="ru-RU" altLang="ru-RU" sz="1200" b="0" i="0" u="none" strike="noStrike" cap="none" normalizeH="0" baseline="-30000" dirty="0" smtClean="0">
                <a:ln>
                  <a:noFill/>
                </a:ln>
                <a:solidFill>
                  <a:schemeClr val="tx1"/>
                </a:solidFill>
                <a:effectLst/>
                <a:latin typeface="Arial" panose="020B0604020202020204" pitchFamily="34" charset="0"/>
                <a:ea typeface="Times New Roman" panose="02020603050405020304" pitchFamily="18" charset="0"/>
              </a:rPr>
              <a:t>8</a:t>
            </a:r>
            <a:r>
              <a:rPr kumimoji="0" lang="ru-RU" altLang="ru-RU" sz="600" b="0" i="0" u="none" strike="noStrike" cap="none" normalizeH="0" baseline="0" dirty="0" smtClean="0">
                <a:ln>
                  <a:noFill/>
                </a:ln>
                <a:solidFill>
                  <a:schemeClr val="tx1"/>
                </a:solidFill>
                <a:effectLst/>
                <a:latin typeface="Arial" panose="020B0604020202020204" pitchFamily="34" charset="0"/>
              </a:rPr>
              <a:t> </a:t>
            </a: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968753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42</a:t>
            </a:fld>
            <a:endParaRPr lang="ru-RU"/>
          </a:p>
        </p:txBody>
      </p:sp>
      <p:sp>
        <p:nvSpPr>
          <p:cNvPr id="3" name="Rectangle 2"/>
          <p:cNvSpPr>
            <a:spLocks noChangeArrowheads="1"/>
          </p:cNvSpPr>
          <p:nvPr/>
        </p:nvSpPr>
        <p:spPr bwMode="auto">
          <a:xfrm>
            <a:off x="209549" y="130283"/>
            <a:ext cx="1717715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3749875175"/>
              </p:ext>
            </p:extLst>
          </p:nvPr>
        </p:nvGraphicFramePr>
        <p:xfrm>
          <a:off x="209550" y="92183"/>
          <a:ext cx="3990109" cy="6727717"/>
        </p:xfrm>
        <a:graphic>
          <a:graphicData uri="http://schemas.openxmlformats.org/presentationml/2006/ole">
            <mc:AlternateContent xmlns:mc="http://schemas.openxmlformats.org/markup-compatibility/2006">
              <mc:Choice xmlns:v="urn:schemas-microsoft-com:vml" Requires="v">
                <p:oleObj spid="_x0000_s50193" name="Visio" r:id="rId3" imgW="6549903" imgH="11059523" progId="Visio.Drawing.11">
                  <p:embed/>
                </p:oleObj>
              </mc:Choice>
              <mc:Fallback>
                <p:oleObj name="Visio" r:id="rId3" imgW="6549903" imgH="11059523"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50" y="92183"/>
                        <a:ext cx="3990109" cy="6727717"/>
                      </a:xfrm>
                      <a:prstGeom prst="rect">
                        <a:avLst/>
                      </a:prstGeom>
                      <a:noFill/>
                    </p:spPr>
                  </p:pic>
                </p:oleObj>
              </mc:Fallback>
            </mc:AlternateContent>
          </a:graphicData>
        </a:graphic>
      </p:graphicFrame>
      <p:sp>
        <p:nvSpPr>
          <p:cNvPr id="5" name="Прямоугольник 4"/>
          <p:cNvSpPr/>
          <p:nvPr/>
        </p:nvSpPr>
        <p:spPr>
          <a:xfrm>
            <a:off x="4447309" y="3309461"/>
            <a:ext cx="4572000" cy="3046988"/>
          </a:xfrm>
          <a:prstGeom prst="rect">
            <a:avLst/>
          </a:prstGeom>
        </p:spPr>
        <p:txBody>
          <a:bodyPr>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19.4. </a:t>
            </a:r>
            <a:r>
              <a:rPr lang="ru-RU" sz="2400" dirty="0">
                <a:latin typeface="Arial" panose="020B0604020202020204" pitchFamily="34" charset="0"/>
                <a:ea typeface="Times New Roman" panose="02020603050405020304" pitchFamily="18" charset="0"/>
                <a:cs typeface="Arial" panose="020B0604020202020204" pitchFamily="34" charset="0"/>
              </a:rPr>
              <a:t>Зависимость скорости реакции, восстановления закиси-окиси урана водородом от температуры и степени восстановления (парциальное давление водорода 50 мм рт. ст.)</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84630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43</a:t>
            </a:fld>
            <a:endParaRPr lang="ru-RU"/>
          </a:p>
        </p:txBody>
      </p:sp>
      <p:pic>
        <p:nvPicPr>
          <p:cNvPr id="49153" name="Picture 1" descr="Ris_2-5 (последни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618" y="123248"/>
            <a:ext cx="4828752" cy="6233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rot="16200000">
            <a:off x="-2385053" y="3039744"/>
            <a:ext cx="6045232" cy="400110"/>
          </a:xfrm>
          <a:prstGeom prst="rect">
            <a:avLst/>
          </a:prstGeom>
        </p:spPr>
        <p:txBody>
          <a:bodyPr wrap="square">
            <a:spAutoFit/>
          </a:bodyPr>
          <a:lstStyle/>
          <a:p>
            <a:r>
              <a:rPr lang="ru-RU" sz="2000" dirty="0">
                <a:latin typeface="Arial" panose="020B0604020202020204" pitchFamily="34" charset="0"/>
                <a:ea typeface="Times New Roman" panose="02020603050405020304" pitchFamily="18" charset="0"/>
              </a:rPr>
              <a:t>Степень восстановления, % восстановления/мин</a:t>
            </a:r>
            <a:endParaRPr lang="ru-RU" sz="2000" dirty="0"/>
          </a:p>
        </p:txBody>
      </p:sp>
      <p:sp>
        <p:nvSpPr>
          <p:cNvPr id="4" name="Прямоугольник 3"/>
          <p:cNvSpPr/>
          <p:nvPr/>
        </p:nvSpPr>
        <p:spPr>
          <a:xfrm>
            <a:off x="0" y="6356350"/>
            <a:ext cx="6229350" cy="400110"/>
          </a:xfrm>
          <a:prstGeom prst="rect">
            <a:avLst/>
          </a:prstGeom>
        </p:spPr>
        <p:txBody>
          <a:bodyPr wrap="square">
            <a:spAutoFit/>
          </a:bodyPr>
          <a:lstStyle/>
          <a:p>
            <a:pPr algn="ctr"/>
            <a:r>
              <a:rPr lang="ru-RU" sz="2000" dirty="0">
                <a:latin typeface="Arial" panose="020B0604020202020204" pitchFamily="34" charset="0"/>
                <a:ea typeface="Times New Roman" panose="02020603050405020304" pitchFamily="18" charset="0"/>
              </a:rPr>
              <a:t>Степень восстановления октаоксида триурана, %</a:t>
            </a:r>
            <a:endParaRPr lang="ru-RU" sz="2000" dirty="0"/>
          </a:p>
        </p:txBody>
      </p:sp>
      <p:sp>
        <p:nvSpPr>
          <p:cNvPr id="5" name="Прямоугольник 4"/>
          <p:cNvSpPr/>
          <p:nvPr/>
        </p:nvSpPr>
        <p:spPr>
          <a:xfrm>
            <a:off x="4414981" y="2386033"/>
            <a:ext cx="4572000" cy="3046988"/>
          </a:xfrm>
          <a:prstGeom prst="rect">
            <a:avLst/>
          </a:prstGeom>
        </p:spPr>
        <p:txBody>
          <a:bodyPr>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19.5</a:t>
            </a:r>
            <a:r>
              <a:rPr lang="ru-RU" sz="2400" dirty="0">
                <a:latin typeface="Arial" panose="020B0604020202020204" pitchFamily="34" charset="0"/>
                <a:ea typeface="Times New Roman" panose="02020603050405020304" pitchFamily="18" charset="0"/>
                <a:cs typeface="Arial" panose="020B0604020202020204" pitchFamily="34" charset="0"/>
              </a:rPr>
              <a:t>. Зависимость скорости реакции восстановления октаоксида триурана водородом от температуры и степени восстановления (парциальное давление водорода 200 мм. рт. ст.)</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4700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44</a:t>
            </a:fld>
            <a:endParaRPr lang="ru-RU"/>
          </a:p>
        </p:txBody>
      </p:sp>
      <p:sp>
        <p:nvSpPr>
          <p:cNvPr id="3" name="Прямоугольник 2"/>
          <p:cNvSpPr/>
          <p:nvPr/>
        </p:nvSpPr>
        <p:spPr>
          <a:xfrm>
            <a:off x="124690" y="380402"/>
            <a:ext cx="8908473" cy="6001643"/>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При 600 и 500 °С постоянство скорости сохраняется до образования твердого продукта состава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2,55</a:t>
            </a:r>
            <a:r>
              <a:rPr lang="ru-RU" sz="2400" dirty="0">
                <a:latin typeface="Arial" panose="020B0604020202020204" pitchFamily="34" charset="0"/>
                <a:ea typeface="Times New Roman" panose="02020603050405020304" pitchFamily="18" charset="0"/>
                <a:cs typeface="Arial" panose="020B0604020202020204" pitchFamily="34" charset="0"/>
              </a:rPr>
              <a:t>, а при 450 °С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2,62</a:t>
            </a:r>
            <a:r>
              <a:rPr lang="ru-RU" sz="2400" dirty="0">
                <a:latin typeface="Arial" panose="020B0604020202020204" pitchFamily="34" charset="0"/>
                <a:ea typeface="Times New Roman" panose="02020603050405020304" pitchFamily="18" charset="0"/>
                <a:cs typeface="Arial" panose="020B0604020202020204" pitchFamily="34" charset="0"/>
              </a:rPr>
              <a:t>. После этого по мере дальнейшего хода процесса скорость падает. При всех температурах падение скорости продолжается до образования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2,45</a:t>
            </a:r>
            <a:r>
              <a:rPr lang="ru-RU" sz="2400" dirty="0">
                <a:latin typeface="Arial" panose="020B0604020202020204" pitchFamily="34" charset="0"/>
                <a:ea typeface="Times New Roman" panose="02020603050405020304" pitchFamily="18" charset="0"/>
                <a:cs typeface="Arial" panose="020B0604020202020204" pitchFamily="34" charset="0"/>
              </a:rPr>
              <a:t>; затем процесс развивается с некоторой новой постоянной скоростью. Горизонтальный участок кинетической кривой, соответствующий этому этапу восстановления, заканчивается образованием продукта состава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2,3</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2,28</a:t>
            </a:r>
            <a:r>
              <a:rPr lang="ru-RU" sz="2400" dirty="0">
                <a:latin typeface="Arial" panose="020B0604020202020204" pitchFamily="34" charset="0"/>
                <a:ea typeface="Times New Roman" panose="02020603050405020304" pitchFamily="18" charset="0"/>
                <a:cs typeface="Arial" panose="020B0604020202020204" pitchFamily="34" charset="0"/>
              </a:rPr>
              <a:t>. На последнем этапе восстановления скорость постепенно падает практически до нуля. При 650 °С картина несколько изменяется. Процесс начинается с максимальной скоростью, которая постепенно уменьшается. Уменьшение скорости прекращается при достижении состава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2,45</a:t>
            </a:r>
            <a:r>
              <a:rPr lang="ru-RU" sz="2400" dirty="0">
                <a:latin typeface="Arial" panose="020B0604020202020204" pitchFamily="34" charset="0"/>
                <a:ea typeface="Times New Roman" panose="02020603050405020304" pitchFamily="18" charset="0"/>
                <a:cs typeface="Arial" panose="020B0604020202020204" pitchFamily="34" charset="0"/>
              </a:rPr>
              <a:t>. Последующие этапы восстановления аналогичны уже рассмотренным.</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92897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45</a:t>
            </a:fld>
            <a:endParaRPr lang="ru-RU"/>
          </a:p>
        </p:txBody>
      </p:sp>
      <p:sp>
        <p:nvSpPr>
          <p:cNvPr id="3" name="Прямоугольник 2"/>
          <p:cNvSpPr/>
          <p:nvPr/>
        </p:nvSpPr>
        <p:spPr>
          <a:xfrm>
            <a:off x="78510" y="76538"/>
            <a:ext cx="8973126" cy="1754326"/>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При давлении водорода 50 мм рт. ст. и температуре 650 °С и ниже в начале восстановления скорость возрастает по мере развития процесса. Затем восстановление протекает с некоторой постоянной скоростью; в дальнейшем процесс идет так же, как при давлении водорода 200 мм рт. </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dirty="0">
                <a:latin typeface="Arial" panose="020B0604020202020204" pitchFamily="34" charset="0"/>
                <a:ea typeface="Times New Roman" panose="02020603050405020304" pitchFamily="18" charset="0"/>
                <a:cs typeface="Arial" panose="020B0604020202020204" pitchFamily="34" charset="0"/>
              </a:rPr>
              <a:t>т.</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10" y="1775388"/>
            <a:ext cx="8973126" cy="1089529"/>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При 700 °С и давлении водорода 50 мм. рт. </a:t>
            </a:r>
            <a:r>
              <a:rPr lang="en-US" sz="2400" dirty="0">
                <a:latin typeface="Arial" panose="020B0604020202020204" pitchFamily="34" charset="0"/>
                <a:ea typeface="Times New Roman" panose="02020603050405020304" pitchFamily="18" charset="0"/>
                <a:cs typeface="Arial" panose="020B0604020202020204" pitchFamily="34" charset="0"/>
              </a:rPr>
              <a:t>cm</a:t>
            </a:r>
            <a:r>
              <a:rPr lang="ru-RU" sz="2400" dirty="0">
                <a:latin typeface="Arial" panose="020B0604020202020204" pitchFamily="34" charset="0"/>
                <a:ea typeface="Times New Roman" panose="02020603050405020304" pitchFamily="18" charset="0"/>
                <a:cs typeface="Arial" panose="020B0604020202020204" pitchFamily="34" charset="0"/>
              </a:rPr>
              <a:t>. процесс восстановления протекает с постоянной скоростью до достижения степени восстановления, равной 70 %.</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78510" y="2819879"/>
            <a:ext cx="8973126" cy="2419124"/>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Кажущаяся </a:t>
            </a:r>
            <a:r>
              <a:rPr lang="ru-RU" sz="2400" dirty="0" smtClean="0">
                <a:latin typeface="Arial" panose="020B0604020202020204" pitchFamily="34" charset="0"/>
                <a:ea typeface="Times New Roman" panose="02020603050405020304" pitchFamily="18" charset="0"/>
                <a:cs typeface="Arial" panose="020B0604020202020204" pitchFamily="34" charset="0"/>
              </a:rPr>
              <a:t>энергия </a:t>
            </a:r>
            <a:r>
              <a:rPr lang="ru-RU" sz="2400" dirty="0">
                <a:latin typeface="Arial" panose="020B0604020202020204" pitchFamily="34" charset="0"/>
                <a:ea typeface="Times New Roman" panose="02020603050405020304" pitchFamily="18" charset="0"/>
                <a:cs typeface="Arial" panose="020B0604020202020204" pitchFamily="34" charset="0"/>
              </a:rPr>
              <a:t>активации (</a:t>
            </a:r>
            <a:r>
              <a:rPr lang="en-US" sz="2400" dirty="0">
                <a:latin typeface="Arial" panose="020B0604020202020204" pitchFamily="34" charset="0"/>
                <a:ea typeface="Times New Roman" panose="02020603050405020304" pitchFamily="18" charset="0"/>
                <a:cs typeface="Arial" panose="020B0604020202020204" pitchFamily="34" charset="0"/>
              </a:rPr>
              <a:t>E</a:t>
            </a:r>
            <a:r>
              <a:rPr lang="en-US" sz="2400" baseline="-25000" dirty="0">
                <a:latin typeface="Arial" panose="020B0604020202020204" pitchFamily="34" charset="0"/>
                <a:ea typeface="Times New Roman" panose="02020603050405020304" pitchFamily="18" charset="0"/>
                <a:cs typeface="Arial" panose="020B0604020202020204" pitchFamily="34" charset="0"/>
              </a:rPr>
              <a:t>a</a:t>
            </a:r>
            <a:r>
              <a:rPr lang="ru-RU" sz="2400" dirty="0">
                <a:latin typeface="Arial" panose="020B0604020202020204" pitchFamily="34" charset="0"/>
                <a:ea typeface="Times New Roman" panose="02020603050405020304" pitchFamily="18" charset="0"/>
                <a:cs typeface="Arial" panose="020B0604020202020204" pitchFamily="34" charset="0"/>
              </a:rPr>
              <a:t>) при давлении водорода 200 мм рт. ст.</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и степени восстановления 40 % равна 86,31 кДж/моль; при степени восстановления 10 % она составляет 89,67 кДж/моль. При давлении водорода 50 мм рт. ст.</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и степени восстановления 40 % кажущаяся энергия активации равна 63,69 кДж/моль, при степени восстановления 15 % она составляет 72,94 кДж/моль.</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78510" y="5183500"/>
            <a:ext cx="8973126" cy="1421928"/>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Значительное влияние на скорость процесса восстановления октаоксида триурана оказывает парциальное давление водорода. Данные по скорости восстановления приведены на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19.6</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58851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46</a:t>
            </a:fld>
            <a:endParaRPr lang="ru-RU"/>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46084" name="Picture 4" descr="Ris_2-6 (последни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788" y="187900"/>
            <a:ext cx="3868449" cy="596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rot="16200000">
            <a:off x="-2588376" y="2971328"/>
            <a:ext cx="6202218" cy="400110"/>
          </a:xfrm>
          <a:prstGeom prst="rect">
            <a:avLst/>
          </a:prstGeom>
        </p:spPr>
        <p:txBody>
          <a:bodyPr wrap="square">
            <a:spAutoFit/>
          </a:bodyPr>
          <a:lstStyle/>
          <a:p>
            <a:r>
              <a:rPr lang="ru-RU" sz="2000" dirty="0">
                <a:latin typeface="Arial" panose="020B0604020202020204" pitchFamily="34" charset="0"/>
                <a:ea typeface="Times New Roman" panose="02020603050405020304" pitchFamily="18" charset="0"/>
              </a:rPr>
              <a:t>Скорость восстановления, % восстановления/мин</a:t>
            </a:r>
            <a:endParaRPr lang="ru-RU" sz="2000" dirty="0"/>
          </a:p>
        </p:txBody>
      </p:sp>
      <p:sp>
        <p:nvSpPr>
          <p:cNvPr id="7" name="Прямоугольник 6"/>
          <p:cNvSpPr/>
          <p:nvPr/>
        </p:nvSpPr>
        <p:spPr>
          <a:xfrm>
            <a:off x="832860" y="6130607"/>
            <a:ext cx="3471285" cy="707886"/>
          </a:xfrm>
          <a:prstGeom prst="rect">
            <a:avLst/>
          </a:prstGeom>
        </p:spPr>
        <p:txBody>
          <a:bodyPr wrap="square">
            <a:spAutoFit/>
          </a:bodyPr>
          <a:lstStyle/>
          <a:p>
            <a:pPr algn="ctr"/>
            <a:r>
              <a:rPr lang="ru-RU" sz="2000" dirty="0">
                <a:latin typeface="Arial" panose="020B0604020202020204" pitchFamily="34" charset="0"/>
                <a:ea typeface="Times New Roman" panose="02020603050405020304" pitchFamily="18" charset="0"/>
              </a:rPr>
              <a:t>Степень восстановления октаоксида триурана, %</a:t>
            </a:r>
            <a:endParaRPr lang="ru-RU" sz="2000" dirty="0"/>
          </a:p>
        </p:txBody>
      </p:sp>
      <p:sp>
        <p:nvSpPr>
          <p:cNvPr id="8" name="Прямоугольник 7"/>
          <p:cNvSpPr/>
          <p:nvPr/>
        </p:nvSpPr>
        <p:spPr>
          <a:xfrm>
            <a:off x="4304145" y="1979182"/>
            <a:ext cx="4849092" cy="3416320"/>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19.6</a:t>
            </a:r>
            <a:r>
              <a:rPr lang="ru-RU" sz="2400" dirty="0">
                <a:latin typeface="Arial" panose="020B0604020202020204" pitchFamily="34" charset="0"/>
                <a:ea typeface="Times New Roman" panose="02020603050405020304" pitchFamily="18" charset="0"/>
                <a:cs typeface="Arial" panose="020B0604020202020204" pitchFamily="34" charset="0"/>
              </a:rPr>
              <a:t>. Зависимость скорости реакции восстановления </a:t>
            </a:r>
            <a:r>
              <a:rPr lang="ru-RU" sz="2400" dirty="0" smtClean="0">
                <a:latin typeface="Arial" panose="020B0604020202020204" pitchFamily="34" charset="0"/>
                <a:ea typeface="Times New Roman" panose="02020603050405020304" pitchFamily="18" charset="0"/>
                <a:cs typeface="Arial" panose="020B0604020202020204" pitchFamily="34" charset="0"/>
              </a:rPr>
              <a:t>октаоксида триурана </a:t>
            </a:r>
            <a:r>
              <a:rPr lang="ru-RU" sz="2400" dirty="0">
                <a:latin typeface="Arial" panose="020B0604020202020204" pitchFamily="34" charset="0"/>
                <a:ea typeface="Times New Roman" panose="02020603050405020304" pitchFamily="18" charset="0"/>
                <a:cs typeface="Arial" panose="020B0604020202020204" pitchFamily="34" charset="0"/>
              </a:rPr>
              <a:t>водородом от парциального давления водорода и от степени восстановления при различных значениях парциального давления (мм. рт. ст.); температура 600 °С</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2199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47</a:t>
            </a:fld>
            <a:endParaRPr lang="ru-RU"/>
          </a:p>
        </p:txBody>
      </p:sp>
      <p:sp>
        <p:nvSpPr>
          <p:cNvPr id="3" name="Прямоугольник 2"/>
          <p:cNvSpPr/>
          <p:nvPr/>
        </p:nvSpPr>
        <p:spPr>
          <a:xfrm>
            <a:off x="115455" y="113620"/>
            <a:ext cx="8954654" cy="2677656"/>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соответствии с данными, приведенными на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19.6</a:t>
            </a:r>
            <a:r>
              <a:rPr lang="ru-RU" sz="2400" dirty="0">
                <a:latin typeface="Arial" panose="020B0604020202020204" pitchFamily="34" charset="0"/>
                <a:ea typeface="Times New Roman" panose="02020603050405020304" pitchFamily="18" charset="0"/>
                <a:cs typeface="Arial" panose="020B0604020202020204" pitchFamily="34" charset="0"/>
              </a:rPr>
              <a:t>, при 600 °С и давлении водорода 400 </a:t>
            </a:r>
            <a:r>
              <a:rPr lang="ru-RU" sz="2400" i="1" dirty="0">
                <a:latin typeface="Arial" panose="020B0604020202020204" pitchFamily="34" charset="0"/>
                <a:ea typeface="Times New Roman" panose="02020603050405020304" pitchFamily="18" charset="0"/>
                <a:cs typeface="Arial" panose="020B0604020202020204" pitchFamily="34" charset="0"/>
              </a:rPr>
              <a:t>мм рт. ст.</a:t>
            </a:r>
            <a:r>
              <a:rPr lang="ru-RU" sz="2400" dirty="0">
                <a:latin typeface="Arial" panose="020B0604020202020204" pitchFamily="34" charset="0"/>
                <a:ea typeface="Times New Roman" panose="02020603050405020304" pitchFamily="18" charset="0"/>
                <a:cs typeface="Arial" panose="020B0604020202020204" pitchFamily="34" charset="0"/>
              </a:rPr>
              <a:t> восстановление начинается с максимальной скоростью, которая затем непрерывно уменьшается до практически полного прекращения процесса. При более низком парциальном давлении водорода отмечаются примерно те же закономерности, которые подробно обсуждены выше.</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115455" y="2726624"/>
            <a:ext cx="8954654"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Давление водорода выше 300-400 мм рт. ст. сравнительно мало сказывается начальной скорости процесса.</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115455" y="3428317"/>
            <a:ext cx="8954654"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«Фазовые» превращения в процессе восстановления октаоксида триурана до диоксида при температуре 500 °С и выше отвечают схеме:</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15455" y="4490100"/>
            <a:ext cx="6248400"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8</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2,6±</a:t>
            </a:r>
            <a:r>
              <a:rPr lang="en-US" sz="2400" baseline="-25000" dirty="0">
                <a:latin typeface="Arial" panose="020B0604020202020204" pitchFamily="34" charset="0"/>
                <a:ea typeface="Times New Roman" panose="02020603050405020304" pitchFamily="18" charset="0"/>
                <a:cs typeface="Arial" panose="020B0604020202020204" pitchFamily="34" charset="0"/>
              </a:rPr>
              <a:t>x</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9</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2+х</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7909214" y="4490100"/>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19.18</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115455" y="4924003"/>
            <a:ext cx="3080327" cy="461665"/>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где </a:t>
            </a:r>
            <a:r>
              <a:rPr lang="ru-RU" sz="2400" dirty="0" err="1">
                <a:latin typeface="Arial" panose="020B0604020202020204" pitchFamily="34" charset="0"/>
                <a:ea typeface="Times New Roman" panose="02020603050405020304" pitchFamily="18" charset="0"/>
                <a:cs typeface="Arial" panose="020B0604020202020204" pitchFamily="34" charset="0"/>
              </a:rPr>
              <a:t>х</a:t>
            </a:r>
            <a:r>
              <a:rPr lang="ru-RU" sz="2400" baseline="-25000" dirty="0" err="1">
                <a:latin typeface="Arial" panose="020B0604020202020204" pitchFamily="34" charset="0"/>
                <a:ea typeface="Times New Roman" panose="02020603050405020304" pitchFamily="18" charset="0"/>
                <a:cs typeface="Arial" panose="020B0604020202020204" pitchFamily="34" charset="0"/>
              </a:rPr>
              <a:t>макс</a:t>
            </a:r>
            <a:r>
              <a:rPr lang="ru-RU" sz="2400" dirty="0">
                <a:latin typeface="Arial" panose="020B0604020202020204" pitchFamily="34" charset="0"/>
                <a:ea typeface="Times New Roman" panose="02020603050405020304" pitchFamily="18" charset="0"/>
                <a:cs typeface="Arial" panose="020B0604020202020204" pitchFamily="34" charset="0"/>
              </a:rPr>
              <a:t> = 0,16-0,14.</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115455" y="5332150"/>
            <a:ext cx="8954654"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Переход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8</a:t>
            </a:r>
            <a:r>
              <a:rPr lang="ru-RU" sz="2400" dirty="0">
                <a:latin typeface="Arial" panose="020B0604020202020204" pitchFamily="34" charset="0"/>
                <a:ea typeface="Times New Roman" panose="02020603050405020304" pitchFamily="18" charset="0"/>
                <a:cs typeface="Arial" panose="020B0604020202020204" pitchFamily="34" charset="0"/>
              </a:rPr>
              <a:t> в фазу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2,6±</a:t>
            </a:r>
            <a:r>
              <a:rPr lang="en-US" sz="2400" baseline="-25000" dirty="0">
                <a:latin typeface="Arial" panose="020B0604020202020204" pitchFamily="34" charset="0"/>
                <a:ea typeface="Times New Roman" panose="02020603050405020304" pitchFamily="18" charset="0"/>
                <a:cs typeface="Arial" panose="020B0604020202020204" pitchFamily="34" charset="0"/>
              </a:rPr>
              <a:t>x</a:t>
            </a:r>
            <a:r>
              <a:rPr lang="ru-RU" sz="2400" dirty="0">
                <a:latin typeface="Arial" panose="020B0604020202020204" pitchFamily="34" charset="0"/>
                <a:ea typeface="Times New Roman" panose="02020603050405020304" pitchFamily="18" charset="0"/>
                <a:cs typeface="Arial" panose="020B0604020202020204" pitchFamily="34" charset="0"/>
              </a:rPr>
              <a:t> совершается в кинетическом режиме; лимитирующей стадией является поверхностная реакция между адсорбированным водородом и кислородом оксида.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00423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48</a:t>
            </a:fld>
            <a:endParaRPr lang="ru-RU"/>
          </a:p>
        </p:txBody>
      </p:sp>
      <p:sp>
        <p:nvSpPr>
          <p:cNvPr id="3" name="Прямоугольник 2"/>
          <p:cNvSpPr/>
          <p:nvPr/>
        </p:nvSpPr>
        <p:spPr>
          <a:xfrm>
            <a:off x="96982" y="104384"/>
            <a:ext cx="8936182" cy="2677656"/>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Скорость этой реакции </a:t>
            </a:r>
            <a:r>
              <a:rPr lang="ru-RU" sz="2400" dirty="0" err="1">
                <a:latin typeface="Arial" panose="020B0604020202020204" pitchFamily="34" charset="0"/>
                <a:ea typeface="Times New Roman" panose="02020603050405020304" pitchFamily="18" charset="0"/>
                <a:cs typeface="Arial" panose="020B0604020202020204" pitchFamily="34" charset="0"/>
              </a:rPr>
              <a:t>прямопропорциональна</a:t>
            </a:r>
            <a:r>
              <a:rPr lang="ru-RU" sz="2400" dirty="0">
                <a:latin typeface="Arial" panose="020B0604020202020204" pitchFamily="34" charset="0"/>
                <a:ea typeface="Times New Roman" panose="02020603050405020304" pitchFamily="18" charset="0"/>
                <a:cs typeface="Arial" panose="020B0604020202020204" pitchFamily="34" charset="0"/>
              </a:rPr>
              <a:t> концентрации водорода и кислорода на поверхности оксида. Концентрация же адсорбированного водорода при заданных температуре и давлении в значительной степени зависит от адсорбционной способности поверхности оксида. Последняя чрезвычайно чувствительна к структурным нарушениям в кристалле.</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96982" y="2755450"/>
            <a:ext cx="8936182" cy="4154984"/>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В ПРОЦЕССЕ ОТЩЕПЛЕНИЯ КИСЛОРОДА ОТ ОКСИДА, </a:t>
            </a:r>
            <a:r>
              <a:rPr lang="ru-RU" sz="2400" dirty="0" smtClean="0">
                <a:latin typeface="Arial" panose="020B0604020202020204" pitchFamily="34" charset="0"/>
                <a:ea typeface="Times New Roman" panose="02020603050405020304" pitchFamily="18" charset="0"/>
                <a:cs typeface="Arial" panose="020B0604020202020204" pitchFamily="34" charset="0"/>
              </a:rPr>
              <a:t>т.е</a:t>
            </a:r>
            <a:r>
              <a:rPr lang="ru-RU" sz="2400" dirty="0">
                <a:latin typeface="Arial" panose="020B0604020202020204" pitchFamily="34" charset="0"/>
                <a:ea typeface="Times New Roman" panose="02020603050405020304" pitchFamily="18" charset="0"/>
                <a:cs typeface="Arial" panose="020B0604020202020204" pitchFamily="34" charset="0"/>
              </a:rPr>
              <a:t>. его восстановления,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НАРУШАЕТСЯ УПОРЯДОЧЕННАЯ СТРУКТУРА КРИСТАЛЛА И НЕПРЕРЫВНО ОБРАЗУЮТСЯ НОВЫЕ АКТИВНЫЕ ЦЕНТРЫ.</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Рост числа их способствует адсорбции водорода, увеличению его концентрации на поверхности оксида, а тем самым и увеличению скорости поверхностной реакции. В то же время уменьшается концентрация кислорода в поверхностном слое оксида, что вызывает падение скорости поверхностной реакции. Следовательно, одновременно действуют два фактора в двух взаимно противоположных направлениях.</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64734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49</a:t>
            </a:fld>
            <a:endParaRPr lang="ru-RU"/>
          </a:p>
        </p:txBody>
      </p:sp>
      <p:sp>
        <p:nvSpPr>
          <p:cNvPr id="3" name="Прямоугольник 2"/>
          <p:cNvSpPr/>
          <p:nvPr/>
        </p:nvSpPr>
        <p:spPr>
          <a:xfrm>
            <a:off x="87744" y="86142"/>
            <a:ext cx="8963891" cy="4081117"/>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В самом начале восстановления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РЕШАЮЩЕЕ ЗНАЧЕНИЕ ИМЕЕТ УВЕЛИЧЕНИЕ ЧИСЛА АКТИВНЫХ ЦЕНТРОВ, ОБРАЗОВАНИЕ КОТОРЫХ ПРОИСХОДИТ ПО ЦЕПНОМУ МЕХАНИЗМУ; </a:t>
            </a:r>
            <a:r>
              <a:rPr lang="ru-RU" sz="2400" dirty="0" smtClean="0">
                <a:latin typeface="Arial" panose="020B0604020202020204" pitchFamily="34" charset="0"/>
                <a:ea typeface="Times New Roman" panose="02020603050405020304" pitchFamily="18" charset="0"/>
                <a:cs typeface="Arial" panose="020B0604020202020204" pitchFamily="34" charset="0"/>
              </a:rPr>
              <a:t>поэтому </a:t>
            </a:r>
            <a:r>
              <a:rPr lang="ru-RU" sz="2400" dirty="0">
                <a:latin typeface="Arial" panose="020B0604020202020204" pitchFamily="34" charset="0"/>
                <a:ea typeface="Times New Roman" panose="02020603050405020304" pitchFamily="18" charset="0"/>
                <a:cs typeface="Arial" panose="020B0604020202020204" pitchFamily="34" charset="0"/>
              </a:rPr>
              <a:t>скорость поверхностной реакции, а, следовательно, и суммарная скорость процесса возрастают по мере увеличения степени восстановления. Этим объясняется наличие участка с возрастающей скоростью при давлении водорода 50 мм рт. ст. При 200 мм рт. ст. этот этап протекает чрезвычайно быстро. В известный момент времени действие двух указанных факторов уравновешивается, и процесс начинает протекать с постоянной скоростью.</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87743" y="4103729"/>
            <a:ext cx="8963891" cy="3083921"/>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Увеличение числа активных центров на поверхности может происходить только до определенного значения, после чего наблюдается их стабилизация. Концентрация же кислорода в конденсированной фазе по мере развития процесса непрерывно уменьшается. Этим объясняется тот факт, что конечные этапы восстановления фазы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2,6+</a:t>
            </a:r>
            <a:r>
              <a:rPr lang="en-US" sz="2400" baseline="-25000" dirty="0">
                <a:latin typeface="Arial" panose="020B0604020202020204" pitchFamily="34" charset="0"/>
                <a:ea typeface="Times New Roman" panose="02020603050405020304" pitchFamily="18" charset="0"/>
                <a:cs typeface="Arial" panose="020B0604020202020204" pitchFamily="34" charset="0"/>
              </a:rPr>
              <a:t>x</a:t>
            </a:r>
            <a:r>
              <a:rPr lang="en-US" sz="24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(постепенный переход в </a:t>
            </a:r>
            <a:r>
              <a:rPr lang="ru-RU" sz="2400" dirty="0" smtClean="0">
                <a:latin typeface="Arial" panose="020B0604020202020204" pitchFamily="34" charset="0"/>
                <a:ea typeface="Times New Roman" panose="02020603050405020304" pitchFamily="18" charset="0"/>
                <a:cs typeface="Arial" panose="020B0604020202020204" pitchFamily="34" charset="0"/>
              </a:rPr>
              <a:t>фазу </a:t>
            </a:r>
            <a:r>
              <a:rPr lang="en-US" altLang="ru-RU" sz="2400" dirty="0" smtClean="0">
                <a:latin typeface="Arial" panose="020B0604020202020204" pitchFamily="34" charset="0"/>
                <a:ea typeface="Times New Roman" panose="02020603050405020304" pitchFamily="18" charset="0"/>
              </a:rPr>
              <a:t>U</a:t>
            </a:r>
            <a:r>
              <a:rPr lang="ru-RU" altLang="ru-RU" sz="2400" dirty="0" smtClean="0">
                <a:latin typeface="Arial" panose="020B0604020202020204" pitchFamily="34" charset="0"/>
                <a:ea typeface="Times New Roman" panose="02020603050405020304" pitchFamily="18" charset="0"/>
              </a:rPr>
              <a:t>О    </a:t>
            </a:r>
            <a:r>
              <a:rPr lang="ru-RU" sz="2400" dirty="0" smtClean="0">
                <a:latin typeface="Arial" panose="020B0604020202020204" pitchFamily="34" charset="0"/>
                <a:cs typeface="Arial" panose="020B0604020202020204" pitchFamily="34" charset="0"/>
              </a:rPr>
              <a:t>)</a:t>
            </a:r>
            <a:r>
              <a:rPr lang="ru-RU" dirty="0" smtClean="0"/>
              <a:t> </a:t>
            </a:r>
            <a:r>
              <a:rPr lang="ru-RU" sz="2400" dirty="0">
                <a:latin typeface="Arial" panose="020B0604020202020204" pitchFamily="34" charset="0"/>
                <a:cs typeface="Arial" panose="020B0604020202020204" pitchFamily="34" charset="0"/>
              </a:rPr>
              <a:t>во всех случаях протекают с непрерывно уменьшающейся скоростью.</a:t>
            </a:r>
            <a:r>
              <a:rPr lang="ru-RU" sz="2400" dirty="0" smtClean="0">
                <a:latin typeface="Arial" panose="020B0604020202020204" pitchFamily="34" charset="0"/>
                <a:cs typeface="Arial" panose="020B0604020202020204" pitchFamily="34" charset="0"/>
              </a:rPr>
              <a:t> </a:t>
            </a:r>
            <a:endParaRPr lang="ru-RU" altLang="ru-RU" sz="2400" dirty="0">
              <a:latin typeface="Arial" panose="020B0604020202020204" pitchFamily="34" charset="0"/>
              <a:cs typeface="Arial" panose="020B0604020202020204" pitchFamily="34" charset="0"/>
            </a:endParaRPr>
          </a:p>
          <a:p>
            <a:pPr indent="268288" algn="just">
              <a:lnSpc>
                <a:spcPct val="90000"/>
              </a:lnSpc>
            </a:pPr>
            <a:endParaRPr lang="ru-RU" sz="2400" dirty="0">
              <a:latin typeface="Arial" panose="020B0604020202020204" pitchFamily="34" charset="0"/>
              <a:cs typeface="Arial" panose="020B0604020202020204" pitchFamily="34" charset="0"/>
            </a:endParaRPr>
          </a:p>
        </p:txBody>
      </p:sp>
      <p:graphicFrame>
        <p:nvGraphicFramePr>
          <p:cNvPr id="9" name="Объект 8"/>
          <p:cNvGraphicFramePr>
            <a:graphicFrameLocks noChangeAspect="1"/>
          </p:cNvGraphicFramePr>
          <p:nvPr>
            <p:extLst>
              <p:ext uri="{D42A27DB-BD31-4B8C-83A1-F6EECF244321}">
                <p14:modId xmlns:p14="http://schemas.microsoft.com/office/powerpoint/2010/main" val="306884774"/>
              </p:ext>
            </p:extLst>
          </p:nvPr>
        </p:nvGraphicFramePr>
        <p:xfrm>
          <a:off x="3255808" y="5962589"/>
          <a:ext cx="942612" cy="548030"/>
        </p:xfrm>
        <a:graphic>
          <a:graphicData uri="http://schemas.openxmlformats.org/presentationml/2006/ole">
            <mc:AlternateContent xmlns:mc="http://schemas.openxmlformats.org/markup-compatibility/2006">
              <mc:Choice xmlns:v="urn:schemas-microsoft-com:vml" Requires="v">
                <p:oleObj spid="_x0000_s43027" r:id="rId3" imgW="406224" imgH="241195" progId="Equation.3">
                  <p:embed/>
                </p:oleObj>
              </mc:Choice>
              <mc:Fallback>
                <p:oleObj r:id="rId3" imgW="406224" imgH="24119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5808" y="5962589"/>
                        <a:ext cx="942612" cy="548030"/>
                      </a:xfrm>
                      <a:prstGeom prst="rect">
                        <a:avLst/>
                      </a:prstGeom>
                      <a:noFill/>
                    </p:spPr>
                  </p:pic>
                </p:oleObj>
              </mc:Fallback>
            </mc:AlternateContent>
          </a:graphicData>
        </a:graphic>
      </p:graphicFrame>
      <p:sp>
        <p:nvSpPr>
          <p:cNvPr id="10" name="Rectangle 6"/>
          <p:cNvSpPr>
            <a:spLocks noChangeArrowheads="1"/>
          </p:cNvSpPr>
          <p:nvPr/>
        </p:nvSpPr>
        <p:spPr bwMode="auto">
          <a:xfrm>
            <a:off x="0" y="238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600" b="0" i="0" u="none" strike="noStrike" cap="none" normalizeH="0" baseline="0" smtClean="0">
                <a:ln>
                  <a:noFill/>
                </a:ln>
                <a:solidFill>
                  <a:schemeClr val="tx1"/>
                </a:solidFill>
                <a:effectLst/>
                <a:latin typeface="Arial" panose="020B0604020202020204" pitchFamily="34"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472995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457950" y="6263991"/>
            <a:ext cx="2057400" cy="365125"/>
          </a:xfrm>
        </p:spPr>
        <p:txBody>
          <a:bodyPr/>
          <a:lstStyle/>
          <a:p>
            <a:fld id="{491FB7FE-D023-4867-BA7C-B0824268603F}" type="slidenum">
              <a:rPr lang="ru-RU" smtClean="0"/>
              <a:t>50</a:t>
            </a:fld>
            <a:endParaRPr lang="ru-RU"/>
          </a:p>
        </p:txBody>
      </p:sp>
      <p:sp>
        <p:nvSpPr>
          <p:cNvPr id="3" name="Прямоугольник 2"/>
          <p:cNvSpPr/>
          <p:nvPr/>
        </p:nvSpPr>
        <p:spPr>
          <a:xfrm>
            <a:off x="78509" y="76308"/>
            <a:ext cx="8991600"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Вторые горизонтальные участки кривых соответствуют фазовому переходу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smtClean="0">
                <a:latin typeface="Arial" panose="020B0604020202020204" pitchFamily="34" charset="0"/>
                <a:ea typeface="Times New Roman" panose="02020603050405020304" pitchFamily="18" charset="0"/>
                <a:cs typeface="Arial" panose="020B0604020202020204" pitchFamily="34" charset="0"/>
              </a:rPr>
              <a:t>О     </a:t>
            </a:r>
            <a:r>
              <a:rPr lang="ru-RU" sz="2400" dirty="0" smtClean="0">
                <a:latin typeface="Times New Roman" panose="02020603050405020304" pitchFamily="18" charset="0"/>
                <a:ea typeface="Times New Roman" panose="02020603050405020304" pitchFamily="18" charset="0"/>
              </a:rPr>
              <a:t>→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9</a:t>
            </a:r>
            <a:r>
              <a:rPr lang="ru-RU" sz="2400" dirty="0">
                <a:latin typeface="Arial" panose="020B0604020202020204" pitchFamily="34" charset="0"/>
                <a:ea typeface="Times New Roman" panose="02020603050405020304" pitchFamily="18" charset="0"/>
                <a:cs typeface="Arial" panose="020B0604020202020204" pitchFamily="34" charset="0"/>
              </a:rPr>
              <a:t>. Этот переход совершается с постоянной скоростью в кинетическом </a:t>
            </a:r>
            <a:r>
              <a:rPr lang="ru-RU" sz="2400" dirty="0" smtClean="0">
                <a:latin typeface="Arial" panose="020B0604020202020204" pitchFamily="34" charset="0"/>
                <a:ea typeface="Times New Roman" panose="02020603050405020304" pitchFamily="18" charset="0"/>
                <a:cs typeface="Arial" panose="020B0604020202020204" pitchFamily="34" charset="0"/>
              </a:rPr>
              <a:t>режиме</a:t>
            </a:r>
            <a:r>
              <a:rPr lang="ru-RU" sz="2400" dirty="0">
                <a:latin typeface="Arial" panose="020B0604020202020204" pitchFamily="34" charset="0"/>
                <a:ea typeface="Times New Roman" panose="02020603050405020304" pitchFamily="18" charset="0"/>
                <a:cs typeface="Arial" panose="020B0604020202020204" pitchFamily="34" charset="0"/>
              </a:rPr>
              <a:t>. На этом этапе восстановления скорость прямо пропорциональна </a:t>
            </a:r>
            <a:r>
              <a:rPr lang="ru-RU" sz="2400" dirty="0" smtClean="0">
                <a:latin typeface="Arial" panose="020B0604020202020204" pitchFamily="34" charset="0"/>
                <a:ea typeface="Times New Roman" panose="02020603050405020304" pitchFamily="18" charset="0"/>
                <a:cs typeface="Arial" panose="020B0604020202020204" pitchFamily="34" charset="0"/>
              </a:rPr>
              <a:t>давлению </a:t>
            </a:r>
            <a:endParaRPr lang="ru-RU" sz="2400" dirty="0">
              <a:latin typeface="Arial" panose="020B0604020202020204" pitchFamily="34" charset="0"/>
              <a:cs typeface="Arial" panose="020B0604020202020204" pitchFamily="34" charset="0"/>
            </a:endParaRPr>
          </a:p>
        </p:txBody>
      </p:sp>
      <p:sp>
        <p:nvSpPr>
          <p:cNvPr id="4" name="Rectangle 2"/>
          <p:cNvSpPr>
            <a:spLocks noChangeArrowheads="1"/>
          </p:cNvSpPr>
          <p:nvPr/>
        </p:nvSpPr>
        <p:spPr bwMode="auto">
          <a:xfrm>
            <a:off x="1394691" y="193963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3765836017"/>
              </p:ext>
            </p:extLst>
          </p:nvPr>
        </p:nvGraphicFramePr>
        <p:xfrm>
          <a:off x="3925455" y="437110"/>
          <a:ext cx="840509" cy="488668"/>
        </p:xfrm>
        <a:graphic>
          <a:graphicData uri="http://schemas.openxmlformats.org/presentationml/2006/ole">
            <mc:AlternateContent xmlns:mc="http://schemas.openxmlformats.org/markup-compatibility/2006">
              <mc:Choice xmlns:v="urn:schemas-microsoft-com:vml" Requires="v">
                <p:oleObj spid="_x0000_s42024" r:id="rId3" imgW="406224" imgH="241195" progId="Equation.3">
                  <p:embed/>
                </p:oleObj>
              </mc:Choice>
              <mc:Fallback>
                <p:oleObj r:id="rId3" imgW="406224" imgH="241195"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5455" y="437110"/>
                        <a:ext cx="840509" cy="488668"/>
                      </a:xfrm>
                      <a:prstGeom prst="rect">
                        <a:avLst/>
                      </a:prstGeom>
                      <a:noFill/>
                    </p:spPr>
                  </p:pic>
                </p:oleObj>
              </mc:Fallback>
            </mc:AlternateContent>
          </a:graphicData>
        </a:graphic>
      </p:graphicFrame>
      <p:sp>
        <p:nvSpPr>
          <p:cNvPr id="6" name="Rectangle 4"/>
          <p:cNvSpPr>
            <a:spLocks noChangeArrowheads="1"/>
          </p:cNvSpPr>
          <p:nvPr/>
        </p:nvSpPr>
        <p:spPr bwMode="auto">
          <a:xfrm>
            <a:off x="632691" y="262301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3567174448"/>
              </p:ext>
            </p:extLst>
          </p:nvPr>
        </p:nvGraphicFramePr>
        <p:xfrm>
          <a:off x="411016" y="1959884"/>
          <a:ext cx="1454727" cy="454602"/>
        </p:xfrm>
        <a:graphic>
          <a:graphicData uri="http://schemas.openxmlformats.org/presentationml/2006/ole">
            <mc:AlternateContent xmlns:mc="http://schemas.openxmlformats.org/markup-compatibility/2006">
              <mc:Choice xmlns:v="urn:schemas-microsoft-com:vml" Requires="v">
                <p:oleObj spid="_x0000_s42025" r:id="rId5" imgW="761669" imgH="241195" progId="Equation.3">
                  <p:embed/>
                </p:oleObj>
              </mc:Choice>
              <mc:Fallback>
                <p:oleObj r:id="rId5" imgW="761669" imgH="24119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016" y="1959884"/>
                        <a:ext cx="1454727" cy="454602"/>
                      </a:xfrm>
                      <a:prstGeom prst="rect">
                        <a:avLst/>
                      </a:prstGeom>
                      <a:noFill/>
                    </p:spPr>
                  </p:pic>
                </p:oleObj>
              </mc:Fallback>
            </mc:AlternateContent>
          </a:graphicData>
        </a:graphic>
      </p:graphicFrame>
      <p:sp>
        <p:nvSpPr>
          <p:cNvPr id="8" name="Прямоугольник 7"/>
          <p:cNvSpPr/>
          <p:nvPr/>
        </p:nvSpPr>
        <p:spPr>
          <a:xfrm>
            <a:off x="7909214" y="1959884"/>
            <a:ext cx="1160895"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19.19</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78509" y="2342373"/>
            <a:ext cx="8991600" cy="452431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условиях кинетического режима наличие зависимости скорости (от давления указывает на определяющую роль поверхностной реакции. Последний этап восстановления (фазовый переход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9</a:t>
            </a:r>
            <a:r>
              <a:rPr lang="ru-RU" sz="2400" dirty="0">
                <a:latin typeface="Arial" panose="020B0604020202020204" pitchFamily="34" charset="0"/>
                <a:ea typeface="Times New Roman" panose="02020603050405020304" pitchFamily="18" charset="0"/>
                <a:cs typeface="Arial" panose="020B0604020202020204" pitchFamily="34" charset="0"/>
              </a:rPr>
              <a:t> в фазу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smtClean="0">
                <a:latin typeface="Arial" panose="020B0604020202020204" pitchFamily="34" charset="0"/>
                <a:ea typeface="Times New Roman" panose="02020603050405020304" pitchFamily="18" charset="0"/>
                <a:cs typeface="Arial" panose="020B0604020202020204" pitchFamily="34" charset="0"/>
              </a:rPr>
              <a:t>О   </a:t>
            </a:r>
            <a:r>
              <a:rPr lang="ru-RU" sz="2400" dirty="0" smtClean="0">
                <a:latin typeface="Arial" panose="020B0604020202020204" pitchFamily="34" charset="0"/>
                <a:cs typeface="Arial" panose="020B0604020202020204" pitchFamily="34" charset="0"/>
              </a:rPr>
              <a:t>) протекает </a:t>
            </a:r>
            <a:r>
              <a:rPr lang="ru-RU" sz="2400" dirty="0">
                <a:latin typeface="Arial" panose="020B0604020202020204" pitchFamily="34" charset="0"/>
                <a:cs typeface="Arial" panose="020B0604020202020204" pitchFamily="34" charset="0"/>
              </a:rPr>
              <a:t>в диффузионном режиме причем определяющей стадией, по-видимому, является диффузия кислорода к месту осуществления поверх-</a:t>
            </a:r>
            <a:r>
              <a:rPr lang="ru-RU" sz="2400" dirty="0" err="1">
                <a:latin typeface="Arial" panose="020B0604020202020204" pitchFamily="34" charset="0"/>
                <a:cs typeface="Arial" panose="020B0604020202020204" pitchFamily="34" charset="0"/>
              </a:rPr>
              <a:t>ностной</a:t>
            </a:r>
            <a:r>
              <a:rPr lang="ru-RU" sz="2400" dirty="0">
                <a:latin typeface="Arial" panose="020B0604020202020204" pitchFamily="34" charset="0"/>
                <a:cs typeface="Arial" panose="020B0604020202020204" pitchFamily="34" charset="0"/>
              </a:rPr>
              <a:t> реакции. В процессе восстановления на этом этапе не происходит значительных изменений в структуре кристаллической решетки и </a:t>
            </a:r>
            <a:r>
              <a:rPr lang="ru-RU" sz="2400" dirty="0" err="1">
                <a:latin typeface="Arial" panose="020B0604020202020204" pitchFamily="34" charset="0"/>
                <a:cs typeface="Arial" panose="020B0604020202020204" pitchFamily="34" charset="0"/>
              </a:rPr>
              <a:t>отщеп-ление</a:t>
            </a:r>
            <a:r>
              <a:rPr lang="ru-RU" sz="2400" dirty="0">
                <a:latin typeface="Arial" panose="020B0604020202020204" pitchFamily="34" charset="0"/>
                <a:cs typeface="Arial" panose="020B0604020202020204" pitchFamily="34" charset="0"/>
              </a:rPr>
              <a:t> кислорода должно идти постепенно. Именно поэтому скорость </a:t>
            </a:r>
            <a:r>
              <a:rPr lang="ru-RU" sz="2400" dirty="0" err="1">
                <a:latin typeface="Arial" panose="020B0604020202020204" pitchFamily="34" charset="0"/>
                <a:cs typeface="Arial" panose="020B0604020202020204" pitchFamily="34" charset="0"/>
              </a:rPr>
              <a:t>реак-ции</a:t>
            </a:r>
            <a:r>
              <a:rPr lang="ru-RU" sz="2400" dirty="0">
                <a:latin typeface="Arial" panose="020B0604020202020204" pitchFamily="34" charset="0"/>
                <a:cs typeface="Arial" panose="020B0604020202020204" pitchFamily="34" charset="0"/>
              </a:rPr>
              <a:t> на данном этапе непрерывно падает по мере развития процесса. </a:t>
            </a:r>
          </a:p>
        </p:txBody>
      </p:sp>
      <p:sp>
        <p:nvSpPr>
          <p:cNvPr id="10" name="Rectangle 6"/>
          <p:cNvSpPr>
            <a:spLocks noChangeArrowheads="1"/>
          </p:cNvSpPr>
          <p:nvPr/>
        </p:nvSpPr>
        <p:spPr bwMode="auto">
          <a:xfrm>
            <a:off x="4922982" y="184082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1" name="Объект 10"/>
          <p:cNvGraphicFramePr>
            <a:graphicFrameLocks noChangeAspect="1"/>
          </p:cNvGraphicFramePr>
          <p:nvPr>
            <p:extLst>
              <p:ext uri="{D42A27DB-BD31-4B8C-83A1-F6EECF244321}">
                <p14:modId xmlns:p14="http://schemas.microsoft.com/office/powerpoint/2010/main" val="4113180006"/>
              </p:ext>
            </p:extLst>
          </p:nvPr>
        </p:nvGraphicFramePr>
        <p:xfrm>
          <a:off x="5975924" y="3420822"/>
          <a:ext cx="711200" cy="493889"/>
        </p:xfrm>
        <a:graphic>
          <a:graphicData uri="http://schemas.openxmlformats.org/presentationml/2006/ole">
            <mc:AlternateContent xmlns:mc="http://schemas.openxmlformats.org/markup-compatibility/2006">
              <mc:Choice xmlns:v="urn:schemas-microsoft-com:vml" Requires="v">
                <p:oleObj spid="_x0000_s42026" r:id="rId7" imgW="342751" imgH="241195" progId="Equation.3">
                  <p:embed/>
                </p:oleObj>
              </mc:Choice>
              <mc:Fallback>
                <p:oleObj r:id="rId7" imgW="342751" imgH="241195"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5924" y="3420822"/>
                        <a:ext cx="711200" cy="493889"/>
                      </a:xfrm>
                      <a:prstGeom prst="rect">
                        <a:avLst/>
                      </a:prstGeom>
                      <a:noFill/>
                    </p:spPr>
                  </p:pic>
                </p:oleObj>
              </mc:Fallback>
            </mc:AlternateContent>
          </a:graphicData>
        </a:graphic>
      </p:graphicFrame>
    </p:spTree>
    <p:extLst>
      <p:ext uri="{BB962C8B-B14F-4D97-AF65-F5344CB8AC3E}">
        <p14:creationId xmlns:p14="http://schemas.microsoft.com/office/powerpoint/2010/main" val="12313374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51</a:t>
            </a:fld>
            <a:endParaRPr lang="ru-RU"/>
          </a:p>
        </p:txBody>
      </p:sp>
      <p:sp>
        <p:nvSpPr>
          <p:cNvPr id="3" name="Прямоугольник 2"/>
          <p:cNvSpPr/>
          <p:nvPr/>
        </p:nvSpPr>
        <p:spPr>
          <a:xfrm>
            <a:off x="87745" y="76722"/>
            <a:ext cx="8982364" cy="2751522"/>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Восстановление оксида урана состава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9</a:t>
            </a:r>
            <a:r>
              <a:rPr lang="ru-RU" sz="2400" dirty="0">
                <a:latin typeface="Arial" panose="020B0604020202020204" pitchFamily="34" charset="0"/>
                <a:ea typeface="Times New Roman" panose="02020603050405020304" pitchFamily="18" charset="0"/>
                <a:cs typeface="Arial" panose="020B0604020202020204" pitchFamily="34" charset="0"/>
              </a:rPr>
              <a:t> водородом при температуре 400-600 °</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dirty="0">
                <a:latin typeface="Arial" panose="020B0604020202020204" pitchFamily="34" charset="0"/>
                <a:ea typeface="Times New Roman" panose="02020603050405020304" pitchFamily="18" charset="0"/>
                <a:cs typeface="Arial" panose="020B0604020202020204" pitchFamily="34" charset="0"/>
              </a:rPr>
              <a:t> и давлении от 200 до 500 мм рт. ст. протекает до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2,02±0,02</a:t>
            </a:r>
            <a:r>
              <a:rPr lang="ru-RU" sz="2400" dirty="0">
                <a:latin typeface="Arial" panose="020B0604020202020204" pitchFamily="34" charset="0"/>
                <a:ea typeface="Times New Roman" panose="02020603050405020304" pitchFamily="18" charset="0"/>
                <a:cs typeface="Arial" panose="020B0604020202020204" pitchFamily="34" charset="0"/>
              </a:rPr>
              <a:t>. В процессе восстановления решетка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9</a:t>
            </a:r>
            <a:r>
              <a:rPr lang="ru-RU" sz="2400" dirty="0">
                <a:latin typeface="Arial" panose="020B0604020202020204" pitchFamily="34" charset="0"/>
                <a:ea typeface="Times New Roman" panose="02020603050405020304" pitchFamily="18" charset="0"/>
                <a:cs typeface="Arial" panose="020B0604020202020204" pitchFamily="34" charset="0"/>
              </a:rPr>
              <a:t> изменяется на решетку диоксида урана типа флюорита. Промежуточный продукт восстановления имеет нестехиометрический состав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2+х</a:t>
            </a:r>
            <a:r>
              <a:rPr lang="ru-RU" sz="2400" dirty="0">
                <a:latin typeface="Arial" panose="020B0604020202020204" pitchFamily="34" charset="0"/>
                <a:ea typeface="Times New Roman" panose="02020603050405020304" pitchFamily="18" charset="0"/>
                <a:cs typeface="Arial" panose="020B0604020202020204" pitchFamily="34" charset="0"/>
              </a:rPr>
              <a:t>, где 0,10 &gt; х &gt; 0,06. Константа скорости восстановления </a:t>
            </a:r>
            <a:r>
              <a:rPr lang="en-US" sz="2400" dirty="0" smtClean="0">
                <a:latin typeface="Arial" panose="020B0604020202020204" pitchFamily="34" charset="0"/>
                <a:ea typeface="Times New Roman" panose="02020603050405020304" pitchFamily="18" charset="0"/>
                <a:cs typeface="Arial" panose="020B0604020202020204" pitchFamily="34" charset="0"/>
              </a:rPr>
              <a:t>K</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отвечает эмпирическому </a:t>
            </a:r>
            <a:r>
              <a:rPr lang="ru-RU" sz="2400" dirty="0" smtClean="0">
                <a:latin typeface="Arial" panose="020B0604020202020204" pitchFamily="34" charset="0"/>
                <a:ea typeface="Times New Roman" panose="02020603050405020304" pitchFamily="18" charset="0"/>
                <a:cs typeface="Arial" panose="020B0604020202020204" pitchFamily="34" charset="0"/>
              </a:rPr>
              <a:t>уравнению:</a:t>
            </a:r>
            <a:endParaRPr lang="ru-RU" sz="2400" dirty="0">
              <a:latin typeface="Arial" panose="020B0604020202020204" pitchFamily="34" charset="0"/>
              <a:cs typeface="Arial" panose="020B0604020202020204" pitchFamily="34" charset="0"/>
            </a:endParaRPr>
          </a:p>
        </p:txBody>
      </p:sp>
      <p:sp>
        <p:nvSpPr>
          <p:cNvPr id="4" name="Rectangle 2"/>
          <p:cNvSpPr>
            <a:spLocks noChangeArrowheads="1"/>
          </p:cNvSpPr>
          <p:nvPr/>
        </p:nvSpPr>
        <p:spPr bwMode="auto">
          <a:xfrm>
            <a:off x="1016000" y="350029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2164080024"/>
              </p:ext>
            </p:extLst>
          </p:nvPr>
        </p:nvGraphicFramePr>
        <p:xfrm>
          <a:off x="554182" y="2687828"/>
          <a:ext cx="2525920" cy="804718"/>
        </p:xfrm>
        <a:graphic>
          <a:graphicData uri="http://schemas.openxmlformats.org/presentationml/2006/ole">
            <mc:AlternateContent xmlns:mc="http://schemas.openxmlformats.org/markup-compatibility/2006">
              <mc:Choice xmlns:v="urn:schemas-microsoft-com:vml" Requires="v">
                <p:oleObj spid="_x0000_s60482" r:id="rId3" imgW="1079032" imgH="342751" progId="Equation.3">
                  <p:embed/>
                </p:oleObj>
              </mc:Choice>
              <mc:Fallback>
                <p:oleObj r:id="rId3" imgW="1079032" imgH="34275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182" y="2687828"/>
                        <a:ext cx="2525920" cy="804718"/>
                      </a:xfrm>
                      <a:prstGeom prst="rect">
                        <a:avLst/>
                      </a:prstGeom>
                      <a:noFill/>
                    </p:spPr>
                  </p:pic>
                </p:oleObj>
              </mc:Fallback>
            </mc:AlternateContent>
          </a:graphicData>
        </a:graphic>
      </p:graphicFrame>
      <p:sp>
        <p:nvSpPr>
          <p:cNvPr id="6" name="Прямоугольник 5"/>
          <p:cNvSpPr/>
          <p:nvPr/>
        </p:nvSpPr>
        <p:spPr>
          <a:xfrm>
            <a:off x="2945289" y="3030881"/>
            <a:ext cx="269626"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7909214" y="3030881"/>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19.20</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8" name="Rectangle 4"/>
          <p:cNvSpPr>
            <a:spLocks noChangeArrowheads="1"/>
          </p:cNvSpPr>
          <p:nvPr/>
        </p:nvSpPr>
        <p:spPr bwMode="auto">
          <a:xfrm>
            <a:off x="87745" y="3461024"/>
            <a:ext cx="760152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ru-RU" altLang="ru-RU" sz="2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где     </a:t>
            </a:r>
            <a:r>
              <a:rPr lang="ru-RU" altLang="ru-RU" sz="2400" dirty="0" smtClean="0">
                <a:latin typeface="Arial" panose="020B0604020202020204" pitchFamily="34" charset="0"/>
                <a:ea typeface="Times New Roman" panose="02020603050405020304" pitchFamily="18" charset="0"/>
              </a:rPr>
              <a:t>– </a:t>
            </a:r>
            <a:r>
              <a:rPr lang="ru-RU" altLang="ru-RU" sz="2400" dirty="0">
                <a:latin typeface="Arial" panose="020B0604020202020204" pitchFamily="34" charset="0"/>
                <a:ea typeface="Times New Roman" panose="02020603050405020304" pitchFamily="18" charset="0"/>
              </a:rPr>
              <a:t>постоянный множитель</a:t>
            </a:r>
            <a:r>
              <a:rPr lang="ru-RU" altLang="ru-RU" sz="2400" dirty="0" smtClean="0">
                <a:latin typeface="Arial" panose="020B0604020202020204" pitchFamily="34" charset="0"/>
                <a:ea typeface="Times New Roman" panose="02020603050405020304" pitchFamily="18" charset="0"/>
              </a:rPr>
              <a:t>;</a:t>
            </a:r>
            <a:r>
              <a:rPr kumimoji="0" lang="ru-RU" altLang="ru-RU" sz="2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9" name="Объект 8"/>
          <p:cNvGraphicFramePr>
            <a:graphicFrameLocks noChangeAspect="1"/>
          </p:cNvGraphicFramePr>
          <p:nvPr>
            <p:extLst>
              <p:ext uri="{D42A27DB-BD31-4B8C-83A1-F6EECF244321}">
                <p14:modId xmlns:p14="http://schemas.microsoft.com/office/powerpoint/2010/main" val="491794274"/>
              </p:ext>
            </p:extLst>
          </p:nvPr>
        </p:nvGraphicFramePr>
        <p:xfrm>
          <a:off x="666749" y="3460947"/>
          <a:ext cx="298940" cy="436912"/>
        </p:xfrm>
        <a:graphic>
          <a:graphicData uri="http://schemas.openxmlformats.org/presentationml/2006/ole">
            <mc:AlternateContent xmlns:mc="http://schemas.openxmlformats.org/markup-compatibility/2006">
              <mc:Choice xmlns:v="urn:schemas-microsoft-com:vml" Requires="v">
                <p:oleObj spid="_x0000_s60483" r:id="rId5" imgW="126725" imgH="177415" progId="Equation.3">
                  <p:embed/>
                </p:oleObj>
              </mc:Choice>
              <mc:Fallback>
                <p:oleObj r:id="rId5" imgW="126725" imgH="17741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749" y="3460947"/>
                        <a:ext cx="298940" cy="436912"/>
                      </a:xfrm>
                      <a:prstGeom prst="rect">
                        <a:avLst/>
                      </a:prstGeom>
                      <a:noFill/>
                    </p:spPr>
                  </p:pic>
                </p:oleObj>
              </mc:Fallback>
            </mc:AlternateContent>
          </a:graphicData>
        </a:graphic>
      </p:graphicFrame>
      <p:sp>
        <p:nvSpPr>
          <p:cNvPr id="11" name="Rectangle 7"/>
          <p:cNvSpPr>
            <a:spLocks noChangeArrowheads="1"/>
          </p:cNvSpPr>
          <p:nvPr/>
        </p:nvSpPr>
        <p:spPr bwMode="auto">
          <a:xfrm>
            <a:off x="789476" y="456338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2" name="Объект 11"/>
          <p:cNvGraphicFramePr>
            <a:graphicFrameLocks noChangeAspect="1"/>
          </p:cNvGraphicFramePr>
          <p:nvPr>
            <p:extLst>
              <p:ext uri="{D42A27DB-BD31-4B8C-83A1-F6EECF244321}">
                <p14:modId xmlns:p14="http://schemas.microsoft.com/office/powerpoint/2010/main" val="1098336024"/>
              </p:ext>
            </p:extLst>
          </p:nvPr>
        </p:nvGraphicFramePr>
        <p:xfrm>
          <a:off x="615453" y="3842048"/>
          <a:ext cx="700472" cy="397565"/>
        </p:xfrm>
        <a:graphic>
          <a:graphicData uri="http://schemas.openxmlformats.org/presentationml/2006/ole">
            <mc:AlternateContent xmlns:mc="http://schemas.openxmlformats.org/markup-compatibility/2006">
              <mc:Choice xmlns:v="urn:schemas-microsoft-com:vml" Requires="v">
                <p:oleObj spid="_x0000_s60484" r:id="rId7" imgW="355292" imgH="203024" progId="Equation.3">
                  <p:embed/>
                </p:oleObj>
              </mc:Choice>
              <mc:Fallback>
                <p:oleObj r:id="rId7" imgW="355292" imgH="203024"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453" y="3842048"/>
                        <a:ext cx="700472" cy="397565"/>
                      </a:xfrm>
                      <a:prstGeom prst="rect">
                        <a:avLst/>
                      </a:prstGeom>
                      <a:noFill/>
                    </p:spPr>
                  </p:pic>
                </p:oleObj>
              </mc:Fallback>
            </mc:AlternateContent>
          </a:graphicData>
        </a:graphic>
      </p:graphicFrame>
      <p:sp>
        <p:nvSpPr>
          <p:cNvPr id="13" name="Прямоугольник 12"/>
          <p:cNvSpPr/>
          <p:nvPr/>
        </p:nvSpPr>
        <p:spPr>
          <a:xfrm>
            <a:off x="1263222" y="3800891"/>
            <a:ext cx="4742385" cy="507832"/>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 некоторая функция давления;</a:t>
            </a:r>
            <a:endParaRPr lang="ru-RU" sz="2400"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263222" y="5285509"/>
            <a:ext cx="216130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5" name="Объект 14"/>
          <p:cNvGraphicFramePr>
            <a:graphicFrameLocks noChangeAspect="1"/>
          </p:cNvGraphicFramePr>
          <p:nvPr>
            <p:extLst>
              <p:ext uri="{D42A27DB-BD31-4B8C-83A1-F6EECF244321}">
                <p14:modId xmlns:p14="http://schemas.microsoft.com/office/powerpoint/2010/main" val="3062547178"/>
              </p:ext>
            </p:extLst>
          </p:nvPr>
        </p:nvGraphicFramePr>
        <p:xfrm>
          <a:off x="554182" y="4181242"/>
          <a:ext cx="360218" cy="382732"/>
        </p:xfrm>
        <a:graphic>
          <a:graphicData uri="http://schemas.openxmlformats.org/presentationml/2006/ole">
            <mc:AlternateContent xmlns:mc="http://schemas.openxmlformats.org/markup-compatibility/2006">
              <mc:Choice xmlns:v="urn:schemas-microsoft-com:vml" Requires="v">
                <p:oleObj spid="_x0000_s60485" r:id="rId9" imgW="152268" imgH="164957" progId="Equation.3">
                  <p:embed/>
                </p:oleObj>
              </mc:Choice>
              <mc:Fallback>
                <p:oleObj r:id="rId9" imgW="152268" imgH="164957"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4182" y="4181242"/>
                        <a:ext cx="360218" cy="382732"/>
                      </a:xfrm>
                      <a:prstGeom prst="rect">
                        <a:avLst/>
                      </a:prstGeom>
                      <a:noFill/>
                    </p:spPr>
                  </p:pic>
                </p:oleObj>
              </mc:Fallback>
            </mc:AlternateContent>
          </a:graphicData>
        </a:graphic>
      </p:graphicFrame>
      <p:sp>
        <p:nvSpPr>
          <p:cNvPr id="16" name="Прямоугольник 15"/>
          <p:cNvSpPr/>
          <p:nvPr/>
        </p:nvSpPr>
        <p:spPr>
          <a:xfrm>
            <a:off x="914400" y="4166256"/>
            <a:ext cx="3204723"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 энергия активации.</a:t>
            </a:r>
            <a:endParaRPr lang="ru-RU" sz="2400" dirty="0">
              <a:latin typeface="Arial" panose="020B0604020202020204" pitchFamily="34" charset="0"/>
              <a:cs typeface="Arial" panose="020B0604020202020204" pitchFamily="34" charset="0"/>
            </a:endParaRPr>
          </a:p>
        </p:txBody>
      </p:sp>
      <p:sp>
        <p:nvSpPr>
          <p:cNvPr id="17" name="Прямоугольник 16"/>
          <p:cNvSpPr/>
          <p:nvPr/>
        </p:nvSpPr>
        <p:spPr>
          <a:xfrm>
            <a:off x="87745" y="4540259"/>
            <a:ext cx="8982364" cy="757130"/>
          </a:xfrm>
          <a:prstGeom prst="rect">
            <a:avLst/>
          </a:prstGeom>
        </p:spPr>
        <p:txBody>
          <a:bodyPr wrap="square">
            <a:spAutoFit/>
          </a:bodyPr>
          <a:lstStyle/>
          <a:p>
            <a:pPr indent="266700"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Для восстановления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9</a:t>
            </a:r>
            <a:r>
              <a:rPr lang="ru-RU" sz="2400" dirty="0">
                <a:latin typeface="Arial" panose="020B0604020202020204" pitchFamily="34" charset="0"/>
                <a:ea typeface="Times New Roman" panose="02020603050405020304" pitchFamily="18" charset="0"/>
                <a:cs typeface="Arial" panose="020B0604020202020204" pitchFamily="34" charset="0"/>
              </a:rPr>
              <a:t> водородом справедливо соотношение:</a:t>
            </a:r>
            <a:endParaRPr lang="ru-RU" sz="2400" dirty="0">
              <a:latin typeface="Arial" panose="020B0604020202020204" pitchFamily="34" charset="0"/>
              <a:cs typeface="Arial" panose="020B0604020202020204" pitchFamily="34" charset="0"/>
            </a:endParaRPr>
          </a:p>
        </p:txBody>
      </p:sp>
      <p:sp>
        <p:nvSpPr>
          <p:cNvPr id="18" name="Rectangle 15"/>
          <p:cNvSpPr>
            <a:spLocks noChangeArrowheads="1"/>
          </p:cNvSpPr>
          <p:nvPr/>
        </p:nvSpPr>
        <p:spPr bwMode="auto">
          <a:xfrm>
            <a:off x="789476" y="552072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9" name="Объект 18"/>
          <p:cNvGraphicFramePr>
            <a:graphicFrameLocks noChangeAspect="1"/>
          </p:cNvGraphicFramePr>
          <p:nvPr>
            <p:extLst>
              <p:ext uri="{D42A27DB-BD31-4B8C-83A1-F6EECF244321}">
                <p14:modId xmlns:p14="http://schemas.microsoft.com/office/powerpoint/2010/main" val="1595156218"/>
              </p:ext>
            </p:extLst>
          </p:nvPr>
        </p:nvGraphicFramePr>
        <p:xfrm>
          <a:off x="560104" y="5156946"/>
          <a:ext cx="1589342" cy="482838"/>
        </p:xfrm>
        <a:graphic>
          <a:graphicData uri="http://schemas.openxmlformats.org/presentationml/2006/ole">
            <mc:AlternateContent xmlns:mc="http://schemas.openxmlformats.org/markup-compatibility/2006">
              <mc:Choice xmlns:v="urn:schemas-microsoft-com:vml" Requires="v">
                <p:oleObj spid="_x0000_s60486" r:id="rId11" imgW="749300" imgH="228600" progId="Equation.3">
                  <p:embed/>
                </p:oleObj>
              </mc:Choice>
              <mc:Fallback>
                <p:oleObj r:id="rId11" imgW="749300" imgH="228600" progId="Equation.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0104" y="5156946"/>
                        <a:ext cx="1589342" cy="482838"/>
                      </a:xfrm>
                      <a:prstGeom prst="rect">
                        <a:avLst/>
                      </a:prstGeom>
                      <a:noFill/>
                    </p:spPr>
                  </p:pic>
                </p:oleObj>
              </mc:Fallback>
            </mc:AlternateContent>
          </a:graphicData>
        </a:graphic>
      </p:graphicFrame>
      <p:sp>
        <p:nvSpPr>
          <p:cNvPr id="20" name="Прямоугольник 19"/>
          <p:cNvSpPr/>
          <p:nvPr/>
        </p:nvSpPr>
        <p:spPr>
          <a:xfrm>
            <a:off x="2014633" y="5182402"/>
            <a:ext cx="269626"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21" name="Прямоугольник 20"/>
          <p:cNvSpPr/>
          <p:nvPr/>
        </p:nvSpPr>
        <p:spPr>
          <a:xfrm>
            <a:off x="7925955" y="5167532"/>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19.21</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22" name="Прямоугольник 21"/>
          <p:cNvSpPr/>
          <p:nvPr/>
        </p:nvSpPr>
        <p:spPr>
          <a:xfrm>
            <a:off x="47187" y="5639566"/>
            <a:ext cx="9022921" cy="1089529"/>
          </a:xfrm>
          <a:prstGeom prst="rect">
            <a:avLst/>
          </a:prstGeom>
        </p:spPr>
        <p:txBody>
          <a:bodyPr wrap="square">
            <a:spAutoFit/>
          </a:bodyPr>
          <a:lstStyle/>
          <a:p>
            <a:pPr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однако значение показателя степени уменьшается с увеличением давления в системе. Энергия активации для восстановления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9</a:t>
            </a:r>
            <a:r>
              <a:rPr lang="ru-RU" sz="2400" dirty="0">
                <a:latin typeface="Arial" panose="020B0604020202020204" pitchFamily="34" charset="0"/>
                <a:ea typeface="Times New Roman" panose="02020603050405020304" pitchFamily="18" charset="0"/>
                <a:cs typeface="Arial" panose="020B0604020202020204" pitchFamily="34" charset="0"/>
              </a:rPr>
              <a:t> равна </a:t>
            </a:r>
            <a:r>
              <a:rPr lang="ru-RU" sz="2400" dirty="0" smtClean="0">
                <a:latin typeface="Arial" panose="020B0604020202020204" pitchFamily="34" charset="0"/>
                <a:ea typeface="Times New Roman" panose="02020603050405020304" pitchFamily="18" charset="0"/>
                <a:cs typeface="Arial" panose="020B0604020202020204" pitchFamily="34" charset="0"/>
              </a:rPr>
              <a:t>104,75±12,57 </a:t>
            </a:r>
            <a:r>
              <a:rPr lang="ru-RU" sz="2400" dirty="0">
                <a:latin typeface="Arial" panose="020B0604020202020204" pitchFamily="34" charset="0"/>
                <a:ea typeface="Times New Roman" panose="02020603050405020304" pitchFamily="18" charset="0"/>
                <a:cs typeface="Arial" panose="020B0604020202020204" pitchFamily="34" charset="0"/>
              </a:rPr>
              <a:t>кДж/моль.</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195690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52</a:t>
            </a:fld>
            <a:endParaRPr lang="ru-RU"/>
          </a:p>
        </p:txBody>
      </p:sp>
      <p:sp>
        <p:nvSpPr>
          <p:cNvPr id="3" name="Прямоугольник 2"/>
          <p:cNvSpPr/>
          <p:nvPr/>
        </p:nvSpPr>
        <p:spPr>
          <a:xfrm>
            <a:off x="69273" y="85820"/>
            <a:ext cx="8991600" cy="2308324"/>
          </a:xfrm>
          <a:prstGeom prst="rect">
            <a:avLst/>
          </a:prstGeom>
        </p:spPr>
        <p:txBody>
          <a:bodyPr wrap="square">
            <a:spAutoFit/>
          </a:bodyPr>
          <a:lstStyle/>
          <a:p>
            <a:pPr indent="268288" algn="just"/>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СКОРОСТЬ ВОССТАНОВЛЕНИЯ ОКТАОКСИДА ТРИУРАНА ВОДОРОДОМ ЗАВИСИТ </a:t>
            </a:r>
            <a:r>
              <a:rPr lang="en-US"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O</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Т РАЗМЕРА КРИСТАЛЛОВ;</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как правило, с уменьшением размера частиц скорость процесса увеличивается, и лишь для самых тонких порошков этот эффект вследствие частичного спекания оксидов урана н</a:t>
            </a:r>
            <a:r>
              <a:rPr lang="en-US" sz="2400" dirty="0">
                <a:latin typeface="Arial" panose="020B0604020202020204" pitchFamily="34" charset="0"/>
                <a:ea typeface="Times New Roman" panose="02020603050405020304" pitchFamily="18" charset="0"/>
                <a:cs typeface="Arial" panose="020B0604020202020204" pitchFamily="34" charset="0"/>
              </a:rPr>
              <a:t>e</a:t>
            </a:r>
            <a:r>
              <a:rPr lang="ru-RU" sz="2400" dirty="0">
                <a:latin typeface="Arial" panose="020B0604020202020204" pitchFamily="34" charset="0"/>
                <a:ea typeface="Times New Roman" panose="02020603050405020304" pitchFamily="18" charset="0"/>
                <a:cs typeface="Arial" panose="020B0604020202020204" pitchFamily="34" charset="0"/>
              </a:rPr>
              <a:t> всегда заметен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19.10</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286911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53</a:t>
            </a:fld>
            <a:endParaRPr lang="ru-RU"/>
          </a:p>
        </p:txBody>
      </p:sp>
      <p:sp>
        <p:nvSpPr>
          <p:cNvPr id="3" name="Прямоугольник 2"/>
          <p:cNvSpPr/>
          <p:nvPr/>
        </p:nvSpPr>
        <p:spPr>
          <a:xfrm>
            <a:off x="88435" y="792703"/>
            <a:ext cx="8981675"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19.10. Зависимость </a:t>
            </a:r>
            <a:r>
              <a:rPr lang="ru-RU" sz="2400" dirty="0">
                <a:latin typeface="Arial" panose="020B0604020202020204" pitchFamily="34" charset="0"/>
                <a:ea typeface="Times New Roman" panose="02020603050405020304" pitchFamily="18" charset="0"/>
                <a:cs typeface="Arial" panose="020B0604020202020204" pitchFamily="34" charset="0"/>
              </a:rPr>
              <a:t>скорости восстановления октаоксида триурана водородом от среднего размера </a:t>
            </a:r>
            <a:r>
              <a:rPr lang="ru-RU" sz="2400" dirty="0" smtClean="0">
                <a:latin typeface="Arial" panose="020B0604020202020204" pitchFamily="34" charset="0"/>
                <a:ea typeface="Times New Roman" panose="02020603050405020304" pitchFamily="18" charset="0"/>
                <a:cs typeface="Arial" panose="020B0604020202020204" pitchFamily="34" charset="0"/>
              </a:rPr>
              <a:t>кристаллов*</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64640725"/>
              </p:ext>
            </p:extLst>
          </p:nvPr>
        </p:nvGraphicFramePr>
        <p:xfrm>
          <a:off x="88435" y="2329872"/>
          <a:ext cx="8981675" cy="3352800"/>
        </p:xfrm>
        <a:graphic>
          <a:graphicData uri="http://schemas.openxmlformats.org/drawingml/2006/table">
            <a:tbl>
              <a:tblPr firstRow="1" bandRow="1">
                <a:tableStyleId>{5C22544A-7EE6-4342-B048-85BDC9FD1C3A}</a:tableStyleId>
              </a:tblPr>
              <a:tblGrid>
                <a:gridCol w="1796335">
                  <a:extLst>
                    <a:ext uri="{9D8B030D-6E8A-4147-A177-3AD203B41FA5}">
                      <a16:colId xmlns:a16="http://schemas.microsoft.com/office/drawing/2014/main" val="1492611304"/>
                    </a:ext>
                  </a:extLst>
                </a:gridCol>
                <a:gridCol w="1796335">
                  <a:extLst>
                    <a:ext uri="{9D8B030D-6E8A-4147-A177-3AD203B41FA5}">
                      <a16:colId xmlns:a16="http://schemas.microsoft.com/office/drawing/2014/main" val="3099708504"/>
                    </a:ext>
                  </a:extLst>
                </a:gridCol>
                <a:gridCol w="1796335">
                  <a:extLst>
                    <a:ext uri="{9D8B030D-6E8A-4147-A177-3AD203B41FA5}">
                      <a16:colId xmlns:a16="http://schemas.microsoft.com/office/drawing/2014/main" val="4036951744"/>
                    </a:ext>
                  </a:extLst>
                </a:gridCol>
                <a:gridCol w="1796335">
                  <a:extLst>
                    <a:ext uri="{9D8B030D-6E8A-4147-A177-3AD203B41FA5}">
                      <a16:colId xmlns:a16="http://schemas.microsoft.com/office/drawing/2014/main" val="2599224305"/>
                    </a:ext>
                  </a:extLst>
                </a:gridCol>
                <a:gridCol w="1796335">
                  <a:extLst>
                    <a:ext uri="{9D8B030D-6E8A-4147-A177-3AD203B41FA5}">
                      <a16:colId xmlns:a16="http://schemas.microsoft.com/office/drawing/2014/main" val="3295189730"/>
                    </a:ext>
                  </a:extLst>
                </a:gridCol>
              </a:tblGrid>
              <a:tr h="370840">
                <a:tc>
                  <a:txBody>
                    <a:bodyPr/>
                    <a:lstStyle/>
                    <a:p>
                      <a:pPr algn="ctr">
                        <a:spcAft>
                          <a:spcPts val="0"/>
                        </a:spcAft>
                      </a:pP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Соединение,</a:t>
                      </a:r>
                      <a:b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из которого</a:t>
                      </a:r>
                      <a:b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получена</a:t>
                      </a:r>
                      <a:b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U</a:t>
                      </a:r>
                      <a:r>
                        <a:rPr lang="en-US"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r>
                        <a:rPr lang="en-US"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O</a:t>
                      </a:r>
                      <a:r>
                        <a:rPr lang="en-US"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8</a:t>
                      </a:r>
                      <a:endParaRPr lang="ru-RU" sz="2100"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Температура получения</a:t>
                      </a:r>
                      <a:b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U</a:t>
                      </a:r>
                      <a:r>
                        <a:rPr lang="en-US"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r>
                        <a:rPr lang="en-US"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O</a:t>
                      </a:r>
                      <a:r>
                        <a:rPr lang="en-US"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8</a:t>
                      </a:r>
                      <a:r>
                        <a:rPr lang="ru-RU"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a:t>
                      </a:r>
                    </a:p>
                  </a:txBody>
                  <a:tcPr marL="25400" marR="25400" marT="0" marB="0" anchor="ctr"/>
                </a:tc>
                <a:tc>
                  <a:txBody>
                    <a:bodyPr/>
                    <a:lstStyle/>
                    <a:p>
                      <a:pPr algn="ctr">
                        <a:spcAft>
                          <a:spcPts val="0"/>
                        </a:spcAft>
                      </a:pP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Средний размер кристаллов, мкм</a:t>
                      </a:r>
                    </a:p>
                  </a:txBody>
                  <a:tcPr marL="25400" marR="2540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Скорость</a:t>
                      </a:r>
                      <a:b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восстановления </a:t>
                      </a:r>
                      <a:r>
                        <a:rPr lang="en-US"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U</a:t>
                      </a:r>
                      <a:r>
                        <a:rPr lang="en-US"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r>
                        <a:rPr lang="en-US"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O</a:t>
                      </a:r>
                      <a:r>
                        <a:rPr lang="en-US"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8</a:t>
                      </a:r>
                      <a:endParaRPr lang="ru-RU"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ru-RU"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при </a:t>
                      </a: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380 °С, моль</a:t>
                      </a:r>
                      <a:r>
                        <a:rPr lang="ru-RU" sz="2100" cap="small"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2100" cap="small"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t>
                      </a:r>
                      <a:r>
                        <a:rPr lang="ru-RU" sz="2100" cap="small"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a:t>
                      </a:r>
                      <a:r>
                        <a:rPr lang="ru-RU" sz="2100" cap="small"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моль </a:t>
                      </a:r>
                      <a:r>
                        <a:rPr lang="en-US"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a:t>
                      </a: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в 1 мин</a:t>
                      </a:r>
                    </a:p>
                  </a:txBody>
                  <a:tcPr marL="25400" marR="2540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Скорость</a:t>
                      </a:r>
                      <a:b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восстановления </a:t>
                      </a:r>
                      <a:r>
                        <a:rPr lang="en-US"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U</a:t>
                      </a:r>
                      <a:r>
                        <a:rPr lang="en-US"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r>
                        <a:rPr lang="en-US"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O</a:t>
                      </a:r>
                      <a:r>
                        <a:rPr lang="en-US"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8</a:t>
                      </a:r>
                      <a:endParaRPr lang="ru-RU" sz="2100" baseline="-250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ru-RU" sz="21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при </a:t>
                      </a: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545 °С, моль</a:t>
                      </a:r>
                      <a:r>
                        <a:rPr lang="ru-RU" sz="2100" cap="small"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2100" cap="small"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t>
                      </a:r>
                      <a:r>
                        <a:rPr lang="ru-RU" sz="2100" cap="small" baseline="-25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a:t>
                      </a:r>
                      <a:r>
                        <a:rPr lang="ru-RU" sz="2100" cap="small"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моль </a:t>
                      </a:r>
                      <a:r>
                        <a:rPr lang="en-US"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a:t>
                      </a:r>
                      <a:r>
                        <a:rPr lang="ru-RU" sz="2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в 1 мин</a:t>
                      </a:r>
                    </a:p>
                  </a:txBody>
                  <a:tcPr marL="25400" marR="25400" marT="0" marB="0" anchor="ctr"/>
                </a:tc>
                <a:extLst>
                  <a:ext uri="{0D108BD9-81ED-4DB2-BD59-A6C34878D82A}">
                    <a16:rowId xmlns:a16="http://schemas.microsoft.com/office/drawing/2014/main" val="2939982196"/>
                  </a:ext>
                </a:extLst>
              </a:tr>
              <a:tr h="370840">
                <a:tc>
                  <a:txBody>
                    <a:bodyPr/>
                    <a:lstStyle/>
                    <a:p>
                      <a:pPr algn="ctr">
                        <a:spcAft>
                          <a:spcPts val="0"/>
                        </a:spcAft>
                      </a:pP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UO</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&lt; 650</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0,1</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0,0023</a:t>
                      </a:r>
                      <a:endParaRPr lang="ru-RU" sz="21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0,036</a:t>
                      </a:r>
                      <a:endParaRPr lang="ru-RU" sz="21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1683639319"/>
                  </a:ext>
                </a:extLst>
              </a:tr>
              <a:tr h="370840">
                <a:tc>
                  <a:txBody>
                    <a:bodyPr/>
                    <a:lstStyle/>
                    <a:p>
                      <a:pPr algn="ctr">
                        <a:spcAft>
                          <a:spcPts val="0"/>
                        </a:spcAft>
                      </a:pP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(NH</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650</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0,3</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0,0010</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0,057</a:t>
                      </a:r>
                      <a:endParaRPr lang="ru-RU" sz="21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817590018"/>
                  </a:ext>
                </a:extLst>
              </a:tr>
              <a:tr h="370840">
                <a:tc>
                  <a:txBody>
                    <a:bodyPr/>
                    <a:lstStyle/>
                    <a:p>
                      <a:pPr algn="ctr">
                        <a:spcAft>
                          <a:spcPts val="0"/>
                        </a:spcAft>
                      </a:pP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UO</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·2H</a:t>
                      </a:r>
                      <a:r>
                        <a:rPr lang="en-US" sz="2100" baseline="-25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en-US"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800</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0,5</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0,0002</a:t>
                      </a:r>
                      <a:endParaRPr lang="ru-RU" sz="21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tc>
                  <a:txBody>
                    <a:bodyPr/>
                    <a:lstStyle/>
                    <a:p>
                      <a:pPr algn="ctr">
                        <a:spcAft>
                          <a:spcPts val="0"/>
                        </a:spcAft>
                      </a:pPr>
                      <a:r>
                        <a:rPr lang="ru-RU" sz="2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0,019</a:t>
                      </a:r>
                      <a:endParaRPr lang="ru-RU" sz="21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tc>
                <a:extLst>
                  <a:ext uri="{0D108BD9-81ED-4DB2-BD59-A6C34878D82A}">
                    <a16:rowId xmlns:a16="http://schemas.microsoft.com/office/drawing/2014/main" val="2422901554"/>
                  </a:ext>
                </a:extLst>
              </a:tr>
            </a:tbl>
          </a:graphicData>
        </a:graphic>
      </p:graphicFrame>
      <p:sp>
        <p:nvSpPr>
          <p:cNvPr id="5" name="Прямоугольник 4"/>
          <p:cNvSpPr/>
          <p:nvPr/>
        </p:nvSpPr>
        <p:spPr>
          <a:xfrm>
            <a:off x="88434" y="5798146"/>
            <a:ext cx="8981675"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 Восстановление проведено при постоянном парциальном давлении водорода 400 мм </a:t>
            </a:r>
            <a:r>
              <a:rPr lang="en-US" sz="2400" dirty="0">
                <a:latin typeface="Arial" panose="020B0604020202020204" pitchFamily="34" charset="0"/>
                <a:ea typeface="Times New Roman" panose="02020603050405020304" pitchFamily="18" charset="0"/>
                <a:cs typeface="Arial" panose="020B0604020202020204" pitchFamily="34" charset="0"/>
              </a:rPr>
              <a:t>p</a:t>
            </a:r>
            <a:r>
              <a:rPr lang="ru-RU" sz="2400" dirty="0">
                <a:latin typeface="Arial" panose="020B0604020202020204" pitchFamily="34" charset="0"/>
                <a:ea typeface="Times New Roman" panose="02020603050405020304" pitchFamily="18" charset="0"/>
                <a:cs typeface="Arial" panose="020B0604020202020204" pitchFamily="34" charset="0"/>
              </a:rPr>
              <a:t>т. ст.</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19552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54</a:t>
            </a:fld>
            <a:endParaRPr lang="ru-RU"/>
          </a:p>
        </p:txBody>
      </p:sp>
      <p:sp>
        <p:nvSpPr>
          <p:cNvPr id="3" name="Прямоугольник 2"/>
          <p:cNvSpPr/>
          <p:nvPr/>
        </p:nvSpPr>
        <p:spPr>
          <a:xfrm>
            <a:off x="92364" y="76309"/>
            <a:ext cx="8950036" cy="830997"/>
          </a:xfrm>
          <a:prstGeom prst="rect">
            <a:avLst/>
          </a:prstGeom>
        </p:spPr>
        <p:txBody>
          <a:bodyPr wrap="square">
            <a:spAutoFit/>
          </a:bodyPr>
          <a:lstStyle/>
          <a:p>
            <a:pPr algn="ct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КИНЕТИКА ВОССТАНОВЛЕНИЯ ТРИОКСИДА УРАНА ВОДОРОДОМ</a:t>
            </a:r>
            <a:endParaRPr lang="ru-RU" sz="2400" b="1" dirty="0">
              <a:solidFill>
                <a:srgbClr val="0000FF"/>
              </a:solidFill>
              <a:latin typeface="Arial" panose="020B0604020202020204" pitchFamily="34" charset="0"/>
              <a:cs typeface="Arial" panose="020B0604020202020204" pitchFamily="34" charset="0"/>
            </a:endParaRPr>
          </a:p>
        </p:txBody>
      </p:sp>
      <p:sp>
        <p:nvSpPr>
          <p:cNvPr id="4" name="Прямоугольник 3"/>
          <p:cNvSpPr/>
          <p:nvPr/>
        </p:nvSpPr>
        <p:spPr>
          <a:xfrm>
            <a:off x="92364" y="797066"/>
            <a:ext cx="8950036" cy="2548390"/>
          </a:xfrm>
          <a:prstGeom prst="rect">
            <a:avLst/>
          </a:prstGeom>
        </p:spPr>
        <p:txBody>
          <a:bodyPr wrap="square">
            <a:spAutoFit/>
          </a:bodyPr>
          <a:lstStyle/>
          <a:p>
            <a:pPr indent="268288" algn="just">
              <a:lnSpc>
                <a:spcPct val="95000"/>
              </a:lnSpc>
            </a:pPr>
            <a:r>
              <a:rPr lang="ru-RU" sz="2400" spc="-20" dirty="0">
                <a:latin typeface="Arial" panose="020B0604020202020204" pitchFamily="34" charset="0"/>
                <a:ea typeface="Times New Roman" panose="02020603050405020304" pitchFamily="18" charset="0"/>
                <a:cs typeface="Arial" panose="020B0604020202020204" pitchFamily="34" charset="0"/>
              </a:rPr>
              <a:t>Скорость восстановления триоксида урана водородом до диоксида определяется теми же факторами, что и скорость восстановления </a:t>
            </a:r>
            <a:r>
              <a:rPr lang="ru-RU" sz="2400" spc="-20" dirty="0" smtClean="0">
                <a:latin typeface="Arial" panose="020B0604020202020204" pitchFamily="34" charset="0"/>
                <a:ea typeface="Times New Roman" panose="02020603050405020304" pitchFamily="18" charset="0"/>
                <a:cs typeface="Arial" panose="020B0604020202020204" pitchFamily="34" charset="0"/>
              </a:rPr>
              <a:t>октаоксида триурана: </a:t>
            </a:r>
            <a:r>
              <a:rPr lang="ru-RU" sz="2400" spc="-20" dirty="0">
                <a:latin typeface="Arial" panose="020B0604020202020204" pitchFamily="34" charset="0"/>
                <a:ea typeface="Times New Roman" panose="02020603050405020304" pitchFamily="18" charset="0"/>
                <a:cs typeface="Arial" panose="020B0604020202020204" pitchFamily="34" charset="0"/>
              </a:rPr>
              <a:t>температурой, парциальным давлением водорода и физическими характеристиками твердого триоксида урана. Влияние температуры и парциального давления водорода на скорость процесса иллюстрируются данными рис. </a:t>
            </a:r>
            <a:r>
              <a:rPr lang="ru-RU" sz="2400" spc="-20" dirty="0" smtClean="0">
                <a:latin typeface="Arial" panose="020B0604020202020204" pitchFamily="34" charset="0"/>
                <a:ea typeface="Times New Roman" panose="02020603050405020304" pitchFamily="18" charset="0"/>
                <a:cs typeface="Arial" panose="020B0604020202020204" pitchFamily="34" charset="0"/>
              </a:rPr>
              <a:t>1</a:t>
            </a:r>
            <a:r>
              <a:rPr lang="en-US" sz="2400" spc="-20" dirty="0" smtClean="0">
                <a:latin typeface="Arial" panose="020B0604020202020204" pitchFamily="34" charset="0"/>
                <a:ea typeface="Times New Roman" panose="02020603050405020304" pitchFamily="18" charset="0"/>
                <a:cs typeface="Arial" panose="020B0604020202020204" pitchFamily="34" charset="0"/>
              </a:rPr>
              <a:t>9</a:t>
            </a:r>
            <a:r>
              <a:rPr lang="ru-RU" sz="2400" spc="-20" dirty="0" smtClean="0">
                <a:latin typeface="Arial" panose="020B0604020202020204" pitchFamily="34" charset="0"/>
                <a:ea typeface="Times New Roman" panose="02020603050405020304" pitchFamily="18" charset="0"/>
                <a:cs typeface="Arial" panose="020B0604020202020204" pitchFamily="34" charset="0"/>
              </a:rPr>
              <a:t>.7 </a:t>
            </a:r>
            <a:r>
              <a:rPr lang="ru-RU" sz="2400" spc="-20" dirty="0">
                <a:latin typeface="Arial" panose="020B0604020202020204" pitchFamily="34" charset="0"/>
                <a:ea typeface="Times New Roman" panose="02020603050405020304" pitchFamily="18" charset="0"/>
                <a:cs typeface="Arial" panose="020B0604020202020204" pitchFamily="34" charset="0"/>
              </a:rPr>
              <a:t>и </a:t>
            </a:r>
            <a:r>
              <a:rPr lang="ru-RU" sz="2400" spc="-20" dirty="0" smtClean="0">
                <a:latin typeface="Arial" panose="020B0604020202020204" pitchFamily="34" charset="0"/>
                <a:ea typeface="Times New Roman" panose="02020603050405020304" pitchFamily="18" charset="0"/>
                <a:cs typeface="Arial" panose="020B0604020202020204" pitchFamily="34" charset="0"/>
              </a:rPr>
              <a:t>1</a:t>
            </a:r>
            <a:r>
              <a:rPr lang="en-US" sz="2400" spc="-20" dirty="0" smtClean="0">
                <a:latin typeface="Arial" panose="020B0604020202020204" pitchFamily="34" charset="0"/>
                <a:ea typeface="Times New Roman" panose="02020603050405020304" pitchFamily="18" charset="0"/>
                <a:cs typeface="Arial" panose="020B0604020202020204" pitchFamily="34" charset="0"/>
              </a:rPr>
              <a:t>9</a:t>
            </a:r>
            <a:r>
              <a:rPr lang="ru-RU" sz="2400" spc="-20" dirty="0" smtClean="0">
                <a:latin typeface="Arial" panose="020B0604020202020204" pitchFamily="34" charset="0"/>
                <a:ea typeface="Times New Roman" panose="02020603050405020304" pitchFamily="18" charset="0"/>
                <a:cs typeface="Arial" panose="020B0604020202020204" pitchFamily="34" charset="0"/>
              </a:rPr>
              <a:t>.8</a:t>
            </a:r>
            <a:r>
              <a:rPr lang="ru-RU" sz="2400" spc="-2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92364" y="3256958"/>
            <a:ext cx="8950036" cy="2899255"/>
          </a:xfrm>
          <a:prstGeom prst="rect">
            <a:avLst/>
          </a:prstGeom>
        </p:spPr>
        <p:txBody>
          <a:bodyPr wrap="square">
            <a:spAutoFit/>
          </a:bodyPr>
          <a:lstStyle/>
          <a:p>
            <a:pPr indent="268288" algn="just">
              <a:lnSpc>
                <a:spcPct val="95000"/>
              </a:lnSpc>
            </a:pPr>
            <a:r>
              <a:rPr lang="ru-RU" sz="2400" spc="-20" dirty="0">
                <a:latin typeface="Arial" panose="020B0604020202020204" pitchFamily="34" charset="0"/>
                <a:ea typeface="Times New Roman" panose="02020603050405020304" pitchFamily="18" charset="0"/>
                <a:cs typeface="Arial" panose="020B0604020202020204" pitchFamily="34" charset="0"/>
              </a:rPr>
              <a:t>Из рисунков видно, что при всех температурах и давлениях водорода начальный этап восстановления протекает с постоянной скоростью. Величина горизонтальных участков, соответствующих этому этапу, увеличивается с увеличением температуры при постоянном давлении и с увеличением давления при постоянной температуре. При неизменной температуре зависимость скорости процесса от давления водорода на этом этапе описывается уравнением:</a:t>
            </a:r>
            <a:endParaRPr lang="ru-RU" sz="2400" dirty="0">
              <a:latin typeface="Arial" panose="020B0604020202020204" pitchFamily="34" charset="0"/>
              <a:cs typeface="Arial" panose="020B0604020202020204" pitchFamily="34" charset="0"/>
            </a:endParaRPr>
          </a:p>
        </p:txBody>
      </p:sp>
      <p:sp>
        <p:nvSpPr>
          <p:cNvPr id="6" name="Rectangle 2"/>
          <p:cNvSpPr>
            <a:spLocks noChangeArrowheads="1"/>
          </p:cNvSpPr>
          <p:nvPr/>
        </p:nvSpPr>
        <p:spPr bwMode="auto">
          <a:xfrm>
            <a:off x="942109" y="645172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3234279472"/>
              </p:ext>
            </p:extLst>
          </p:nvPr>
        </p:nvGraphicFramePr>
        <p:xfrm>
          <a:off x="434108" y="6056458"/>
          <a:ext cx="1612618" cy="678997"/>
        </p:xfrm>
        <a:graphic>
          <a:graphicData uri="http://schemas.openxmlformats.org/presentationml/2006/ole">
            <mc:AlternateContent xmlns:mc="http://schemas.openxmlformats.org/markup-compatibility/2006">
              <mc:Choice xmlns:v="urn:schemas-microsoft-com:vml" Requires="v">
                <p:oleObj spid="_x0000_s57356" r:id="rId3" imgW="723586" imgH="304668" progId="Equation.3">
                  <p:embed/>
                </p:oleObj>
              </mc:Choice>
              <mc:Fallback>
                <p:oleObj r:id="rId3" imgW="723586" imgH="304668"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108" y="6056458"/>
                        <a:ext cx="1612618" cy="678997"/>
                      </a:xfrm>
                      <a:prstGeom prst="rect">
                        <a:avLst/>
                      </a:prstGeom>
                      <a:noFill/>
                    </p:spPr>
                  </p:pic>
                </p:oleObj>
              </mc:Fallback>
            </mc:AlternateContent>
          </a:graphicData>
        </a:graphic>
      </p:graphicFrame>
      <p:sp>
        <p:nvSpPr>
          <p:cNvPr id="8" name="Прямоугольник 7"/>
          <p:cNvSpPr/>
          <p:nvPr/>
        </p:nvSpPr>
        <p:spPr>
          <a:xfrm>
            <a:off x="1991310" y="6225970"/>
            <a:ext cx="269626"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7881505" y="6125518"/>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36524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55</a:t>
            </a:fld>
            <a:endParaRPr lang="ru-RU"/>
          </a:p>
        </p:txBody>
      </p:sp>
      <p:sp>
        <p:nvSpPr>
          <p:cNvPr id="3" name="Rectangle 2"/>
          <p:cNvSpPr>
            <a:spLocks noChangeArrowheads="1"/>
          </p:cNvSpPr>
          <p:nvPr/>
        </p:nvSpPr>
        <p:spPr bwMode="auto">
          <a:xfrm>
            <a:off x="120073" y="16625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3434204608"/>
              </p:ext>
            </p:extLst>
          </p:nvPr>
        </p:nvGraphicFramePr>
        <p:xfrm>
          <a:off x="120073" y="166254"/>
          <a:ext cx="4796504" cy="6555222"/>
        </p:xfrm>
        <a:graphic>
          <a:graphicData uri="http://schemas.openxmlformats.org/presentationml/2006/ole">
            <mc:AlternateContent xmlns:mc="http://schemas.openxmlformats.org/markup-compatibility/2006">
              <mc:Choice xmlns:v="urn:schemas-microsoft-com:vml" Requires="v">
                <p:oleObj spid="_x0000_s55308" name="Visio" r:id="rId3" imgW="3238805" imgH="4499762" progId="Visio.Drawing.11">
                  <p:embed/>
                </p:oleObj>
              </mc:Choice>
              <mc:Fallback>
                <p:oleObj name="Visio" r:id="rId3" imgW="3238805" imgH="4499762"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73" y="166254"/>
                        <a:ext cx="4796504" cy="6555222"/>
                      </a:xfrm>
                      <a:prstGeom prst="rect">
                        <a:avLst/>
                      </a:prstGeom>
                      <a:noFill/>
                    </p:spPr>
                  </p:pic>
                </p:oleObj>
              </mc:Fallback>
            </mc:AlternateContent>
          </a:graphicData>
        </a:graphic>
      </p:graphicFrame>
      <p:sp>
        <p:nvSpPr>
          <p:cNvPr id="5" name="Прямоугольник 4"/>
          <p:cNvSpPr/>
          <p:nvPr/>
        </p:nvSpPr>
        <p:spPr>
          <a:xfrm>
            <a:off x="4916578" y="2995136"/>
            <a:ext cx="4227422" cy="2677656"/>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19.7</a:t>
            </a:r>
            <a:r>
              <a:rPr lang="ru-RU" sz="2400" dirty="0">
                <a:latin typeface="Arial" panose="020B0604020202020204" pitchFamily="34" charset="0"/>
                <a:ea typeface="Times New Roman" panose="02020603050405020304" pitchFamily="18" charset="0"/>
                <a:cs typeface="Arial" panose="020B0604020202020204" pitchFamily="34" charset="0"/>
              </a:rPr>
              <a:t>. Влияние температуры и степени восстановления </a:t>
            </a:r>
            <a:r>
              <a:rPr lang="ru-RU" sz="2400" dirty="0" err="1">
                <a:latin typeface="Arial" panose="020B0604020202020204" pitchFamily="34" charset="0"/>
                <a:ea typeface="Times New Roman" panose="02020603050405020304" pitchFamily="18" charset="0"/>
                <a:cs typeface="Arial" panose="020B0604020202020204" pitchFamily="34" charset="0"/>
              </a:rPr>
              <a:t>триок</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dirty="0" err="1">
                <a:latin typeface="Arial" panose="020B0604020202020204" pitchFamily="34" charset="0"/>
                <a:ea typeface="Times New Roman" panose="02020603050405020304" pitchFamily="18" charset="0"/>
                <a:cs typeface="Arial" panose="020B0604020202020204" pitchFamily="34" charset="0"/>
              </a:rPr>
              <a:t>ида</a:t>
            </a:r>
            <a:r>
              <a:rPr lang="ru-RU" sz="2400" dirty="0">
                <a:latin typeface="Arial" panose="020B0604020202020204" pitchFamily="34" charset="0"/>
                <a:ea typeface="Times New Roman" panose="02020603050405020304" pitchFamily="18" charset="0"/>
                <a:cs typeface="Arial" panose="020B0604020202020204" pitchFamily="34" charset="0"/>
              </a:rPr>
              <a:t> урана на скорость; его восстановления водородом. Парциальное давление водорода 200 мм рт. ст.</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70406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56</a:t>
            </a:fld>
            <a:endParaRPr lang="ru-RU"/>
          </a:p>
        </p:txBody>
      </p:sp>
      <p:sp>
        <p:nvSpPr>
          <p:cNvPr id="3" name="Rectangle 2"/>
          <p:cNvSpPr>
            <a:spLocks noChangeArrowheads="1"/>
          </p:cNvSpPr>
          <p:nvPr/>
        </p:nvSpPr>
        <p:spPr bwMode="auto">
          <a:xfrm>
            <a:off x="83128" y="83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1429680686"/>
              </p:ext>
            </p:extLst>
          </p:nvPr>
        </p:nvGraphicFramePr>
        <p:xfrm>
          <a:off x="738910" y="83126"/>
          <a:ext cx="7647708" cy="4862331"/>
        </p:xfrm>
        <a:graphic>
          <a:graphicData uri="http://schemas.openxmlformats.org/presentationml/2006/ole">
            <mc:AlternateContent xmlns:mc="http://schemas.openxmlformats.org/markup-compatibility/2006">
              <mc:Choice xmlns:v="urn:schemas-microsoft-com:vml" Requires="v">
                <p:oleObj spid="_x0000_s54285" name="Visio" r:id="rId3" imgW="6333067" imgH="4030133" progId="Visio.Drawing.11">
                  <p:embed/>
                </p:oleObj>
              </mc:Choice>
              <mc:Fallback>
                <p:oleObj name="Visio" r:id="rId3" imgW="6333067" imgH="4030133"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910" y="83126"/>
                        <a:ext cx="7647708" cy="4862331"/>
                      </a:xfrm>
                      <a:prstGeom prst="rect">
                        <a:avLst/>
                      </a:prstGeom>
                      <a:noFill/>
                    </p:spPr>
                  </p:pic>
                </p:oleObj>
              </mc:Fallback>
            </mc:AlternateContent>
          </a:graphicData>
        </a:graphic>
      </p:graphicFrame>
      <p:sp>
        <p:nvSpPr>
          <p:cNvPr id="5" name="Прямоугольник 4"/>
          <p:cNvSpPr/>
          <p:nvPr/>
        </p:nvSpPr>
        <p:spPr>
          <a:xfrm>
            <a:off x="83128" y="4998709"/>
            <a:ext cx="8802255" cy="461665"/>
          </a:xfrm>
          <a:prstGeom prst="rect">
            <a:avLst/>
          </a:prstGeom>
        </p:spPr>
        <p:txBody>
          <a:bodyPr wrap="square">
            <a:spAutoFit/>
          </a:bodyPr>
          <a:lstStyle/>
          <a:p>
            <a:pPr algn="ctr"/>
            <a:r>
              <a:rPr lang="ru-RU" sz="2400" dirty="0">
                <a:latin typeface="Arial" panose="020B0604020202020204" pitchFamily="34" charset="0"/>
                <a:ea typeface="Times New Roman" panose="02020603050405020304" pitchFamily="18" charset="0"/>
                <a:cs typeface="Arial" panose="020B0604020202020204" pitchFamily="34" charset="0"/>
              </a:rPr>
              <a:t>1</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50</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мм</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рт.</a:t>
            </a:r>
            <a:r>
              <a:rPr lang="en-US" sz="2400" dirty="0" smtClean="0">
                <a:latin typeface="Arial" panose="020B0604020202020204" pitchFamily="34" charset="0"/>
                <a:ea typeface="Times New Roman" panose="02020603050405020304" pitchFamily="18" charset="0"/>
                <a:cs typeface="Arial" panose="020B0604020202020204" pitchFamily="34" charset="0"/>
              </a:rPr>
              <a:t>c</a:t>
            </a:r>
            <a:r>
              <a:rPr lang="ru-RU" sz="2400" dirty="0">
                <a:latin typeface="Arial" panose="020B0604020202020204" pitchFamily="34" charset="0"/>
                <a:ea typeface="Times New Roman" panose="02020603050405020304" pitchFamily="18" charset="0"/>
                <a:cs typeface="Arial" panose="020B0604020202020204" pitchFamily="34" charset="0"/>
              </a:rPr>
              <a:t>т;</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2</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100</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мм</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err="1">
                <a:latin typeface="Arial" panose="020B0604020202020204" pitchFamily="34" charset="0"/>
                <a:ea typeface="Times New Roman" panose="02020603050405020304" pitchFamily="18" charset="0"/>
                <a:cs typeface="Arial" panose="020B0604020202020204" pitchFamily="34" charset="0"/>
              </a:rPr>
              <a:t>рт.ст</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3</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200</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мм</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err="1" smtClean="0">
                <a:latin typeface="Arial" panose="020B0604020202020204" pitchFamily="34" charset="0"/>
                <a:ea typeface="Times New Roman" panose="02020603050405020304" pitchFamily="18" charset="0"/>
                <a:cs typeface="Arial" panose="020B0604020202020204" pitchFamily="34" charset="0"/>
              </a:rPr>
              <a:t>рт.ст</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4</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8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400</a:t>
            </a:r>
            <a:r>
              <a:rPr lang="ru-RU" sz="800"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мм </a:t>
            </a:r>
            <a:r>
              <a:rPr lang="ru-RU" sz="2400" dirty="0" err="1" smtClean="0">
                <a:latin typeface="Arial" panose="020B0604020202020204" pitchFamily="34" charset="0"/>
                <a:ea typeface="Times New Roman" panose="02020603050405020304" pitchFamily="18" charset="0"/>
                <a:cs typeface="Arial" panose="020B0604020202020204" pitchFamily="34" charset="0"/>
              </a:rPr>
              <a:t>рт.ст</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80109" y="5368234"/>
            <a:ext cx="8825346" cy="1200329"/>
          </a:xfrm>
          <a:prstGeom prst="rect">
            <a:avLst/>
          </a:prstGeom>
        </p:spPr>
        <p:txBody>
          <a:bodyPr wrap="square">
            <a:spAutoFit/>
          </a:bodyPr>
          <a:lstStyle/>
          <a:p>
            <a:pPr algn="ctr"/>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19.8</a:t>
            </a:r>
            <a:r>
              <a:rPr lang="ru-RU" sz="2400" dirty="0">
                <a:latin typeface="Arial" panose="020B0604020202020204" pitchFamily="34" charset="0"/>
                <a:ea typeface="Times New Roman" panose="02020603050405020304" pitchFamily="18" charset="0"/>
                <a:cs typeface="Arial" panose="020B0604020202020204" pitchFamily="34" charset="0"/>
              </a:rPr>
              <a:t>. Изменение степени восстановления октаоксида триурана во времени при различных парциальных давлениях водорода. Температура 400 °С</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56878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57</a:t>
            </a:fld>
            <a:endParaRPr lang="ru-RU"/>
          </a:p>
        </p:txBody>
      </p:sp>
      <p:sp>
        <p:nvSpPr>
          <p:cNvPr id="3" name="Прямоугольник 2"/>
          <p:cNvSpPr/>
          <p:nvPr/>
        </p:nvSpPr>
        <p:spPr>
          <a:xfrm>
            <a:off x="106218" y="67071"/>
            <a:ext cx="8926946" cy="794064"/>
          </a:xfrm>
          <a:prstGeom prst="rect">
            <a:avLst/>
          </a:prstGeom>
        </p:spPr>
        <p:txBody>
          <a:bodyPr wrap="square">
            <a:spAutoFit/>
          </a:bodyPr>
          <a:lstStyle/>
          <a:p>
            <a:pPr indent="268288" algn="just">
              <a:lnSpc>
                <a:spcPct val="95000"/>
              </a:lnSpc>
            </a:pPr>
            <a:r>
              <a:rPr lang="ru-RU" sz="2400" dirty="0">
                <a:latin typeface="Arial" panose="020B0604020202020204" pitchFamily="34" charset="0"/>
                <a:ea typeface="Times New Roman" panose="02020603050405020304" pitchFamily="18" charset="0"/>
                <a:cs typeface="Arial" panose="020B0604020202020204" pitchFamily="34" charset="0"/>
              </a:rPr>
              <a:t>Кажущаяся энергия активации процесса равна 87,2 кДж/моль.</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106218" y="778000"/>
            <a:ext cx="8926946" cy="3951851"/>
          </a:xfrm>
          <a:prstGeom prst="rect">
            <a:avLst/>
          </a:prstGeom>
        </p:spPr>
        <p:txBody>
          <a:bodyPr wrap="square">
            <a:spAutoFit/>
          </a:bodyPr>
          <a:lstStyle/>
          <a:p>
            <a:pPr indent="268288" algn="just">
              <a:lnSpc>
                <a:spcPct val="95000"/>
              </a:lnSpc>
            </a:pPr>
            <a:r>
              <a:rPr lang="ru-RU" sz="2400" dirty="0">
                <a:latin typeface="Arial" panose="020B0604020202020204" pitchFamily="34" charset="0"/>
                <a:ea typeface="Times New Roman" panose="02020603050405020304" pitchFamily="18" charset="0"/>
                <a:cs typeface="Arial" panose="020B0604020202020204" pitchFamily="34" charset="0"/>
              </a:rPr>
              <a:t>Начиная с некоторой, определенной при данных температуре и давлении степени восстановления, скорость процесса резко падает. Падение скорости происходит при сравнительно небольшом изменении степени восстановления. Конечный этап восстановления характеризуется также постоянной скоростью. Исключение представляют данные, полученные при температуре 500 °С и давлении водорода 200 мм рт. ст. В этом случае после второго горизонтального участка на кривой имеется еще участок, показывающий уменьшение скорости процесса по мере дальнейшего восстановления.</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106218" y="4655898"/>
            <a:ext cx="8926946" cy="2197525"/>
          </a:xfrm>
          <a:prstGeom prst="rect">
            <a:avLst/>
          </a:prstGeom>
        </p:spPr>
        <p:txBody>
          <a:bodyPr wrap="square">
            <a:spAutoFit/>
          </a:bodyPr>
          <a:lstStyle/>
          <a:p>
            <a:pPr indent="268288" algn="just">
              <a:lnSpc>
                <a:spcPct val="95000"/>
              </a:lnSpc>
            </a:pPr>
            <a:r>
              <a:rPr lang="ru-RU" sz="2400" dirty="0">
                <a:latin typeface="Arial" panose="020B0604020202020204" pitchFamily="34" charset="0"/>
                <a:ea typeface="Times New Roman" panose="02020603050405020304" pitchFamily="18" charset="0"/>
                <a:cs typeface="Arial" panose="020B0604020202020204" pitchFamily="34" charset="0"/>
              </a:rPr>
              <a:t>Кажущаяся </a:t>
            </a:r>
            <a:r>
              <a:rPr lang="en-US" sz="2400" dirty="0">
                <a:latin typeface="Arial" panose="020B0604020202020204" pitchFamily="34" charset="0"/>
                <a:ea typeface="Times New Roman" panose="02020603050405020304" pitchFamily="18" charset="0"/>
                <a:cs typeface="Arial" panose="020B0604020202020204" pitchFamily="34" charset="0"/>
              </a:rPr>
              <a:t>E</a:t>
            </a:r>
            <a:r>
              <a:rPr lang="ru-RU" sz="2400" baseline="-25000" dirty="0">
                <a:latin typeface="Arial" panose="020B0604020202020204" pitchFamily="34" charset="0"/>
                <a:ea typeface="Times New Roman" panose="02020603050405020304" pitchFamily="18" charset="0"/>
                <a:cs typeface="Arial" panose="020B0604020202020204" pitchFamily="34" charset="0"/>
              </a:rPr>
              <a:t>а</a:t>
            </a:r>
            <a:r>
              <a:rPr lang="ru-RU" sz="2400" dirty="0">
                <a:latin typeface="Arial" panose="020B0604020202020204" pitchFamily="34" charset="0"/>
                <a:ea typeface="Times New Roman" panose="02020603050405020304" pitchFamily="18" charset="0"/>
                <a:cs typeface="Arial" panose="020B0604020202020204" pitchFamily="34" charset="0"/>
              </a:rPr>
              <a:t> при 70 %-ном восстановлении триоксида урана составляет 125,7 кДж/моль. На этом этапе восстановления зависимость скорости реакции от давления водорода при постоянной температуре и в интервале парциальных давлений 50-200 мм рт. ст. описывается уравнением:</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50279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58</a:t>
            </a:fld>
            <a:endParaRPr lang="ru-RU"/>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3542791558"/>
              </p:ext>
            </p:extLst>
          </p:nvPr>
        </p:nvGraphicFramePr>
        <p:xfrm>
          <a:off x="461817" y="147782"/>
          <a:ext cx="1566490" cy="489528"/>
        </p:xfrm>
        <a:graphic>
          <a:graphicData uri="http://schemas.openxmlformats.org/presentationml/2006/ole">
            <mc:AlternateContent xmlns:mc="http://schemas.openxmlformats.org/markup-compatibility/2006">
              <mc:Choice xmlns:v="urn:schemas-microsoft-com:vml" Requires="v">
                <p:oleObj spid="_x0000_s61459" r:id="rId3" imgW="761669" imgH="241195" progId="Equation.3">
                  <p:embed/>
                </p:oleObj>
              </mc:Choice>
              <mc:Fallback>
                <p:oleObj r:id="rId3" imgW="761669" imgH="241195"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817" y="147782"/>
                        <a:ext cx="1566490" cy="489528"/>
                      </a:xfrm>
                      <a:prstGeom prst="rect">
                        <a:avLst/>
                      </a:prstGeom>
                      <a:noFill/>
                    </p:spPr>
                  </p:pic>
                </p:oleObj>
              </mc:Fallback>
            </mc:AlternateContent>
          </a:graphicData>
        </a:graphic>
      </p:graphicFrame>
      <p:sp>
        <p:nvSpPr>
          <p:cNvPr id="5" name="Прямоугольник 4"/>
          <p:cNvSpPr/>
          <p:nvPr/>
        </p:nvSpPr>
        <p:spPr>
          <a:xfrm>
            <a:off x="7934902" y="147782"/>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19.23</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96981" y="519699"/>
            <a:ext cx="8926945" cy="757130"/>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Первые горизонтальные участки соответствуют восстановлению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до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8</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96980" y="1163946"/>
            <a:ext cx="8926946" cy="2086725"/>
          </a:xfrm>
          <a:prstGeom prst="rect">
            <a:avLst/>
          </a:prstGeom>
        </p:spPr>
        <p:txBody>
          <a:bodyPr wrap="square">
            <a:spAutoFit/>
          </a:bodyPr>
          <a:lstStyle/>
          <a:p>
            <a:pPr indent="268288" algn="just">
              <a:lnSpc>
                <a:spcPct val="90000"/>
              </a:lnSpc>
            </a:pPr>
            <a:r>
              <a:rPr lang="ru-RU" sz="2400" spc="-20" dirty="0">
                <a:latin typeface="Arial" panose="020B0604020202020204" pitchFamily="34" charset="0"/>
                <a:ea typeface="Times New Roman" panose="02020603050405020304" pitchFamily="18" charset="0"/>
                <a:cs typeface="Arial" panose="020B0604020202020204" pitchFamily="34" charset="0"/>
              </a:rPr>
              <a:t>Лимитирующей стадией на этом этапе восстановления является поверхностная реакция между водородом, адсорбированным на поверхности, и кислородом оксида. Адсорбция водорода на поверхности триоксида урана протекает достаточно быстро, причем изотерма адсорбции выражается уравнением:</a:t>
            </a:r>
            <a:endParaRPr lang="ru-RU" sz="2400" dirty="0">
              <a:latin typeface="Arial" panose="020B0604020202020204" pitchFamily="34" charset="0"/>
              <a:cs typeface="Arial" panose="020B0604020202020204" pitchFamily="34" charset="0"/>
            </a:endParaRPr>
          </a:p>
        </p:txBody>
      </p:sp>
      <p:sp>
        <p:nvSpPr>
          <p:cNvPr id="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9" name="Объект 8"/>
          <p:cNvGraphicFramePr>
            <a:graphicFrameLocks noChangeAspect="1"/>
          </p:cNvGraphicFramePr>
          <p:nvPr>
            <p:extLst>
              <p:ext uri="{D42A27DB-BD31-4B8C-83A1-F6EECF244321}">
                <p14:modId xmlns:p14="http://schemas.microsoft.com/office/powerpoint/2010/main" val="3995647642"/>
              </p:ext>
            </p:extLst>
          </p:nvPr>
        </p:nvGraphicFramePr>
        <p:xfrm>
          <a:off x="581891" y="3038172"/>
          <a:ext cx="1446416" cy="578566"/>
        </p:xfrm>
        <a:graphic>
          <a:graphicData uri="http://schemas.openxmlformats.org/presentationml/2006/ole">
            <mc:AlternateContent xmlns:mc="http://schemas.openxmlformats.org/markup-compatibility/2006">
              <mc:Choice xmlns:v="urn:schemas-microsoft-com:vml" Requires="v">
                <p:oleObj spid="_x0000_s61460" r:id="rId5" imgW="761669" imgH="304668" progId="Equation.3">
                  <p:embed/>
                </p:oleObj>
              </mc:Choice>
              <mc:Fallback>
                <p:oleObj r:id="rId5" imgW="761669" imgH="304668"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891" y="3038172"/>
                        <a:ext cx="1446416" cy="578566"/>
                      </a:xfrm>
                      <a:prstGeom prst="rect">
                        <a:avLst/>
                      </a:prstGeom>
                      <a:noFill/>
                    </p:spPr>
                  </p:pic>
                </p:oleObj>
              </mc:Fallback>
            </mc:AlternateContent>
          </a:graphicData>
        </a:graphic>
      </p:graphicFrame>
      <p:sp>
        <p:nvSpPr>
          <p:cNvPr id="11" name="Прямоугольник 10"/>
          <p:cNvSpPr/>
          <p:nvPr/>
        </p:nvSpPr>
        <p:spPr>
          <a:xfrm>
            <a:off x="1929430" y="203667"/>
            <a:ext cx="269626" cy="461665"/>
          </a:xfrm>
          <a:prstGeom prst="rect">
            <a:avLst/>
          </a:prstGeom>
        </p:spPr>
        <p:txBody>
          <a:bodyPr wrap="none">
            <a:spAutoFit/>
          </a:bodyPr>
          <a:lstStyle/>
          <a:p>
            <a:pPr algn="just"/>
            <a:r>
              <a:rPr lang="ru-RU" sz="2400" cap="small"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2" name="Прямоугольник 11"/>
          <p:cNvSpPr/>
          <p:nvPr/>
        </p:nvSpPr>
        <p:spPr>
          <a:xfrm>
            <a:off x="1969198" y="3155073"/>
            <a:ext cx="269626" cy="461665"/>
          </a:xfrm>
          <a:prstGeom prst="rect">
            <a:avLst/>
          </a:prstGeom>
        </p:spPr>
        <p:txBody>
          <a:bodyPr wrap="none">
            <a:spAutoFit/>
          </a:bodyPr>
          <a:lstStyle/>
          <a:p>
            <a:pPr algn="just"/>
            <a:r>
              <a:rPr lang="ru-RU" sz="2400" cap="small"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3" name="Прямоугольник 12"/>
          <p:cNvSpPr/>
          <p:nvPr/>
        </p:nvSpPr>
        <p:spPr>
          <a:xfrm>
            <a:off x="7863031" y="3096622"/>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19.24)</a:t>
            </a:r>
            <a:endParaRPr lang="ru-RU" sz="2400" dirty="0">
              <a:latin typeface="Arial" panose="020B0604020202020204" pitchFamily="34" charset="0"/>
              <a:cs typeface="Arial" panose="020B0604020202020204" pitchFamily="34" charset="0"/>
            </a:endParaRPr>
          </a:p>
        </p:txBody>
      </p:sp>
      <p:sp>
        <p:nvSpPr>
          <p:cNvPr id="14" name="Прямоугольник 13"/>
          <p:cNvSpPr/>
          <p:nvPr/>
        </p:nvSpPr>
        <p:spPr>
          <a:xfrm>
            <a:off x="96980" y="3456682"/>
            <a:ext cx="8926946" cy="3416320"/>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Появление коэффициента 1/2 в этом уравнении объясняется тем, что молекула водорода диссоциирует на атомы. Скорость же поверхностной реакции между адсорбированным водородом и кислородом оксида прямо пропорциональна концентрации водорода на поверхности адсорбента, так как концентрацию кислорода можно считать постоянной величиной. Поскольку эта стадия оказывается лимитирующей, суммарная скорость процесса восстановления пропорциональна давлению водорода в степени 1/2.</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100660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59</a:t>
            </a:fld>
            <a:endParaRPr lang="ru-RU"/>
          </a:p>
        </p:txBody>
      </p:sp>
      <p:sp>
        <p:nvSpPr>
          <p:cNvPr id="3" name="Прямоугольник 2"/>
          <p:cNvSpPr/>
          <p:nvPr/>
        </p:nvSpPr>
        <p:spPr>
          <a:xfrm>
            <a:off x="96982" y="77089"/>
            <a:ext cx="8954654" cy="4173450"/>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Участки кривых, на которых скорость уменьшается с увеличением степени восстановления, соответствуют постепенному переходу закиси-окиси урана в фазу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2,6±</a:t>
            </a:r>
            <a:r>
              <a:rPr lang="en-US" sz="2400" baseline="-25000" dirty="0">
                <a:latin typeface="Arial" panose="020B0604020202020204" pitchFamily="34" charset="0"/>
                <a:ea typeface="Times New Roman" panose="02020603050405020304" pitchFamily="18" charset="0"/>
                <a:cs typeface="Arial" panose="020B0604020202020204" pitchFamily="34" charset="0"/>
              </a:rPr>
              <a:t>x</a:t>
            </a:r>
            <a:r>
              <a:rPr lang="ru-RU" sz="2400" dirty="0">
                <a:latin typeface="Arial" panose="020B0604020202020204" pitchFamily="34" charset="0"/>
                <a:ea typeface="Times New Roman" panose="02020603050405020304" pitchFamily="18" charset="0"/>
                <a:cs typeface="Arial" panose="020B0604020202020204" pitchFamily="34" charset="0"/>
              </a:rPr>
              <a:t> с минимальным при данной температуре содержанием кислорода. Падение скорости объясняется уменьшением концентрации кислорода в твердой фазе. Вторые горизонтальные участки соответствуют восстановлению фазы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2,6±</a:t>
            </a:r>
            <a:r>
              <a:rPr lang="en-US" sz="2400" baseline="-25000" dirty="0">
                <a:latin typeface="Arial" panose="020B0604020202020204" pitchFamily="34" charset="0"/>
                <a:ea typeface="Times New Roman" panose="02020603050405020304" pitchFamily="18" charset="0"/>
                <a:cs typeface="Arial" panose="020B0604020202020204" pitchFamily="34" charset="0"/>
              </a:rPr>
              <a:t>x</a:t>
            </a:r>
            <a:r>
              <a:rPr lang="ru-RU" sz="2400" dirty="0">
                <a:latin typeface="Arial" panose="020B0604020202020204" pitchFamily="34" charset="0"/>
                <a:ea typeface="Times New Roman" panose="02020603050405020304" pitchFamily="18" charset="0"/>
                <a:cs typeface="Arial" panose="020B0604020202020204" pitchFamily="34" charset="0"/>
              </a:rPr>
              <a:t> с минимальным содержанием кислорода до тетрагональной фазы. Лимитирующей стадией на данном этапе восстановления является адсорбция водорода на поверхности оксида. Это обстоятельство подтверждается тем, что суммарная скорость восстановления пропорциональна давлению водорода в первой степени.</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96982" y="4195524"/>
            <a:ext cx="8954654" cy="2603790"/>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Восстановительные процессы связаны с изменением размера кристаллов; прокаливание триоксида урана в водороде во всех случаях приводит к измельчению частиц. Примерно то же самое наблюдается и при восстановлении закиси-окиси. Переход же триоксида урана в </a:t>
            </a:r>
            <a:r>
              <a:rPr lang="ru-RU" sz="2400" dirty="0" err="1" smtClean="0">
                <a:latin typeface="Arial" panose="020B0604020202020204" pitchFamily="34" charset="0"/>
                <a:ea typeface="Times New Roman" panose="02020603050405020304" pitchFamily="18" charset="0"/>
                <a:cs typeface="Arial" panose="020B0604020202020204" pitchFamily="34" charset="0"/>
              </a:rPr>
              <a:t>октаоксид</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сопровождается укрупнением кристаллов. Отмеченные обстоятельства количественно характеризуются следующими данными:</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96271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60</a:t>
            </a:fld>
            <a:endParaRPr lang="ru-RU"/>
          </a:p>
        </p:txBody>
      </p:sp>
      <p:sp>
        <p:nvSpPr>
          <p:cNvPr id="3" name="Rectangle 2"/>
          <p:cNvSpPr>
            <a:spLocks noChangeArrowheads="1"/>
          </p:cNvSpPr>
          <p:nvPr/>
        </p:nvSpPr>
        <p:spPr bwMode="auto">
          <a:xfrm>
            <a:off x="230909" y="12007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2625095659"/>
              </p:ext>
            </p:extLst>
          </p:nvPr>
        </p:nvGraphicFramePr>
        <p:xfrm>
          <a:off x="240148" y="120073"/>
          <a:ext cx="8506691" cy="4731434"/>
        </p:xfrm>
        <a:graphic>
          <a:graphicData uri="http://schemas.openxmlformats.org/presentationml/2006/ole">
            <mc:AlternateContent xmlns:mc="http://schemas.openxmlformats.org/markup-compatibility/2006">
              <mc:Choice xmlns:v="urn:schemas-microsoft-com:vml" Requires="v">
                <p:oleObj spid="_x0000_s62474" name="Visio" r:id="rId3" imgW="6547104" imgH="3666744" progId="Visio.Drawing.11">
                  <p:embed/>
                </p:oleObj>
              </mc:Choice>
              <mc:Fallback>
                <p:oleObj name="Visio" r:id="rId3" imgW="6547104" imgH="3666744"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148" y="120073"/>
                        <a:ext cx="8506691" cy="4731434"/>
                      </a:xfrm>
                      <a:prstGeom prst="rect">
                        <a:avLst/>
                      </a:prstGeom>
                      <a:noFill/>
                    </p:spPr>
                  </p:pic>
                </p:oleObj>
              </mc:Fallback>
            </mc:AlternateContent>
          </a:graphicData>
        </a:graphic>
      </p:graphicFrame>
      <p:sp>
        <p:nvSpPr>
          <p:cNvPr id="5" name="Прямоугольник 4"/>
          <p:cNvSpPr/>
          <p:nvPr/>
        </p:nvSpPr>
        <p:spPr>
          <a:xfrm>
            <a:off x="133927" y="4778609"/>
            <a:ext cx="8889999" cy="461665"/>
          </a:xfrm>
          <a:prstGeom prst="rect">
            <a:avLst/>
          </a:prstGeom>
        </p:spPr>
        <p:txBody>
          <a:bodyPr wrap="squar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(здесь во всех случаях </a:t>
            </a:r>
            <a:r>
              <a:rPr lang="en-US" sz="2400" dirty="0">
                <a:latin typeface="Arial" panose="020B0604020202020204" pitchFamily="34" charset="0"/>
                <a:ea typeface="Times New Roman" panose="02020603050405020304" pitchFamily="18" charset="0"/>
                <a:cs typeface="Arial" panose="020B0604020202020204" pitchFamily="34" charset="0"/>
              </a:rPr>
              <a:t>d </a:t>
            </a:r>
            <a:r>
              <a:rPr lang="ru-RU" sz="2400" dirty="0">
                <a:latin typeface="Arial" panose="020B0604020202020204" pitchFamily="34" charset="0"/>
                <a:ea typeface="Times New Roman" panose="02020603050405020304" pitchFamily="18" charset="0"/>
                <a:cs typeface="Arial" panose="020B0604020202020204" pitchFamily="34" charset="0"/>
              </a:rPr>
              <a:t>– средний размер кристаллов).</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33926" y="5225589"/>
            <a:ext cx="8889999"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Определенное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ВЛИЯНИЕ НА СКОРОСТЬ ВОССТАНОВЛЕНИЯ ТРИОКСИДА УРАНА ОКАЗЫВАЮТ НЕКОТОРЫЕ ВЕЩЕСТВА, ПРИСУТСТВУЮЩИЕ В ИСХОДНЫХ ОБРАЗЦАХ.</a:t>
            </a:r>
            <a:endParaRPr lang="ru-RU" sz="2400" dirty="0">
              <a:solidFill>
                <a:srgbClr val="CC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650358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61</a:t>
            </a:fld>
            <a:endParaRPr lang="ru-RU"/>
          </a:p>
        </p:txBody>
      </p:sp>
      <p:sp>
        <p:nvSpPr>
          <p:cNvPr id="3" name="Прямоугольник 2"/>
          <p:cNvSpPr/>
          <p:nvPr/>
        </p:nvSpPr>
        <p:spPr>
          <a:xfrm>
            <a:off x="96982" y="85958"/>
            <a:ext cx="8936182" cy="341632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частности, значительно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ПРОЦЕСС ВОССТАНОВЛЕНИЯ УСКОРЯЕТСЯ В ПРИСУТСТВИИ В ТРИОКСИДЕ УРАНА ДО 0,15 % СУЛЬФАТ ИОНА;</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это объясняется либо напряженным состоянием решетки триоксида, либо разрывом сформированных кристаллитов. Другие примеси, например,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НАТРИЙ, КАЛИЙ И КАЛЬЦИЙ (ДО 0,05 %), А ТАКЖЕ ЖЕЛЕЗО И АЛЮМИНИЙ (ДО 0,3 %) ПРАКТИЧЕСКИ НЕ ВЫЗЫВАЮТ ИЗМЕНЕНИЯ РЕАКЦИОННОЙ СПОСОБНОСТИ ТРИОКСИДА УРАНА.</a:t>
            </a:r>
            <a:endParaRPr lang="ru-RU" sz="2400" b="1" dirty="0">
              <a:solidFill>
                <a:srgbClr val="990000"/>
              </a:solidFill>
              <a:latin typeface="Arial" panose="020B0604020202020204" pitchFamily="34" charset="0"/>
              <a:cs typeface="Arial" panose="020B0604020202020204" pitchFamily="34" charset="0"/>
            </a:endParaRPr>
          </a:p>
        </p:txBody>
      </p:sp>
      <p:sp>
        <p:nvSpPr>
          <p:cNvPr id="4" name="Прямоугольник 3"/>
          <p:cNvSpPr/>
          <p:nvPr/>
        </p:nvSpPr>
        <p:spPr>
          <a:xfrm>
            <a:off x="96982" y="3410911"/>
            <a:ext cx="8936182" cy="2308324"/>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Обширные экспериментальные данные по восстановлению триоксида урана водородом </a:t>
            </a:r>
            <a:r>
              <a:rPr lang="ru-RU" sz="2400" dirty="0" smtClean="0">
                <a:latin typeface="Arial" panose="020B0604020202020204" pitchFamily="34" charset="0"/>
                <a:ea typeface="Times New Roman" panose="02020603050405020304" pitchFamily="18" charset="0"/>
                <a:cs typeface="Arial" panose="020B0604020202020204" pitchFamily="34" charset="0"/>
              </a:rPr>
              <a:t>можно представить </a:t>
            </a:r>
            <a:r>
              <a:rPr lang="ru-RU" sz="2400" dirty="0">
                <a:latin typeface="Arial" panose="020B0604020202020204" pitchFamily="34" charset="0"/>
                <a:ea typeface="Times New Roman" panose="02020603050405020304" pitchFamily="18" charset="0"/>
                <a:cs typeface="Arial" panose="020B0604020202020204" pitchFamily="34" charset="0"/>
              </a:rPr>
              <a:t>в форме интегральных уравнений, используемых для расчета аппаратов восстановления. В частности, восстановление триоксида урана, полученного из уранилнитрата, описывается уравнением:</a:t>
            </a:r>
            <a:endParaRPr lang="ru-RU" sz="2400" dirty="0">
              <a:latin typeface="Arial" panose="020B0604020202020204" pitchFamily="34" charset="0"/>
              <a:cs typeface="Arial" panose="020B0604020202020204" pitchFamily="34" charset="0"/>
            </a:endParaRP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1931881632"/>
              </p:ext>
            </p:extLst>
          </p:nvPr>
        </p:nvGraphicFramePr>
        <p:xfrm>
          <a:off x="498764" y="5617636"/>
          <a:ext cx="1847273" cy="542134"/>
        </p:xfrm>
        <a:graphic>
          <a:graphicData uri="http://schemas.openxmlformats.org/presentationml/2006/ole">
            <mc:AlternateContent xmlns:mc="http://schemas.openxmlformats.org/markup-compatibility/2006">
              <mc:Choice xmlns:v="urn:schemas-microsoft-com:vml" Requires="v">
                <p:oleObj spid="_x0000_s63498" r:id="rId3" imgW="875920" imgH="253890" progId="Equation.3">
                  <p:embed/>
                </p:oleObj>
              </mc:Choice>
              <mc:Fallback>
                <p:oleObj r:id="rId3" imgW="875920" imgH="25389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764" y="5617636"/>
                        <a:ext cx="1847273" cy="542134"/>
                      </a:xfrm>
                      <a:prstGeom prst="rect">
                        <a:avLst/>
                      </a:prstGeom>
                      <a:noFill/>
                    </p:spPr>
                  </p:pic>
                </p:oleObj>
              </mc:Fallback>
            </mc:AlternateContent>
          </a:graphicData>
        </a:graphic>
      </p:graphicFrame>
      <p:sp>
        <p:nvSpPr>
          <p:cNvPr id="7" name="Прямоугольник 6"/>
          <p:cNvSpPr/>
          <p:nvPr/>
        </p:nvSpPr>
        <p:spPr>
          <a:xfrm>
            <a:off x="2238932" y="5742308"/>
            <a:ext cx="269626"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7872269" y="5679577"/>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19.25</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4322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62</a:t>
            </a:fld>
            <a:endParaRPr lang="ru-RU"/>
          </a:p>
        </p:txBody>
      </p:sp>
      <p:sp>
        <p:nvSpPr>
          <p:cNvPr id="3" name="Прямоугольник 2"/>
          <p:cNvSpPr/>
          <p:nvPr/>
        </p:nvSpPr>
        <p:spPr>
          <a:xfrm>
            <a:off x="96982" y="76308"/>
            <a:ext cx="8945417" cy="830997"/>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где </a:t>
            </a:r>
            <a:r>
              <a:rPr lang="en-US" sz="2400" i="1" dirty="0">
                <a:latin typeface="Arial" panose="020B0604020202020204" pitchFamily="34" charset="0"/>
                <a:ea typeface="Times New Roman" panose="02020603050405020304" pitchFamily="18" charset="0"/>
                <a:cs typeface="Arial" panose="020B0604020202020204" pitchFamily="34" charset="0"/>
              </a:rPr>
              <a:t>F</a:t>
            </a:r>
            <a:r>
              <a:rPr lang="ru-RU" sz="2400" dirty="0">
                <a:latin typeface="Arial" panose="020B0604020202020204" pitchFamily="34" charset="0"/>
                <a:ea typeface="Times New Roman" panose="02020603050405020304" pitchFamily="18" charset="0"/>
                <a:cs typeface="Arial" panose="020B0604020202020204" pitchFamily="34" charset="0"/>
              </a:rPr>
              <a:t> – доля непрореагировавшего триоксида урана, доли единицы;</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18811" y="861125"/>
            <a:ext cx="8323587" cy="461665"/>
          </a:xfrm>
          <a:prstGeom prst="rect">
            <a:avLst/>
          </a:prstGeom>
        </p:spPr>
        <p:txBody>
          <a:bodyPr wrap="square">
            <a:spAutoFit/>
          </a:bodyPr>
          <a:lstStyle/>
          <a:p>
            <a:r>
              <a:rPr lang="en-US" sz="2400" i="1" dirty="0">
                <a:latin typeface="Arial" panose="020B0604020202020204" pitchFamily="34" charset="0"/>
                <a:ea typeface="Times New Roman" panose="02020603050405020304" pitchFamily="18" charset="0"/>
                <a:cs typeface="Arial" panose="020B0604020202020204" pitchFamily="34" charset="0"/>
              </a:rPr>
              <a:t>t</a:t>
            </a:r>
            <a:r>
              <a:rPr lang="ru-RU" sz="2400" dirty="0">
                <a:latin typeface="Arial" panose="020B0604020202020204" pitchFamily="34" charset="0"/>
                <a:ea typeface="Times New Roman" panose="02020603050405020304" pitchFamily="18" charset="0"/>
                <a:cs typeface="Arial" panose="020B0604020202020204" pitchFamily="34" charset="0"/>
              </a:rPr>
              <a:t> – время проведения процесса, с (или мин);</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718810" y="1276610"/>
            <a:ext cx="8323588" cy="830997"/>
          </a:xfrm>
          <a:prstGeom prst="rect">
            <a:avLst/>
          </a:prstGeom>
        </p:spPr>
        <p:txBody>
          <a:bodyPr wrap="square">
            <a:spAutoFit/>
          </a:bodyPr>
          <a:lstStyle/>
          <a:p>
            <a:pPr algn="just"/>
            <a:r>
              <a:rPr lang="en-US" sz="2400" i="1" dirty="0">
                <a:latin typeface="Arial" panose="020B0604020202020204" pitchFamily="34" charset="0"/>
                <a:ea typeface="Times New Roman" panose="02020603050405020304" pitchFamily="18" charset="0"/>
                <a:cs typeface="Arial" panose="020B0604020202020204" pitchFamily="34" charset="0"/>
              </a:rPr>
              <a:t>K</a:t>
            </a:r>
            <a:r>
              <a:rPr lang="ru-RU" sz="2400" dirty="0">
                <a:latin typeface="Arial" panose="020B0604020202020204" pitchFamily="34" charset="0"/>
                <a:ea typeface="Times New Roman" panose="02020603050405020304" pitchFamily="18" charset="0"/>
                <a:cs typeface="Arial" panose="020B0604020202020204" pitchFamily="34" charset="0"/>
              </a:rPr>
              <a:t> – постоянная, включающая в себя константу скорости реакции.</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96982" y="2062180"/>
            <a:ext cx="8945416"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Это уравнение обычно представляется в иной форме:</a:t>
            </a:r>
            <a:endParaRPr lang="ru-RU" sz="2400" dirty="0">
              <a:latin typeface="Arial" panose="020B0604020202020204" pitchFamily="34" charset="0"/>
              <a:cs typeface="Arial" panose="020B0604020202020204" pitchFamily="34" charset="0"/>
            </a:endParaRPr>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2453842796"/>
              </p:ext>
            </p:extLst>
          </p:nvPr>
        </p:nvGraphicFramePr>
        <p:xfrm>
          <a:off x="489528" y="2431485"/>
          <a:ext cx="2186992" cy="524155"/>
        </p:xfrm>
        <a:graphic>
          <a:graphicData uri="http://schemas.openxmlformats.org/presentationml/2006/ole">
            <mc:AlternateContent xmlns:mc="http://schemas.openxmlformats.org/markup-compatibility/2006">
              <mc:Choice xmlns:v="urn:schemas-microsoft-com:vml" Requires="v">
                <p:oleObj spid="_x0000_s64534" r:id="rId3" imgW="1155700" imgH="279400" progId="Equation.3">
                  <p:embed/>
                </p:oleObj>
              </mc:Choice>
              <mc:Fallback>
                <p:oleObj r:id="rId3" imgW="1155700" imgH="2794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528" y="2431485"/>
                        <a:ext cx="2186992" cy="524155"/>
                      </a:xfrm>
                      <a:prstGeom prst="rect">
                        <a:avLst/>
                      </a:prstGeom>
                      <a:noFill/>
                    </p:spPr>
                  </p:pic>
                </p:oleObj>
              </mc:Fallback>
            </mc:AlternateContent>
          </a:graphicData>
        </a:graphic>
      </p:graphicFrame>
      <p:sp>
        <p:nvSpPr>
          <p:cNvPr id="9" name="Прямоугольник 8"/>
          <p:cNvSpPr/>
          <p:nvPr/>
        </p:nvSpPr>
        <p:spPr>
          <a:xfrm>
            <a:off x="2611868" y="2495056"/>
            <a:ext cx="269626"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0" name="Прямоугольник 9"/>
          <p:cNvSpPr/>
          <p:nvPr/>
        </p:nvSpPr>
        <p:spPr>
          <a:xfrm>
            <a:off x="7881503" y="2476912"/>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a:t>
            </a:r>
            <a:r>
              <a:rPr lang="en-US" sz="2400" dirty="0" smtClean="0">
                <a:latin typeface="Arial" panose="020B0604020202020204" pitchFamily="34" charset="0"/>
                <a:ea typeface="Times New Roman" panose="02020603050405020304" pitchFamily="18" charset="0"/>
                <a:cs typeface="Arial" panose="020B0604020202020204" pitchFamily="34" charset="0"/>
              </a:rPr>
              <a:t>9</a:t>
            </a:r>
            <a:r>
              <a:rPr lang="ru-RU" sz="2400" dirty="0" smtClean="0">
                <a:latin typeface="Arial" panose="020B0604020202020204" pitchFamily="34" charset="0"/>
                <a:ea typeface="Times New Roman" panose="02020603050405020304" pitchFamily="18" charset="0"/>
                <a:cs typeface="Arial" panose="020B0604020202020204" pitchFamily="34" charset="0"/>
              </a:rPr>
              <a:t>.26</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1" name="Rectangle 4"/>
          <p:cNvSpPr>
            <a:spLocks noChangeArrowheads="1"/>
          </p:cNvSpPr>
          <p:nvPr/>
        </p:nvSpPr>
        <p:spPr bwMode="auto">
          <a:xfrm>
            <a:off x="109209" y="2873928"/>
            <a:ext cx="9928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indent="268288"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где </a:t>
            </a: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12" name="Объект 11"/>
          <p:cNvGraphicFramePr>
            <a:graphicFrameLocks noChangeAspect="1"/>
          </p:cNvGraphicFramePr>
          <p:nvPr>
            <p:extLst>
              <p:ext uri="{D42A27DB-BD31-4B8C-83A1-F6EECF244321}">
                <p14:modId xmlns:p14="http://schemas.microsoft.com/office/powerpoint/2010/main" val="234661525"/>
              </p:ext>
            </p:extLst>
          </p:nvPr>
        </p:nvGraphicFramePr>
        <p:xfrm>
          <a:off x="951342" y="3002302"/>
          <a:ext cx="294898" cy="276467"/>
        </p:xfrm>
        <a:graphic>
          <a:graphicData uri="http://schemas.openxmlformats.org/presentationml/2006/ole">
            <mc:AlternateContent xmlns:mc="http://schemas.openxmlformats.org/markup-compatibility/2006">
              <mc:Choice xmlns:v="urn:schemas-microsoft-com:vml" Requires="v">
                <p:oleObj spid="_x0000_s64535" r:id="rId5" imgW="152334" imgH="139639" progId="Equation.3">
                  <p:embed/>
                </p:oleObj>
              </mc:Choice>
              <mc:Fallback>
                <p:oleObj r:id="rId5" imgW="152334" imgH="139639"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342" y="3002302"/>
                        <a:ext cx="294898" cy="276467"/>
                      </a:xfrm>
                      <a:prstGeom prst="rect">
                        <a:avLst/>
                      </a:prstGeom>
                      <a:noFill/>
                    </p:spPr>
                  </p:pic>
                </p:oleObj>
              </mc:Fallback>
            </mc:AlternateContent>
          </a:graphicData>
        </a:graphic>
      </p:graphicFrame>
      <p:sp>
        <p:nvSpPr>
          <p:cNvPr id="13" name="Rectangle 5"/>
          <p:cNvSpPr>
            <a:spLocks noChangeArrowheads="1"/>
          </p:cNvSpPr>
          <p:nvPr/>
        </p:nvSpPr>
        <p:spPr bwMode="auto">
          <a:xfrm>
            <a:off x="1231371" y="2873929"/>
            <a:ext cx="71119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степень реагирования вещества ко времени </a:t>
            </a:r>
            <a:r>
              <a:rPr kumimoji="0" lang="ru-RU" altLang="ru-RU" sz="2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t</a:t>
            </a:r>
            <a:r>
              <a:rPr kumimoji="0" lang="ru-RU" altLang="ru-RU" sz="2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r>
              <a:rPr kumimoji="0" lang="ru-RU" altLang="ru-RU" sz="2400" b="0" i="0" u="none" strike="noStrike" cap="none" normalizeH="0" baseline="0" dirty="0" smtClean="0">
                <a:ln>
                  <a:noFill/>
                </a:ln>
                <a:solidFill>
                  <a:schemeClr val="tx1"/>
                </a:solidFill>
                <a:effectLst/>
                <a:latin typeface="Arial" panose="020B0604020202020204" pitchFamily="34" charset="0"/>
              </a:rPr>
              <a:t> </a:t>
            </a:r>
          </a:p>
        </p:txBody>
      </p:sp>
      <p:sp>
        <p:nvSpPr>
          <p:cNvPr id="14" name="Прямоугольник 13"/>
          <p:cNvSpPr/>
          <p:nvPr/>
        </p:nvSpPr>
        <p:spPr>
          <a:xfrm>
            <a:off x="96982" y="3241491"/>
            <a:ext cx="8945416"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Данное уравнение, несмотря на свою простоту, довольно удовлетворительно предсказывает скорость процесса при различных условиях.</a:t>
            </a:r>
            <a:endParaRPr lang="ru-RU" sz="2400" dirty="0">
              <a:latin typeface="Arial" panose="020B0604020202020204" pitchFamily="34" charset="0"/>
              <a:cs typeface="Arial" panose="020B0604020202020204" pitchFamily="34" charset="0"/>
            </a:endParaRPr>
          </a:p>
        </p:txBody>
      </p:sp>
      <p:sp>
        <p:nvSpPr>
          <p:cNvPr id="15" name="Прямоугольник 14"/>
          <p:cNvSpPr/>
          <p:nvPr/>
        </p:nvSpPr>
        <p:spPr>
          <a:xfrm>
            <a:off x="109208" y="4413152"/>
            <a:ext cx="8933189" cy="2308324"/>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заключение отметим, что, </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ЕСЛИ ДИОКСИД УРАНА ИСПОЛЬЗУЕТСЯ ДЛЯ ПРОИЗВОДСТВА ТЕТРАФТОРИДА УРАНА, ТРИОКСИД ВОССТАНАВЛИВАЮТ ПРИ 625 °С. </a:t>
            </a:r>
            <a:r>
              <a:rPr lang="ru-RU" sz="2400" dirty="0" smtClean="0">
                <a:latin typeface="Arial" panose="020B0604020202020204" pitchFamily="34" charset="0"/>
                <a:ea typeface="Times New Roman" panose="02020603050405020304" pitchFamily="18" charset="0"/>
                <a:cs typeface="Arial" panose="020B0604020202020204" pitchFamily="34" charset="0"/>
              </a:rPr>
              <a:t>Полученный </a:t>
            </a:r>
            <a:r>
              <a:rPr lang="ru-RU" sz="2400" dirty="0">
                <a:latin typeface="Arial" panose="020B0604020202020204" pitchFamily="34" charset="0"/>
                <a:ea typeface="Times New Roman" panose="02020603050405020304" pitchFamily="18" charset="0"/>
                <a:cs typeface="Arial" panose="020B0604020202020204" pitchFamily="34" charset="0"/>
              </a:rPr>
              <a:t>диоксид урана сохраняет форму сферических агрегатов триоксида размером около 40 мкм; размер отдельных кристаллов равен или менее 1 мкм.</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58807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63</a:t>
            </a:fld>
            <a:endParaRPr lang="ru-RU"/>
          </a:p>
        </p:txBody>
      </p:sp>
      <p:sp>
        <p:nvSpPr>
          <p:cNvPr id="3" name="Прямоугольник 2"/>
          <p:cNvSpPr/>
          <p:nvPr/>
        </p:nvSpPr>
        <p:spPr>
          <a:xfrm>
            <a:off x="87746" y="76860"/>
            <a:ext cx="8963890" cy="4154984"/>
          </a:xfrm>
          <a:prstGeom prst="rect">
            <a:avLst/>
          </a:prstGeom>
        </p:spPr>
        <p:txBody>
          <a:bodyPr wrap="square">
            <a:spAutoFit/>
          </a:bodyPr>
          <a:lstStyle/>
          <a:p>
            <a:pPr indent="268288" algn="just"/>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ЕСЛИ</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же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ДИОКСИД УРАНА ИСПОЛЬЗУЕТСЯ ДЛЯ ПРОИЗВОДСТВА КЕРАМИЧЕСКИХ ТЕПЛОВЫДЕЛЯЮЩИХ ЭЛЕМЕНТОВ, ТО</a:t>
            </a:r>
            <a:r>
              <a:rPr lang="en-US"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ТРИОКСИД УРАНА ВОССТАНАВЛИВАЮТ ПРИ 800 °С.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результате восстановления получается порошок диоксида урана; средний размер агрегатов 40-60 мкм при размерах кристаллов порядка 0,1 мкм. При холодном прессовании под давлением 3-5 т/см</a:t>
            </a:r>
            <a:r>
              <a:rPr lang="ru-RU" sz="2400" baseline="30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получаются таблетки плотностью 5,3-5,7 г/см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i="1" dirty="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 Их последующее спекание в атмосфере водорода или аммиака при температуре около 1600 °С дает материал по плотности, близкой к теоретической.</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04936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64</a:t>
            </a:fld>
            <a:endParaRPr lang="ru-RU"/>
          </a:p>
        </p:txBody>
      </p:sp>
      <p:sp>
        <p:nvSpPr>
          <p:cNvPr id="3" name="Прямоугольник 2"/>
          <p:cNvSpPr/>
          <p:nvPr/>
        </p:nvSpPr>
        <p:spPr>
          <a:xfrm>
            <a:off x="92363" y="76312"/>
            <a:ext cx="8931564" cy="830997"/>
          </a:xfrm>
          <a:prstGeom prst="rect">
            <a:avLst/>
          </a:prstGeom>
        </p:spPr>
        <p:txBody>
          <a:bodyPr wrap="square">
            <a:spAutoFit/>
          </a:bodyPr>
          <a:lstStyle/>
          <a:p>
            <a:pPr algn="ctr"/>
            <a:r>
              <a:rPr lang="ru-RU" sz="2400" b="1" dirty="0" smtClean="0">
                <a:solidFill>
                  <a:srgbClr val="FF0000"/>
                </a:solidFill>
                <a:latin typeface="Arial Black" panose="020B0A04020102020204" pitchFamily="34" charset="0"/>
                <a:ea typeface="Times New Roman" panose="02020603050405020304" pitchFamily="18" charset="0"/>
              </a:rPr>
              <a:t>АППАРАТУРНОЕ ОФОРМЛЕНИЕ ПРОЦЕССОВ ПОЛУЧЕНИЯ ОКСИДОВ УРАНА</a:t>
            </a:r>
            <a:endParaRPr lang="ru-RU" sz="2400" dirty="0">
              <a:solidFill>
                <a:srgbClr val="FF0000"/>
              </a:solidFill>
              <a:latin typeface="Arial Black" panose="020B0A04020102020204" pitchFamily="34" charset="0"/>
            </a:endParaRPr>
          </a:p>
        </p:txBody>
      </p:sp>
      <p:sp>
        <p:nvSpPr>
          <p:cNvPr id="4" name="Прямоугольник 3"/>
          <p:cNvSpPr/>
          <p:nvPr/>
        </p:nvSpPr>
        <p:spPr>
          <a:xfrm>
            <a:off x="92363" y="806395"/>
            <a:ext cx="8931564" cy="3083921"/>
          </a:xfrm>
          <a:prstGeom prst="rect">
            <a:avLst/>
          </a:prstGeom>
        </p:spPr>
        <p:txBody>
          <a:bodyPr wrap="square">
            <a:spAutoFit/>
          </a:bodyPr>
          <a:lstStyle/>
          <a:p>
            <a:pPr indent="268288" algn="just">
              <a:lnSpc>
                <a:spcPct val="90000"/>
              </a:lnSpc>
            </a:pP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ОСНОВНОЕ КОЛИЧЕСТВО ДИОКСИДА УРАНА ДЛЯ ПОСЛЕДУЮЩЕГО ПОЛУЧЕНИЯ ТЕТРАФТОРИДА ИЗГОТАВЛИВАЮТ ИЗ УРАНИЛНИТРАТА, ОЧИЩЕННОГО ОТ ПРИМЕСЕЙ В ПРОЦЕССЕ ЭКСТРАКЦИИ ТРИБУТИЛФОСФАТОМ. </a:t>
            </a:r>
            <a:r>
              <a:rPr lang="ru-RU" sz="2400" dirty="0" smtClean="0">
                <a:latin typeface="Arial" panose="020B0604020202020204" pitchFamily="34" charset="0"/>
                <a:ea typeface="Times New Roman" panose="02020603050405020304" pitchFamily="18" charset="0"/>
                <a:cs typeface="Arial" panose="020B0604020202020204" pitchFamily="34" charset="0"/>
              </a:rPr>
              <a:t>Растворы </a:t>
            </a:r>
            <a:r>
              <a:rPr lang="ru-RU" sz="2400" dirty="0">
                <a:latin typeface="Arial" panose="020B0604020202020204" pitchFamily="34" charset="0"/>
                <a:ea typeface="Times New Roman" panose="02020603050405020304" pitchFamily="18" charset="0"/>
                <a:cs typeface="Arial" panose="020B0604020202020204" pitchFamily="34" charset="0"/>
              </a:rPr>
              <a:t>уранилнитрата концентрируют упариванием, затем при дальнейшем нагревании он разлагается до триоксида. Полученный в результате этих операций триоксид урана на второй стадии восстанавливают водородом до диоксида.</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92363" y="3788612"/>
            <a:ext cx="8931564" cy="3083921"/>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В установках по получению диоксида урана процесс осуществляют периодически. Денитрацию проводят в котлах из нержавеющей стали, обогреваемых газовыми горелками. Предварительно упаренный раствор уранилнитрата заливают в эти котлы, включают обогрев и мешалку. По истечении 8 ч, после того как процесс закончился, образовавшийся триоксид урана разгружают в бункера и транспортируют на следующую стадию – восстановление водородом до диоксида.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636089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65</a:t>
            </a:fld>
            <a:endParaRPr lang="ru-RU"/>
          </a:p>
        </p:txBody>
      </p:sp>
      <p:sp>
        <p:nvSpPr>
          <p:cNvPr id="3" name="Прямоугольник 2"/>
          <p:cNvSpPr/>
          <p:nvPr/>
        </p:nvSpPr>
        <p:spPr>
          <a:xfrm>
            <a:off x="96982" y="86234"/>
            <a:ext cx="8945418" cy="4893647"/>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ДЛЯ ВОССТАНОВЛЕНИЯ ОТДЕЛЬНЫХ ПАРТИЙ ТРИОКСИДА УРАНА ДО ДИОКСИДА ПРИМЕНЯЮТ ПЕРИОДИЧЕСКИ РАБОТАЮЩИЕ ПЕЧИ МУФЕЛЬНОГО ТИПА.</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В прямоугольную камеру, выполненную из нержавеющей стали, помещают противни с </a:t>
            </a:r>
            <a:r>
              <a:rPr lang="ru-RU" sz="2400" dirty="0" err="1">
                <a:latin typeface="Arial" panose="020B0604020202020204" pitchFamily="34" charset="0"/>
                <a:ea typeface="Times New Roman" panose="02020603050405020304" pitchFamily="18" charset="0"/>
                <a:cs typeface="Arial" panose="020B0604020202020204" pitchFamily="34" charset="0"/>
              </a:rPr>
              <a:t>триоксидом</a:t>
            </a:r>
            <a:r>
              <a:rPr lang="ru-RU" sz="2400" dirty="0">
                <a:latin typeface="Arial" panose="020B0604020202020204" pitchFamily="34" charset="0"/>
                <a:ea typeface="Times New Roman" panose="02020603050405020304" pitchFamily="18" charset="0"/>
                <a:cs typeface="Arial" panose="020B0604020202020204" pitchFamily="34" charset="0"/>
              </a:rPr>
              <a:t> урана; камеру вставляют в электропечь; подачу и отвод восстановителя осуществляют через патрубки, вваренные в переднюю стенку камеры. Восстановление проводят в течение 5 ч при температуре около 800 °С. Затем камеру извлекают из печи и охлаждают 8,5 ч</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вначале на воздухе, а потом под водяным распылителем; в течение всего этого времени в камеру подают восстановитель. Образующийся диоксид урана выгружают вручную.</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96982" y="4832099"/>
            <a:ext cx="8945418"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Сравнительно малая производительность, высокие эксплуатационные расходы, тяжелые условия труда обслуживающего персонала – все это является серьезными недостатками периодического процесса получения диоксида урана из уранилнитрата.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243675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66</a:t>
            </a:fld>
            <a:endParaRPr lang="ru-RU"/>
          </a:p>
        </p:txBody>
      </p:sp>
      <p:sp>
        <p:nvSpPr>
          <p:cNvPr id="3" name="Прямоугольник 2"/>
          <p:cNvSpPr/>
          <p:nvPr/>
        </p:nvSpPr>
        <p:spPr>
          <a:xfrm>
            <a:off x="106219" y="113575"/>
            <a:ext cx="8917708" cy="2308324"/>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связи с этим проводились широкие исследования по применению непрерывных процессов в технологии производства оксидов; эти исследования завершились созданием непрерывно-действующих систем аппаратов на первой и на второй стадиях получения диоксида из уранилнитрата.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038151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67</a:t>
            </a:fld>
            <a:endParaRPr lang="ru-RU"/>
          </a:p>
        </p:txBody>
      </p:sp>
      <p:sp>
        <p:nvSpPr>
          <p:cNvPr id="3" name="Прямоугольник 2"/>
          <p:cNvSpPr/>
          <p:nvPr/>
        </p:nvSpPr>
        <p:spPr>
          <a:xfrm>
            <a:off x="175491" y="104025"/>
            <a:ext cx="8848436" cy="830997"/>
          </a:xfrm>
          <a:prstGeom prst="rect">
            <a:avLst/>
          </a:prstGeom>
        </p:spPr>
        <p:txBody>
          <a:bodyPr wrap="square">
            <a:spAutoFit/>
          </a:bodyPr>
          <a:lstStyle/>
          <a:p>
            <a:pPr algn="ctr"/>
            <a:r>
              <a:rPr lang="ru-RU" sz="2400" b="1" dirty="0" smtClean="0">
                <a:solidFill>
                  <a:srgbClr val="0000FF"/>
                </a:solidFill>
                <a:latin typeface="Arial Black" panose="020B0A04020102020204" pitchFamily="34" charset="0"/>
                <a:ea typeface="Times New Roman" panose="02020603050405020304" pitchFamily="18" charset="0"/>
                <a:cs typeface="Arial" panose="020B0604020202020204" pitchFamily="34" charset="0"/>
              </a:rPr>
              <a:t>КОНЦЕНТРИРОВАНИЕ РАСТВОРОВ УРАНИЛНИТРАТА И ДЕНИТРАЦИЯ</a:t>
            </a:r>
            <a:endParaRPr lang="ru-RU" sz="2400" dirty="0">
              <a:solidFill>
                <a:srgbClr val="0000FF"/>
              </a:solidFill>
              <a:latin typeface="Arial Black" panose="020B0A04020102020204" pitchFamily="34" charset="0"/>
              <a:cs typeface="Arial" panose="020B0604020202020204" pitchFamily="34" charset="0"/>
            </a:endParaRPr>
          </a:p>
        </p:txBody>
      </p:sp>
      <p:sp>
        <p:nvSpPr>
          <p:cNvPr id="4" name="Прямоугольник 3"/>
          <p:cNvSpPr/>
          <p:nvPr/>
        </p:nvSpPr>
        <p:spPr>
          <a:xfrm>
            <a:off x="96981" y="843662"/>
            <a:ext cx="8926945" cy="4302716"/>
          </a:xfrm>
          <a:prstGeom prst="rect">
            <a:avLst/>
          </a:prstGeom>
        </p:spPr>
        <p:txBody>
          <a:bodyPr wrap="square">
            <a:spAutoFit/>
          </a:bodyPr>
          <a:lstStyle/>
          <a:p>
            <a:pPr indent="268288" algn="just">
              <a:lnSpc>
                <a:spcPct val="95000"/>
              </a:lnSpc>
            </a:pPr>
            <a:r>
              <a:rPr lang="ru-RU" sz="2400" dirty="0">
                <a:latin typeface="Arial" panose="020B0604020202020204" pitchFamily="34" charset="0"/>
                <a:ea typeface="Times New Roman" panose="02020603050405020304" pitchFamily="18" charset="0"/>
                <a:cs typeface="Arial" panose="020B0604020202020204" pitchFamily="34" charset="0"/>
              </a:rPr>
              <a:t>На операцию концентрирования поступают растворы уранилнитрата с содержанием от 90 до 280 г урана на 1 л. При этом содержание свободной кислоты может изменяться от нуля до 0,05 н. Для упаривания растворов используют вертикальные трубчатые выпарные аппараты, обогреваемые внутренними паровыми змеевиками. Работу каждого аппарата постоянно контролируют по температуре кипения раствора такой концентрации уранилнитрата, которая необходима для операции денитрации. Эта температура колеблется от 120 до 143 °С. При 120 °С кипит раствор, в котором содержание урана примерно 1175 г/л, при 143 °С – раствор, с концентрацией урана около 1500 г/л.</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96980" y="5017003"/>
            <a:ext cx="8926946" cy="1846659"/>
          </a:xfrm>
          <a:prstGeom prst="rect">
            <a:avLst/>
          </a:prstGeom>
        </p:spPr>
        <p:txBody>
          <a:bodyPr wrap="square">
            <a:spAutoFit/>
          </a:bodyPr>
          <a:lstStyle/>
          <a:p>
            <a:pPr indent="268288" algn="just">
              <a:lnSpc>
                <a:spcPct val="95000"/>
              </a:lnSpc>
            </a:pPr>
            <a:r>
              <a:rPr lang="ru-RU" sz="2400" dirty="0">
                <a:latin typeface="Arial" panose="020B0604020202020204" pitchFamily="34" charset="0"/>
                <a:ea typeface="Times New Roman" panose="02020603050405020304" pitchFamily="18" charset="0"/>
                <a:cs typeface="Arial" panose="020B0604020202020204" pitchFamily="34" charset="0"/>
              </a:rPr>
              <a:t>Температура начала кристаллизации менее концентрированного раствора около 60 °С, более концентрированного – около 116 °С. Поэтому вся система подвода таких растворов во избежание затвердевания обогревается паром.</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662388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68</a:t>
            </a:fld>
            <a:endParaRPr lang="ru-RU"/>
          </a:p>
        </p:txBody>
      </p:sp>
      <p:sp>
        <p:nvSpPr>
          <p:cNvPr id="3" name="Прямоугольник 2"/>
          <p:cNvSpPr/>
          <p:nvPr/>
        </p:nvSpPr>
        <p:spPr>
          <a:xfrm>
            <a:off x="96981" y="85636"/>
            <a:ext cx="8963891"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Все трубопроводы монтируют наклонными, чтобы при необходимости был обеспечен слив раствора и промывка их сильной струей воды.</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96980" y="1193605"/>
            <a:ext cx="8963891" cy="1569660"/>
          </a:xfrm>
          <a:prstGeom prst="rect">
            <a:avLst/>
          </a:prstGeom>
        </p:spPr>
        <p:txBody>
          <a:bodyPr wrap="square">
            <a:spAutoFit/>
          </a:bodyPr>
          <a:lstStyle/>
          <a:p>
            <a:pPr indent="268288" algn="just"/>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ПЕРЕД ПОДАЧЕЙ НА ДЕНИТРАЦИЮ </a:t>
            </a:r>
            <a:r>
              <a:rPr lang="ru-RU" sz="2400" dirty="0" smtClean="0">
                <a:latin typeface="Arial" panose="020B0604020202020204" pitchFamily="34" charset="0"/>
                <a:ea typeface="Times New Roman" panose="02020603050405020304" pitchFamily="18" charset="0"/>
                <a:cs typeface="Arial" panose="020B0604020202020204" pitchFamily="34" charset="0"/>
              </a:rPr>
              <a:t>такие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КОНЦЕНТРИРОВАННЫЕ РАСТВОРЫ УРАНИЛНИТРАТА ХРАНЯТ В ОБОГРЕВАЕМЫХ ЕМКОСТЯХ. </a:t>
            </a:r>
            <a:r>
              <a:rPr lang="ru-RU" sz="2400" dirty="0" smtClean="0">
                <a:latin typeface="Arial" panose="020B0604020202020204" pitchFamily="34" charset="0"/>
                <a:ea typeface="Times New Roman" panose="02020603050405020304" pitchFamily="18" charset="0"/>
                <a:cs typeface="Arial" panose="020B0604020202020204" pitchFamily="34" charset="0"/>
              </a:rPr>
              <a:t>Аппараты концентрирования </a:t>
            </a:r>
            <a:r>
              <a:rPr lang="ru-RU" sz="2400" dirty="0">
                <a:latin typeface="Arial" panose="020B0604020202020204" pitchFamily="34" charset="0"/>
                <a:ea typeface="Times New Roman" panose="02020603050405020304" pitchFamily="18" charset="0"/>
                <a:cs typeface="Arial" panose="020B0604020202020204" pitchFamily="34" charset="0"/>
              </a:rPr>
              <a:t>изготавливают из нержавеющей стали.</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96979" y="2681330"/>
            <a:ext cx="8963892" cy="3046988"/>
          </a:xfrm>
          <a:prstGeom prst="rect">
            <a:avLst/>
          </a:prstGeom>
        </p:spPr>
        <p:txBody>
          <a:bodyPr wrap="square">
            <a:spAutoFit/>
          </a:bodyPr>
          <a:lstStyle/>
          <a:p>
            <a:pPr indent="268288" algn="just"/>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ОТХОДЯЩИЕ ПАРЫ И ГАЗЫ КОНДЕНСИРУЮТ; </a:t>
            </a:r>
            <a:r>
              <a:rPr lang="ru-RU" sz="2400" dirty="0" smtClean="0">
                <a:latin typeface="Arial" panose="020B0604020202020204" pitchFamily="34" charset="0"/>
                <a:ea typeface="Times New Roman" panose="02020603050405020304" pitchFamily="18" charset="0"/>
                <a:cs typeface="Arial" panose="020B0604020202020204" pitchFamily="34" charset="0"/>
              </a:rPr>
              <a:t>если </a:t>
            </a:r>
            <a:r>
              <a:rPr lang="ru-RU" sz="2400" dirty="0">
                <a:latin typeface="Arial" panose="020B0604020202020204" pitchFamily="34" charset="0"/>
                <a:ea typeface="Times New Roman" panose="02020603050405020304" pitchFamily="18" charset="0"/>
                <a:cs typeface="Arial" panose="020B0604020202020204" pitchFamily="34" charset="0"/>
              </a:rPr>
              <a:t>в конденсате обнаруживается некоторое количество урана, растворы возвращают на упаривание. При достаточно высоком содержании азотной кислоты конденсат возвращают в процесс; конденсат, не содержащий урана и азотной кислоты, используют в качестве деминерализованной воды для проведения процесса реэкстракции урана из трибутилфосфата.</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96977" y="5728318"/>
            <a:ext cx="8963893"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Процесс непрерывной денитрации проводят в реакторе, изготовленном в виде желоба с круглым днищем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19.9</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34559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69</a:t>
            </a:fld>
            <a:endParaRPr lang="ru-RU"/>
          </a:p>
        </p:txBody>
      </p:sp>
      <p:pic>
        <p:nvPicPr>
          <p:cNvPr id="65538" name="Picture 2" descr="Ris_2-9%20(последний)"/>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745" y="115599"/>
            <a:ext cx="5160962"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78509" y="4011324"/>
            <a:ext cx="8945418" cy="1938992"/>
          </a:xfrm>
          <a:prstGeom prst="rect">
            <a:avLst/>
          </a:prstGeom>
        </p:spPr>
        <p:txBody>
          <a:bodyPr wrap="square">
            <a:spAutoFit/>
          </a:bodyPr>
          <a:lstStyle/>
          <a:p>
            <a:pPr algn="ctr">
              <a:spcAft>
                <a:spcPts val="0"/>
              </a:spcAft>
            </a:pPr>
            <a:r>
              <a:rPr lang="ru-RU" sz="2400" dirty="0">
                <a:latin typeface="Arial" panose="020B0604020202020204" pitchFamily="34" charset="0"/>
                <a:cs typeface="Arial" panose="020B0604020202020204" pitchFamily="34" charset="0"/>
              </a:rPr>
              <a:t>1 – трубопровод отходящих газов; 2 – слой порошка триоксида урана; 3 – трубопроводы, подводящие </a:t>
            </a:r>
            <a:r>
              <a:rPr lang="ru-RU" sz="2400" dirty="0" err="1">
                <a:latin typeface="Arial" panose="020B0604020202020204" pitchFamily="34" charset="0"/>
                <a:cs typeface="Arial" panose="020B0604020202020204" pitchFamily="34" charset="0"/>
              </a:rPr>
              <a:t>гексагидрат</a:t>
            </a:r>
            <a:r>
              <a:rPr lang="ru-RU" sz="2400" dirty="0">
                <a:latin typeface="Arial" panose="020B0604020202020204" pitchFamily="34" charset="0"/>
                <a:cs typeface="Arial" panose="020B0604020202020204" pitchFamily="34" charset="0"/>
              </a:rPr>
              <a:t> уранилнитрата; 4 – привод мешалки; 5 – разгрузка порошка; 6 – бункер для порошка триоксида урана; 7 – лопасти мешалки; 8 – электрические нагревательные элементы</a:t>
            </a:r>
            <a:endParaRPr lang="ru-RU"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6" name="Прямоугольник 5"/>
          <p:cNvSpPr/>
          <p:nvPr/>
        </p:nvSpPr>
        <p:spPr>
          <a:xfrm>
            <a:off x="78509" y="5894686"/>
            <a:ext cx="8945418" cy="830997"/>
          </a:xfrm>
          <a:prstGeom prst="rect">
            <a:avLst/>
          </a:prstGeom>
        </p:spPr>
        <p:txBody>
          <a:bodyPr wrap="square">
            <a:spAutoFit/>
          </a:bodyPr>
          <a:lstStyle/>
          <a:p>
            <a:pPr algn="ctr"/>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19.9</a:t>
            </a:r>
            <a:r>
              <a:rPr lang="ru-RU" sz="2400" dirty="0">
                <a:latin typeface="Arial" panose="020B0604020202020204" pitchFamily="34" charset="0"/>
                <a:ea typeface="Times New Roman" panose="02020603050405020304" pitchFamily="18" charset="0"/>
                <a:cs typeface="Arial" panose="020B0604020202020204" pitchFamily="34" charset="0"/>
              </a:rPr>
              <a:t>. Реактор для непрерывного прокаливания гексагидрата уранилнитрата до триоксида урана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407385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70</a:t>
            </a:fld>
            <a:endParaRPr lang="ru-RU"/>
          </a:p>
        </p:txBody>
      </p:sp>
      <p:sp>
        <p:nvSpPr>
          <p:cNvPr id="3" name="Прямоугольник 2"/>
          <p:cNvSpPr/>
          <p:nvPr/>
        </p:nvSpPr>
        <p:spPr>
          <a:xfrm>
            <a:off x="87745" y="95056"/>
            <a:ext cx="8917709" cy="2308324"/>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Желоб обогревается электрической печью сопротивления. Слой порошка внутри желоба тщательно перемешивается горизонтальной вращающейся мешалкой, представляющей собой вал из нержавеющей стали со скребками Т-образной формы. Скребки, вращаясь, очищают желоб, оставляя корку толщиной не более 3,2 мм.</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87744" y="2329492"/>
            <a:ext cx="8917709" cy="2308324"/>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Желоб изготавливают из нержавеющей стали толщиной 25 мм; общая длина желоба достигает 3660 мм. Обогревается только центральный участок длиной 3360 мм. Вал мешалки имеет диаметр 203 мм, количество Скребков достигает 12. Мешалка вращается двигателем мощностью 150 </a:t>
            </a:r>
            <a:r>
              <a:rPr lang="ru-RU" sz="2400" dirty="0" err="1" smtClean="0">
                <a:latin typeface="Arial" panose="020B0604020202020204" pitchFamily="34" charset="0"/>
                <a:ea typeface="Times New Roman" panose="02020603050405020304" pitchFamily="18" charset="0"/>
                <a:cs typeface="Arial" panose="020B0604020202020204" pitchFamily="34" charset="0"/>
              </a:rPr>
              <a:t>л.с</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со скоростью 60 об/мин.</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87743" y="4572240"/>
            <a:ext cx="8917710"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Раствор уранилнитрата поступает в реактор по трем питающим трубам, каждая из которых снабжена отдельным ротаметром. Питающие трубы проходят вертикально через крышку желоба внутрь на глубину около 76 от дна. Снаружи эти трубопроводы по всей длине обогреваются паром.</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30183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71</a:t>
            </a:fld>
            <a:endParaRPr lang="ru-RU"/>
          </a:p>
        </p:txBody>
      </p:sp>
      <p:sp>
        <p:nvSpPr>
          <p:cNvPr id="3" name="Прямоугольник 2"/>
          <p:cNvSpPr/>
          <p:nvPr/>
        </p:nvSpPr>
        <p:spPr>
          <a:xfrm>
            <a:off x="115453" y="104707"/>
            <a:ext cx="8945419" cy="3859518"/>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Полученный в желобе триоксид урана высыпается через трубу в сборный бункер, расположенный ниже реактора. Под трубами питающего раствора в нижней части слоя триоксида расположены термопары. На каждом питающем трубопроводе имеются контрольные вентили, включающиеся и выключающиеся в соответствии с показаниями термопар. Если температура в точке питания падает ниже установленной, контрольный питающий вентиль уменьшает подачу уранилнитрата в эту точку, и наоборот. Работа нагревательных элементов электропечи регулируется термопарами, помещенными через определенные интервалы в оболочке желоба.</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115452" y="3900627"/>
            <a:ext cx="8945419" cy="2917722"/>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Триоксид урана, попадающий в сборный бункер, пневматически транспортируется в молотковую мельницу для измельчения. Содержание нитрат иона в полученном </a:t>
            </a:r>
            <a:r>
              <a:rPr lang="ru-RU" sz="2400" dirty="0" err="1">
                <a:latin typeface="Arial" panose="020B0604020202020204" pitchFamily="34" charset="0"/>
                <a:ea typeface="Times New Roman" panose="02020603050405020304" pitchFamily="18" charset="0"/>
                <a:cs typeface="Arial" panose="020B0604020202020204" pitchFamily="34" charset="0"/>
              </a:rPr>
              <a:t>триоксиде</a:t>
            </a:r>
            <a:r>
              <a:rPr lang="ru-RU" sz="2400" dirty="0">
                <a:latin typeface="Arial" panose="020B0604020202020204" pitchFamily="34" charset="0"/>
                <a:ea typeface="Times New Roman" panose="02020603050405020304" pitchFamily="18" charset="0"/>
                <a:cs typeface="Arial" panose="020B0604020202020204" pitchFamily="34" charset="0"/>
              </a:rPr>
              <a:t> урана в значительной степени зависит от температуры слоя в аппарате и колеблется от 1,1 % при 242 °С до 0,02 % при 454 °С; содержание воды при тех же температурах составляет 2,6 и 0,1 %. При рабочей температуре примерно 300 °С в продукте содержится около 0,2 % нитрат иона и около 1,0 % воды.</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03008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72</a:t>
            </a:fld>
            <a:endParaRPr lang="ru-RU"/>
          </a:p>
        </p:txBody>
      </p:sp>
      <p:sp>
        <p:nvSpPr>
          <p:cNvPr id="3" name="Прямоугольник 2"/>
          <p:cNvSpPr/>
          <p:nvPr/>
        </p:nvSpPr>
        <p:spPr>
          <a:xfrm>
            <a:off x="78509" y="104431"/>
            <a:ext cx="8926946" cy="2751522"/>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Чем выше температура слоя, тем менее химически активен образующийся триоксид урана. Для получения реакционноспособного </a:t>
            </a:r>
            <a:r>
              <a:rPr lang="ru-RU" sz="2400" dirty="0" smtClean="0">
                <a:latin typeface="Arial" panose="020B0604020202020204" pitchFamily="34" charset="0"/>
                <a:ea typeface="Times New Roman" panose="02020603050405020304" pitchFamily="18" charset="0"/>
                <a:cs typeface="Arial" panose="020B0604020202020204" pitchFamily="34" charset="0"/>
              </a:rPr>
              <a:t>триоксида</a:t>
            </a:r>
            <a:r>
              <a:rPr lang="ru-RU" sz="2400" dirty="0">
                <a:latin typeface="Arial" panose="020B0604020202020204" pitchFamily="34" charset="0"/>
                <a:ea typeface="Times New Roman" panose="02020603050405020304" pitchFamily="18" charset="0"/>
                <a:cs typeface="Arial" panose="020B0604020202020204" pitchFamily="34" charset="0"/>
              </a:rPr>
              <a:t>, более удобного для переработки на последующих стадиях, к исходному </a:t>
            </a:r>
            <a:r>
              <a:rPr lang="ru-RU" sz="2400" dirty="0" err="1" smtClean="0">
                <a:latin typeface="Arial" panose="020B0604020202020204" pitchFamily="34" charset="0"/>
                <a:ea typeface="Times New Roman" panose="02020603050405020304" pitchFamily="18" charset="0"/>
                <a:cs typeface="Arial" panose="020B0604020202020204" pitchFamily="34" charset="0"/>
              </a:rPr>
              <a:t>уранилнитрату</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добавляют некоторое количество серной кислоты из такого расчета, чтобы содержание серы в готовом продукте составляло по отношению к урану 0,15-0,20 %.</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9" y="2754265"/>
            <a:ext cx="8926946" cy="4081117"/>
          </a:xfrm>
          <a:prstGeom prst="rect">
            <a:avLst/>
          </a:prstGeom>
        </p:spPr>
        <p:txBody>
          <a:bodyPr wrap="square">
            <a:spAutoFit/>
          </a:bodyPr>
          <a:lstStyle/>
          <a:p>
            <a:pPr indent="268288" algn="just">
              <a:lnSpc>
                <a:spcPct val="90000"/>
              </a:lnSpc>
            </a:pPr>
            <a:r>
              <a:rPr lang="ru-RU" sz="2400" dirty="0">
                <a:latin typeface="Arial" panose="020B0604020202020204" pitchFamily="34" charset="0"/>
                <a:ea typeface="Times New Roman" panose="02020603050405020304" pitchFamily="18" charset="0"/>
                <a:cs typeface="Arial" panose="020B0604020202020204" pitchFamily="34" charset="0"/>
              </a:rPr>
              <a:t>В настоящее время </a:t>
            </a:r>
            <a:r>
              <a:rPr lang="ru-RU" sz="2400" dirty="0" smtClean="0">
                <a:latin typeface="Arial" panose="020B0604020202020204" pitchFamily="34" charset="0"/>
                <a:ea typeface="Times New Roman" panose="02020603050405020304" pitchFamily="18" charset="0"/>
                <a:cs typeface="Arial" panose="020B0604020202020204" pitchFamily="34" charset="0"/>
              </a:rPr>
              <a:t>разработан </a:t>
            </a:r>
            <a:r>
              <a:rPr lang="ru-RU" sz="2400" dirty="0">
                <a:latin typeface="Arial" panose="020B0604020202020204" pitchFamily="34" charset="0"/>
                <a:ea typeface="Times New Roman" panose="02020603050405020304" pitchFamily="18" charset="0"/>
                <a:cs typeface="Arial" panose="020B0604020202020204" pitchFamily="34" charset="0"/>
              </a:rPr>
              <a:t>еще более эффективный аппарат – </a:t>
            </a:r>
            <a:r>
              <a:rPr lang="ru-RU" sz="2400" dirty="0" err="1">
                <a:latin typeface="Arial" panose="020B0604020202020204" pitchFamily="34" charset="0"/>
                <a:ea typeface="Times New Roman" panose="02020603050405020304" pitchFamily="18" charset="0"/>
                <a:cs typeface="Arial" panose="020B0604020202020204" pitchFamily="34" charset="0"/>
              </a:rPr>
              <a:t>денитратор</a:t>
            </a:r>
            <a:r>
              <a:rPr lang="ru-RU" sz="2400" dirty="0">
                <a:latin typeface="Arial" panose="020B0604020202020204" pitchFamily="34" charset="0"/>
                <a:ea typeface="Times New Roman" panose="02020603050405020304" pitchFamily="18" charset="0"/>
                <a:cs typeface="Arial" panose="020B0604020202020204" pitchFamily="34" charset="0"/>
              </a:rPr>
              <a:t> кипящего слоя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19.10</a:t>
            </a:r>
            <a:r>
              <a:rPr lang="ru-RU" sz="2400" dirty="0">
                <a:latin typeface="Arial" panose="020B0604020202020204" pitchFamily="34" charset="0"/>
                <a:ea typeface="Times New Roman" panose="02020603050405020304" pitchFamily="18" charset="0"/>
                <a:cs typeface="Arial" panose="020B0604020202020204" pitchFamily="34" charset="0"/>
              </a:rPr>
              <a:t>). В этом варианте аппаратурного оформления процесса обеспечивается лучшая теплопередача. Денитрацию проводят в вертикальной трубе, выполненной из нержавеющей стали. Раствор уранилнитрата, упаренный до содержания 70-100 % гексагидрата, подают в аппарат под давлением и распыляют при помощи форсунки. Кипящий слой предварительно создается из частиц триоксида урана; по мере термического разложения уранилнитрата вновь образующийся триоксид урана постепенно заменяет первоначально загруженный.</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951216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73</a:t>
            </a:fld>
            <a:endParaRPr lang="ru-RU"/>
          </a:p>
        </p:txBody>
      </p:sp>
      <p:pic>
        <p:nvPicPr>
          <p:cNvPr id="66562" name="Picture 2" descr="Ris_2-10%20(последни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56" y="167841"/>
            <a:ext cx="2775379" cy="656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2821709" y="797205"/>
            <a:ext cx="6183746" cy="4893647"/>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1 – пористая перегородка из нержавеющей стали; 2 – линия для измерения давления; 3 – распылитель; 4 – кипящий слой триоксида урана; 5 – загрузочный бункер; 6 – предохранительный клапан для сброса давления; 7 – дистанционный измеритель уровня кипящего слоя; 8 – пористые фильтры; 9 – разделительная перегородка; 10, 13 – гнезда для термопар; 11 – реакционная камера; 12 – нагреватели; 14 – сборная емкость; 15 – пробоотборник; 16 – сборник продукта</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2821709" y="5838935"/>
            <a:ext cx="6183746" cy="461665"/>
          </a:xfrm>
          <a:prstGeom prst="rect">
            <a:avLst/>
          </a:prstGeom>
        </p:spPr>
        <p:txBody>
          <a:bodyPr wrap="squar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19.10</a:t>
            </a:r>
            <a:r>
              <a:rPr lang="ru-RU" sz="2400" dirty="0">
                <a:latin typeface="Arial" panose="020B0604020202020204" pitchFamily="34" charset="0"/>
                <a:ea typeface="Times New Roman" panose="02020603050405020304" pitchFamily="18" charset="0"/>
                <a:cs typeface="Arial" panose="020B0604020202020204" pitchFamily="34" charset="0"/>
              </a:rPr>
              <a:t>. </a:t>
            </a:r>
            <a:r>
              <a:rPr lang="ru-RU" sz="2400" dirty="0" err="1">
                <a:latin typeface="Arial" panose="020B0604020202020204" pitchFamily="34" charset="0"/>
                <a:ea typeface="Times New Roman" panose="02020603050405020304" pitchFamily="18" charset="0"/>
                <a:cs typeface="Arial" panose="020B0604020202020204" pitchFamily="34" charset="0"/>
              </a:rPr>
              <a:t>Денитратор</a:t>
            </a:r>
            <a:r>
              <a:rPr lang="ru-RU" sz="2400" dirty="0">
                <a:latin typeface="Arial" panose="020B0604020202020204" pitchFamily="34" charset="0"/>
                <a:ea typeface="Times New Roman" panose="02020603050405020304" pitchFamily="18" charset="0"/>
                <a:cs typeface="Arial" panose="020B0604020202020204" pitchFamily="34" charset="0"/>
              </a:rPr>
              <a:t> кипящего слоя</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941232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74</a:t>
            </a:fld>
            <a:endParaRPr lang="ru-RU"/>
          </a:p>
        </p:txBody>
      </p:sp>
      <p:sp>
        <p:nvSpPr>
          <p:cNvPr id="3" name="Прямоугольник 2"/>
          <p:cNvSpPr/>
          <p:nvPr/>
        </p:nvSpPr>
        <p:spPr>
          <a:xfrm>
            <a:off x="69271" y="76308"/>
            <a:ext cx="8991601" cy="720197"/>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Таким образом,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ПОРОШОК ТРИОКСИДА УРАНА НЕОБХОДИМ ЛИШЬ ДЛЯ ПУСКА УСТАНОВКИ.</a:t>
            </a:r>
            <a:endParaRPr lang="ru-RU" sz="2400" b="1" dirty="0">
              <a:solidFill>
                <a:srgbClr val="CC0099"/>
              </a:solidFill>
              <a:latin typeface="Arial" panose="020B0604020202020204" pitchFamily="34" charset="0"/>
              <a:cs typeface="Arial" panose="020B0604020202020204" pitchFamily="34" charset="0"/>
            </a:endParaRPr>
          </a:p>
        </p:txBody>
      </p:sp>
      <p:sp>
        <p:nvSpPr>
          <p:cNvPr id="4" name="Прямоугольник 3"/>
          <p:cNvSpPr/>
          <p:nvPr/>
        </p:nvSpPr>
        <p:spPr>
          <a:xfrm>
            <a:off x="69270" y="741057"/>
            <a:ext cx="8991601" cy="2603790"/>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Находящийся в реакторе слой триоксида урана переводят во взвешенное состояние при помощи воздуха, который подают под давлением через пористую перегородку, расположенную на дне аппарата. Готовый продукт удаляется непрерывно (с постоянной скоростью) через дно аппарата. Газообразные продукты реакции отводятся через ряд пористых металлических фильтров, расположенных в верхней части реактора.</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69269" y="3281562"/>
            <a:ext cx="8991602" cy="1661993"/>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В другом типе реактора кипящего слоя, изображенном на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19.11</a:t>
            </a:r>
            <a:r>
              <a:rPr lang="ru-RU" sz="2400" dirty="0">
                <a:latin typeface="Arial" panose="020B0604020202020204" pitchFamily="34" charset="0"/>
                <a:ea typeface="Times New Roman" panose="02020603050405020304" pitchFamily="18" charset="0"/>
                <a:cs typeface="Arial" panose="020B0604020202020204" pitchFamily="34" charset="0"/>
              </a:rPr>
              <a:t>, триоксид разгружают из верхней части аппарата через спускную трубу, а для очистки отходящих газов вместо пористых металлокерамических фильтров используют циклоны.</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69267" y="4861073"/>
            <a:ext cx="8991603" cy="1975926"/>
          </a:xfrm>
          <a:prstGeom prst="rect">
            <a:avLst/>
          </a:prstGeom>
        </p:spPr>
        <p:txBody>
          <a:bodyPr wrap="square">
            <a:spAutoFit/>
          </a:bodyPr>
          <a:lstStyle/>
          <a:p>
            <a:pPr indent="268288" algn="just">
              <a:lnSpc>
                <a:spcPct val="85000"/>
              </a:lnSpc>
            </a:pPr>
            <a:r>
              <a:rPr lang="ru-RU" sz="2400" dirty="0">
                <a:latin typeface="Arial" panose="020B0604020202020204" pitchFamily="34" charset="0"/>
                <a:ea typeface="Times New Roman" panose="02020603050405020304" pitchFamily="18" charset="0"/>
                <a:cs typeface="Arial" panose="020B0604020202020204" pitchFamily="34" charset="0"/>
              </a:rPr>
              <a:t>Остаточное содержание </a:t>
            </a:r>
            <a:r>
              <a:rPr lang="en-US" sz="2400" dirty="0" smtClean="0">
                <a:latin typeface="Arial" panose="020B0604020202020204" pitchFamily="34" charset="0"/>
                <a:ea typeface="Times New Roman" panose="02020603050405020304" pitchFamily="18" charset="0"/>
                <a:cs typeface="Arial" panose="020B0604020202020204" pitchFamily="34" charset="0"/>
              </a:rPr>
              <a:t>NO</a:t>
            </a:r>
            <a:r>
              <a:rPr lang="en-US" sz="2400" baseline="-25000" dirty="0" smtClean="0">
                <a:latin typeface="Arial" panose="020B0604020202020204" pitchFamily="34" charset="0"/>
                <a:ea typeface="Times New Roman" panose="02020603050405020304" pitchFamily="18" charset="0"/>
                <a:cs typeface="Arial" panose="020B0604020202020204" pitchFamily="34" charset="0"/>
              </a:rPr>
              <a:t>3</a:t>
            </a:r>
            <a:r>
              <a:rPr lang="ru-RU" sz="2400" baseline="30000" dirty="0"/>
              <a:t>–</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и </a:t>
            </a:r>
            <a:r>
              <a:rPr lang="en-US" sz="2400" dirty="0" smtClean="0">
                <a:latin typeface="Arial" panose="020B0604020202020204" pitchFamily="34" charset="0"/>
                <a:ea typeface="Times New Roman" panose="02020603050405020304" pitchFamily="18" charset="0"/>
                <a:cs typeface="Arial" panose="020B0604020202020204" pitchFamily="34" charset="0"/>
              </a:rPr>
              <a:t>H</a:t>
            </a:r>
            <a:r>
              <a:rPr lang="en-US" sz="2400" baseline="-25000" dirty="0" smtClean="0">
                <a:latin typeface="Arial" panose="020B0604020202020204" pitchFamily="34" charset="0"/>
                <a:ea typeface="Times New Roman" panose="02020603050405020304" pitchFamily="18" charset="0"/>
                <a:cs typeface="Arial" panose="020B0604020202020204" pitchFamily="34" charset="0"/>
              </a:rPr>
              <a:t>2</a:t>
            </a:r>
            <a:r>
              <a:rPr lang="en-US" sz="2400" dirty="0" smtClean="0">
                <a:latin typeface="Arial" panose="020B0604020202020204" pitchFamily="34" charset="0"/>
                <a:ea typeface="Times New Roman" panose="02020603050405020304" pitchFamily="18" charset="0"/>
                <a:cs typeface="Arial" panose="020B0604020202020204" pitchFamily="34" charset="0"/>
              </a:rPr>
              <a:t>O</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в </a:t>
            </a:r>
            <a:r>
              <a:rPr lang="en-US" sz="2400" dirty="0" smtClean="0">
                <a:latin typeface="Arial" panose="020B0604020202020204" pitchFamily="34" charset="0"/>
                <a:ea typeface="Times New Roman" panose="02020603050405020304" pitchFamily="18" charset="0"/>
                <a:cs typeface="Arial" panose="020B0604020202020204" pitchFamily="34" charset="0"/>
              </a:rPr>
              <a:t>UO</a:t>
            </a:r>
            <a:r>
              <a:rPr lang="en-US" sz="2400" baseline="-25000" dirty="0" smtClean="0">
                <a:latin typeface="Arial" panose="020B0604020202020204" pitchFamily="34" charset="0"/>
                <a:ea typeface="Times New Roman" panose="02020603050405020304" pitchFamily="18" charset="0"/>
                <a:cs typeface="Arial" panose="020B0604020202020204" pitchFamily="34" charset="0"/>
              </a:rPr>
              <a:t>3</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зависит от температуры кипящего слоя; так как длительность пребывания материала в аппарате очень невелика и измеряется минутами, содержание этих компонентов несколько выше, чем в </a:t>
            </a:r>
            <a:r>
              <a:rPr lang="en-US" sz="2400" dirty="0" smtClean="0">
                <a:latin typeface="Arial" panose="020B0604020202020204" pitchFamily="34" charset="0"/>
                <a:ea typeface="Times New Roman" panose="02020603050405020304" pitchFamily="18" charset="0"/>
                <a:cs typeface="Arial" panose="020B0604020202020204" pitchFamily="34" charset="0"/>
              </a:rPr>
              <a:t>UO</a:t>
            </a:r>
            <a:r>
              <a:rPr lang="en-US" sz="2400" baseline="-25000" dirty="0" smtClean="0">
                <a:latin typeface="Arial" panose="020B0604020202020204" pitchFamily="34" charset="0"/>
                <a:ea typeface="Times New Roman" panose="02020603050405020304" pitchFamily="18" charset="0"/>
                <a:cs typeface="Arial" panose="020B0604020202020204" pitchFamily="34" charset="0"/>
              </a:rPr>
              <a:t>3</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полученном в желобчатом </a:t>
            </a:r>
            <a:r>
              <a:rPr lang="ru-RU" sz="2400" dirty="0" err="1">
                <a:latin typeface="Arial" panose="020B0604020202020204" pitchFamily="34" charset="0"/>
                <a:ea typeface="Times New Roman" panose="02020603050405020304" pitchFamily="18" charset="0"/>
                <a:cs typeface="Arial" panose="020B0604020202020204" pitchFamily="34" charset="0"/>
              </a:rPr>
              <a:t>денитраторе</a:t>
            </a:r>
            <a:r>
              <a:rPr lang="ru-RU" sz="2400" dirty="0">
                <a:latin typeface="Arial" panose="020B0604020202020204" pitchFamily="34" charset="0"/>
                <a:ea typeface="Times New Roman" panose="02020603050405020304" pitchFamily="18" charset="0"/>
                <a:cs typeface="Arial" panose="020B0604020202020204" pitchFamily="34" charset="0"/>
              </a:rPr>
              <a:t> при той же температуре.</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21884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75</a:t>
            </a:fld>
            <a:endParaRPr lang="ru-RU"/>
          </a:p>
        </p:txBody>
      </p:sp>
      <p:pic>
        <p:nvPicPr>
          <p:cNvPr id="67586" name="Picture 2" descr="Ris_2-11%20(последний)"/>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49" y="89477"/>
            <a:ext cx="4186959" cy="66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4171950" y="113673"/>
            <a:ext cx="4861214" cy="6001643"/>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1 – подогреватель воздуха; 2 – трубопровод для подачи раствора </a:t>
            </a:r>
            <a:r>
              <a:rPr lang="ru-RU" sz="2400" dirty="0" err="1">
                <a:latin typeface="Arial" panose="020B0604020202020204" pitchFamily="34" charset="0"/>
                <a:ea typeface="Times New Roman" panose="02020603050405020304" pitchFamily="18" charset="0"/>
                <a:cs typeface="Arial" panose="020B0604020202020204" pitchFamily="34" charset="0"/>
              </a:rPr>
              <a:t>уравилнитрата</a:t>
            </a:r>
            <a:r>
              <a:rPr lang="ru-RU" sz="2400" dirty="0">
                <a:latin typeface="Arial" panose="020B0604020202020204" pitchFamily="34" charset="0"/>
                <a:ea typeface="Times New Roman" panose="02020603050405020304" pitchFamily="18" charset="0"/>
                <a:cs typeface="Arial" panose="020B0604020202020204" pitchFamily="34" charset="0"/>
              </a:rPr>
              <a:t>; 3 – бак для уранилнитрата; 4 – трубопроводы к соплам; 5 – воздухораспределительная решетка; 6 – смотровое окно; 7 – бункер для улавливания порошка; 8 – труба для возврата улавливаемого порошка; 9 – гнезда для термопар; 10 – внешние нагреватели; 11 – распылительные сопла; 12 – линия вывода триоксида урана; 13 – внутренние нагреватели; 14 – сборник продукта</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4171950" y="5996717"/>
            <a:ext cx="4861214" cy="830997"/>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19.11</a:t>
            </a:r>
            <a:r>
              <a:rPr lang="ru-RU" sz="2400" dirty="0">
                <a:latin typeface="Arial" panose="020B0604020202020204" pitchFamily="34" charset="0"/>
                <a:ea typeface="Times New Roman" panose="02020603050405020304" pitchFamily="18" charset="0"/>
                <a:cs typeface="Arial" panose="020B0604020202020204" pitchFamily="34" charset="0"/>
              </a:rPr>
              <a:t>. </a:t>
            </a:r>
            <a:r>
              <a:rPr lang="ru-RU" sz="2400" dirty="0" err="1">
                <a:latin typeface="Arial" panose="020B0604020202020204" pitchFamily="34" charset="0"/>
                <a:ea typeface="Times New Roman" panose="02020603050405020304" pitchFamily="18" charset="0"/>
                <a:cs typeface="Arial" panose="020B0604020202020204" pitchFamily="34" charset="0"/>
              </a:rPr>
              <a:t>Денитратор</a:t>
            </a:r>
            <a:r>
              <a:rPr lang="ru-RU" sz="2400" dirty="0">
                <a:latin typeface="Arial" panose="020B0604020202020204" pitchFamily="34" charset="0"/>
                <a:ea typeface="Times New Roman" panose="02020603050405020304" pitchFamily="18" charset="0"/>
                <a:cs typeface="Arial" panose="020B0604020202020204" pitchFamily="34" charset="0"/>
              </a:rPr>
              <a:t> кипящего слоя</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340452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76</a:t>
            </a:fld>
            <a:endParaRPr lang="ru-RU"/>
          </a:p>
        </p:txBody>
      </p:sp>
      <p:sp>
        <p:nvSpPr>
          <p:cNvPr id="3" name="Прямоугольник 2"/>
          <p:cNvSpPr/>
          <p:nvPr/>
        </p:nvSpPr>
        <p:spPr>
          <a:xfrm>
            <a:off x="96982" y="76814"/>
            <a:ext cx="8945418" cy="3785652"/>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ГРАНУЛОМЕТРИЧЕСКИЙ СОСТАВ </a:t>
            </a:r>
            <a:r>
              <a:rPr lang="en-US"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UO</a:t>
            </a:r>
            <a:r>
              <a:rPr lang="ru-RU" sz="2400" b="1" baseline="-25000"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3</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 ОПРЕДЕЛЯЕТСЯ ТЕМПЕРАТУРОЙ КИПЯЩЕГО СЛОЯ И КОНЦЕНТРАЦИЕЙ УРАНИЛНИТРАТА В ПИТАЮЩЕМ РАСТВОРЕ.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начале работы установки частицы триоксида урана укрупняются либо за счет цементации их каплями питания в агрегаты, либо за счет укрупнения отдельных частиц при разложении на их поверхности уранилнитрата. В дальнейшем гранулометрический состав триоксида урана стабилизируется; при этом скорости укрупнения и измельчения частиц становятся одинаковыми.</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96982" y="3761778"/>
            <a:ext cx="8945418" cy="3046988"/>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Максимальный размер частиц наблюдается при наиболее концентрированном питании, минимальный – при сравнительно разбавленном. Уменьшение температуры кипящего слоя приводит к некоторому измельчению частиц триоксида, что объясняется проникновением воды в поры агрегатов и последующим их разрывом; при более высокой температуре разложение протекает лишь на поверхности твердого вещества.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82179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77</a:t>
            </a:fld>
            <a:endParaRPr lang="ru-RU"/>
          </a:p>
        </p:txBody>
      </p:sp>
      <p:sp>
        <p:nvSpPr>
          <p:cNvPr id="3" name="Прямоугольник 2"/>
          <p:cNvSpPr/>
          <p:nvPr/>
        </p:nvSpPr>
        <p:spPr>
          <a:xfrm>
            <a:off x="78509" y="95103"/>
            <a:ext cx="8926946" cy="2677656"/>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Благодаря этому обстоятельству (разложение уранилнитрата на поверхности или в порах триоксида урана)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ПРОЦЕСС В КИПЯЩЕМ СЛОЕ ВЫГОДНО ОТЛИЧАЕТСЯ ОТ ЛЮБОГО ДРУГОГО АППАРАТУРНОГО РЕШЕНИЯ ЗНАЧИТЕЛЬНО МЕНЬШЕЙ КОРРОЗИЕЙ АППАРАТА В ХОДЕ ПРОЦЕССА И, </a:t>
            </a:r>
            <a:r>
              <a:rPr lang="ru-RU" sz="2400" dirty="0" smtClean="0">
                <a:latin typeface="Arial" panose="020B0604020202020204" pitchFamily="34" charset="0"/>
                <a:ea typeface="Times New Roman" panose="02020603050405020304" pitchFamily="18" charset="0"/>
                <a:cs typeface="Arial" panose="020B0604020202020204" pitchFamily="34" charset="0"/>
              </a:rPr>
              <a:t>следовательно</a:t>
            </a:r>
            <a:r>
              <a:rPr lang="ru-RU" sz="2400" dirty="0">
                <a:latin typeface="Arial" panose="020B0604020202020204" pitchFamily="34" charset="0"/>
                <a:ea typeface="Times New Roman" panose="02020603050405020304" pitchFamily="18" charset="0"/>
                <a:cs typeface="Arial" panose="020B0604020202020204" pitchFamily="34" charset="0"/>
              </a:rPr>
              <a:t>,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МЕНЬШИМ ЗАГРЯЗНЕНИЕМ ГОТОВОГО ПРОДУКТА.</a:t>
            </a:r>
            <a:endParaRPr lang="ru-RU" sz="2400" b="1" dirty="0">
              <a:solidFill>
                <a:srgbClr val="0000FF"/>
              </a:solidFill>
              <a:latin typeface="Arial" panose="020B0604020202020204" pitchFamily="34" charset="0"/>
              <a:cs typeface="Arial" panose="020B0604020202020204" pitchFamily="34" charset="0"/>
            </a:endParaRPr>
          </a:p>
        </p:txBody>
      </p:sp>
      <p:sp>
        <p:nvSpPr>
          <p:cNvPr id="4" name="Прямоугольник 3"/>
          <p:cNvSpPr/>
          <p:nvPr/>
        </p:nvSpPr>
        <p:spPr>
          <a:xfrm>
            <a:off x="78509" y="2717343"/>
            <a:ext cx="8926946"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19.11 приведены </a:t>
            </a:r>
            <a:r>
              <a:rPr lang="ru-RU" sz="2400" dirty="0">
                <a:latin typeface="Arial" panose="020B0604020202020204" pitchFamily="34" charset="0"/>
                <a:ea typeface="Times New Roman" panose="02020603050405020304" pitchFamily="18" charset="0"/>
                <a:cs typeface="Arial" panose="020B0604020202020204" pitchFamily="34" charset="0"/>
              </a:rPr>
              <a:t>данные, характеризующие образцы триоксида урана, полученные различными способами.</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637092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78</a:t>
            </a:fld>
            <a:endParaRPr lang="ru-RU"/>
          </a:p>
        </p:txBody>
      </p:sp>
      <p:sp>
        <p:nvSpPr>
          <p:cNvPr id="3" name="Прямоугольник 2"/>
          <p:cNvSpPr/>
          <p:nvPr/>
        </p:nvSpPr>
        <p:spPr>
          <a:xfrm>
            <a:off x="101966" y="741275"/>
            <a:ext cx="8931198"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19.11. </a:t>
            </a:r>
            <a:r>
              <a:rPr lang="ru-RU" sz="2400" dirty="0" smtClean="0">
                <a:latin typeface="Arial" panose="020B0604020202020204" pitchFamily="34" charset="0"/>
                <a:cs typeface="Arial" panose="020B0604020202020204" pitchFamily="34" charset="0"/>
              </a:rPr>
              <a:t>Состав </a:t>
            </a:r>
            <a:r>
              <a:rPr lang="ru-RU" sz="2400" dirty="0">
                <a:latin typeface="Arial" panose="020B0604020202020204" pitchFamily="34" charset="0"/>
                <a:cs typeface="Arial" panose="020B0604020202020204" pitchFamily="34" charset="0"/>
              </a:rPr>
              <a:t>триоксида урана</a:t>
            </a:r>
          </a:p>
        </p:txBody>
      </p:sp>
      <p:graphicFrame>
        <p:nvGraphicFramePr>
          <p:cNvPr id="4" name="Таблица 3"/>
          <p:cNvGraphicFramePr>
            <a:graphicFrameLocks noGrp="1"/>
          </p:cNvGraphicFramePr>
          <p:nvPr>
            <p:extLst>
              <p:ext uri="{D42A27DB-BD31-4B8C-83A1-F6EECF244321}">
                <p14:modId xmlns:p14="http://schemas.microsoft.com/office/powerpoint/2010/main" val="2383869647"/>
              </p:ext>
            </p:extLst>
          </p:nvPr>
        </p:nvGraphicFramePr>
        <p:xfrm>
          <a:off x="101964" y="1397000"/>
          <a:ext cx="8931202" cy="4165600"/>
        </p:xfrm>
        <a:graphic>
          <a:graphicData uri="http://schemas.openxmlformats.org/drawingml/2006/table">
            <a:tbl>
              <a:tblPr firstRow="1" bandRow="1">
                <a:tableStyleId>{5C22544A-7EE6-4342-B048-85BDC9FD1C3A}</a:tableStyleId>
              </a:tblPr>
              <a:tblGrid>
                <a:gridCol w="3444800">
                  <a:extLst>
                    <a:ext uri="{9D8B030D-6E8A-4147-A177-3AD203B41FA5}">
                      <a16:colId xmlns:a16="http://schemas.microsoft.com/office/drawing/2014/main" val="1676427746"/>
                    </a:ext>
                  </a:extLst>
                </a:gridCol>
                <a:gridCol w="683491">
                  <a:extLst>
                    <a:ext uri="{9D8B030D-6E8A-4147-A177-3AD203B41FA5}">
                      <a16:colId xmlns:a16="http://schemas.microsoft.com/office/drawing/2014/main" val="2508017453"/>
                    </a:ext>
                  </a:extLst>
                </a:gridCol>
                <a:gridCol w="692727">
                  <a:extLst>
                    <a:ext uri="{9D8B030D-6E8A-4147-A177-3AD203B41FA5}">
                      <a16:colId xmlns:a16="http://schemas.microsoft.com/office/drawing/2014/main" val="1080345409"/>
                    </a:ext>
                  </a:extLst>
                </a:gridCol>
                <a:gridCol w="757382">
                  <a:extLst>
                    <a:ext uri="{9D8B030D-6E8A-4147-A177-3AD203B41FA5}">
                      <a16:colId xmlns:a16="http://schemas.microsoft.com/office/drawing/2014/main" val="3555092848"/>
                    </a:ext>
                  </a:extLst>
                </a:gridCol>
                <a:gridCol w="801030">
                  <a:extLst>
                    <a:ext uri="{9D8B030D-6E8A-4147-A177-3AD203B41FA5}">
                      <a16:colId xmlns:a16="http://schemas.microsoft.com/office/drawing/2014/main" val="3917925580"/>
                    </a:ext>
                  </a:extLst>
                </a:gridCol>
                <a:gridCol w="916933">
                  <a:extLst>
                    <a:ext uri="{9D8B030D-6E8A-4147-A177-3AD203B41FA5}">
                      <a16:colId xmlns:a16="http://schemas.microsoft.com/office/drawing/2014/main" val="2506968805"/>
                    </a:ext>
                  </a:extLst>
                </a:gridCol>
                <a:gridCol w="1634839">
                  <a:extLst>
                    <a:ext uri="{9D8B030D-6E8A-4147-A177-3AD203B41FA5}">
                      <a16:colId xmlns:a16="http://schemas.microsoft.com/office/drawing/2014/main" val="471707018"/>
                    </a:ext>
                  </a:extLst>
                </a:gridCol>
              </a:tblGrid>
              <a:tr h="370840">
                <a:tc rowSpan="2">
                  <a:txBody>
                    <a:bodyPr/>
                    <a:lstStyle/>
                    <a:p>
                      <a:pPr algn="l">
                        <a:spcAft>
                          <a:spcPts val="0"/>
                        </a:spcAft>
                      </a:pPr>
                      <a:r>
                        <a:rPr lang="ru-RU" sz="2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Аппарат</a:t>
                      </a:r>
                    </a:p>
                  </a:txBody>
                  <a:tcPr marL="25400" marR="25400" marT="0" marB="0" anchor="ctr"/>
                </a:tc>
                <a:tc gridSpan="5">
                  <a:txBody>
                    <a:bodyPr/>
                    <a:lstStyle/>
                    <a:p>
                      <a:pPr algn="ctr">
                        <a:spcAft>
                          <a:spcPts val="0"/>
                        </a:spcAft>
                      </a:pPr>
                      <a:r>
                        <a:rPr lang="ru-RU" sz="2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Содержание, %</a:t>
                      </a: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a:spcAft>
                          <a:spcPts val="0"/>
                        </a:spcAft>
                      </a:pPr>
                      <a:r>
                        <a:rPr lang="ru-RU" sz="2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Насыпной вес с утряской, г/см</a:t>
                      </a:r>
                      <a:r>
                        <a:rPr lang="ru-RU" sz="2200" baseline="30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endParaRPr lang="ru-RU" sz="2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461903247"/>
                  </a:ext>
                </a:extLst>
              </a:tr>
              <a:tr h="370840">
                <a:tc vMerge="1">
                  <a:txBody>
                    <a:bodyPr/>
                    <a:lstStyle/>
                    <a:p>
                      <a:endParaRPr lang="ru-RU"/>
                    </a:p>
                  </a:txBody>
                  <a:tcP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UO</a:t>
                      </a:r>
                      <a:r>
                        <a:rPr lang="ru-RU" sz="22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r>
                        <a:rPr lang="ru-RU" sz="22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a:t>
                      </a:r>
                      <a:r>
                        <a:rPr lang="ru-RU" sz="22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О</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a:t>
                      </a:r>
                      <a:r>
                        <a:rPr lang="ru-RU" sz="22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a:t>
                      </a:r>
                      <a:r>
                        <a:rPr lang="ru-RU" sz="22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vMerge="1">
                  <a:txBody>
                    <a:bodyPr/>
                    <a:lstStyle/>
                    <a:p>
                      <a:endParaRPr lang="ru-RU"/>
                    </a:p>
                  </a:txBody>
                  <a:tcPr/>
                </a:tc>
                <a:extLst>
                  <a:ext uri="{0D108BD9-81ED-4DB2-BD59-A6C34878D82A}">
                    <a16:rowId xmlns:a16="http://schemas.microsoft.com/office/drawing/2014/main" val="3793390315"/>
                  </a:ext>
                </a:extLst>
              </a:tr>
              <a:tr h="370840">
                <a:tc>
                  <a:txBody>
                    <a:bodyPr/>
                    <a:lstStyle/>
                    <a:p>
                      <a:pPr algn="l">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Периодического действия:</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467214633"/>
                  </a:ext>
                </a:extLst>
              </a:tr>
              <a:tr h="370840">
                <a:tc>
                  <a:txBody>
                    <a:bodyPr/>
                    <a:lstStyle/>
                    <a:p>
                      <a:pPr algn="l">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небольшие котлы (250 л)</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97,6</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0,85</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0,80</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0,022</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3,8</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865898434"/>
                  </a:ext>
                </a:extLst>
              </a:tr>
              <a:tr h="370840">
                <a:tc>
                  <a:txBody>
                    <a:bodyPr/>
                    <a:lstStyle/>
                    <a:p>
                      <a:pPr algn="l">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большие котлы (1200 л)</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97,8</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0,58</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0,96</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0,025</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3,5</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460284828"/>
                  </a:ext>
                </a:extLst>
              </a:tr>
              <a:tr h="370840">
                <a:tc>
                  <a:txBody>
                    <a:bodyPr/>
                    <a:lstStyle/>
                    <a:p>
                      <a:pPr algn="l">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Непрерывного действия:</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378817596"/>
                  </a:ext>
                </a:extLst>
              </a:tr>
              <a:tr h="370840">
                <a:tc>
                  <a:txBody>
                    <a:bodyPr/>
                    <a:lstStyle/>
                    <a:p>
                      <a:pPr algn="l">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 мешалкой</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0,20</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220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spc="-6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0,15</a:t>
                      </a:r>
                      <a:r>
                        <a:rPr lang="en-US" sz="2200" spc="-6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ru-RU" sz="2200" spc="-6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0,20</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4,5</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1674028777"/>
                  </a:ext>
                </a:extLst>
              </a:tr>
              <a:tr h="370840">
                <a:tc>
                  <a:txBody>
                    <a:bodyPr/>
                    <a:lstStyle/>
                    <a:p>
                      <a:pPr algn="l">
                        <a:spcAft>
                          <a:spcPts val="0"/>
                        </a:spcAft>
                      </a:pPr>
                      <a:r>
                        <a:rPr lang="ru-RU"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в кипящем слое</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99,4</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0,50</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0,15</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0,10</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0-0,08</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tc>
                  <a:txBody>
                    <a:bodyPr/>
                    <a:lstStyle/>
                    <a:p>
                      <a:pPr algn="ctr">
                        <a:spcAft>
                          <a:spcPts val="0"/>
                        </a:spcAft>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4,3</a:t>
                      </a:r>
                      <a:endParaRPr lang="ru-RU" sz="2200" dirty="0">
                        <a:effectLst/>
                        <a:latin typeface="Arial" panose="020B0604020202020204" pitchFamily="34" charset="0"/>
                        <a:ea typeface="Times New Roman" panose="02020603050405020304" pitchFamily="18" charset="0"/>
                        <a:cs typeface="Arial" panose="020B0604020202020204" pitchFamily="34" charset="0"/>
                      </a:endParaRPr>
                    </a:p>
                  </a:txBody>
                  <a:tcPr marL="25400" marR="25400" marT="0" marB="0" anchor="ctr"/>
                </a:tc>
                <a:extLst>
                  <a:ext uri="{0D108BD9-81ED-4DB2-BD59-A6C34878D82A}">
                    <a16:rowId xmlns:a16="http://schemas.microsoft.com/office/drawing/2014/main" val="2642224661"/>
                  </a:ext>
                </a:extLst>
              </a:tr>
            </a:tbl>
          </a:graphicData>
        </a:graphic>
      </p:graphicFrame>
    </p:spTree>
    <p:extLst>
      <p:ext uri="{BB962C8B-B14F-4D97-AF65-F5344CB8AC3E}">
        <p14:creationId xmlns:p14="http://schemas.microsoft.com/office/powerpoint/2010/main" val="179887032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79</a:t>
            </a:fld>
            <a:endParaRPr lang="ru-RU"/>
          </a:p>
        </p:txBody>
      </p:sp>
      <p:sp>
        <p:nvSpPr>
          <p:cNvPr id="3" name="Прямоугольник 2"/>
          <p:cNvSpPr/>
          <p:nvPr/>
        </p:nvSpPr>
        <p:spPr>
          <a:xfrm>
            <a:off x="101599" y="224090"/>
            <a:ext cx="8959273" cy="830997"/>
          </a:xfrm>
          <a:prstGeom prst="rect">
            <a:avLst/>
          </a:prstGeom>
        </p:spPr>
        <p:txBody>
          <a:bodyPr wrap="square">
            <a:spAutoFit/>
          </a:bodyPr>
          <a:lstStyle/>
          <a:p>
            <a:pPr algn="ctr"/>
            <a:r>
              <a:rPr lang="ru-RU" sz="2400" b="1" dirty="0" smtClean="0">
                <a:solidFill>
                  <a:srgbClr val="0000FF"/>
                </a:solidFill>
                <a:latin typeface="Arial Black" panose="020B0A04020102020204" pitchFamily="34" charset="0"/>
                <a:ea typeface="Times New Roman" panose="02020603050405020304" pitchFamily="18" charset="0"/>
              </a:rPr>
              <a:t>ВОССТАНОВЛЕНИЕ ТРИОКСИДА УРАНА ВОДОРОДОМ ДО ДИОКСИДА</a:t>
            </a:r>
            <a:endParaRPr lang="ru-RU" sz="2400" dirty="0">
              <a:solidFill>
                <a:srgbClr val="0000FF"/>
              </a:solidFill>
              <a:latin typeface="Arial Black" panose="020B0A04020102020204" pitchFamily="34" charset="0"/>
            </a:endParaRPr>
          </a:p>
        </p:txBody>
      </p:sp>
      <p:sp>
        <p:nvSpPr>
          <p:cNvPr id="5" name="Прямоугольник 4"/>
          <p:cNvSpPr/>
          <p:nvPr/>
        </p:nvSpPr>
        <p:spPr>
          <a:xfrm>
            <a:off x="101598" y="999671"/>
            <a:ext cx="8959273" cy="341632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промышленных условиях восстановление триоксида урана осуществляют в основном непрерывным методом. На 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19.12 </a:t>
            </a:r>
            <a:r>
              <a:rPr lang="ru-RU" sz="2400" dirty="0">
                <a:latin typeface="Arial" panose="020B0604020202020204" pitchFamily="34" charset="0"/>
                <a:ea typeface="Times New Roman" panose="02020603050405020304" pitchFamily="18" charset="0"/>
                <a:cs typeface="Arial" panose="020B0604020202020204" pitchFamily="34" charset="0"/>
              </a:rPr>
              <a:t>приведена технологическая схема производства диоксида урана из триоксида. Водород получают термической диссоциацией аммиака; избыток восстановителя сжигают на выходе из печи. По другому методу – используют электролитический водород, избыток реагента после конденсации паров воды возвращают в процесс.</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101597" y="4342773"/>
            <a:ext cx="8959273"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Для непрерывного процесса восстановления триоксида урана применяют три типа реакторов:</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101596" y="5127590"/>
            <a:ext cx="6197604"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 реактор с перемешиваемым слоем;</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101595" y="5543450"/>
            <a:ext cx="2835570"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 </a:t>
            </a:r>
            <a:r>
              <a:rPr lang="ru-RU" sz="2400" dirty="0" err="1">
                <a:latin typeface="Arial" panose="020B0604020202020204" pitchFamily="34" charset="0"/>
                <a:ea typeface="Times New Roman" panose="02020603050405020304" pitchFamily="18" charset="0"/>
                <a:cs typeface="Arial" panose="020B0604020202020204" pitchFamily="34" charset="0"/>
              </a:rPr>
              <a:t>виброреактор</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101593" y="5960414"/>
            <a:ext cx="4082479"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 реактор кипящего слоя.</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11018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80</a:t>
            </a:fld>
            <a:endParaRPr lang="ru-RU"/>
          </a:p>
        </p:txBody>
      </p:sp>
      <p:pic>
        <p:nvPicPr>
          <p:cNvPr id="3" name="Рисунок 2"/>
          <p:cNvPicPr>
            <a:picLocks noChangeAspect="1"/>
          </p:cNvPicPr>
          <p:nvPr/>
        </p:nvPicPr>
        <p:blipFill>
          <a:blip r:embed="rId2"/>
          <a:stretch>
            <a:fillRect/>
          </a:stretch>
        </p:blipFill>
        <p:spPr>
          <a:xfrm>
            <a:off x="118000" y="195770"/>
            <a:ext cx="5151250" cy="6525705"/>
          </a:xfrm>
          <a:prstGeom prst="rect">
            <a:avLst/>
          </a:prstGeom>
        </p:spPr>
      </p:pic>
      <p:sp>
        <p:nvSpPr>
          <p:cNvPr id="4" name="Прямоугольник 3"/>
          <p:cNvSpPr/>
          <p:nvPr/>
        </p:nvSpPr>
        <p:spPr>
          <a:xfrm>
            <a:off x="4373418" y="4168062"/>
            <a:ext cx="4572000" cy="1569660"/>
          </a:xfrm>
          <a:prstGeom prst="rect">
            <a:avLst/>
          </a:prstGeom>
        </p:spPr>
        <p:txBody>
          <a:bodyPr>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Рис. </a:t>
            </a:r>
            <a:r>
              <a:rPr lang="ru-RU" sz="2400" dirty="0" smtClean="0">
                <a:latin typeface="Arial" panose="020B0604020202020204" pitchFamily="34" charset="0"/>
                <a:ea typeface="Times New Roman" panose="02020603050405020304" pitchFamily="18" charset="0"/>
                <a:cs typeface="Arial" panose="020B0604020202020204" pitchFamily="34" charset="0"/>
              </a:rPr>
              <a:t>19.12</a:t>
            </a:r>
            <a:r>
              <a:rPr lang="ru-RU" sz="2400" dirty="0">
                <a:latin typeface="Arial" panose="020B0604020202020204" pitchFamily="34" charset="0"/>
                <a:ea typeface="Times New Roman" panose="02020603050405020304" pitchFamily="18" charset="0"/>
                <a:cs typeface="Arial" panose="020B0604020202020204" pitchFamily="34" charset="0"/>
              </a:rPr>
              <a:t>. Варианты технологических схем восстановления триоксида урана до диоксида водородом</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982759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81</a:t>
            </a:fld>
            <a:endParaRPr lang="ru-RU"/>
          </a:p>
        </p:txBody>
      </p:sp>
      <p:sp>
        <p:nvSpPr>
          <p:cNvPr id="9" name="Прямоугольник 8"/>
          <p:cNvSpPr/>
          <p:nvPr/>
        </p:nvSpPr>
        <p:spPr>
          <a:xfrm>
            <a:off x="73891" y="76630"/>
            <a:ext cx="8959273" cy="6740307"/>
          </a:xfrm>
          <a:prstGeom prst="rect">
            <a:avLst/>
          </a:prstGeom>
        </p:spPr>
        <p:txBody>
          <a:bodyPr wrap="square">
            <a:spAutoFit/>
          </a:bodyPr>
          <a:lstStyle/>
          <a:p>
            <a:pPr indent="268288" algn="just"/>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ПРОЦЕСС С ПЕРЕМЕШИВАЕМЫМ СЛОЕМ</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основан </a:t>
            </a:r>
            <a:r>
              <a:rPr lang="ru-RU" sz="2400" dirty="0">
                <a:latin typeface="Arial" panose="020B0604020202020204" pitchFamily="34" charset="0"/>
                <a:ea typeface="Times New Roman" panose="02020603050405020304" pitchFamily="18" charset="0"/>
                <a:cs typeface="Arial" panose="020B0604020202020204" pitchFamily="34" charset="0"/>
              </a:rPr>
              <a:t>на механическом перемещении триоксида винтовым шнеком через нагретую трубу, в которую подают водород прямотоком или противотоком. Трубу реактора изготавливают из нержавеющей стали (примерные размеры одного из таких реакторов: длина 6700 мм, диаметр 410 мм) толщина 6 мм</a:t>
            </a:r>
            <a:r>
              <a:rPr lang="ru-RU" sz="2400" i="1" dirty="0" smtClean="0">
                <a:latin typeface="Arial" panose="020B0604020202020204" pitchFamily="34" charset="0"/>
                <a:ea typeface="Times New Roman" panose="02020603050405020304" pitchFamily="18" charset="0"/>
                <a:cs typeface="Arial" panose="020B0604020202020204" pitchFamily="34" charset="0"/>
              </a:rPr>
              <a:t>.</a:t>
            </a:r>
            <a:r>
              <a:rPr lang="ru-RU" sz="2400" dirty="0">
                <a:latin typeface="Times New Roman" panose="02020603050405020304" pitchFamily="18" charset="0"/>
                <a:ea typeface="Times New Roman" panose="02020603050405020304" pitchFamily="18"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Внутри трубы вращается ленточный шнек со скоростью от 1 до 10 об/мин. Шнек изготавливают из четырех кусков ленты размером 6,3·40 мм, скрученных вокруг вала так, что плоская часть ленты перпендикулярна диаметру. Для перемещения порошка в шнеке предусмотрены небольшие лопатки. Вал мешалки изготавливают из трубы диаметром 150 мм, выполненной из нержавеющей стали или инконель-металла. Часть трубы реактора (5,45 м) находится в электрической печи сопротивления с четырьмя зонами нагрева, температура которых контролируется термопарами; спай каждой термопары находится под центром реактора на внешней поверхности трубы.</a:t>
            </a:r>
            <a:r>
              <a:rPr lang="ru-RU" sz="2400" dirty="0" smtClean="0">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026465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82</a:t>
            </a:fld>
            <a:endParaRPr lang="ru-RU"/>
          </a:p>
        </p:txBody>
      </p:sp>
      <p:sp>
        <p:nvSpPr>
          <p:cNvPr id="3" name="Прямоугольник 2"/>
          <p:cNvSpPr/>
          <p:nvPr/>
        </p:nvSpPr>
        <p:spPr>
          <a:xfrm>
            <a:off x="106218" y="104661"/>
            <a:ext cx="8945418" cy="3748719"/>
          </a:xfrm>
          <a:prstGeom prst="rect">
            <a:avLst/>
          </a:prstGeom>
        </p:spPr>
        <p:txBody>
          <a:bodyPr wrap="square">
            <a:spAutoFit/>
          </a:bodyPr>
          <a:lstStyle/>
          <a:p>
            <a:pPr indent="268288" algn="just">
              <a:lnSpc>
                <a:spcPct val="90000"/>
              </a:lnSpc>
            </a:pP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В КАЧЕСТВЕ ВОССТАНОВИТЕЛЯ ИСПОЛЬЗУЮТ ВОДОРОД ИЛИ АММИАК,</a:t>
            </a:r>
            <a:r>
              <a:rPr lang="ru-RU" sz="24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подаваемые </a:t>
            </a:r>
            <a:r>
              <a:rPr lang="ru-RU" sz="2400" dirty="0">
                <a:latin typeface="Arial" panose="020B0604020202020204" pitchFamily="34" charset="0"/>
                <a:ea typeface="Times New Roman" panose="02020603050405020304" pitchFamily="18" charset="0"/>
                <a:cs typeface="Arial" panose="020B0604020202020204" pitchFamily="34" charset="0"/>
              </a:rPr>
              <a:t>параллельно или противотоком движению триоксида урана. Однако ни та, ни другая система движения газа не имеет преимуществ. Избыток водорода сжигают на выходе из реактора. Продукты сгорания проходят через пылеуловитель. В поток газа, поступающий после горелки в пылеуловитель, вводят дополнительно такое количество воздуха, при котором, если пламя горелки погаснет, газовая смесь с водородом не была бы взрывоопасной. Порошок диоксида урана, выходящий из реактора, падает через дозатор в герметичный бункер.</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106218" y="3863240"/>
            <a:ext cx="8945418" cy="2751522"/>
          </a:xfrm>
          <a:prstGeom prst="rect">
            <a:avLst/>
          </a:prstGeom>
        </p:spPr>
        <p:txBody>
          <a:bodyPr wrap="square">
            <a:spAutoFit/>
          </a:bodyPr>
          <a:lstStyle/>
          <a:p>
            <a:pPr indent="268288" algn="just">
              <a:lnSpc>
                <a:spcPct val="90000"/>
              </a:lnSpc>
            </a:pP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ТРИОКСИД УРАНА В БАРАБАНАХ ЕМКОСТЬЮ 210 Л ИЛИ В БУНКЕРАХ ЕМКОСТЬЮ ДО 5 Т ПОСТУПАЕТ НА ВОССТАНОВЛЕНИЕ.</a:t>
            </a:r>
            <a:r>
              <a:rPr lang="ru-RU" sz="2400"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Барабаны </a:t>
            </a:r>
            <a:r>
              <a:rPr lang="ru-RU" sz="2400" dirty="0">
                <a:latin typeface="Arial" panose="020B0604020202020204" pitchFamily="34" charset="0"/>
                <a:ea typeface="Times New Roman" panose="02020603050405020304" pitchFamily="18" charset="0"/>
                <a:cs typeface="Arial" panose="020B0604020202020204" pitchFamily="34" charset="0"/>
              </a:rPr>
              <a:t>автоматически подаются к бункеру для разгрузки. Высыпанный из барабана триоксид проходит через сито, задерживающее посторонние предметы, а затем попадает в бункер. Из него материал при помощи шнекового питателя направляется в конусную дробилку.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592860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83</a:t>
            </a:fld>
            <a:endParaRPr lang="ru-RU"/>
          </a:p>
        </p:txBody>
      </p:sp>
      <p:sp>
        <p:nvSpPr>
          <p:cNvPr id="3" name="Прямоугольник 2"/>
          <p:cNvSpPr/>
          <p:nvPr/>
        </p:nvSpPr>
        <p:spPr>
          <a:xfrm>
            <a:off x="78509" y="630622"/>
            <a:ext cx="8945418"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Из дробилки триоксид падает прямо на конвейерную систему (типа диск в трубе), которая распределяет материал по бункерным весам, питающим каждый отдельный реактор.</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9" y="1813388"/>
            <a:ext cx="8945418" cy="4524315"/>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ДЛЯ ПРОЦЕССА ВОССТАНОВЛЕНИЯ ТРИОКСИДА</a:t>
            </a:r>
            <a:r>
              <a:rPr lang="ru-RU" sz="2400"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рассматриваемом типе аппаратов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ВАЖНОЕ ЗНАЧЕНИЕ ИМЕЮТ ТЕМПЕРАТУРА ВОССТАНОВЛЕНИЯ, СКОРОСТЬ ПОДАЧИ ТРИОКСИДА И СКОРОСТЬ ПОТОКА ВОДОРОДА.</a:t>
            </a:r>
            <a:r>
              <a:rPr lang="ru-RU" sz="2400"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Температура </a:t>
            </a:r>
            <a:r>
              <a:rPr lang="ru-RU" sz="2400" dirty="0">
                <a:latin typeface="Arial" panose="020B0604020202020204" pitchFamily="34" charset="0"/>
                <a:ea typeface="Times New Roman" panose="02020603050405020304" pitchFamily="18" charset="0"/>
                <a:cs typeface="Arial" panose="020B0604020202020204" pitchFamily="34" charset="0"/>
              </a:rPr>
              <a:t>определяет скорость реакции восстановления и химическую активность диоксида урана при последующем ее </a:t>
            </a:r>
            <a:r>
              <a:rPr lang="ru-RU" sz="2400" dirty="0" err="1">
                <a:latin typeface="Arial" panose="020B0604020202020204" pitchFamily="34" charset="0"/>
                <a:ea typeface="Times New Roman" panose="02020603050405020304" pitchFamily="18" charset="0"/>
                <a:cs typeface="Arial" panose="020B0604020202020204" pitchFamily="34" charset="0"/>
              </a:rPr>
              <a:t>гидрофторировании</a:t>
            </a:r>
            <a:r>
              <a:rPr lang="ru-RU" sz="2400" dirty="0">
                <a:latin typeface="Arial" panose="020B0604020202020204" pitchFamily="34" charset="0"/>
                <a:ea typeface="Times New Roman" panose="02020603050405020304" pitchFamily="18" charset="0"/>
                <a:cs typeface="Arial" panose="020B0604020202020204" pitchFamily="34" charset="0"/>
              </a:rPr>
              <a:t> фтороводородом. Если температура ниже оптимальной, скорость реакции падает. В результате снижается производительность и происходит неполное восстановление. Если температура выше оптимальной, частицы спекаются, что мешает восстановлению и последующему </a:t>
            </a:r>
            <a:r>
              <a:rPr lang="ru-RU" sz="2400" dirty="0" err="1">
                <a:latin typeface="Arial" panose="020B0604020202020204" pitchFamily="34" charset="0"/>
                <a:ea typeface="Times New Roman" panose="02020603050405020304" pitchFamily="18" charset="0"/>
                <a:cs typeface="Arial" panose="020B0604020202020204" pitchFamily="34" charset="0"/>
              </a:rPr>
              <a:t>гидрофторированию</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182468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84</a:t>
            </a:fld>
            <a:endParaRPr lang="ru-RU"/>
          </a:p>
        </p:txBody>
      </p:sp>
      <p:sp>
        <p:nvSpPr>
          <p:cNvPr id="3" name="Прямоугольник 2"/>
          <p:cNvSpPr/>
          <p:nvPr/>
        </p:nvSpPr>
        <p:spPr>
          <a:xfrm>
            <a:off x="78508" y="86189"/>
            <a:ext cx="8963891" cy="4302716"/>
          </a:xfrm>
          <a:prstGeom prst="rect">
            <a:avLst/>
          </a:prstGeom>
        </p:spPr>
        <p:txBody>
          <a:bodyPr wrap="square">
            <a:spAutoFit/>
          </a:bodyPr>
          <a:lstStyle/>
          <a:p>
            <a:pPr indent="268288" algn="just">
              <a:lnSpc>
                <a:spcPct val="95000"/>
              </a:lnSpc>
            </a:pP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АКТИВНОСТЬ (РЕАКЦИОННАЯ СПОСОБНОСТЬ) ИСХОДНОГО ТРИОКСИДА УРАНА ТАКЖЕ ВЛИЯЕТ НА ВЫБОР ТЕМПЕРАТУРЫ ВОССТАНОВЛЕНИЯ.</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Если триоксид активен, скорость восстановления при определенной температуре будет высокой; это приведет за счет </a:t>
            </a:r>
            <a:r>
              <a:rPr lang="ru-RU" sz="2400" dirty="0" err="1">
                <a:latin typeface="Arial" panose="020B0604020202020204" pitchFamily="34" charset="0"/>
                <a:ea typeface="Times New Roman" panose="02020603050405020304" pitchFamily="18" charset="0"/>
                <a:cs typeface="Arial" panose="020B0604020202020204" pitchFamily="34" charset="0"/>
              </a:rPr>
              <a:t>экзотермичности</a:t>
            </a:r>
            <a:r>
              <a:rPr lang="ru-RU" sz="2400" dirty="0">
                <a:latin typeface="Arial" panose="020B0604020202020204" pitchFamily="34" charset="0"/>
                <a:ea typeface="Times New Roman" panose="02020603050405020304" pitchFamily="18" charset="0"/>
                <a:cs typeface="Arial" panose="020B0604020202020204" pitchFamily="34" charset="0"/>
              </a:rPr>
              <a:t> процесса восстановления к значительному тепловыделению. Из-за того, что теплопередача в аппаратах со шнековым перемешиванием сравнительно </a:t>
            </a:r>
            <a:r>
              <a:rPr lang="ru-RU" sz="2400" dirty="0" err="1">
                <a:latin typeface="Arial" panose="020B0604020202020204" pitchFamily="34" charset="0"/>
                <a:ea typeface="Times New Roman" panose="02020603050405020304" pitchFamily="18" charset="0"/>
                <a:cs typeface="Arial" panose="020B0604020202020204" pitchFamily="34" charset="0"/>
              </a:rPr>
              <a:t>малоинтенсивна</a:t>
            </a:r>
            <a:r>
              <a:rPr lang="ru-RU" sz="2400" dirty="0">
                <a:latin typeface="Arial" panose="020B0604020202020204" pitchFamily="34" charset="0"/>
                <a:ea typeface="Times New Roman" panose="02020603050405020304" pitchFamily="18" charset="0"/>
                <a:cs typeface="Arial" panose="020B0604020202020204" pitchFamily="34" charset="0"/>
              </a:rPr>
              <a:t>, температура частиц резко повысится, что в конечном итоге приведет к спеканию материала. Поэтому температурный режим процесса выбирают с учетом всех этих факторов.</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7" y="4272575"/>
            <a:ext cx="8963891" cy="2548390"/>
          </a:xfrm>
          <a:prstGeom prst="rect">
            <a:avLst/>
          </a:prstGeom>
        </p:spPr>
        <p:txBody>
          <a:bodyPr wrap="square">
            <a:spAutoFit/>
          </a:bodyPr>
          <a:lstStyle/>
          <a:p>
            <a:pPr indent="268288" algn="just">
              <a:lnSpc>
                <a:spcPct val="95000"/>
              </a:lnSpc>
            </a:pP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ДИОКСИД УРАНА, ПРИМЕНЯЕМЫЙ ДЛЯ СИНТЕЗА ТЕТРАФТОРИДА, ПОЛУЧАЮТ ПРИ ТЕМПЕРАТУРЕ ВОССТАНОВЛЕНИЯ 650 °С ВО ВСЕХ ЧЕТЫРЕХ ЗОНАХ РЕАКТОРА.</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Если </a:t>
            </a:r>
            <a:r>
              <a:rPr lang="ru-RU" sz="2400" dirty="0">
                <a:latin typeface="Arial" panose="020B0604020202020204" pitchFamily="34" charset="0"/>
                <a:ea typeface="Times New Roman" panose="02020603050405020304" pitchFamily="18" charset="0"/>
                <a:cs typeface="Arial" panose="020B0604020202020204" pitchFamily="34" charset="0"/>
              </a:rPr>
              <a:t>диоксид предназначается для упаковки и хранения, то в процессе его синтеза обычно поддерживают температуру восстановления около 800 °С, чтобы получить менее активный продукт.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841944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85</a:t>
            </a:fld>
            <a:endParaRPr lang="ru-RU"/>
          </a:p>
        </p:txBody>
      </p:sp>
      <p:sp>
        <p:nvSpPr>
          <p:cNvPr id="3" name="Прямоугольник 2"/>
          <p:cNvSpPr/>
          <p:nvPr/>
        </p:nvSpPr>
        <p:spPr>
          <a:xfrm>
            <a:off x="78509" y="122766"/>
            <a:ext cx="8945418"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Скорость подачи триоксида составляет 250 кг/ч</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при 650 °С, что соответствует пребыванию порошка в реакторе 1,5 ч. Оптимальная скорость вращения винтового ленточного шнека – около 4 об/мин. Расход водорода в 1,5 раза больше, чем это необходимо по стехиометрии.</a:t>
            </a:r>
            <a:endParaRPr lang="ru-RU" sz="2400" dirty="0"/>
          </a:p>
        </p:txBody>
      </p:sp>
      <p:sp>
        <p:nvSpPr>
          <p:cNvPr id="7" name="Прямоугольник 6"/>
          <p:cNvSpPr/>
          <p:nvPr/>
        </p:nvSpPr>
        <p:spPr>
          <a:xfrm>
            <a:off x="78509" y="1970268"/>
            <a:ext cx="8945418" cy="3416320"/>
          </a:xfrm>
          <a:prstGeom prst="rect">
            <a:avLst/>
          </a:prstGeom>
        </p:spPr>
        <p:txBody>
          <a:bodyPr wrap="square">
            <a:spAutoFit/>
          </a:bodyPr>
          <a:lstStyle/>
          <a:p>
            <a:pPr indent="268288" algn="just"/>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ВИБРОРЕАКТОР</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представляет собой трубу прямоугольного сечения с немного выпуклым верхом для придания трубе жесткости (примерные размеры аппарата: длина 4500 мм, сечение 150×600 мм). Труба смонтирована так, что она может периодически колебаться. Параллельно движению порошка или противотоком через реактор пропускают водород или аммиак. Реактор изготавливают из инконель металла толщиной 13 мм или нержавеющей стали. Обогрев осуществляют электрической печью сопротивления.</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78509" y="5269840"/>
            <a:ext cx="8945418"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Электрическая печь сопротивления, в которую помещена труба, разделена на три нагревательные зоны. Температуру контролируют термопарой, помещенной в центре каждой зоны.</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122031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86</a:t>
            </a:fld>
            <a:endParaRPr lang="ru-RU"/>
          </a:p>
        </p:txBody>
      </p:sp>
      <p:sp>
        <p:nvSpPr>
          <p:cNvPr id="3" name="Прямоугольник 2"/>
          <p:cNvSpPr/>
          <p:nvPr/>
        </p:nvSpPr>
        <p:spPr>
          <a:xfrm>
            <a:off x="78509" y="427931"/>
            <a:ext cx="8936182" cy="452431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На входе и выходе из трубы реактора устанавливают гибкие соединения. Триоксид урана загружают в реактор шнеком из небольшого запорного бункера. Образующийся диоксид поступает из трубы реактора в бункер, который установлен на весах. Из этого бункера диоксид урана направляется либо в аппараты для получения тетрафторида урана, либо на упаковку. Нормальный цикл работающего </a:t>
            </a:r>
            <a:r>
              <a:rPr lang="ru-RU" sz="2400" dirty="0" err="1">
                <a:latin typeface="Arial" panose="020B0604020202020204" pitchFamily="34" charset="0"/>
                <a:ea typeface="Times New Roman" panose="02020603050405020304" pitchFamily="18" charset="0"/>
                <a:cs typeface="Arial" panose="020B0604020202020204" pitchFamily="34" charset="0"/>
              </a:rPr>
              <a:t>виброреактора</a:t>
            </a:r>
            <a:r>
              <a:rPr lang="ru-RU" sz="2400" dirty="0">
                <a:latin typeface="Arial" panose="020B0604020202020204" pitchFamily="34" charset="0"/>
                <a:ea typeface="Times New Roman" panose="02020603050405020304" pitchFamily="18" charset="0"/>
                <a:cs typeface="Arial" panose="020B0604020202020204" pitchFamily="34" charset="0"/>
              </a:rPr>
              <a:t> 17 сек вибрации и 14 мин неподвижного состояния. Чтобы место входа триоксида урана не забивалось, шнековый питатель, подающий триоксид из бункера, работает только в течение первых 14 с периода вибрации.</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9" y="4832932"/>
            <a:ext cx="8936182"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Средняя продолжительность пребывания материала в трубе составляет примерно 1 ч. Однако это время может изменяться в зависимости от типа триоксида урана и требуемой производительности от 0,5 до 1,5 ч.</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918090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87</a:t>
            </a:fld>
            <a:endParaRPr lang="ru-RU"/>
          </a:p>
        </p:txBody>
      </p:sp>
      <p:sp>
        <p:nvSpPr>
          <p:cNvPr id="3" name="Прямоугольник 2"/>
          <p:cNvSpPr/>
          <p:nvPr/>
        </p:nvSpPr>
        <p:spPr>
          <a:xfrm>
            <a:off x="78508" y="76584"/>
            <a:ext cx="8963891" cy="2308324"/>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При восстановлении триоксида урана температуру стенок реактора поддерживают в пределах от 590 до 650 °С. Степень восстановления триоксида урана достигает 97 %. Весь продукт, получаемый в </a:t>
            </a:r>
            <a:r>
              <a:rPr lang="ru-RU" sz="2400" dirty="0" err="1">
                <a:latin typeface="Arial" panose="020B0604020202020204" pitchFamily="34" charset="0"/>
                <a:ea typeface="Times New Roman" panose="02020603050405020304" pitchFamily="18" charset="0"/>
                <a:cs typeface="Arial" panose="020B0604020202020204" pitchFamily="34" charset="0"/>
              </a:rPr>
              <a:t>виброреакторах</a:t>
            </a:r>
            <a:r>
              <a:rPr lang="ru-RU" sz="2400" dirty="0">
                <a:latin typeface="Arial" panose="020B0604020202020204" pitchFamily="34" charset="0"/>
                <a:ea typeface="Times New Roman" panose="02020603050405020304" pitchFamily="18" charset="0"/>
                <a:cs typeface="Arial" panose="020B0604020202020204" pitchFamily="34" charset="0"/>
              </a:rPr>
              <a:t>, обычно используют для получения тетрафторида урана, который поступает затем на получение гексафторида.</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7" y="2329492"/>
            <a:ext cx="8963891" cy="2677656"/>
          </a:xfrm>
          <a:prstGeom prst="rect">
            <a:avLst/>
          </a:prstGeom>
        </p:spPr>
        <p:txBody>
          <a:bodyPr wrap="square">
            <a:spAutoFit/>
          </a:bodyPr>
          <a:lstStyle/>
          <a:p>
            <a:pPr indent="268288" algn="just"/>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ВОССТАНОВЛЕНИЕ ТРИОКСИДА ПРОТЕКАЕТ ПРИ БОЛЬШОМ ИЗБЫТКЕ ВОДОРОДА, КОТОРЫЙ ПОСЛЕ ОХЛАЖДЕНИЯ И УДАЛЕНИЯ ОБРАЗОВАВШЕЙСЯ В ХОДЕ РЕАКЦИИ ВЛАГИ ВОЗВРАЩАЕТСЯ В РЕАКТОР. </a:t>
            </a:r>
            <a:r>
              <a:rPr lang="ru-RU" sz="2400" dirty="0" smtClean="0">
                <a:latin typeface="Arial" panose="020B0604020202020204" pitchFamily="34" charset="0"/>
                <a:ea typeface="Times New Roman" panose="02020603050405020304" pitchFamily="18" charset="0"/>
                <a:cs typeface="Arial" panose="020B0604020202020204" pitchFamily="34" charset="0"/>
              </a:rPr>
              <a:t>Непосредственно </a:t>
            </a:r>
            <a:r>
              <a:rPr lang="ru-RU" sz="2400" dirty="0">
                <a:latin typeface="Arial" panose="020B0604020202020204" pitchFamily="34" charset="0"/>
                <a:ea typeface="Times New Roman" panose="02020603050405020304" pitchFamily="18" charset="0"/>
                <a:cs typeface="Arial" panose="020B0604020202020204" pitchFamily="34" charset="0"/>
              </a:rPr>
              <a:t>над приемным бункером диоксида урана расположены угольные фильтры для очистки сбросных газов от захваченных твердых частиц.</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78506" y="4969252"/>
            <a:ext cx="8963892" cy="1938992"/>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РЕАКТОР, РАБОТАЮЩИЙ ПО ПРИНЦИПУ КИПЯЩЕГО СЛОЯ,</a:t>
            </a:r>
            <a:r>
              <a:rPr lang="ru-RU" sz="2400"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состоит </a:t>
            </a:r>
            <a:r>
              <a:rPr lang="ru-RU" sz="2400" dirty="0">
                <a:latin typeface="Arial" panose="020B0604020202020204" pitchFamily="34" charset="0"/>
                <a:ea typeface="Times New Roman" panose="02020603050405020304" pitchFamily="18" charset="0"/>
                <a:cs typeface="Arial" panose="020B0604020202020204" pitchFamily="34" charset="0"/>
              </a:rPr>
              <a:t>из двух вертикальных, смонтированных рядом труб из нержавеющей стали. Порошок триоксида урана из бункера вводят сбоку в первую трубу шнековым питателем.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3830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88</a:t>
            </a:fld>
            <a:endParaRPr lang="ru-RU"/>
          </a:p>
        </p:txBody>
      </p:sp>
      <p:sp>
        <p:nvSpPr>
          <p:cNvPr id="3" name="Прямоугольник 2"/>
          <p:cNvSpPr/>
          <p:nvPr/>
        </p:nvSpPr>
        <p:spPr>
          <a:xfrm>
            <a:off x="69272" y="113483"/>
            <a:ext cx="8982363"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Частично восстановленный продукт из первой трубы (первая ступень восстановления) выдувается во вторую, где реакция заканчивается. Восстановление в двух трубах гарантирует количественное протекание процесса.</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69271" y="1710852"/>
            <a:ext cx="8982363" cy="2677656"/>
          </a:xfrm>
          <a:prstGeom prst="rect">
            <a:avLst/>
          </a:prstGeom>
        </p:spPr>
        <p:txBody>
          <a:bodyPr wrap="square">
            <a:spAutoFit/>
          </a:bodyPr>
          <a:lstStyle/>
          <a:p>
            <a:pPr indent="268288" algn="just"/>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В КАЧЕСТВЕ ВОССТАНОВИТЕЛЯ ПРИМЕНЯЮТ АММИАК,</a:t>
            </a:r>
            <a:r>
              <a:rPr lang="ru-RU" sz="2400"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который </a:t>
            </a:r>
            <a:r>
              <a:rPr lang="ru-RU" sz="2400" dirty="0">
                <a:latin typeface="Arial" panose="020B0604020202020204" pitchFamily="34" charset="0"/>
                <a:ea typeface="Times New Roman" panose="02020603050405020304" pitchFamily="18" charset="0"/>
                <a:cs typeface="Arial" panose="020B0604020202020204" pitchFamily="34" charset="0"/>
              </a:rPr>
              <a:t>подают параллельно в обе трубы (иногда его разбавляют азотом). Газ поступает из газопровода под давлением. Из второй трубы порошок диоксида урана подают в бункер, а оттуда на операцию получения тетрафторида. Отходящие газы из обеих труб реактора проходят циклон и затем сжигаются.</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69270" y="4482997"/>
            <a:ext cx="8982364" cy="1938992"/>
          </a:xfrm>
          <a:prstGeom prst="rect">
            <a:avLst/>
          </a:prstGeom>
        </p:spPr>
        <p:txBody>
          <a:bodyPr wrap="square">
            <a:spAutoFit/>
          </a:bodyPr>
          <a:lstStyle/>
          <a:p>
            <a:pPr indent="268288" algn="just"/>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КАЖДАЯ ТРУБА РЕАКТОРА ИМЕЕТ СИСТЕМУ НАГРЕВА И ОХЛАЖДЕНИЯ.</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Трубы </a:t>
            </a:r>
            <a:r>
              <a:rPr lang="ru-RU" sz="2400" dirty="0">
                <a:latin typeface="Arial" panose="020B0604020202020204" pitchFamily="34" charset="0"/>
                <a:ea typeface="Times New Roman" panose="02020603050405020304" pitchFamily="18" charset="0"/>
                <a:cs typeface="Arial" panose="020B0604020202020204" pitchFamily="34" charset="0"/>
              </a:rPr>
              <a:t>обогревают электропечами сопротивления. Для охлаждения используют трубки, спирально навитые вокруг каждого реактора, через которые при необходимости пропускают холодный воздух или пар.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225398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89</a:t>
            </a:fld>
            <a:endParaRPr lang="ru-RU"/>
          </a:p>
        </p:txBody>
      </p:sp>
      <p:sp>
        <p:nvSpPr>
          <p:cNvPr id="3" name="Прямоугольник 2"/>
          <p:cNvSpPr/>
          <p:nvPr/>
        </p:nvSpPr>
        <p:spPr>
          <a:xfrm>
            <a:off x="87744" y="113483"/>
            <a:ext cx="8945419"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Температуру восстановления поддерживают в пределах от 540 до 620 °С; скорость газа составляет 0,24-0,45 м/с. Скорость питания варьируют в широких пределах в зависимости от типа перерабатываемого триоксида урана.</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87743" y="1759730"/>
            <a:ext cx="8945419" cy="3046988"/>
          </a:xfrm>
          <a:prstGeom prst="rect">
            <a:avLst/>
          </a:prstGeom>
        </p:spPr>
        <p:txBody>
          <a:bodyPr wrap="square">
            <a:spAutoFit/>
          </a:bodyPr>
          <a:lstStyle/>
          <a:p>
            <a:pPr indent="268288" algn="just"/>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ДИОКСИД УРАНА, ПРИГОДНЫЙ ДЛЯ ПОЛУЧЕНИЯ ТЕТРАФТОРИДА И ДАЛЕЕ ГЕКСАФТОРИДА, ПОЛУЧАЮТ ВОССТАНОВЛЕНИЕМ РУДНОГО КОНЦЕНТРАТА (ОКТАОКСИДА ТРИУРАНА) В КИПЯЩЕМ СЛОЕ.</a:t>
            </a:r>
            <a:r>
              <a:rPr lang="ru-RU" sz="24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Исходный </a:t>
            </a:r>
            <a:r>
              <a:rPr lang="ru-RU" sz="2400" dirty="0">
                <a:latin typeface="Arial" panose="020B0604020202020204" pitchFamily="34" charset="0"/>
                <a:ea typeface="Times New Roman" panose="02020603050405020304" pitchFamily="18" charset="0"/>
                <a:cs typeface="Arial" panose="020B0604020202020204" pitchFamily="34" charset="0"/>
              </a:rPr>
              <a:t>рудный концентрат обрабатывают до полной однородности по размеру частиц и плотности. Это достигается путем гранулирования, измельчения и классификации исходного материала.</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87743" y="4786691"/>
            <a:ext cx="8945420"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заключение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СОПОСТАВИМ ДАННЫЕ ПО ПРОИЗВОДИТЕЛЬНОСТИ РЕАКТОРОВ ВОССТАНОВЛЕНИЯ ТРИОКСИДА УРАНА ВОДОРОДОМ ДО ДИОКСИДА:</a:t>
            </a:r>
            <a:endParaRPr lang="ru-RU" sz="2400" dirty="0">
              <a:solidFill>
                <a:srgbClr val="CC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12340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90</a:t>
            </a:fld>
            <a:endParaRPr lang="ru-RU"/>
          </a:p>
        </p:txBody>
      </p:sp>
      <p:sp>
        <p:nvSpPr>
          <p:cNvPr id="3" name="Прямоугольник 2"/>
          <p:cNvSpPr/>
          <p:nvPr/>
        </p:nvSpPr>
        <p:spPr>
          <a:xfrm>
            <a:off x="69273" y="67117"/>
            <a:ext cx="8991600"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а)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ШНЕКОВЫЙ РЕАКТОР</a:t>
            </a:r>
            <a:r>
              <a:rPr lang="ru-RU" sz="2400"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длиной 6,7 м, диаметром 410 мм, объемом 0,84 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производительность 90,6 кг/ч при 593 °С;</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69273" y="1202794"/>
            <a:ext cx="8991600"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б)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ВИБРОРЕАКТОР</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(длиной 4,5 м, высотой 152 мм,</a:t>
            </a:r>
            <a:r>
              <a:rPr lang="ru-RU" sz="2400" i="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шириной 600 мм и объемом 0,44 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производительность 136-227 кг/ч;</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69273" y="2338471"/>
            <a:ext cx="8991600"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РЕАКТОР КИПЯЩЕГО СЛОЯ</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(суммарная высота обеих труб 4 м, диаметр 355 мм, объем 0,49 м</a:t>
            </a:r>
            <a:r>
              <a:rPr lang="ru-RU" sz="2400" baseline="30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производительность от 250 до 540 кг/ч и более.</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688956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91</a:t>
            </a:fld>
            <a:endParaRPr lang="ru-RU"/>
          </a:p>
        </p:txBody>
      </p:sp>
      <p:sp>
        <p:nvSpPr>
          <p:cNvPr id="3" name="Прямоугольник 2"/>
          <p:cNvSpPr/>
          <p:nvPr/>
        </p:nvSpPr>
        <p:spPr>
          <a:xfrm>
            <a:off x="124691" y="85544"/>
            <a:ext cx="8890000" cy="830997"/>
          </a:xfrm>
          <a:prstGeom prst="rect">
            <a:avLst/>
          </a:prstGeom>
        </p:spPr>
        <p:txBody>
          <a:bodyPr wrap="square">
            <a:spAutoFit/>
          </a:bodyPr>
          <a:lstStyle/>
          <a:p>
            <a:pPr algn="ctr"/>
            <a:r>
              <a:rPr lang="ru-RU" sz="2400" b="1" dirty="0" smtClean="0">
                <a:solidFill>
                  <a:srgbClr val="FF0000"/>
                </a:solidFill>
                <a:latin typeface="Arial Black" panose="020B0A04020102020204" pitchFamily="34" charset="0"/>
                <a:ea typeface="Times New Roman" panose="02020603050405020304" pitchFamily="18" charset="0"/>
              </a:rPr>
              <a:t>СОВМЕЩЕНИЕ ПРОЦЕССОВ ПРОКАЛИВАНИЯ И ВОССТАНОВЛЕНИЯ</a:t>
            </a:r>
            <a:endParaRPr lang="ru-RU" sz="2400" dirty="0">
              <a:solidFill>
                <a:srgbClr val="FF0000"/>
              </a:solidFill>
              <a:latin typeface="Arial Black" panose="020B0A04020102020204" pitchFamily="34" charset="0"/>
            </a:endParaRPr>
          </a:p>
        </p:txBody>
      </p:sp>
      <p:sp>
        <p:nvSpPr>
          <p:cNvPr id="4" name="Прямоугольник 3"/>
          <p:cNvSpPr/>
          <p:nvPr/>
        </p:nvSpPr>
        <p:spPr>
          <a:xfrm>
            <a:off x="124691" y="853038"/>
            <a:ext cx="8890000" cy="6057043"/>
          </a:xfrm>
          <a:prstGeom prst="rect">
            <a:avLst/>
          </a:prstGeom>
        </p:spPr>
        <p:txBody>
          <a:bodyPr wrap="square">
            <a:spAutoFit/>
          </a:bodyPr>
          <a:lstStyle/>
          <a:p>
            <a:pPr indent="268288" algn="just">
              <a:lnSpc>
                <a:spcPct val="95000"/>
              </a:lnSpc>
            </a:pPr>
            <a:r>
              <a:rPr lang="ru-RU" sz="2400" b="1" dirty="0">
                <a:solidFill>
                  <a:srgbClr val="0000FF"/>
                </a:solidFill>
                <a:latin typeface="Arial" panose="020B0604020202020204" pitchFamily="34" charset="0"/>
                <a:ea typeface="Times New Roman" panose="02020603050405020304" pitchFamily="18" charset="0"/>
                <a:cs typeface="Arial" panose="020B0604020202020204" pitchFamily="34" charset="0"/>
              </a:rPr>
              <a:t>В</a:t>
            </a:r>
            <a:r>
              <a:rPr lang="ru-RU" sz="2400" dirty="0">
                <a:latin typeface="Arial" panose="020B0604020202020204" pitchFamily="34" charset="0"/>
                <a:ea typeface="Times New Roman" panose="02020603050405020304" pitchFamily="18" charset="0"/>
                <a:cs typeface="Arial" panose="020B0604020202020204" pitchFamily="34" charset="0"/>
              </a:rPr>
              <a:t> рассмотренных выше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ПРОЦЕССАХ ПОЛУЧЕНИЯ ДИОКСИДА УРАНА ТЕХНОЛОГИЧЕСКИЕ СХЕМЫ СОСТОЯТ ИЗ ДВУХ ОСНОВНЫХ ОПЕРАЦИЙ –</a:t>
            </a:r>
            <a:r>
              <a:rPr lang="ru-RU" sz="2400" b="1" dirty="0" smtClean="0">
                <a:latin typeface="Arial" panose="020B0604020202020204" pitchFamily="34" charset="0"/>
                <a:ea typeface="Times New Roman" panose="02020603050405020304" pitchFamily="18" charset="0"/>
                <a:cs typeface="Arial" panose="020B0604020202020204" pitchFamily="34" charset="0"/>
              </a:rPr>
              <a:t>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ПРОКАЛИВАНИЯ СОЕДИНЕНИЙ УРАНА ДО ВЫСШИХ ОКСИДОВ И ВОССТАНОВЛЕНИЯ ПОЛУЧЕННОГО ТРИОКСИДА ИЛИ ОКТАОКСИДА ТРИУРАНА ВОДОРОДОМ.</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тех случаях, когда в составе соединений урана, выделяемых из водных растворов, присутствуют компоненты, обладающие восстановительными свойствами, можно получить диоксид урана в одну стадию. Такими соединениями урана служат </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ПОЛИУРАНАТЫ АММОНИЯ,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ОКСАЛАТ УРАНИЛА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И АММОНИЙУРАНИЛТРИКАРБОНАТ.</a:t>
            </a:r>
            <a:r>
              <a:rPr lang="ru-RU" sz="2400"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ОКСАЛАТ УРАНИЛА ПРИ РАЗЛОЖЕНИИ ВЫДЕЛЯЕТ ОКСИД УГЛЕРОДА,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А ПОЛИУРАНАТЫ АММОНИЯ И АММОНИЙУРАНИЛТРИКАРБОНАТ РАЗЛАГАЮТСЯ С ОТЩЕПЛЕНИЕМ АММИАКА;</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оба </a:t>
            </a:r>
            <a:r>
              <a:rPr lang="ru-RU" sz="2400" dirty="0">
                <a:latin typeface="Arial" panose="020B0604020202020204" pitchFamily="34" charset="0"/>
                <a:ea typeface="Times New Roman" panose="02020603050405020304" pitchFamily="18" charset="0"/>
                <a:cs typeface="Arial" panose="020B0604020202020204" pitchFamily="34" charset="0"/>
              </a:rPr>
              <a:t>эти восстановителя переводят образующийся триоксид урана в диоксид.</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198604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92</a:t>
            </a:fld>
            <a:endParaRPr lang="ru-RU"/>
          </a:p>
        </p:txBody>
      </p:sp>
      <p:sp>
        <p:nvSpPr>
          <p:cNvPr id="3" name="Прямоугольник 2"/>
          <p:cNvSpPr/>
          <p:nvPr/>
        </p:nvSpPr>
        <p:spPr>
          <a:xfrm>
            <a:off x="2224780" y="131680"/>
            <a:ext cx="4310411" cy="461665"/>
          </a:xfrm>
          <a:prstGeom prst="rect">
            <a:avLst/>
          </a:prstGeom>
        </p:spPr>
        <p:txBody>
          <a:bodyPr wrap="none">
            <a:spAutoFit/>
          </a:bodyPr>
          <a:lstStyle/>
          <a:p>
            <a:pPr algn="just"/>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ПОЛИУРАНАТЫ АММОНИЯ</a:t>
            </a:r>
            <a:endParaRPr lang="ru-RU" sz="2400" b="1" dirty="0">
              <a:solidFill>
                <a:srgbClr val="0000FF"/>
              </a:solidFill>
              <a:latin typeface="Arial" panose="020B0604020202020204" pitchFamily="34" charset="0"/>
              <a:cs typeface="Arial" panose="020B0604020202020204" pitchFamily="34" charset="0"/>
            </a:endParaRPr>
          </a:p>
        </p:txBody>
      </p:sp>
      <p:sp>
        <p:nvSpPr>
          <p:cNvPr id="4" name="Прямоугольник 3"/>
          <p:cNvSpPr/>
          <p:nvPr/>
        </p:nvSpPr>
        <p:spPr>
          <a:xfrm>
            <a:off x="96981" y="510221"/>
            <a:ext cx="8963891" cy="1938992"/>
          </a:xfrm>
          <a:prstGeom prst="rect">
            <a:avLst/>
          </a:prstGeom>
        </p:spPr>
        <p:txBody>
          <a:bodyPr wrap="square">
            <a:spAutoFit/>
          </a:bodyPr>
          <a:lstStyle/>
          <a:p>
            <a:pPr indent="268288" algn="just"/>
            <a:r>
              <a:rPr lang="ru-RU" sz="2400" b="1" spc="-1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ПРИ ТЕРМИЧЕСКОМ РАЗЛОЖЕНИИ ДИУРАНАТОВ АММОНИЯ БЕЗ ДОСТУПА ВОЗДУХА ПОЛУЧАЕТСЯ ДИОКСИД УРАНА.</a:t>
            </a:r>
            <a:r>
              <a:rPr lang="ru-RU" sz="2400" spc="-1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ru-RU" sz="2400" b="1" spc="-10"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ВОССТАНОВЛЕНИЕ</a:t>
            </a:r>
            <a:r>
              <a:rPr lang="ru-RU" sz="2400" spc="-10" dirty="0" smtClean="0">
                <a:latin typeface="Arial" panose="020B0604020202020204" pitchFamily="34" charset="0"/>
                <a:ea typeface="Times New Roman" panose="02020603050405020304" pitchFamily="18" charset="0"/>
                <a:cs typeface="Arial" panose="020B0604020202020204" pitchFamily="34" charset="0"/>
              </a:rPr>
              <a:t> </a:t>
            </a:r>
            <a:r>
              <a:rPr lang="ru-RU" sz="2400" spc="-10" dirty="0">
                <a:latin typeface="Arial" panose="020B0604020202020204" pitchFamily="34" charset="0"/>
                <a:ea typeface="Times New Roman" panose="02020603050405020304" pitchFamily="18" charset="0"/>
                <a:cs typeface="Arial" panose="020B0604020202020204" pitchFamily="34" charset="0"/>
              </a:rPr>
              <a:t>в данном случае осуществляется за счет аммиака, выделяющегося при разложении соли. Процесс </a:t>
            </a:r>
            <a:r>
              <a:rPr lang="ru-RU" sz="2400" b="1" spc="-10"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ПРОХОДИТ ПО СХЕМЕ:</a:t>
            </a:r>
            <a:endParaRPr lang="ru-RU" sz="2400" b="1" dirty="0">
              <a:solidFill>
                <a:srgbClr val="CC0099"/>
              </a:solidFill>
              <a:latin typeface="Arial" panose="020B0604020202020204" pitchFamily="34" charset="0"/>
              <a:cs typeface="Arial" panose="020B0604020202020204" pitchFamily="34" charset="0"/>
            </a:endParaRPr>
          </a:p>
        </p:txBody>
      </p:sp>
      <p:sp>
        <p:nvSpPr>
          <p:cNvPr id="5" name="Прямоугольник 4"/>
          <p:cNvSpPr/>
          <p:nvPr/>
        </p:nvSpPr>
        <p:spPr>
          <a:xfrm>
            <a:off x="65723" y="2449213"/>
            <a:ext cx="2478884" cy="461665"/>
          </a:xfrm>
          <a:prstGeom prst="rect">
            <a:avLst/>
          </a:prstGeom>
        </p:spPr>
        <p:txBody>
          <a:bodyPr wrap="non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(NH</a:t>
            </a:r>
            <a:r>
              <a:rPr lang="en-US" sz="2400" baseline="-25000" dirty="0">
                <a:latin typeface="Arial" panose="020B0604020202020204" pitchFamily="34" charset="0"/>
                <a:ea typeface="Times New Roman" panose="02020603050405020304" pitchFamily="18" charset="0"/>
                <a:cs typeface="Arial" panose="020B0604020202020204" pitchFamily="34" charset="0"/>
              </a:rPr>
              <a:t>4</a:t>
            </a:r>
            <a:r>
              <a:rPr lang="en-US" sz="2400" dirty="0">
                <a:latin typeface="Arial" panose="020B0604020202020204" pitchFamily="34" charset="0"/>
                <a:ea typeface="Times New Roman" panose="02020603050405020304" pitchFamily="18" charset="0"/>
                <a:cs typeface="Arial" panose="020B0604020202020204" pitchFamily="34" charset="0"/>
              </a:rPr>
              <a:t>)</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en-US" sz="2400" baseline="-25000" dirty="0">
                <a:latin typeface="Arial" panose="020B0604020202020204" pitchFamily="34" charset="0"/>
                <a:ea typeface="Times New Roman" panose="02020603050405020304" pitchFamily="18" charset="0"/>
                <a:cs typeface="Arial" panose="020B0604020202020204" pitchFamily="34" charset="0"/>
              </a:rPr>
              <a:t>3n+1</a:t>
            </a:r>
            <a:r>
              <a:rPr lang="en-US" sz="2400" dirty="0">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1459032967"/>
              </p:ext>
            </p:extLst>
          </p:nvPr>
        </p:nvGraphicFramePr>
        <p:xfrm>
          <a:off x="2382982" y="2428414"/>
          <a:ext cx="1366982" cy="482464"/>
        </p:xfrm>
        <a:graphic>
          <a:graphicData uri="http://schemas.openxmlformats.org/presentationml/2006/ole">
            <mc:AlternateContent xmlns:mc="http://schemas.openxmlformats.org/markup-compatibility/2006">
              <mc:Choice xmlns:v="urn:schemas-microsoft-com:vml" Requires="v">
                <p:oleObj spid="_x0000_s67670" r:id="rId3" imgW="647700" imgH="228600" progId="Equation.3">
                  <p:embed/>
                </p:oleObj>
              </mc:Choice>
              <mc:Fallback>
                <p:oleObj r:id="rId3" imgW="647700" imgH="2286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2982" y="2428414"/>
                        <a:ext cx="1366982" cy="482464"/>
                      </a:xfrm>
                      <a:prstGeom prst="rect">
                        <a:avLst/>
                      </a:prstGeom>
                      <a:noFill/>
                    </p:spPr>
                  </p:pic>
                </p:oleObj>
              </mc:Fallback>
            </mc:AlternateContent>
          </a:graphicData>
        </a:graphic>
      </p:graphicFrame>
      <p:sp>
        <p:nvSpPr>
          <p:cNvPr id="8" name="Прямоугольник 7"/>
          <p:cNvSpPr/>
          <p:nvPr/>
        </p:nvSpPr>
        <p:spPr>
          <a:xfrm>
            <a:off x="3781222" y="2449213"/>
            <a:ext cx="3021981" cy="461665"/>
          </a:xfrm>
          <a:prstGeom prst="rect">
            <a:avLst/>
          </a:prstGeom>
        </p:spPr>
        <p:txBody>
          <a:bodyPr wrap="none">
            <a:spAutoFit/>
          </a:bodyPr>
          <a:lstStyle/>
          <a:p>
            <a:pPr algn="just"/>
            <a:r>
              <a:rPr lang="en-US" sz="2400" dirty="0">
                <a:latin typeface="Arial" panose="020B0604020202020204" pitchFamily="34" charset="0"/>
                <a:ea typeface="Times New Roman" panose="02020603050405020304" pitchFamily="18" charset="0"/>
                <a:cs typeface="Arial" panose="020B0604020202020204" pitchFamily="34" charset="0"/>
              </a:rPr>
              <a:t>nUO</a:t>
            </a:r>
            <a:r>
              <a:rPr lang="en-US"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 + 2NH</a:t>
            </a:r>
            <a:r>
              <a:rPr lang="en-US"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 + </a:t>
            </a:r>
            <a:r>
              <a:rPr lang="ru-RU" sz="2400" dirty="0">
                <a:latin typeface="Arial" panose="020B0604020202020204" pitchFamily="34" charset="0"/>
                <a:ea typeface="Times New Roman" panose="02020603050405020304" pitchFamily="18" charset="0"/>
                <a:cs typeface="Arial" panose="020B0604020202020204" pitchFamily="34" charset="0"/>
              </a:rPr>
              <a:t>Н</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65723" y="2959433"/>
            <a:ext cx="1202893" cy="461665"/>
          </a:xfrm>
          <a:prstGeom prst="rect">
            <a:avLst/>
          </a:prstGeom>
        </p:spPr>
        <p:txBody>
          <a:bodyPr wrap="none">
            <a:spAutoFit/>
          </a:bodyPr>
          <a:lstStyle/>
          <a:p>
            <a:pPr indent="268288" algn="just"/>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UO</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3</a:t>
            </a:r>
            <a:endParaRPr lang="ru-RU" sz="2400" dirty="0">
              <a:latin typeface="Arial" panose="020B0604020202020204" pitchFamily="34" charset="0"/>
              <a:cs typeface="Arial" panose="020B0604020202020204" pitchFamily="34" charset="0"/>
            </a:endParaRPr>
          </a:p>
        </p:txBody>
      </p:sp>
      <p:sp>
        <p:nvSpPr>
          <p:cNvPr id="10"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1" name="Объект 10"/>
          <p:cNvGraphicFramePr>
            <a:graphicFrameLocks noChangeAspect="1"/>
          </p:cNvGraphicFramePr>
          <p:nvPr>
            <p:extLst>
              <p:ext uri="{D42A27DB-BD31-4B8C-83A1-F6EECF244321}">
                <p14:modId xmlns:p14="http://schemas.microsoft.com/office/powerpoint/2010/main" val="1986948328"/>
              </p:ext>
            </p:extLst>
          </p:nvPr>
        </p:nvGraphicFramePr>
        <p:xfrm>
          <a:off x="1268616" y="2947326"/>
          <a:ext cx="1364584" cy="481618"/>
        </p:xfrm>
        <a:graphic>
          <a:graphicData uri="http://schemas.openxmlformats.org/presentationml/2006/ole">
            <mc:AlternateContent xmlns:mc="http://schemas.openxmlformats.org/markup-compatibility/2006">
              <mc:Choice xmlns:v="urn:schemas-microsoft-com:vml" Requires="v">
                <p:oleObj spid="_x0000_s67671" r:id="rId5" imgW="647700" imgH="228600" progId="Equation.3">
                  <p:embed/>
                </p:oleObj>
              </mc:Choice>
              <mc:Fallback>
                <p:oleObj r:id="rId5" imgW="647700" imgH="2286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8616" y="2947326"/>
                        <a:ext cx="1364584" cy="481618"/>
                      </a:xfrm>
                      <a:prstGeom prst="rect">
                        <a:avLst/>
                      </a:prstGeom>
                      <a:noFill/>
                    </p:spPr>
                  </p:pic>
                </p:oleObj>
              </mc:Fallback>
            </mc:AlternateContent>
          </a:graphicData>
        </a:graphic>
      </p:graphicFrame>
      <p:sp>
        <p:nvSpPr>
          <p:cNvPr id="12"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3" name="Объект 12"/>
          <p:cNvGraphicFramePr>
            <a:graphicFrameLocks noChangeAspect="1"/>
          </p:cNvGraphicFramePr>
          <p:nvPr>
            <p:extLst>
              <p:ext uri="{D42A27DB-BD31-4B8C-83A1-F6EECF244321}">
                <p14:modId xmlns:p14="http://schemas.microsoft.com/office/powerpoint/2010/main" val="612811023"/>
              </p:ext>
            </p:extLst>
          </p:nvPr>
        </p:nvGraphicFramePr>
        <p:xfrm>
          <a:off x="2722293" y="2825120"/>
          <a:ext cx="283328" cy="726029"/>
        </p:xfrm>
        <a:graphic>
          <a:graphicData uri="http://schemas.openxmlformats.org/presentationml/2006/ole">
            <mc:AlternateContent xmlns:mc="http://schemas.openxmlformats.org/markup-compatibility/2006">
              <mc:Choice xmlns:v="urn:schemas-microsoft-com:vml" Requires="v">
                <p:oleObj spid="_x0000_s67672" r:id="rId7" imgW="152334" imgH="393529" progId="Equation.3">
                  <p:embed/>
                </p:oleObj>
              </mc:Choice>
              <mc:Fallback>
                <p:oleObj r:id="rId7" imgW="152334" imgH="393529"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22293" y="2825120"/>
                        <a:ext cx="283328" cy="726029"/>
                      </a:xfrm>
                      <a:prstGeom prst="rect">
                        <a:avLst/>
                      </a:prstGeom>
                      <a:noFill/>
                    </p:spPr>
                  </p:pic>
                </p:oleObj>
              </mc:Fallback>
            </mc:AlternateContent>
          </a:graphicData>
        </a:graphic>
      </p:graphicFrame>
      <p:sp>
        <p:nvSpPr>
          <p:cNvPr id="14" name="Прямоугольник 13"/>
          <p:cNvSpPr/>
          <p:nvPr/>
        </p:nvSpPr>
        <p:spPr>
          <a:xfrm>
            <a:off x="2921324" y="2967279"/>
            <a:ext cx="1138453" cy="461665"/>
          </a:xfrm>
          <a:prstGeom prst="rect">
            <a:avLst/>
          </a:prstGeom>
        </p:spPr>
        <p:txBody>
          <a:bodyPr wrap="none">
            <a:spAutoFit/>
          </a:bodyPr>
          <a:lstStyle/>
          <a:p>
            <a:pPr algn="just"/>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U</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3</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O</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8</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
        <p:nvSpPr>
          <p:cNvPr id="15"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6" name="Объект 15"/>
          <p:cNvGraphicFramePr>
            <a:graphicFrameLocks noChangeAspect="1"/>
          </p:cNvGraphicFramePr>
          <p:nvPr>
            <p:extLst>
              <p:ext uri="{D42A27DB-BD31-4B8C-83A1-F6EECF244321}">
                <p14:modId xmlns:p14="http://schemas.microsoft.com/office/powerpoint/2010/main" val="1103293766"/>
              </p:ext>
            </p:extLst>
          </p:nvPr>
        </p:nvGraphicFramePr>
        <p:xfrm>
          <a:off x="4059777" y="2868913"/>
          <a:ext cx="233576" cy="638442"/>
        </p:xfrm>
        <a:graphic>
          <a:graphicData uri="http://schemas.openxmlformats.org/presentationml/2006/ole">
            <mc:AlternateContent xmlns:mc="http://schemas.openxmlformats.org/markup-compatibility/2006">
              <mc:Choice xmlns:v="urn:schemas-microsoft-com:vml" Requires="v">
                <p:oleObj spid="_x0000_s67673" r:id="rId9" imgW="139639" imgH="393529" progId="Equation.3">
                  <p:embed/>
                </p:oleObj>
              </mc:Choice>
              <mc:Fallback>
                <p:oleObj r:id="rId9" imgW="139639" imgH="393529"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59777" y="2868913"/>
                        <a:ext cx="233576" cy="638442"/>
                      </a:xfrm>
                      <a:prstGeom prst="rect">
                        <a:avLst/>
                      </a:prstGeom>
                      <a:noFill/>
                    </p:spPr>
                  </p:pic>
                </p:oleObj>
              </mc:Fallback>
            </mc:AlternateContent>
          </a:graphicData>
        </a:graphic>
      </p:graphicFrame>
      <p:sp>
        <p:nvSpPr>
          <p:cNvPr id="17" name="Прямоугольник 16"/>
          <p:cNvSpPr/>
          <p:nvPr/>
        </p:nvSpPr>
        <p:spPr>
          <a:xfrm>
            <a:off x="4292023" y="2967279"/>
            <a:ext cx="622286" cy="461665"/>
          </a:xfrm>
          <a:prstGeom prst="rect">
            <a:avLst/>
          </a:prstGeom>
        </p:spPr>
        <p:txBody>
          <a:bodyPr wrap="none">
            <a:spAutoFit/>
          </a:bodyPr>
          <a:lstStyle/>
          <a:p>
            <a:pPr algn="just"/>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О</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8" name="Прямоугольник 17"/>
          <p:cNvSpPr/>
          <p:nvPr/>
        </p:nvSpPr>
        <p:spPr>
          <a:xfrm>
            <a:off x="65723" y="3556364"/>
            <a:ext cx="1244571" cy="461665"/>
          </a:xfrm>
          <a:prstGeom prst="rect">
            <a:avLst/>
          </a:prstGeom>
        </p:spPr>
        <p:txBody>
          <a:bodyPr wrap="none">
            <a:spAutoFit/>
          </a:bodyPr>
          <a:lstStyle/>
          <a:p>
            <a:pPr indent="268288" algn="just"/>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2N</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Н</a:t>
            </a:r>
            <a:r>
              <a:rPr lang="en-US"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3</a:t>
            </a:r>
            <a:r>
              <a:rPr lang="en-US" dirty="0">
                <a:solidFill>
                  <a:srgbClr val="000000"/>
                </a:solidFill>
                <a:latin typeface="Times New Roman" panose="02020603050405020304" pitchFamily="18" charset="0"/>
                <a:ea typeface="Times New Roman" panose="02020603050405020304" pitchFamily="18" charset="0"/>
              </a:rPr>
              <a:t> </a:t>
            </a:r>
            <a:endParaRPr lang="ru-RU" dirty="0"/>
          </a:p>
        </p:txBody>
      </p:sp>
      <p:sp>
        <p:nvSpPr>
          <p:cNvPr id="19"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0" name="Объект 19"/>
          <p:cNvGraphicFramePr>
            <a:graphicFrameLocks noChangeAspect="1"/>
          </p:cNvGraphicFramePr>
          <p:nvPr>
            <p:extLst>
              <p:ext uri="{D42A27DB-BD31-4B8C-83A1-F6EECF244321}">
                <p14:modId xmlns:p14="http://schemas.microsoft.com/office/powerpoint/2010/main" val="3240141321"/>
              </p:ext>
            </p:extLst>
          </p:nvPr>
        </p:nvGraphicFramePr>
        <p:xfrm>
          <a:off x="1268616" y="3564210"/>
          <a:ext cx="796172" cy="388828"/>
        </p:xfrm>
        <a:graphic>
          <a:graphicData uri="http://schemas.openxmlformats.org/presentationml/2006/ole">
            <mc:AlternateContent xmlns:mc="http://schemas.openxmlformats.org/markup-compatibility/2006">
              <mc:Choice xmlns:v="urn:schemas-microsoft-com:vml" Requires="v">
                <p:oleObj spid="_x0000_s67674" r:id="rId11" imgW="406048" imgH="203024" progId="Equation.3">
                  <p:embed/>
                </p:oleObj>
              </mc:Choice>
              <mc:Fallback>
                <p:oleObj r:id="rId11" imgW="406048" imgH="203024" progId="Equation.3">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68616" y="3564210"/>
                        <a:ext cx="796172" cy="388828"/>
                      </a:xfrm>
                      <a:prstGeom prst="rect">
                        <a:avLst/>
                      </a:prstGeom>
                      <a:noFill/>
                    </p:spPr>
                  </p:pic>
                </p:oleObj>
              </mc:Fallback>
            </mc:AlternateContent>
          </a:graphicData>
        </a:graphic>
      </p:graphicFrame>
      <p:sp>
        <p:nvSpPr>
          <p:cNvPr id="21" name="Прямоугольник 20"/>
          <p:cNvSpPr/>
          <p:nvPr/>
        </p:nvSpPr>
        <p:spPr>
          <a:xfrm>
            <a:off x="2064788" y="3537891"/>
            <a:ext cx="1463862" cy="461665"/>
          </a:xfrm>
          <a:prstGeom prst="rect">
            <a:avLst/>
          </a:prstGeom>
        </p:spPr>
        <p:txBody>
          <a:bodyPr wrap="none">
            <a:spAutoFit/>
          </a:bodyPr>
          <a:lstStyle/>
          <a:p>
            <a:pPr algn="just"/>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N</a:t>
            </a:r>
            <a:r>
              <a:rPr lang="en-US"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+ 3H</a:t>
            </a:r>
            <a:r>
              <a:rPr lang="en-US"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graphicFrame>
        <p:nvGraphicFramePr>
          <p:cNvPr id="22" name="Объект 21"/>
          <p:cNvGraphicFramePr>
            <a:graphicFrameLocks noChangeAspect="1"/>
          </p:cNvGraphicFramePr>
          <p:nvPr>
            <p:extLst>
              <p:ext uri="{D42A27DB-BD31-4B8C-83A1-F6EECF244321}">
                <p14:modId xmlns:p14="http://schemas.microsoft.com/office/powerpoint/2010/main" val="3136377726"/>
              </p:ext>
            </p:extLst>
          </p:nvPr>
        </p:nvGraphicFramePr>
        <p:xfrm>
          <a:off x="380877" y="4011991"/>
          <a:ext cx="283328" cy="726029"/>
        </p:xfrm>
        <a:graphic>
          <a:graphicData uri="http://schemas.openxmlformats.org/presentationml/2006/ole">
            <mc:AlternateContent xmlns:mc="http://schemas.openxmlformats.org/markup-compatibility/2006">
              <mc:Choice xmlns:v="urn:schemas-microsoft-com:vml" Requires="v">
                <p:oleObj spid="_x0000_s67675" r:id="rId13" imgW="152334" imgH="393529" progId="Equation.3">
                  <p:embed/>
                </p:oleObj>
              </mc:Choice>
              <mc:Fallback>
                <p:oleObj r:id="rId13" imgW="152334" imgH="393529" progId="Equation.3">
                  <p:embed/>
                  <p:pic>
                    <p:nvPicPr>
                      <p:cNvPr id="13" name="Объект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877" y="4011991"/>
                        <a:ext cx="283328" cy="726029"/>
                      </a:xfrm>
                      <a:prstGeom prst="rect">
                        <a:avLst/>
                      </a:prstGeom>
                      <a:noFill/>
                    </p:spPr>
                  </p:pic>
                </p:oleObj>
              </mc:Fallback>
            </mc:AlternateContent>
          </a:graphicData>
        </a:graphic>
      </p:graphicFrame>
      <p:sp>
        <p:nvSpPr>
          <p:cNvPr id="23" name="Прямоугольник 22"/>
          <p:cNvSpPr/>
          <p:nvPr/>
        </p:nvSpPr>
        <p:spPr>
          <a:xfrm>
            <a:off x="579908" y="4154150"/>
            <a:ext cx="1138453" cy="461665"/>
          </a:xfrm>
          <a:prstGeom prst="rect">
            <a:avLst/>
          </a:prstGeom>
        </p:spPr>
        <p:txBody>
          <a:bodyPr wrap="none">
            <a:spAutoFit/>
          </a:bodyPr>
          <a:lstStyle/>
          <a:p>
            <a:pPr algn="just"/>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U</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3</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O</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8</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
        <p:nvSpPr>
          <p:cNvPr id="24"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5" name="Объект 24"/>
          <p:cNvGraphicFramePr>
            <a:graphicFrameLocks noChangeAspect="1"/>
          </p:cNvGraphicFramePr>
          <p:nvPr>
            <p:extLst>
              <p:ext uri="{D42A27DB-BD31-4B8C-83A1-F6EECF244321}">
                <p14:modId xmlns:p14="http://schemas.microsoft.com/office/powerpoint/2010/main" val="803938675"/>
              </p:ext>
            </p:extLst>
          </p:nvPr>
        </p:nvGraphicFramePr>
        <p:xfrm>
          <a:off x="1640363" y="3979357"/>
          <a:ext cx="310545" cy="795772"/>
        </p:xfrm>
        <a:graphic>
          <a:graphicData uri="http://schemas.openxmlformats.org/presentationml/2006/ole">
            <mc:AlternateContent xmlns:mc="http://schemas.openxmlformats.org/markup-compatibility/2006">
              <mc:Choice xmlns:v="urn:schemas-microsoft-com:vml" Requires="v">
                <p:oleObj spid="_x0000_s67676" r:id="rId14" imgW="152334" imgH="393529" progId="Equation.3">
                  <p:embed/>
                </p:oleObj>
              </mc:Choice>
              <mc:Fallback>
                <p:oleObj r:id="rId14" imgW="152334" imgH="393529" progId="Equation.3">
                  <p:embed/>
                  <p:pic>
                    <p:nvPicPr>
                      <p:cNvPr id="0" name="Object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40363" y="3979357"/>
                        <a:ext cx="310545" cy="795772"/>
                      </a:xfrm>
                      <a:prstGeom prst="rect">
                        <a:avLst/>
                      </a:prstGeom>
                      <a:noFill/>
                    </p:spPr>
                  </p:pic>
                </p:oleObj>
              </mc:Fallback>
            </mc:AlternateContent>
          </a:graphicData>
        </a:graphic>
      </p:graphicFrame>
      <p:sp>
        <p:nvSpPr>
          <p:cNvPr id="26" name="Прямоугольник 25"/>
          <p:cNvSpPr/>
          <p:nvPr/>
        </p:nvSpPr>
        <p:spPr>
          <a:xfrm>
            <a:off x="1861685" y="4164904"/>
            <a:ext cx="521297" cy="461665"/>
          </a:xfrm>
          <a:prstGeom prst="rect">
            <a:avLst/>
          </a:prstGeom>
        </p:spPr>
        <p:txBody>
          <a:bodyPr wrap="none">
            <a:spAutoFit/>
          </a:bodyPr>
          <a:lstStyle/>
          <a:p>
            <a:pPr algn="just"/>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H</a:t>
            </a:r>
            <a:r>
              <a:rPr lang="en-US"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endParaRPr lang="ru-RU" sz="2400" dirty="0">
              <a:latin typeface="Arial" panose="020B0604020202020204" pitchFamily="34" charset="0"/>
              <a:cs typeface="Arial" panose="020B0604020202020204" pitchFamily="34" charset="0"/>
            </a:endParaRPr>
          </a:p>
        </p:txBody>
      </p:sp>
      <p:graphicFrame>
        <p:nvGraphicFramePr>
          <p:cNvPr id="27" name="Объект 26"/>
          <p:cNvGraphicFramePr>
            <a:graphicFrameLocks noChangeAspect="1"/>
          </p:cNvGraphicFramePr>
          <p:nvPr>
            <p:extLst>
              <p:ext uri="{D42A27DB-BD31-4B8C-83A1-F6EECF244321}">
                <p14:modId xmlns:p14="http://schemas.microsoft.com/office/powerpoint/2010/main" val="2481371455"/>
              </p:ext>
            </p:extLst>
          </p:nvPr>
        </p:nvGraphicFramePr>
        <p:xfrm>
          <a:off x="2382982" y="4178162"/>
          <a:ext cx="796172" cy="388828"/>
        </p:xfrm>
        <a:graphic>
          <a:graphicData uri="http://schemas.openxmlformats.org/presentationml/2006/ole">
            <mc:AlternateContent xmlns:mc="http://schemas.openxmlformats.org/markup-compatibility/2006">
              <mc:Choice xmlns:v="urn:schemas-microsoft-com:vml" Requires="v">
                <p:oleObj spid="_x0000_s67677" r:id="rId16" imgW="406048" imgH="203024" progId="Equation.3">
                  <p:embed/>
                </p:oleObj>
              </mc:Choice>
              <mc:Fallback>
                <p:oleObj r:id="rId16" imgW="406048" imgH="203024" progId="Equation.3">
                  <p:embed/>
                  <p:pic>
                    <p:nvPicPr>
                      <p:cNvPr id="20" name="Объект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82982" y="4178162"/>
                        <a:ext cx="796172" cy="388828"/>
                      </a:xfrm>
                      <a:prstGeom prst="rect">
                        <a:avLst/>
                      </a:prstGeom>
                      <a:noFill/>
                    </p:spPr>
                  </p:pic>
                </p:oleObj>
              </mc:Fallback>
            </mc:AlternateContent>
          </a:graphicData>
        </a:graphic>
      </p:graphicFrame>
      <p:sp>
        <p:nvSpPr>
          <p:cNvPr id="28" name="Прямоугольник 27"/>
          <p:cNvSpPr/>
          <p:nvPr/>
        </p:nvSpPr>
        <p:spPr>
          <a:xfrm>
            <a:off x="3151883" y="4171949"/>
            <a:ext cx="1196161" cy="461665"/>
          </a:xfrm>
          <a:prstGeom prst="rect">
            <a:avLst/>
          </a:prstGeom>
        </p:spPr>
        <p:txBody>
          <a:bodyPr wrap="none">
            <a:spAutoFit/>
          </a:bodyPr>
          <a:lstStyle/>
          <a:p>
            <a:pPr algn="just"/>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2UO</a:t>
            </a:r>
            <a:r>
              <a:rPr lang="en-US"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graphicFrame>
        <p:nvGraphicFramePr>
          <p:cNvPr id="29" name="Объект 28"/>
          <p:cNvGraphicFramePr>
            <a:graphicFrameLocks noChangeAspect="1"/>
          </p:cNvGraphicFramePr>
          <p:nvPr>
            <p:extLst>
              <p:ext uri="{D42A27DB-BD31-4B8C-83A1-F6EECF244321}">
                <p14:modId xmlns:p14="http://schemas.microsoft.com/office/powerpoint/2010/main" val="3232953777"/>
              </p:ext>
            </p:extLst>
          </p:nvPr>
        </p:nvGraphicFramePr>
        <p:xfrm>
          <a:off x="4311147" y="4004895"/>
          <a:ext cx="310545" cy="795772"/>
        </p:xfrm>
        <a:graphic>
          <a:graphicData uri="http://schemas.openxmlformats.org/presentationml/2006/ole">
            <mc:AlternateContent xmlns:mc="http://schemas.openxmlformats.org/markup-compatibility/2006">
              <mc:Choice xmlns:v="urn:schemas-microsoft-com:vml" Requires="v">
                <p:oleObj spid="_x0000_s67678" r:id="rId17" imgW="152334" imgH="393529" progId="Equation.3">
                  <p:embed/>
                </p:oleObj>
              </mc:Choice>
              <mc:Fallback>
                <p:oleObj r:id="rId17" imgW="152334" imgH="393529" progId="Equation.3">
                  <p:embed/>
                  <p:pic>
                    <p:nvPicPr>
                      <p:cNvPr id="25" name="Объект 2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11147" y="4004895"/>
                        <a:ext cx="310545" cy="795772"/>
                      </a:xfrm>
                      <a:prstGeom prst="rect">
                        <a:avLst/>
                      </a:prstGeom>
                      <a:noFill/>
                    </p:spPr>
                  </p:pic>
                </p:oleObj>
              </mc:Fallback>
            </mc:AlternateContent>
          </a:graphicData>
        </a:graphic>
      </p:graphicFrame>
      <p:sp>
        <p:nvSpPr>
          <p:cNvPr id="30" name="Прямоугольник 29"/>
          <p:cNvSpPr/>
          <p:nvPr/>
        </p:nvSpPr>
        <p:spPr>
          <a:xfrm>
            <a:off x="4578926" y="4164904"/>
            <a:ext cx="760144"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Н</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endParaRPr lang="ru-RU" sz="2400" dirty="0">
              <a:latin typeface="Arial" panose="020B0604020202020204" pitchFamily="34" charset="0"/>
              <a:cs typeface="Arial" panose="020B0604020202020204" pitchFamily="34" charset="0"/>
            </a:endParaRPr>
          </a:p>
        </p:txBody>
      </p:sp>
      <p:sp>
        <p:nvSpPr>
          <p:cNvPr id="31" name="Прямоугольник 30"/>
          <p:cNvSpPr/>
          <p:nvPr/>
        </p:nvSpPr>
        <p:spPr>
          <a:xfrm>
            <a:off x="96982" y="4632447"/>
            <a:ext cx="5417128" cy="369332"/>
          </a:xfrm>
          <a:prstGeom prst="rect">
            <a:avLst/>
          </a:prstGeom>
        </p:spPr>
        <p:txBody>
          <a:bodyPr wrap="square">
            <a:spAutoFit/>
          </a:bodyPr>
          <a:lstStyle/>
          <a:p>
            <a:r>
              <a:rPr lang="en-US" b="1" dirty="0" smtClean="0">
                <a:latin typeface="Times New Roman" panose="02020603050405020304" pitchFamily="18" charset="0"/>
                <a:ea typeface="Times New Roman" panose="02020603050405020304" pitchFamily="18" charset="0"/>
              </a:rPr>
              <a:t>_____________________________________________</a:t>
            </a:r>
            <a:endParaRPr lang="ru-RU" dirty="0"/>
          </a:p>
        </p:txBody>
      </p:sp>
      <p:sp>
        <p:nvSpPr>
          <p:cNvPr id="32" name="Прямоугольник 31"/>
          <p:cNvSpPr/>
          <p:nvPr/>
        </p:nvSpPr>
        <p:spPr>
          <a:xfrm>
            <a:off x="96980" y="5051599"/>
            <a:ext cx="2369129"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NH</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baseline="-25000" dirty="0">
                <a:latin typeface="Arial" panose="020B0604020202020204" pitchFamily="34" charset="0"/>
                <a:ea typeface="Times New Roman" panose="02020603050405020304" pitchFamily="18" charset="0"/>
                <a:cs typeface="Arial" panose="020B0604020202020204" pitchFamily="34" charset="0"/>
              </a:rPr>
              <a:t>n</a:t>
            </a:r>
            <a:r>
              <a:rPr lang="ru-RU" sz="2400" baseline="-25000" dirty="0">
                <a:latin typeface="Arial" panose="020B0604020202020204" pitchFamily="34" charset="0"/>
                <a:ea typeface="Times New Roman" panose="02020603050405020304" pitchFamily="18" charset="0"/>
                <a:cs typeface="Arial" panose="020B0604020202020204" pitchFamily="34" charset="0"/>
              </a:rPr>
              <a:t>+1</a:t>
            </a:r>
            <a:endParaRPr lang="ru-RU" sz="2400" dirty="0">
              <a:latin typeface="Arial" panose="020B0604020202020204" pitchFamily="34" charset="0"/>
              <a:cs typeface="Arial" panose="020B0604020202020204" pitchFamily="34" charset="0"/>
            </a:endParaRPr>
          </a:p>
        </p:txBody>
      </p:sp>
      <p:graphicFrame>
        <p:nvGraphicFramePr>
          <p:cNvPr id="33" name="Объект 32"/>
          <p:cNvGraphicFramePr>
            <a:graphicFrameLocks noChangeAspect="1"/>
          </p:cNvGraphicFramePr>
          <p:nvPr>
            <p:extLst>
              <p:ext uri="{D42A27DB-BD31-4B8C-83A1-F6EECF244321}">
                <p14:modId xmlns:p14="http://schemas.microsoft.com/office/powerpoint/2010/main" val="4193237611"/>
              </p:ext>
            </p:extLst>
          </p:nvPr>
        </p:nvGraphicFramePr>
        <p:xfrm>
          <a:off x="2382747" y="5070629"/>
          <a:ext cx="796172" cy="388828"/>
        </p:xfrm>
        <a:graphic>
          <a:graphicData uri="http://schemas.openxmlformats.org/presentationml/2006/ole">
            <mc:AlternateContent xmlns:mc="http://schemas.openxmlformats.org/markup-compatibility/2006">
              <mc:Choice xmlns:v="urn:schemas-microsoft-com:vml" Requires="v">
                <p:oleObj spid="_x0000_s67679" r:id="rId18" imgW="406048" imgH="203024" progId="Equation.3">
                  <p:embed/>
                </p:oleObj>
              </mc:Choice>
              <mc:Fallback>
                <p:oleObj r:id="rId18" imgW="406048" imgH="203024" progId="Equation.3">
                  <p:embed/>
                  <p:pic>
                    <p:nvPicPr>
                      <p:cNvPr id="27" name="Объект 2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82747" y="5070629"/>
                        <a:ext cx="796172" cy="388828"/>
                      </a:xfrm>
                      <a:prstGeom prst="rect">
                        <a:avLst/>
                      </a:prstGeom>
                      <a:noFill/>
                    </p:spPr>
                  </p:pic>
                </p:oleObj>
              </mc:Fallback>
            </mc:AlternateContent>
          </a:graphicData>
        </a:graphic>
      </p:graphicFrame>
      <p:sp>
        <p:nvSpPr>
          <p:cNvPr id="34" name="Прямоугольник 33"/>
          <p:cNvSpPr/>
          <p:nvPr/>
        </p:nvSpPr>
        <p:spPr>
          <a:xfrm>
            <a:off x="3058851" y="5082007"/>
            <a:ext cx="1882247" cy="461665"/>
          </a:xfrm>
          <a:prstGeom prst="rect">
            <a:avLst/>
          </a:prstGeom>
        </p:spPr>
        <p:txBody>
          <a:bodyPr wrap="none">
            <a:spAutoFit/>
          </a:bodyPr>
          <a:lstStyle/>
          <a:p>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UO</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 </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N</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
        <p:nvSpPr>
          <p:cNvPr id="35" name="Rectangle 18"/>
          <p:cNvSpPr>
            <a:spLocks noChangeArrowheads="1"/>
          </p:cNvSpPr>
          <p:nvPr/>
        </p:nvSpPr>
        <p:spPr bwMode="auto">
          <a:xfrm>
            <a:off x="5868786" y="488674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6" name="Объект 35"/>
          <p:cNvGraphicFramePr>
            <a:graphicFrameLocks noChangeAspect="1"/>
          </p:cNvGraphicFramePr>
          <p:nvPr>
            <p:extLst>
              <p:ext uri="{D42A27DB-BD31-4B8C-83A1-F6EECF244321}">
                <p14:modId xmlns:p14="http://schemas.microsoft.com/office/powerpoint/2010/main" val="1524803147"/>
              </p:ext>
            </p:extLst>
          </p:nvPr>
        </p:nvGraphicFramePr>
        <p:xfrm>
          <a:off x="4839498" y="4929675"/>
          <a:ext cx="280364" cy="766327"/>
        </p:xfrm>
        <a:graphic>
          <a:graphicData uri="http://schemas.openxmlformats.org/presentationml/2006/ole">
            <mc:AlternateContent xmlns:mc="http://schemas.openxmlformats.org/markup-compatibility/2006">
              <mc:Choice xmlns:v="urn:schemas-microsoft-com:vml" Requires="v">
                <p:oleObj spid="_x0000_s67680" r:id="rId19" imgW="139639" imgH="393529" progId="Equation.3">
                  <p:embed/>
                </p:oleObj>
              </mc:Choice>
              <mc:Fallback>
                <p:oleObj r:id="rId19" imgW="139639" imgH="393529" progId="Equation.3">
                  <p:embed/>
                  <p:pic>
                    <p:nvPicPr>
                      <p:cNvPr id="0" name="Object 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839498" y="4929675"/>
                        <a:ext cx="280364" cy="766327"/>
                      </a:xfrm>
                      <a:prstGeom prst="rect">
                        <a:avLst/>
                      </a:prstGeom>
                      <a:noFill/>
                    </p:spPr>
                  </p:pic>
                </p:oleObj>
              </mc:Fallback>
            </mc:AlternateContent>
          </a:graphicData>
        </a:graphic>
      </p:graphicFrame>
      <p:sp>
        <p:nvSpPr>
          <p:cNvPr id="37" name="Прямоугольник 36"/>
          <p:cNvSpPr/>
          <p:nvPr/>
        </p:nvSpPr>
        <p:spPr>
          <a:xfrm>
            <a:off x="4988098" y="5067236"/>
            <a:ext cx="785793" cy="461665"/>
          </a:xfrm>
          <a:prstGeom prst="rect">
            <a:avLst/>
          </a:prstGeom>
        </p:spPr>
        <p:txBody>
          <a:bodyPr wrap="none">
            <a:spAutoFit/>
          </a:bodyPr>
          <a:lstStyle/>
          <a:p>
            <a:pPr algn="just"/>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H</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
        <p:nvSpPr>
          <p:cNvPr id="38" name="Rectangle 3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 name="Объект 38"/>
          <p:cNvGraphicFramePr>
            <a:graphicFrameLocks noChangeAspect="1"/>
          </p:cNvGraphicFramePr>
          <p:nvPr>
            <p:extLst>
              <p:ext uri="{D42A27DB-BD31-4B8C-83A1-F6EECF244321}">
                <p14:modId xmlns:p14="http://schemas.microsoft.com/office/powerpoint/2010/main" val="1669297247"/>
              </p:ext>
            </p:extLst>
          </p:nvPr>
        </p:nvGraphicFramePr>
        <p:xfrm>
          <a:off x="5697885" y="4924983"/>
          <a:ext cx="261547" cy="714895"/>
        </p:xfrm>
        <a:graphic>
          <a:graphicData uri="http://schemas.openxmlformats.org/presentationml/2006/ole">
            <mc:AlternateContent xmlns:mc="http://schemas.openxmlformats.org/markup-compatibility/2006">
              <mc:Choice xmlns:v="urn:schemas-microsoft-com:vml" Requires="v">
                <p:oleObj spid="_x0000_s67681" r:id="rId21" imgW="139639" imgH="393529" progId="Equation.3">
                  <p:embed/>
                </p:oleObj>
              </mc:Choice>
              <mc:Fallback>
                <p:oleObj r:id="rId21" imgW="139639" imgH="393529" progId="Equation.3">
                  <p:embed/>
                  <p:pic>
                    <p:nvPicPr>
                      <p:cNvPr id="0" name="Object 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97885" y="4924983"/>
                        <a:ext cx="261547" cy="714895"/>
                      </a:xfrm>
                      <a:prstGeom prst="rect">
                        <a:avLst/>
                      </a:prstGeom>
                      <a:noFill/>
                    </p:spPr>
                  </p:pic>
                </p:oleObj>
              </mc:Fallback>
            </mc:AlternateContent>
          </a:graphicData>
        </a:graphic>
      </p:graphicFrame>
      <p:sp>
        <p:nvSpPr>
          <p:cNvPr id="40" name="Прямоугольник 39"/>
          <p:cNvSpPr/>
          <p:nvPr/>
        </p:nvSpPr>
        <p:spPr>
          <a:xfrm>
            <a:off x="5830124" y="5051599"/>
            <a:ext cx="801823" cy="461665"/>
          </a:xfrm>
          <a:prstGeom prst="rect">
            <a:avLst/>
          </a:prstGeom>
        </p:spPr>
        <p:txBody>
          <a:bodyPr wrap="none">
            <a:spAutoFit/>
          </a:bodyPr>
          <a:lstStyle/>
          <a:p>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О</a:t>
            </a:r>
            <a:r>
              <a:rPr lang="ru-RU" sz="24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ru-RU"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
        <p:nvSpPr>
          <p:cNvPr id="41" name="Rectangle 3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2" name="Объект 41"/>
          <p:cNvGraphicFramePr>
            <a:graphicFrameLocks noChangeAspect="1"/>
          </p:cNvGraphicFramePr>
          <p:nvPr>
            <p:extLst>
              <p:ext uri="{D42A27DB-BD31-4B8C-83A1-F6EECF244321}">
                <p14:modId xmlns:p14="http://schemas.microsoft.com/office/powerpoint/2010/main" val="2246478552"/>
              </p:ext>
            </p:extLst>
          </p:nvPr>
        </p:nvGraphicFramePr>
        <p:xfrm>
          <a:off x="6538111" y="4919778"/>
          <a:ext cx="276514" cy="708567"/>
        </p:xfrm>
        <a:graphic>
          <a:graphicData uri="http://schemas.openxmlformats.org/presentationml/2006/ole">
            <mc:AlternateContent xmlns:mc="http://schemas.openxmlformats.org/markup-compatibility/2006">
              <mc:Choice xmlns:v="urn:schemas-microsoft-com:vml" Requires="v">
                <p:oleObj spid="_x0000_s67682" r:id="rId22" imgW="152334" imgH="393529" progId="Equation.3">
                  <p:embed/>
                </p:oleObj>
              </mc:Choice>
              <mc:Fallback>
                <p:oleObj r:id="rId22" imgW="152334" imgH="393529" progId="Equation.3">
                  <p:embed/>
                  <p:pic>
                    <p:nvPicPr>
                      <p:cNvPr id="0" name="Object 3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538111" y="4919778"/>
                        <a:ext cx="276514" cy="708567"/>
                      </a:xfrm>
                      <a:prstGeom prst="rect">
                        <a:avLst/>
                      </a:prstGeom>
                      <a:noFill/>
                    </p:spPr>
                  </p:pic>
                </p:oleObj>
              </mc:Fallback>
            </mc:AlternateContent>
          </a:graphicData>
        </a:graphic>
      </p:graphicFrame>
      <p:sp>
        <p:nvSpPr>
          <p:cNvPr id="43" name="Прямоугольник 42"/>
          <p:cNvSpPr/>
          <p:nvPr/>
        </p:nvSpPr>
        <p:spPr>
          <a:xfrm>
            <a:off x="6670894" y="5034210"/>
            <a:ext cx="845103"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44" name="Прямоугольник 43"/>
          <p:cNvSpPr/>
          <p:nvPr/>
        </p:nvSpPr>
        <p:spPr>
          <a:xfrm>
            <a:off x="7899977" y="5017724"/>
            <a:ext cx="1160895" cy="461665"/>
          </a:xfrm>
          <a:prstGeom prst="rect">
            <a:avLst/>
          </a:prstGeom>
        </p:spPr>
        <p:txBody>
          <a:bodyPr wrap="none">
            <a:spAutoFit/>
          </a:bodyPr>
          <a:lstStyle/>
          <a:p>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19.27</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45" name="Прямоугольник 44"/>
          <p:cNvSpPr/>
          <p:nvPr/>
        </p:nvSpPr>
        <p:spPr>
          <a:xfrm>
            <a:off x="49691" y="5808699"/>
            <a:ext cx="9011181"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При этом для восстановления используется 33,3 % аммиак.</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888036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93</a:t>
            </a:fld>
            <a:endParaRPr lang="ru-RU"/>
          </a:p>
        </p:txBody>
      </p:sp>
      <p:sp>
        <p:nvSpPr>
          <p:cNvPr id="3" name="Прямоугольник 2"/>
          <p:cNvSpPr/>
          <p:nvPr/>
        </p:nvSpPr>
        <p:spPr>
          <a:xfrm>
            <a:off x="78508" y="76952"/>
            <a:ext cx="8973127" cy="4524315"/>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ИСХОДНЫЕ ПОЛИУРАНАТЫ </a:t>
            </a:r>
            <a:r>
              <a:rPr lang="ru-RU" sz="2400" b="1" dirty="0" err="1" smtClean="0">
                <a:solidFill>
                  <a:srgbClr val="008000"/>
                </a:solidFill>
                <a:latin typeface="Arial" panose="020B0604020202020204" pitchFamily="34" charset="0"/>
                <a:ea typeface="Times New Roman" panose="02020603050405020304" pitchFamily="18" charset="0"/>
                <a:cs typeface="Arial" panose="020B0604020202020204" pitchFamily="34" charset="0"/>
              </a:rPr>
              <a:t>АММО</a:t>
            </a:r>
            <a:r>
              <a:rPr lang="ru-RU" sz="2400" b="1" dirty="0" err="1" smtClean="0">
                <a:latin typeface="Arial" panose="020B0604020202020204" pitchFamily="34" charset="0"/>
                <a:ea typeface="Times New Roman" panose="02020603050405020304" pitchFamily="18" charset="0"/>
                <a:cs typeface="Arial" panose="020B0604020202020204" pitchFamily="34" charset="0"/>
              </a:rPr>
              <a:t>ния</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сначала подсушивают при 100 °С. При этой температуре термической диссоциации полиуранатов еще не наблюдается и потери аммиака не происходит. После сушки продукт измельчают и загружают в печь для прокаливания. При температурах ниже 450 °С восстановление почти не происходит из-за незначительной диссоциации аммиака. При более высоких температурах аммиак разлагается в значительной степени, и процесс восстановления интенсифицируется. Для осуществления совмещенного процесса прокаливания и восстановления необходима циркуляция газов в печи с удалением из них влаги.</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8507" y="4518143"/>
            <a:ext cx="8973127" cy="2308324"/>
          </a:xfrm>
          <a:prstGeom prst="rect">
            <a:avLst/>
          </a:prstGeom>
        </p:spPr>
        <p:txBody>
          <a:bodyPr wrap="square">
            <a:spAutoFit/>
          </a:bodyPr>
          <a:lstStyle/>
          <a:p>
            <a:pPr indent="268288" algn="just"/>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РЕШАЮЩЕЕ ВЛИЯНИЕ НА СТЕПЕНЬ ВОССТАНОВЛЕНИЯ УРАНА</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таком процессе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ОКАЗЫВАЕТ ТЕМПЕРАТУРА,</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причем </a:t>
            </a:r>
            <a:r>
              <a:rPr lang="ru-RU" sz="2400" dirty="0">
                <a:latin typeface="Arial" panose="020B0604020202020204" pitchFamily="34" charset="0"/>
                <a:ea typeface="Times New Roman" panose="02020603050405020304" pitchFamily="18" charset="0"/>
                <a:cs typeface="Arial" panose="020B0604020202020204" pitchFamily="34" charset="0"/>
              </a:rPr>
              <a:t>резкий перелом наблюдается в интервале 650-700 °С; дальнейшее повышение температуры сравнительно мало сказывается на степени превращения (табл.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19.12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546419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94</a:t>
            </a:fld>
            <a:endParaRPr lang="ru-RU"/>
          </a:p>
        </p:txBody>
      </p:sp>
      <p:sp>
        <p:nvSpPr>
          <p:cNvPr id="3" name="Прямоугольник 2"/>
          <p:cNvSpPr/>
          <p:nvPr/>
        </p:nvSpPr>
        <p:spPr>
          <a:xfrm>
            <a:off x="69960" y="94734"/>
            <a:ext cx="8972440"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19.12. </a:t>
            </a:r>
            <a:r>
              <a:rPr lang="ru-RU" sz="2400" dirty="0" smtClean="0">
                <a:latin typeface="Arial" panose="020B0604020202020204" pitchFamily="34" charset="0"/>
                <a:cs typeface="Arial" panose="020B0604020202020204" pitchFamily="34" charset="0"/>
              </a:rPr>
              <a:t>Влияние </a:t>
            </a:r>
            <a:r>
              <a:rPr lang="ru-RU" sz="2400" dirty="0">
                <a:latin typeface="Arial" panose="020B0604020202020204" pitchFamily="34" charset="0"/>
                <a:cs typeface="Arial" panose="020B0604020202020204" pitchFamily="34" charset="0"/>
              </a:rPr>
              <a:t>температуры прокаливания полиуранатов аммония на мольное</a:t>
            </a:r>
            <a:br>
              <a:rPr lang="ru-RU" sz="2400" dirty="0">
                <a:latin typeface="Arial" panose="020B0604020202020204" pitchFamily="34" charset="0"/>
                <a:cs typeface="Arial" panose="020B0604020202020204" pitchFamily="34" charset="0"/>
              </a:rPr>
            </a:br>
            <a:r>
              <a:rPr lang="ru-RU" sz="2400" dirty="0">
                <a:latin typeface="Arial" panose="020B0604020202020204" pitchFamily="34" charset="0"/>
                <a:cs typeface="Arial" panose="020B0604020202020204" pitchFamily="34" charset="0"/>
              </a:rPr>
              <a:t>соотношение О : </a:t>
            </a:r>
            <a:r>
              <a:rPr lang="en-US" sz="2400" dirty="0">
                <a:latin typeface="Arial" panose="020B0604020202020204" pitchFamily="34" charset="0"/>
                <a:cs typeface="Arial" panose="020B0604020202020204" pitchFamily="34" charset="0"/>
              </a:rPr>
              <a:t>U</a:t>
            </a:r>
            <a:r>
              <a:rPr lang="ru-RU" sz="2400" dirty="0">
                <a:latin typeface="Arial" panose="020B0604020202020204" pitchFamily="34" charset="0"/>
                <a:cs typeface="Arial" panose="020B0604020202020204" pitchFamily="34" charset="0"/>
              </a:rPr>
              <a:t> в оксиде </a:t>
            </a:r>
            <a:r>
              <a:rPr lang="ru-RU" sz="2400" dirty="0" smtClean="0">
                <a:latin typeface="Arial" panose="020B0604020202020204" pitchFamily="34" charset="0"/>
                <a:cs typeface="Arial" panose="020B0604020202020204" pitchFamily="34" charset="0"/>
              </a:rPr>
              <a:t>урана*</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258220187"/>
              </p:ext>
            </p:extLst>
          </p:nvPr>
        </p:nvGraphicFramePr>
        <p:xfrm>
          <a:off x="69960" y="1276932"/>
          <a:ext cx="8972440" cy="1844040"/>
        </p:xfrm>
        <a:graphic>
          <a:graphicData uri="http://schemas.openxmlformats.org/drawingml/2006/table">
            <a:tbl>
              <a:tblPr firstRow="1" bandRow="1">
                <a:tableStyleId>{5C22544A-7EE6-4342-B048-85BDC9FD1C3A}</a:tableStyleId>
              </a:tblPr>
              <a:tblGrid>
                <a:gridCol w="4486220">
                  <a:extLst>
                    <a:ext uri="{9D8B030D-6E8A-4147-A177-3AD203B41FA5}">
                      <a16:colId xmlns:a16="http://schemas.microsoft.com/office/drawing/2014/main" val="1159361973"/>
                    </a:ext>
                  </a:extLst>
                </a:gridCol>
                <a:gridCol w="4486220">
                  <a:extLst>
                    <a:ext uri="{9D8B030D-6E8A-4147-A177-3AD203B41FA5}">
                      <a16:colId xmlns:a16="http://schemas.microsoft.com/office/drawing/2014/main" val="3080743040"/>
                    </a:ext>
                  </a:extLst>
                </a:gridCol>
              </a:tblGrid>
              <a:tr h="370840">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Температура прокаливания, °С</a:t>
                      </a:r>
                    </a:p>
                  </a:txBody>
                  <a:tcPr marL="68580" marR="68580" marT="0" marB="0" anchor="ctr"/>
                </a:tc>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Мольное соотношение О : U в оксиде урана</a:t>
                      </a:r>
                    </a:p>
                  </a:txBody>
                  <a:tcPr marL="68580" marR="68580" marT="0" marB="0" anchor="ctr"/>
                </a:tc>
                <a:extLst>
                  <a:ext uri="{0D108BD9-81ED-4DB2-BD59-A6C34878D82A}">
                    <a16:rowId xmlns:a16="http://schemas.microsoft.com/office/drawing/2014/main" val="1564789586"/>
                  </a:ext>
                </a:extLst>
              </a:tr>
              <a:tr h="370840">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800</a:t>
                      </a:r>
                    </a:p>
                  </a:txBody>
                  <a:tcPr marL="68580" marR="68580" marT="0" marB="0" anchor="ctr"/>
                </a:tc>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UO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2,059</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959490876"/>
                  </a:ext>
                </a:extLst>
              </a:tr>
              <a:tr h="370840">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700</a:t>
                      </a:r>
                    </a:p>
                  </a:txBody>
                  <a:tcPr marL="68580" marR="68580" marT="0" marB="0" anchor="ctr"/>
                </a:tc>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UO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2,076</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485147244"/>
                  </a:ext>
                </a:extLst>
              </a:tr>
              <a:tr h="370840">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650</a:t>
                      </a:r>
                    </a:p>
                  </a:txBody>
                  <a:tcPr marL="68580" marR="68580" marT="0" marB="0" anchor="ctr"/>
                </a:tc>
                <a:tc>
                  <a:txBody>
                    <a:bodyPr/>
                    <a:lstStyle/>
                    <a:p>
                      <a:pPr algn="ctr">
                        <a:spcAft>
                          <a:spcPts val="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UO</a:t>
                      </a:r>
                      <a:r>
                        <a:rPr lang="ru-RU" sz="2400" baseline="-25000" dirty="0">
                          <a:effectLst/>
                          <a:latin typeface="Arial" panose="020B0604020202020204" pitchFamily="34" charset="0"/>
                          <a:ea typeface="Times New Roman" panose="02020603050405020304" pitchFamily="18" charset="0"/>
                          <a:cs typeface="Arial" panose="020B0604020202020204" pitchFamily="34" charset="0"/>
                        </a:rPr>
                        <a:t>2,516</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118072429"/>
                  </a:ext>
                </a:extLst>
              </a:tr>
            </a:tbl>
          </a:graphicData>
        </a:graphic>
      </p:graphicFrame>
      <p:sp>
        <p:nvSpPr>
          <p:cNvPr id="5" name="Прямоугольник 4"/>
          <p:cNvSpPr/>
          <p:nvPr/>
        </p:nvSpPr>
        <p:spPr>
          <a:xfrm>
            <a:off x="69960" y="3207527"/>
            <a:ext cx="8972440" cy="1200329"/>
          </a:xfrm>
          <a:prstGeom prst="rect">
            <a:avLst/>
          </a:prstGeom>
        </p:spPr>
        <p:txBody>
          <a:bodyPr wrap="square">
            <a:spAutoFit/>
          </a:bodyPr>
          <a:lstStyle/>
          <a:p>
            <a:pPr algn="just"/>
            <a:r>
              <a:rPr lang="ru-RU" sz="2400" dirty="0" smtClean="0">
                <a:latin typeface="Arial" panose="020B0604020202020204" pitchFamily="34" charset="0"/>
                <a:ea typeface="Times New Roman" panose="02020603050405020304" pitchFamily="18" charset="0"/>
                <a:cs typeface="Arial" panose="020B0604020202020204" pitchFamily="34" charset="0"/>
              </a:rPr>
              <a:t>*Длительность </a:t>
            </a:r>
            <a:r>
              <a:rPr lang="ru-RU" sz="2400" dirty="0">
                <a:latin typeface="Arial" panose="020B0604020202020204" pitchFamily="34" charset="0"/>
                <a:ea typeface="Times New Roman" panose="02020603050405020304" pitchFamily="18" charset="0"/>
                <a:cs typeface="Arial" panose="020B0604020202020204" pitchFamily="34" charset="0"/>
              </a:rPr>
              <a:t>прокаливания во всех случаях 1,5 ч; увеличение длительности не приводило к увеличению степени восстановления урана</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69960" y="4946990"/>
            <a:ext cx="8972440" cy="1200329"/>
          </a:xfrm>
          <a:prstGeom prst="rect">
            <a:avLst/>
          </a:prstGeom>
        </p:spPr>
        <p:txBody>
          <a:bodyPr wrap="square">
            <a:spAutoFit/>
          </a:bodyPr>
          <a:lstStyle/>
          <a:p>
            <a:pPr indent="268288" algn="just"/>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ДЛИТЕЛЬНОСТЬ ПРОЦЕССА ПРОКАЛИВАНИЯ ДИУРАНАТА АММОНИЯ ТАКЖЕ ОКАЗЫВАЕТ ВЛИЯНИЕ НА СТЕПЕНЬ ВОССТАНОВЛЕНИЯ УРАНА </a:t>
            </a:r>
            <a:r>
              <a:rPr lang="ru-RU" sz="2400" dirty="0" smtClean="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табл. </a:t>
            </a:r>
            <a:r>
              <a:rPr lang="ru-RU" sz="2400" dirty="0" smtClean="0">
                <a:latin typeface="Arial" panose="020B0604020202020204" pitchFamily="34" charset="0"/>
                <a:ea typeface="Times New Roman" panose="02020603050405020304" pitchFamily="18" charset="0"/>
                <a:cs typeface="Arial" panose="020B0604020202020204" pitchFamily="34" charset="0"/>
              </a:rPr>
              <a:t>19.13</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15054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95</a:t>
            </a:fld>
            <a:endParaRPr lang="ru-RU"/>
          </a:p>
        </p:txBody>
      </p:sp>
      <p:sp>
        <p:nvSpPr>
          <p:cNvPr id="3" name="Прямоугольник 2"/>
          <p:cNvSpPr/>
          <p:nvPr/>
        </p:nvSpPr>
        <p:spPr>
          <a:xfrm>
            <a:off x="88433" y="76261"/>
            <a:ext cx="8981676" cy="1569660"/>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Таблица </a:t>
            </a:r>
            <a:r>
              <a:rPr lang="ru-RU" sz="2400" dirty="0" smtClean="0">
                <a:latin typeface="Arial" panose="020B0604020202020204" pitchFamily="34" charset="0"/>
                <a:ea typeface="Times New Roman" panose="02020603050405020304" pitchFamily="18" charset="0"/>
                <a:cs typeface="Arial" panose="020B0604020202020204" pitchFamily="34" charset="0"/>
              </a:rPr>
              <a:t>1.2.13. </a:t>
            </a:r>
            <a:r>
              <a:rPr lang="ru-RU" sz="2400" dirty="0" smtClean="0">
                <a:latin typeface="Arial" panose="020B0604020202020204" pitchFamily="34" charset="0"/>
                <a:cs typeface="Arial" panose="020B0604020202020204" pitchFamily="34" charset="0"/>
              </a:rPr>
              <a:t>Изменение </a:t>
            </a:r>
            <a:r>
              <a:rPr lang="ru-RU" sz="2400" dirty="0">
                <a:latin typeface="Arial" panose="020B0604020202020204" pitchFamily="34" charset="0"/>
                <a:cs typeface="Arial" panose="020B0604020202020204" pitchFamily="34" charset="0"/>
              </a:rPr>
              <a:t>степени восстановления урана во времени при прокаливании</a:t>
            </a:r>
            <a:br>
              <a:rPr lang="ru-RU" sz="2400" dirty="0">
                <a:latin typeface="Arial" panose="020B0604020202020204" pitchFamily="34" charset="0"/>
                <a:cs typeface="Arial" panose="020B0604020202020204" pitchFamily="34" charset="0"/>
              </a:rPr>
            </a:br>
            <a:r>
              <a:rPr lang="ru-RU" sz="2400" dirty="0">
                <a:latin typeface="Arial" panose="020B0604020202020204" pitchFamily="34" charset="0"/>
                <a:cs typeface="Arial" panose="020B0604020202020204" pitchFamily="34" charset="0"/>
              </a:rPr>
              <a:t>полиуранатов аммония без доступа воздуха при температуре 700° С</a:t>
            </a:r>
            <a:endParaRPr lang="ru-RU" sz="24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632274785"/>
              </p:ext>
            </p:extLst>
          </p:nvPr>
        </p:nvGraphicFramePr>
        <p:xfrm>
          <a:off x="88430" y="1664852"/>
          <a:ext cx="8981678" cy="2585720"/>
        </p:xfrm>
        <a:graphic>
          <a:graphicData uri="http://schemas.openxmlformats.org/drawingml/2006/table">
            <a:tbl>
              <a:tblPr firstRow="1" bandRow="1">
                <a:tableStyleId>{5C22544A-7EE6-4342-B048-85BDC9FD1C3A}</a:tableStyleId>
              </a:tblPr>
              <a:tblGrid>
                <a:gridCol w="4490839">
                  <a:extLst>
                    <a:ext uri="{9D8B030D-6E8A-4147-A177-3AD203B41FA5}">
                      <a16:colId xmlns:a16="http://schemas.microsoft.com/office/drawing/2014/main" val="1973958324"/>
                    </a:ext>
                  </a:extLst>
                </a:gridCol>
                <a:gridCol w="4490839">
                  <a:extLst>
                    <a:ext uri="{9D8B030D-6E8A-4147-A177-3AD203B41FA5}">
                      <a16:colId xmlns:a16="http://schemas.microsoft.com/office/drawing/2014/main" val="1512383125"/>
                    </a:ext>
                  </a:extLst>
                </a:gridCol>
              </a:tblGrid>
              <a:tr h="370840">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Длительность прокаливания, мин</a:t>
                      </a:r>
                    </a:p>
                  </a:txBody>
                  <a:tcPr marL="68580" marR="68580" marT="0" marB="0" anchor="ctr"/>
                </a:tc>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Состав оксида урана</a:t>
                      </a:r>
                    </a:p>
                  </a:txBody>
                  <a:tcPr marL="68580" marR="68580" marT="0" marB="0" anchor="ctr"/>
                </a:tc>
                <a:extLst>
                  <a:ext uri="{0D108BD9-81ED-4DB2-BD59-A6C34878D82A}">
                    <a16:rowId xmlns:a16="http://schemas.microsoft.com/office/drawing/2014/main" val="781544848"/>
                  </a:ext>
                </a:extLst>
              </a:tr>
              <a:tr h="370840">
                <a:tc>
                  <a:txBody>
                    <a:bodyPr/>
                    <a:lstStyle/>
                    <a:p>
                      <a:pPr algn="ctr">
                        <a:spcAft>
                          <a:spcPts val="0"/>
                        </a:spcAft>
                      </a:pPr>
                      <a:r>
                        <a:rPr lang="ru-RU" sz="2400">
                          <a:effectLst/>
                          <a:latin typeface="Arial" panose="020B0604020202020204" pitchFamily="34" charset="0"/>
                          <a:ea typeface="Times New Roman" panose="02020603050405020304" pitchFamily="18" charset="0"/>
                          <a:cs typeface="Arial" panose="020B0604020202020204" pitchFamily="34" charset="0"/>
                        </a:rPr>
                        <a:t>15</a:t>
                      </a:r>
                    </a:p>
                  </a:txBody>
                  <a:tcPr marL="68580" marR="68580" marT="0" marB="0" anchor="ctr"/>
                </a:tc>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UO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2,352</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760339029"/>
                  </a:ext>
                </a:extLst>
              </a:tr>
              <a:tr h="370840">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30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UO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2,200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56282192"/>
                  </a:ext>
                </a:extLst>
              </a:tr>
              <a:tr h="370840">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45</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UO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2,101</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11974030"/>
                  </a:ext>
                </a:extLst>
              </a:tr>
              <a:tr h="370840">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60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UO</a:t>
                      </a:r>
                      <a:r>
                        <a:rPr lang="en-US" sz="2400" baseline="-25000">
                          <a:effectLst/>
                          <a:latin typeface="Arial" panose="020B0604020202020204" pitchFamily="34" charset="0"/>
                          <a:ea typeface="Times New Roman" panose="02020603050405020304" pitchFamily="18" charset="0"/>
                          <a:cs typeface="Arial" panose="020B0604020202020204" pitchFamily="34" charset="0"/>
                        </a:rPr>
                        <a:t>2,</a:t>
                      </a:r>
                      <a:r>
                        <a:rPr lang="ru-RU" sz="2400" baseline="-25000">
                          <a:effectLst/>
                          <a:latin typeface="Arial" panose="020B0604020202020204" pitchFamily="34" charset="0"/>
                          <a:ea typeface="Times New Roman" panose="02020603050405020304" pitchFamily="18" charset="0"/>
                          <a:cs typeface="Arial" panose="020B0604020202020204" pitchFamily="34" charset="0"/>
                        </a:rPr>
                        <a:t>086</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473257412"/>
                  </a:ext>
                </a:extLst>
              </a:tr>
              <a:tr h="370840">
                <a:tc>
                  <a:txBody>
                    <a:bodyPr/>
                    <a:lstStyle/>
                    <a:p>
                      <a:pPr algn="ctr">
                        <a:spcAft>
                          <a:spcPts val="0"/>
                        </a:spcAft>
                      </a:pPr>
                      <a:r>
                        <a:rPr lang="en-US" sz="2400">
                          <a:effectLst/>
                          <a:latin typeface="Arial" panose="020B0604020202020204" pitchFamily="34" charset="0"/>
                          <a:ea typeface="Times New Roman" panose="02020603050405020304" pitchFamily="18" charset="0"/>
                          <a:cs typeface="Arial" panose="020B0604020202020204" pitchFamily="34" charset="0"/>
                        </a:rPr>
                        <a:t>90</a:t>
                      </a:r>
                      <a:endParaRPr lang="ru-RU"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UO</a:t>
                      </a:r>
                      <a:r>
                        <a:rPr lang="ru-RU" sz="2400" baseline="-25000" dirty="0">
                          <a:effectLst/>
                          <a:latin typeface="Arial" panose="020B0604020202020204" pitchFamily="34" charset="0"/>
                          <a:ea typeface="Times New Roman" panose="02020603050405020304" pitchFamily="18" charset="0"/>
                          <a:cs typeface="Arial" panose="020B0604020202020204" pitchFamily="34" charset="0"/>
                        </a:rPr>
                        <a:t>2,076</a:t>
                      </a:r>
                      <a:endParaRPr lang="ru-RU"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275788358"/>
                  </a:ext>
                </a:extLst>
              </a:tr>
            </a:tbl>
          </a:graphicData>
        </a:graphic>
      </p:graphicFrame>
    </p:spTree>
    <p:extLst>
      <p:ext uri="{BB962C8B-B14F-4D97-AF65-F5344CB8AC3E}">
        <p14:creationId xmlns:p14="http://schemas.microsoft.com/office/powerpoint/2010/main" val="4113585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96</a:t>
            </a:fld>
            <a:endParaRPr lang="ru-RU"/>
          </a:p>
        </p:txBody>
      </p:sp>
      <p:sp>
        <p:nvSpPr>
          <p:cNvPr id="3" name="Прямоугольник 2"/>
          <p:cNvSpPr/>
          <p:nvPr/>
        </p:nvSpPr>
        <p:spPr>
          <a:xfrm>
            <a:off x="3130076" y="94734"/>
            <a:ext cx="3003066" cy="461665"/>
          </a:xfrm>
          <a:prstGeom prst="rect">
            <a:avLst/>
          </a:prstGeom>
        </p:spPr>
        <p:txBody>
          <a:bodyPr wrap="none">
            <a:spAutoFit/>
          </a:bodyPr>
          <a:lstStyle/>
          <a:p>
            <a:pPr algn="just"/>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УРАНИЛОКСАЛАТ</a:t>
            </a:r>
            <a:endParaRPr lang="ru-RU" sz="2400" dirty="0">
              <a:solidFill>
                <a:srgbClr val="CC0099"/>
              </a:solidFill>
              <a:latin typeface="Arial" panose="020B0604020202020204" pitchFamily="34" charset="0"/>
              <a:cs typeface="Arial" panose="020B0604020202020204" pitchFamily="34" charset="0"/>
            </a:endParaRPr>
          </a:p>
        </p:txBody>
      </p:sp>
      <p:sp>
        <p:nvSpPr>
          <p:cNvPr id="4" name="Прямоугольник 3"/>
          <p:cNvSpPr/>
          <p:nvPr/>
        </p:nvSpPr>
        <p:spPr>
          <a:xfrm>
            <a:off x="59609" y="510219"/>
            <a:ext cx="9001264"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При обработке растворов уранилнитрата щавелевой кислотой образуется </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ОСАДОК УРАНИЛОКСАЛАТА, ГИДРАТИРОВАННЫЙ ТРЕМЯ МОЛЕКУЛАМИ ВОДЫ:</a:t>
            </a:r>
            <a:endParaRPr lang="ru-RU" sz="2400" b="1" dirty="0">
              <a:solidFill>
                <a:srgbClr val="FF0000"/>
              </a:solidFill>
              <a:latin typeface="Arial" panose="020B0604020202020204" pitchFamily="34" charset="0"/>
              <a:cs typeface="Arial" panose="020B0604020202020204" pitchFamily="34" charset="0"/>
            </a:endParaRPr>
          </a:p>
        </p:txBody>
      </p:sp>
      <p:sp>
        <p:nvSpPr>
          <p:cNvPr id="5" name="Прямоугольник 4"/>
          <p:cNvSpPr/>
          <p:nvPr/>
        </p:nvSpPr>
        <p:spPr>
          <a:xfrm>
            <a:off x="59609" y="1710548"/>
            <a:ext cx="3301225" cy="461665"/>
          </a:xfrm>
          <a:prstGeom prst="rect">
            <a:avLst/>
          </a:prstGeom>
        </p:spPr>
        <p:txBody>
          <a:bodyPr wrap="none">
            <a:spAutoFit/>
          </a:bodyPr>
          <a:lstStyle/>
          <a:p>
            <a:pPr indent="268288"/>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H</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endParaRPr lang="ru-RU" sz="2400" dirty="0">
              <a:latin typeface="Arial" panose="020B0604020202020204" pitchFamily="34" charset="0"/>
              <a:cs typeface="Arial" panose="020B0604020202020204" pitchFamily="34" charset="0"/>
            </a:endParaRPr>
          </a:p>
        </p:txBody>
      </p:sp>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2803024405"/>
              </p:ext>
            </p:extLst>
          </p:nvPr>
        </p:nvGraphicFramePr>
        <p:xfrm>
          <a:off x="3271125" y="1710548"/>
          <a:ext cx="1430845" cy="536567"/>
        </p:xfrm>
        <a:graphic>
          <a:graphicData uri="http://schemas.openxmlformats.org/presentationml/2006/ole">
            <mc:AlternateContent xmlns:mc="http://schemas.openxmlformats.org/markup-compatibility/2006">
              <mc:Choice xmlns:v="urn:schemas-microsoft-com:vml" Requires="v">
                <p:oleObj spid="_x0000_s68615" r:id="rId3" imgW="533169" imgH="203112" progId="Equation.3">
                  <p:embed/>
                </p:oleObj>
              </mc:Choice>
              <mc:Fallback>
                <p:oleObj r:id="rId3" imgW="533169" imgH="203112"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1125" y="1710548"/>
                        <a:ext cx="1430845" cy="536567"/>
                      </a:xfrm>
                      <a:prstGeom prst="rect">
                        <a:avLst/>
                      </a:prstGeom>
                      <a:noFill/>
                    </p:spPr>
                  </p:pic>
                </p:oleObj>
              </mc:Fallback>
            </mc:AlternateContent>
          </a:graphicData>
        </a:graphic>
      </p:graphicFrame>
      <p:sp>
        <p:nvSpPr>
          <p:cNvPr id="8" name="Прямоугольник 7"/>
          <p:cNvSpPr/>
          <p:nvPr/>
        </p:nvSpPr>
        <p:spPr>
          <a:xfrm>
            <a:off x="4606321" y="1785450"/>
            <a:ext cx="3703258" cy="461665"/>
          </a:xfrm>
          <a:prstGeom prst="rect">
            <a:avLst/>
          </a:prstGeom>
        </p:spPr>
        <p:txBody>
          <a:bodyPr wrap="none">
            <a:spAutoFit/>
          </a:bodyPr>
          <a:lstStyle/>
          <a:p>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H</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 + 2</a:t>
            </a:r>
            <a:r>
              <a:rPr lang="en-US" sz="2400" dirty="0">
                <a:latin typeface="Arial" panose="020B0604020202020204" pitchFamily="34" charset="0"/>
                <a:ea typeface="Times New Roman" panose="02020603050405020304" pitchFamily="18" charset="0"/>
                <a:cs typeface="Arial" panose="020B0604020202020204" pitchFamily="34" charset="0"/>
              </a:rPr>
              <a:t>HN</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7934902" y="1479715"/>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19.28</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0" name="Прямоугольник 9"/>
          <p:cNvSpPr/>
          <p:nvPr/>
        </p:nvSpPr>
        <p:spPr>
          <a:xfrm>
            <a:off x="59609" y="2270407"/>
            <a:ext cx="9001264" cy="2308324"/>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ТЕРМИЧЕСКОЕ РАЗЛОЖЕНИЕ ЭТОЙ СОЛИ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атмосфере воздуха при температуре выше 500 °С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ПРИВОДИТ К ОБРАЗОВАНИЮ ОКТАОКСИДА ТРИУРАНА. </a:t>
            </a:r>
            <a:r>
              <a:rPr lang="ru-RU" sz="2400" dirty="0" smtClean="0">
                <a:latin typeface="Arial" panose="020B0604020202020204" pitchFamily="34" charset="0"/>
                <a:ea typeface="Times New Roman" panose="02020603050405020304" pitchFamily="18" charset="0"/>
                <a:cs typeface="Arial" panose="020B0604020202020204" pitchFamily="34" charset="0"/>
              </a:rPr>
              <a:t>Диоксид </a:t>
            </a:r>
            <a:r>
              <a:rPr lang="ru-RU" sz="2400" dirty="0">
                <a:latin typeface="Arial" panose="020B0604020202020204" pitchFamily="34" charset="0"/>
                <a:ea typeface="Times New Roman" panose="02020603050405020304" pitchFamily="18" charset="0"/>
                <a:cs typeface="Arial" panose="020B0604020202020204" pitchFamily="34" charset="0"/>
              </a:rPr>
              <a:t>урана можно получить при прокаливании без доступа воздуха.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РАЗЛОЖЕНИЕ УРАНИЛОКСАЛАТА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этом случае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ОПИСЫВАЕТСЯ УРАВНЕНИЯМИ:</a:t>
            </a:r>
            <a:endParaRPr lang="ru-RU" sz="2400" b="1" dirty="0">
              <a:solidFill>
                <a:srgbClr val="990000"/>
              </a:solidFill>
              <a:latin typeface="Arial" panose="020B0604020202020204" pitchFamily="34" charset="0"/>
              <a:cs typeface="Arial" panose="020B0604020202020204" pitchFamily="34" charset="0"/>
            </a:endParaRPr>
          </a:p>
        </p:txBody>
      </p:sp>
      <p:sp>
        <p:nvSpPr>
          <p:cNvPr id="11" name="Прямоугольник 10"/>
          <p:cNvSpPr/>
          <p:nvPr/>
        </p:nvSpPr>
        <p:spPr>
          <a:xfrm>
            <a:off x="59609" y="4578731"/>
            <a:ext cx="4588115" cy="461665"/>
          </a:xfrm>
          <a:prstGeom prst="rect">
            <a:avLst/>
          </a:prstGeom>
        </p:spPr>
        <p:txBody>
          <a:bodyPr wrap="non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СО + С</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2" name="Прямоугольник 11"/>
          <p:cNvSpPr/>
          <p:nvPr/>
        </p:nvSpPr>
        <p:spPr>
          <a:xfrm>
            <a:off x="7899978" y="4602023"/>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19.29</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3" name="Прямоугольник 12"/>
          <p:cNvSpPr/>
          <p:nvPr/>
        </p:nvSpPr>
        <p:spPr>
          <a:xfrm>
            <a:off x="59609" y="5010628"/>
            <a:ext cx="3912028"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UO</a:t>
            </a:r>
            <a:r>
              <a:rPr lang="en-US"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 + CO → 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 + </a:t>
            </a:r>
            <a:r>
              <a:rPr lang="ru-RU" sz="2400" dirty="0">
                <a:latin typeface="Arial" panose="020B0604020202020204" pitchFamily="34" charset="0"/>
                <a:ea typeface="Times New Roman" panose="02020603050405020304" pitchFamily="18" charset="0"/>
                <a:cs typeface="Arial" panose="020B0604020202020204" pitchFamily="34" charset="0"/>
              </a:rPr>
              <a:t>С</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4" name="Прямоугольник 13"/>
          <p:cNvSpPr/>
          <p:nvPr/>
        </p:nvSpPr>
        <p:spPr>
          <a:xfrm>
            <a:off x="7899977" y="4994230"/>
            <a:ext cx="1160895" cy="461665"/>
          </a:xfrm>
          <a:prstGeom prst="rect">
            <a:avLst/>
          </a:prstGeom>
        </p:spPr>
        <p:txBody>
          <a:bodyPr wrap="none">
            <a:spAutoFit/>
          </a:bodyPr>
          <a:lstStyle/>
          <a:p>
            <a:pPr algn="just"/>
            <a:r>
              <a:rPr lang="en-US"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a:t>
            </a:r>
            <a:r>
              <a:rPr lang="en-US" sz="2400" dirty="0" smtClean="0">
                <a:latin typeface="Arial" panose="020B0604020202020204" pitchFamily="34" charset="0"/>
                <a:ea typeface="Times New Roman" panose="02020603050405020304" pitchFamily="18" charset="0"/>
                <a:cs typeface="Arial" panose="020B0604020202020204" pitchFamily="34" charset="0"/>
              </a:rPr>
              <a:t>.30</a:t>
            </a:r>
            <a:r>
              <a:rPr lang="en-US"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15" name="Прямоугольник 14"/>
          <p:cNvSpPr/>
          <p:nvPr/>
        </p:nvSpPr>
        <p:spPr>
          <a:xfrm>
            <a:off x="93682" y="5455894"/>
            <a:ext cx="8967190" cy="1200329"/>
          </a:xfrm>
          <a:prstGeom prst="rect">
            <a:avLst/>
          </a:prstGeom>
        </p:spPr>
        <p:txBody>
          <a:bodyPr wrap="squar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Из приведенных реакций следует, что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ВОССТАНОВИТЕЛЬ ПОЛУЧАЕТСЯ ТОЛЬКО В СТЕХИОМЕТРИЧЕСКИХ КОЛИЧЕСТВАХ.</a:t>
            </a:r>
            <a:r>
              <a:rPr lang="ru-RU" sz="2400"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632525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97</a:t>
            </a:fld>
            <a:endParaRPr lang="ru-RU"/>
          </a:p>
        </p:txBody>
      </p:sp>
      <p:sp>
        <p:nvSpPr>
          <p:cNvPr id="3" name="Прямоугольник 2"/>
          <p:cNvSpPr/>
          <p:nvPr/>
        </p:nvSpPr>
        <p:spPr>
          <a:xfrm>
            <a:off x="78508" y="85775"/>
            <a:ext cx="8954655" cy="5632311"/>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При проведении процесса разложения тригидрата </a:t>
            </a:r>
            <a:r>
              <a:rPr lang="ru-RU" sz="2400" dirty="0" err="1">
                <a:latin typeface="Arial" panose="020B0604020202020204" pitchFamily="34" charset="0"/>
                <a:ea typeface="Times New Roman" panose="02020603050405020304" pitchFamily="18" charset="0"/>
                <a:cs typeface="Arial" panose="020B0604020202020204" pitchFamily="34" charset="0"/>
              </a:rPr>
              <a:t>уранилоксалата</a:t>
            </a:r>
            <a:r>
              <a:rPr lang="ru-RU" sz="2400" dirty="0">
                <a:latin typeface="Arial" panose="020B0604020202020204" pitchFamily="34" charset="0"/>
                <a:ea typeface="Times New Roman" panose="02020603050405020304" pitchFamily="18" charset="0"/>
                <a:cs typeface="Arial" panose="020B0604020202020204" pitchFamily="34" charset="0"/>
              </a:rPr>
              <a:t> в атмосфере аргона </a:t>
            </a:r>
            <a:r>
              <a:rPr lang="ru-RU" sz="2400" dirty="0" smtClean="0">
                <a:latin typeface="Arial" panose="020B0604020202020204" pitchFamily="34" charset="0"/>
                <a:ea typeface="Times New Roman" panose="02020603050405020304" pitchFamily="18" charset="0"/>
                <a:cs typeface="Arial" panose="020B0604020202020204" pitchFamily="34" charset="0"/>
              </a:rPr>
              <a:t>в температурном </a:t>
            </a:r>
            <a:r>
              <a:rPr lang="ru-RU" sz="2400" dirty="0">
                <a:latin typeface="Arial" panose="020B0604020202020204" pitchFamily="34" charset="0"/>
                <a:ea typeface="Times New Roman" panose="02020603050405020304" pitchFamily="18" charset="0"/>
                <a:cs typeface="Arial" panose="020B0604020202020204" pitchFamily="34" charset="0"/>
              </a:rPr>
              <a:t>интервале 400-900 °С состав газовой фазы изменяется следующим образом: СО</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от 52,0 до 57,2 %; СО от 10,5 до 4,8 % (оставшееся количество составляют аргон и влага</a:t>
            </a:r>
            <a:r>
              <a:rPr lang="ru-RU" sz="2400" dirty="0" smtClean="0">
                <a:latin typeface="Arial" panose="020B0604020202020204" pitchFamily="34" charset="0"/>
                <a:ea typeface="Times New Roman" panose="02020603050405020304" pitchFamily="18" charset="0"/>
                <a:cs typeface="Arial" panose="020B0604020202020204" pitchFamily="34" charset="0"/>
              </a:rPr>
              <a:t>).</a:t>
            </a:r>
            <a:r>
              <a:rPr lang="ru-RU" dirty="0"/>
              <a:t> </a:t>
            </a:r>
            <a:r>
              <a:rPr lang="ru-RU" sz="2400" dirty="0">
                <a:latin typeface="Arial" panose="020B0604020202020204" pitchFamily="34" charset="0"/>
                <a:cs typeface="Arial" panose="020B0604020202020204" pitchFamily="34" charset="0"/>
              </a:rPr>
              <a:t>Эти данные свидетельствуют о том, что скорость разложения </a:t>
            </a:r>
            <a:r>
              <a:rPr lang="ru-RU" sz="2400" dirty="0" err="1">
                <a:latin typeface="Arial" panose="020B0604020202020204" pitchFamily="34" charset="0"/>
                <a:cs typeface="Arial" panose="020B0604020202020204" pitchFamily="34" charset="0"/>
              </a:rPr>
              <a:t>уранилоксалата</a:t>
            </a:r>
            <a:r>
              <a:rPr lang="ru-RU" sz="2400" dirty="0">
                <a:latin typeface="Arial" panose="020B0604020202020204" pitchFamily="34" charset="0"/>
                <a:cs typeface="Arial" panose="020B0604020202020204" pitchFamily="34" charset="0"/>
              </a:rPr>
              <a:t> выше скорости восстановления триоксида оксидом углерода. Следовательно, </a:t>
            </a:r>
            <a:r>
              <a:rPr lang="ru-RU" sz="2400" b="1" i="1" dirty="0" smtClean="0">
                <a:solidFill>
                  <a:srgbClr val="CC0099"/>
                </a:solidFill>
                <a:latin typeface="Arial" panose="020B0604020202020204" pitchFamily="34" charset="0"/>
                <a:cs typeface="Arial" panose="020B0604020202020204" pitchFamily="34" charset="0"/>
              </a:rPr>
              <a:t>ПОЛУЧИТЬ ДИОКСИД УРАНА ИЗ УРАНИЛОКСАЛАТА В СТАТИЧЕСКИХ УСЛОВИЯХ НЕВОЗМОЖНО</a:t>
            </a:r>
            <a:r>
              <a:rPr lang="ru-RU" sz="2400" dirty="0" smtClean="0">
                <a:solidFill>
                  <a:srgbClr val="CC0099"/>
                </a:solidFill>
                <a:latin typeface="Arial" panose="020B0604020202020204" pitchFamily="34" charset="0"/>
                <a:cs typeface="Arial" panose="020B0604020202020204" pitchFamily="34" charset="0"/>
              </a:rPr>
              <a:t>.</a:t>
            </a:r>
            <a:r>
              <a:rPr lang="ru-RU" sz="2400" dirty="0" smtClean="0">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Для получения диоксида урана </a:t>
            </a:r>
            <a:r>
              <a:rPr lang="ru-RU" sz="2400" b="1" i="1" dirty="0" smtClean="0">
                <a:solidFill>
                  <a:srgbClr val="FF0000"/>
                </a:solidFill>
                <a:latin typeface="Arial" panose="020B0604020202020204" pitchFamily="34" charset="0"/>
                <a:cs typeface="Arial" panose="020B0604020202020204" pitchFamily="34" charset="0"/>
              </a:rPr>
              <a:t>НЕОБХОДИМ НЕПРЕРЫВНЫЙ ПРОЦЕСС</a:t>
            </a:r>
            <a:r>
              <a:rPr lang="ru-RU" sz="2400" dirty="0" smtClean="0">
                <a:solidFill>
                  <a:srgbClr val="FF0000"/>
                </a:solidFill>
                <a:latin typeface="Arial" panose="020B0604020202020204" pitchFamily="34" charset="0"/>
                <a:cs typeface="Arial" panose="020B0604020202020204" pitchFamily="34" charset="0"/>
              </a:rPr>
              <a:t>, </a:t>
            </a:r>
            <a:r>
              <a:rPr lang="ru-RU" sz="2400" dirty="0" smtClean="0">
                <a:latin typeface="Arial" panose="020B0604020202020204" pitchFamily="34" charset="0"/>
                <a:cs typeface="Arial" panose="020B0604020202020204" pitchFamily="34" charset="0"/>
              </a:rPr>
              <a:t>причем </a:t>
            </a:r>
            <a:r>
              <a:rPr lang="ru-RU" sz="2400" dirty="0">
                <a:latin typeface="Arial" panose="020B0604020202020204" pitchFamily="34" charset="0"/>
                <a:cs typeface="Arial" panose="020B0604020202020204" pitchFamily="34" charset="0"/>
              </a:rPr>
              <a:t>в аппарате должно быть две температурные зоны: зона разложения и зона восстановления. Продолжительность процесса тем меньше, чем выше температура в зоне восстановления.</a:t>
            </a:r>
          </a:p>
        </p:txBody>
      </p:sp>
      <p:sp>
        <p:nvSpPr>
          <p:cNvPr id="4" name="Прямоугольник 3"/>
          <p:cNvSpPr/>
          <p:nvPr/>
        </p:nvSpPr>
        <p:spPr>
          <a:xfrm>
            <a:off x="78507" y="5607253"/>
            <a:ext cx="8954655" cy="1200329"/>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ПРИ РАЗЛОЖЕНИИ УРАНИЛОКСАЛАТА БЕЗ ДОСТУПА ВОЗДУХА</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наблюдаются следующие </a:t>
            </a:r>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ТЕРМИЧЕСКИЕ ЭФФЕКТЫ:</a:t>
            </a:r>
            <a:endParaRPr lang="ru-RU" sz="2400" dirty="0">
              <a:solidFill>
                <a:srgbClr val="008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45820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98</a:t>
            </a:fld>
            <a:endParaRPr lang="ru-RU"/>
          </a:p>
        </p:txBody>
      </p:sp>
      <p:sp>
        <p:nvSpPr>
          <p:cNvPr id="4" name="Прямоугольник 3"/>
          <p:cNvSpPr/>
          <p:nvPr/>
        </p:nvSpPr>
        <p:spPr>
          <a:xfrm>
            <a:off x="69272" y="85590"/>
            <a:ext cx="8963892"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а) </a:t>
            </a:r>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ПРИ ТЕМПЕРАТУРЕ ДО 270 °С</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удаляется </a:t>
            </a:r>
            <a:r>
              <a:rPr lang="ru-RU" sz="2400" dirty="0">
                <a:latin typeface="Arial" panose="020B0604020202020204" pitchFamily="34" charset="0"/>
                <a:ea typeface="Times New Roman" panose="02020603050405020304" pitchFamily="18" charset="0"/>
                <a:cs typeface="Arial" panose="020B0604020202020204" pitchFamily="34" charset="0"/>
              </a:rPr>
              <a:t>кристаллизационная влага (сначала две молекулы при 120 °С, а затем третья);</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69272" y="1285919"/>
            <a:ext cx="8963892"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б)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В ИНТЕРВАЛЕ 310-340 °С</a:t>
            </a:r>
            <a:r>
              <a:rPr lang="ru-RU" sz="2400" dirty="0" smtClean="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уран восстанавливается до диоксида (в продуктах обнаруживается оксид урана состава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2,25</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69272" y="2486248"/>
            <a:ext cx="8963892" cy="830997"/>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в) </a:t>
            </a:r>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ПРИ 500-550 °С</a:t>
            </a:r>
            <a:r>
              <a:rPr lang="ru-RU" sz="2400"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продуктах разложения присутствуют обычный диоксид урана и оксид состава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2,25</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69272" y="3317245"/>
            <a:ext cx="8963892"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г) </a:t>
            </a:r>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В ИНТЕРВАЛЕ 620-900 °С</a:t>
            </a:r>
            <a:r>
              <a:rPr lang="ru-RU" sz="24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в </a:t>
            </a:r>
            <a:r>
              <a:rPr lang="ru-RU" sz="2400" dirty="0">
                <a:latin typeface="Arial" panose="020B0604020202020204" pitchFamily="34" charset="0"/>
                <a:ea typeface="Times New Roman" panose="02020603050405020304" pitchFamily="18" charset="0"/>
                <a:cs typeface="Arial" panose="020B0604020202020204" pitchFamily="34" charset="0"/>
              </a:rPr>
              <a:t>твердом продукте обнаруживается лишь диоксид урана, образовавшийся из фазы состава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2,25</a:t>
            </a:r>
            <a:r>
              <a:rPr lang="ru-RU" sz="2400" dirty="0">
                <a:latin typeface="Arial" panose="020B0604020202020204" pitchFamily="34" charset="0"/>
                <a:ea typeface="Times New Roman" panose="02020603050405020304" pitchFamily="18" charset="0"/>
                <a:cs typeface="Arial" panose="020B0604020202020204" pitchFamily="34" charset="0"/>
              </a:rPr>
              <a:t> вследствие восстановления.</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69272" y="4517574"/>
            <a:ext cx="8963892" cy="2308324"/>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ОБРАЗУЮЩИЙСЯ В РЕЗУЛЬТАТЕ ТЕРМИЧЕСКОГО РАЗЛОЖЕНИЯ УРАНИЛОКСАЛАТА ДИОКСИД ОБЛАДАЕТ ВЫСОКОЙ РЕАКЦИОННОЙ СПОСОБНОСТЬЮ; </a:t>
            </a:r>
            <a:r>
              <a:rPr lang="ru-RU" sz="2400" dirty="0" smtClean="0">
                <a:latin typeface="Arial" panose="020B0604020202020204" pitchFamily="34" charset="0"/>
                <a:ea typeface="Times New Roman" panose="02020603050405020304" pitchFamily="18" charset="0"/>
                <a:cs typeface="Arial" panose="020B0604020202020204" pitchFamily="34" charset="0"/>
              </a:rPr>
              <a:t>при </a:t>
            </a:r>
            <a:r>
              <a:rPr lang="ru-RU" sz="2400" dirty="0">
                <a:latin typeface="Arial" panose="020B0604020202020204" pitchFamily="34" charset="0"/>
                <a:ea typeface="Times New Roman" panose="02020603050405020304" pitchFamily="18" charset="0"/>
                <a:cs typeface="Arial" panose="020B0604020202020204" pitchFamily="34" charset="0"/>
              </a:rPr>
              <a:t>обычных условиях он пирофорен, поэтому необходимы специальные меры по его защите от атмосферного кислорода. </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292372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99</a:t>
            </a:fld>
            <a:endParaRPr lang="ru-RU"/>
          </a:p>
        </p:txBody>
      </p:sp>
      <p:sp>
        <p:nvSpPr>
          <p:cNvPr id="3" name="Прямоугольник 2"/>
          <p:cNvSpPr/>
          <p:nvPr/>
        </p:nvSpPr>
        <p:spPr>
          <a:xfrm>
            <a:off x="78508" y="113483"/>
            <a:ext cx="8954655" cy="1938992"/>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Это достигается совмещением процессов прокаливания, восстановления и </a:t>
            </a:r>
            <a:r>
              <a:rPr lang="ru-RU" sz="2400" dirty="0" err="1">
                <a:latin typeface="Arial" panose="020B0604020202020204" pitchFamily="34" charset="0"/>
                <a:ea typeface="Times New Roman" panose="02020603050405020304" pitchFamily="18" charset="0"/>
                <a:cs typeface="Arial" panose="020B0604020202020204" pitchFamily="34" charset="0"/>
              </a:rPr>
              <a:t>гидрофторирования</a:t>
            </a:r>
            <a:r>
              <a:rPr lang="ru-RU" sz="2400" dirty="0">
                <a:latin typeface="Arial" panose="020B0604020202020204" pitchFamily="34" charset="0"/>
                <a:ea typeface="Times New Roman" panose="02020603050405020304" pitchFamily="18" charset="0"/>
                <a:cs typeface="Arial" panose="020B0604020202020204" pitchFamily="34" charset="0"/>
              </a:rPr>
              <a:t>. Непосредственно после прокаливания диоксид урана обрабатывают фтороводородом; при этом происходит образование тетрафторида урана.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106010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100</a:t>
            </a:fld>
            <a:endParaRPr lang="ru-RU"/>
          </a:p>
        </p:txBody>
      </p:sp>
      <p:sp>
        <p:nvSpPr>
          <p:cNvPr id="3" name="Прямоугольник 2"/>
          <p:cNvSpPr/>
          <p:nvPr/>
        </p:nvSpPr>
        <p:spPr>
          <a:xfrm>
            <a:off x="1746794" y="131682"/>
            <a:ext cx="5591980" cy="461665"/>
          </a:xfrm>
          <a:prstGeom prst="rect">
            <a:avLst/>
          </a:prstGeom>
        </p:spPr>
        <p:txBody>
          <a:bodyPr wrap="none">
            <a:spAutoFit/>
          </a:bodyPr>
          <a:lstStyle/>
          <a:p>
            <a:r>
              <a:rPr lang="ru-RU" sz="2400" b="1" dirty="0" smtClean="0">
                <a:solidFill>
                  <a:srgbClr val="CC0099"/>
                </a:solidFill>
                <a:latin typeface="Arial" panose="020B0604020202020204" pitchFamily="34" charset="0"/>
                <a:ea typeface="Times New Roman" panose="02020603050405020304" pitchFamily="18" charset="0"/>
                <a:cs typeface="Arial" panose="020B0604020202020204" pitchFamily="34" charset="0"/>
              </a:rPr>
              <a:t>АММОНИЙУРАНИЛТРИКАРБОНАТ</a:t>
            </a:r>
            <a:endParaRPr lang="ru-RU" sz="2400" dirty="0">
              <a:solidFill>
                <a:srgbClr val="CC0099"/>
              </a:solidFill>
              <a:latin typeface="Arial" panose="020B0604020202020204" pitchFamily="34" charset="0"/>
              <a:cs typeface="Arial" panose="020B0604020202020204" pitchFamily="34" charset="0"/>
            </a:endParaRPr>
          </a:p>
        </p:txBody>
      </p:sp>
      <p:sp>
        <p:nvSpPr>
          <p:cNvPr id="4" name="Прямоугольник 3"/>
          <p:cNvSpPr/>
          <p:nvPr/>
        </p:nvSpPr>
        <p:spPr>
          <a:xfrm>
            <a:off x="115454" y="519929"/>
            <a:ext cx="8926945" cy="2677656"/>
          </a:xfrm>
          <a:prstGeom prst="rect">
            <a:avLst/>
          </a:prstGeom>
        </p:spPr>
        <p:txBody>
          <a:bodyPr wrap="square">
            <a:spAutoFit/>
          </a:bodyPr>
          <a:lstStyle/>
          <a:p>
            <a:pPr indent="268288" algn="just"/>
            <a:r>
              <a:rPr lang="ru-RU" sz="2400" b="1"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КРИСТАЛЛЫ АММОНИЙУРАНИЛТРИКАРБОНАТА ВЫДЕЛЯЮТ ИЗ РАСТВОРОВ, СОДЕРЖАЩИХ ИЗБЫТОК КАРБОНАТА ИЛИ БИКАРБОНАТА АММОНИЯ.</a:t>
            </a:r>
            <a:r>
              <a:rPr lang="ru-RU" sz="2400" dirty="0" smtClean="0">
                <a:solidFill>
                  <a:srgbClr val="99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Кристаллизационной </a:t>
            </a:r>
            <a:r>
              <a:rPr lang="ru-RU" sz="2400" dirty="0">
                <a:latin typeface="Arial" panose="020B0604020202020204" pitchFamily="34" charset="0"/>
                <a:ea typeface="Times New Roman" panose="02020603050405020304" pitchFamily="18" charset="0"/>
                <a:cs typeface="Arial" panose="020B0604020202020204" pitchFamily="34" charset="0"/>
              </a:rPr>
              <a:t>воды они не содержат. Термическое разложение </a:t>
            </a:r>
            <a:r>
              <a:rPr lang="ru-RU" sz="2400" dirty="0" err="1">
                <a:latin typeface="Arial" panose="020B0604020202020204" pitchFamily="34" charset="0"/>
                <a:ea typeface="Times New Roman" panose="02020603050405020304" pitchFamily="18" charset="0"/>
                <a:cs typeface="Arial" panose="020B0604020202020204" pitchFamily="34" charset="0"/>
              </a:rPr>
              <a:t>аммонийуранилтрикарбоната</a:t>
            </a:r>
            <a:r>
              <a:rPr lang="ru-RU" sz="2400" dirty="0">
                <a:latin typeface="Arial" panose="020B0604020202020204" pitchFamily="34" charset="0"/>
                <a:ea typeface="Times New Roman" panose="02020603050405020304" pitchFamily="18" charset="0"/>
                <a:cs typeface="Arial" panose="020B0604020202020204" pitchFamily="34" charset="0"/>
              </a:rPr>
              <a:t> на воздухе при температуре выше 500 °С сопровождается </a:t>
            </a:r>
            <a:r>
              <a:rPr lang="ru-RU" sz="2400" b="1" dirty="0" smtClean="0">
                <a:solidFill>
                  <a:srgbClr val="0000FF"/>
                </a:solidFill>
                <a:latin typeface="Arial" panose="020B0604020202020204" pitchFamily="34" charset="0"/>
                <a:ea typeface="Times New Roman" panose="02020603050405020304" pitchFamily="18" charset="0"/>
                <a:cs typeface="Arial" panose="020B0604020202020204" pitchFamily="34" charset="0"/>
              </a:rPr>
              <a:t>ОБРАЗОВАНИЕМ ОКТАОКСИДА ТРИУРАНА:</a:t>
            </a:r>
            <a:endParaRPr lang="ru-RU" sz="2400" b="1" dirty="0">
              <a:solidFill>
                <a:srgbClr val="0000FF"/>
              </a:solidFill>
              <a:latin typeface="Arial" panose="020B0604020202020204" pitchFamily="34" charset="0"/>
              <a:cs typeface="Arial" panose="020B0604020202020204" pitchFamily="34" charset="0"/>
            </a:endParaRPr>
          </a:p>
        </p:txBody>
      </p:sp>
      <p:sp>
        <p:nvSpPr>
          <p:cNvPr id="5" name="Прямоугольник 4"/>
          <p:cNvSpPr/>
          <p:nvPr/>
        </p:nvSpPr>
        <p:spPr>
          <a:xfrm>
            <a:off x="115453" y="3197585"/>
            <a:ext cx="8926945"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NH</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(СО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8</a:t>
            </a:r>
            <a:r>
              <a:rPr lang="ru-RU" sz="2400" dirty="0">
                <a:latin typeface="Arial" panose="020B0604020202020204" pitchFamily="34" charset="0"/>
                <a:ea typeface="Times New Roman" panose="02020603050405020304" pitchFamily="18" charset="0"/>
                <a:cs typeface="Arial" panose="020B0604020202020204" pitchFamily="34" charset="0"/>
              </a:rPr>
              <a:t> + 10</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Н</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+ 9С</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+ 7Н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 + 2Н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7934902" y="2828202"/>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19.31</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115452" y="3624181"/>
            <a:ext cx="8926945" cy="1200329"/>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Как видно из уравнения реакции, в ходе процесса выделяется значительное количество аммиака, углекислоты, воды, водорода и азота.</a:t>
            </a:r>
            <a:endParaRPr lang="ru-RU" sz="2400" dirty="0">
              <a:latin typeface="Arial" panose="020B0604020202020204" pitchFamily="34" charset="0"/>
              <a:cs typeface="Arial" panose="020B0604020202020204" pitchFamily="34" charset="0"/>
            </a:endParaRPr>
          </a:p>
        </p:txBody>
      </p:sp>
      <p:sp>
        <p:nvSpPr>
          <p:cNvPr id="8" name="Прямоугольник 7"/>
          <p:cNvSpPr/>
          <p:nvPr/>
        </p:nvSpPr>
        <p:spPr>
          <a:xfrm>
            <a:off x="115451" y="4713268"/>
            <a:ext cx="8926946" cy="1938992"/>
          </a:xfrm>
          <a:prstGeom prst="rect">
            <a:avLst/>
          </a:prstGeom>
        </p:spPr>
        <p:txBody>
          <a:bodyPr wrap="square">
            <a:spAutoFit/>
          </a:bodyPr>
          <a:lstStyle/>
          <a:p>
            <a:pPr indent="268288" algn="just"/>
            <a:r>
              <a:rPr lang="ru-RU" sz="2400" b="1" dirty="0">
                <a:latin typeface="Arial" panose="020B0604020202020204" pitchFamily="34" charset="0"/>
                <a:ea typeface="Times New Roman" panose="02020603050405020304" pitchFamily="18" charset="0"/>
                <a:cs typeface="Arial" panose="020B0604020202020204" pitchFamily="34" charset="0"/>
              </a:rPr>
              <a:t>Кристаллы </a:t>
            </a:r>
            <a:r>
              <a:rPr lang="ru-RU" sz="2400" b="1" dirty="0" err="1">
                <a:latin typeface="Arial" panose="020B0604020202020204" pitchFamily="34" charset="0"/>
                <a:ea typeface="Times New Roman" panose="02020603050405020304" pitchFamily="18" charset="0"/>
                <a:cs typeface="Arial" panose="020B0604020202020204" pitchFamily="34" charset="0"/>
              </a:rPr>
              <a:t>аммонийуранилтрикарбоната</a:t>
            </a:r>
            <a:r>
              <a:rPr lang="ru-RU" sz="2400" b="1" dirty="0">
                <a:latin typeface="Arial" panose="020B0604020202020204" pitchFamily="34" charset="0"/>
                <a:ea typeface="Times New Roman" panose="02020603050405020304" pitchFamily="18" charset="0"/>
                <a:cs typeface="Arial" panose="020B0604020202020204" pitchFamily="34" charset="0"/>
              </a:rPr>
              <a:t> при нагревании без доступа воздуха начинают разлагаться при 170 °</a:t>
            </a:r>
            <a:r>
              <a:rPr lang="en-US" sz="2400" b="1" dirty="0">
                <a:latin typeface="Arial" panose="020B0604020202020204" pitchFamily="34" charset="0"/>
                <a:ea typeface="Times New Roman" panose="02020603050405020304" pitchFamily="18" charset="0"/>
                <a:cs typeface="Arial" panose="020B0604020202020204" pitchFamily="34" charset="0"/>
              </a:rPr>
              <a:t>C</a:t>
            </a:r>
            <a:r>
              <a:rPr lang="ru-RU" sz="2400" b="1" dirty="0">
                <a:latin typeface="Arial" panose="020B0604020202020204" pitchFamily="34" charset="0"/>
                <a:ea typeface="Times New Roman" panose="02020603050405020304" pitchFamily="18" charset="0"/>
                <a:cs typeface="Arial" panose="020B0604020202020204" pitchFamily="34" charset="0"/>
              </a:rPr>
              <a:t>. </a:t>
            </a:r>
            <a:r>
              <a:rPr lang="ru-RU" sz="2400" dirty="0">
                <a:latin typeface="Arial" panose="020B0604020202020204" pitchFamily="34" charset="0"/>
                <a:ea typeface="Times New Roman" panose="02020603050405020304" pitchFamily="18" charset="0"/>
                <a:cs typeface="Arial" panose="020B0604020202020204" pitchFamily="34" charset="0"/>
              </a:rPr>
              <a:t>Полное разложение соли до триоксида урана происходит </a:t>
            </a:r>
            <a:r>
              <a:rPr lang="ru-RU" sz="2400" dirty="0" smtClean="0">
                <a:latin typeface="Arial" panose="020B0604020202020204" pitchFamily="34" charset="0"/>
                <a:ea typeface="Times New Roman" panose="02020603050405020304" pitchFamily="18" charset="0"/>
                <a:cs typeface="Arial" panose="020B0604020202020204" pitchFamily="34" charset="0"/>
              </a:rPr>
              <a:t>в температурном </a:t>
            </a:r>
            <a:r>
              <a:rPr lang="ru-RU" sz="2400" dirty="0">
                <a:latin typeface="Arial" panose="020B0604020202020204" pitchFamily="34" charset="0"/>
                <a:ea typeface="Times New Roman" panose="02020603050405020304" pitchFamily="18" charset="0"/>
                <a:cs typeface="Arial" panose="020B0604020202020204" pitchFamily="34" charset="0"/>
              </a:rPr>
              <a:t>интервале 240-350 °</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ru-RU" sz="2400" dirty="0">
                <a:latin typeface="Arial" panose="020B0604020202020204" pitchFamily="34" charset="0"/>
                <a:ea typeface="Times New Roman" panose="02020603050405020304" pitchFamily="18" charset="0"/>
                <a:cs typeface="Arial" panose="020B0604020202020204" pitchFamily="34" charset="0"/>
              </a:rPr>
              <a:t>. При этом образуется аморфный триоксид урана:</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339856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91FB7FE-D023-4867-BA7C-B0824268603F}" type="slidenum">
              <a:rPr lang="ru-RU" smtClean="0"/>
              <a:t>101</a:t>
            </a:fld>
            <a:endParaRPr lang="ru-RU"/>
          </a:p>
        </p:txBody>
      </p:sp>
      <p:sp>
        <p:nvSpPr>
          <p:cNvPr id="3" name="Прямоугольник 2"/>
          <p:cNvSpPr/>
          <p:nvPr/>
        </p:nvSpPr>
        <p:spPr>
          <a:xfrm>
            <a:off x="69273" y="94781"/>
            <a:ext cx="8991600" cy="461665"/>
          </a:xfrm>
          <a:prstGeom prst="rect">
            <a:avLst/>
          </a:prstGeom>
        </p:spPr>
        <p:txBody>
          <a:bodyPr wrap="square">
            <a:spAutoFit/>
          </a:bodyPr>
          <a:lstStyle/>
          <a:p>
            <a:pPr indent="268288"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Н</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4</a:t>
            </a:r>
            <a:r>
              <a:rPr lang="ru-RU" sz="2400" dirty="0">
                <a:latin typeface="Arial" panose="020B0604020202020204" pitchFamily="34" charset="0"/>
                <a:ea typeface="Times New Roman" panose="02020603050405020304" pitchFamily="18" charset="0"/>
                <a:cs typeface="Arial" panose="020B0604020202020204" pitchFamily="34" charset="0"/>
              </a:rPr>
              <a:t>[</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(СО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a:t>
            </a:r>
            <a:r>
              <a:rPr lang="en-US" sz="2400" dirty="0">
                <a:latin typeface="Arial" panose="020B0604020202020204" pitchFamily="34" charset="0"/>
                <a:ea typeface="Times New Roman" panose="02020603050405020304" pitchFamily="18" charset="0"/>
                <a:cs typeface="Arial" panose="020B0604020202020204" pitchFamily="34" charset="0"/>
              </a:rPr>
              <a:t>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+ 3С</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ru-RU" sz="2400" dirty="0">
                <a:latin typeface="Arial" panose="020B0604020202020204" pitchFamily="34" charset="0"/>
                <a:ea typeface="Times New Roman" panose="02020603050405020304" pitchFamily="18" charset="0"/>
                <a:cs typeface="Arial" panose="020B0604020202020204" pitchFamily="34" charset="0"/>
              </a:rPr>
              <a:t> + 4</a:t>
            </a:r>
            <a:r>
              <a:rPr lang="en-US" sz="2400" dirty="0">
                <a:latin typeface="Arial" panose="020B0604020202020204" pitchFamily="34" charset="0"/>
                <a:ea typeface="Times New Roman" panose="02020603050405020304" pitchFamily="18" charset="0"/>
                <a:cs typeface="Arial" panose="020B0604020202020204" pitchFamily="34" charset="0"/>
              </a:rPr>
              <a:t>NH</a:t>
            </a:r>
            <a:r>
              <a:rPr lang="ru-RU" sz="2400" baseline="-25000" dirty="0">
                <a:latin typeface="Arial" panose="020B0604020202020204" pitchFamily="34" charset="0"/>
                <a:ea typeface="Times New Roman" panose="02020603050405020304" pitchFamily="18" charset="0"/>
                <a:cs typeface="Arial" panose="020B0604020202020204" pitchFamily="34" charset="0"/>
              </a:rPr>
              <a:t>3</a:t>
            </a:r>
            <a:r>
              <a:rPr lang="ru-RU" sz="2400" dirty="0">
                <a:latin typeface="Arial" panose="020B0604020202020204" pitchFamily="34" charset="0"/>
                <a:ea typeface="Times New Roman" panose="02020603050405020304" pitchFamily="18" charset="0"/>
                <a:cs typeface="Arial" panose="020B0604020202020204" pitchFamily="34" charset="0"/>
              </a:rPr>
              <a:t> + 2Н</a:t>
            </a:r>
            <a:r>
              <a:rPr lang="ru-RU"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4" name="Прямоугольник 3"/>
          <p:cNvSpPr/>
          <p:nvPr/>
        </p:nvSpPr>
        <p:spPr>
          <a:xfrm>
            <a:off x="7934902" y="94781"/>
            <a:ext cx="1160895" cy="461665"/>
          </a:xfrm>
          <a:prstGeom prst="rect">
            <a:avLst/>
          </a:prstGeom>
        </p:spPr>
        <p:txBody>
          <a:bodyPr wrap="none">
            <a:spAutoFit/>
          </a:bodyPr>
          <a:lstStyle/>
          <a:p>
            <a:pPr algn="just"/>
            <a:r>
              <a:rPr lang="ru-RU"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19.32</a:t>
            </a:r>
            <a:r>
              <a:rPr lang="ru-RU"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
        <p:nvSpPr>
          <p:cNvPr id="5" name="Прямоугольник 4"/>
          <p:cNvSpPr/>
          <p:nvPr/>
        </p:nvSpPr>
        <p:spPr>
          <a:xfrm>
            <a:off x="69273" y="501030"/>
            <a:ext cx="8991600" cy="3416320"/>
          </a:xfrm>
          <a:prstGeom prst="rect">
            <a:avLst/>
          </a:prstGeom>
        </p:spPr>
        <p:txBody>
          <a:bodyPr wrap="square">
            <a:spAutoFit/>
          </a:bodyPr>
          <a:lstStyle/>
          <a:p>
            <a:pPr indent="268288" algn="just"/>
            <a:r>
              <a:rPr lang="ru-RU"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ПРИ УВЕЛИЧЕНИИ ТЕМПЕРАТУРЫ СНАЧАЛА ПРОИСХОДИТ ПЕРЕКРИСТАЛЛИЗАЦИЯ ТРИОКСИДА, А ЗАТЕМ ОБРАЗУЕТСЯ ОКТАОКСИД ТРИУРАНА.</a:t>
            </a:r>
            <a:r>
              <a:rPr lang="ru-RU" sz="24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Начиная </a:t>
            </a:r>
            <a:r>
              <a:rPr lang="ru-RU" sz="2400" dirty="0">
                <a:latin typeface="Arial" panose="020B0604020202020204" pitchFamily="34" charset="0"/>
                <a:ea typeface="Times New Roman" panose="02020603050405020304" pitchFamily="18" charset="0"/>
                <a:cs typeface="Arial" panose="020B0604020202020204" pitchFamily="34" charset="0"/>
              </a:rPr>
              <a:t>с 620 °С появляется диоксид урана. Восстановление до диоксида происходит за счет водорода, выделяющегося при разложении аммиака. При разложении соли без доступа воздуха образуется четыре моля аммиака на один моль триоксида урана. Получающийся избыток водорода приводит к образованию водяного газа.</a:t>
            </a:r>
            <a:endParaRPr lang="ru-RU" sz="2400" dirty="0">
              <a:latin typeface="Arial" panose="020B0604020202020204" pitchFamily="34" charset="0"/>
              <a:cs typeface="Arial" panose="020B0604020202020204" pitchFamily="34" charset="0"/>
            </a:endParaRPr>
          </a:p>
        </p:txBody>
      </p:sp>
      <p:sp>
        <p:nvSpPr>
          <p:cNvPr id="6" name="Прямоугольник 5"/>
          <p:cNvSpPr/>
          <p:nvPr/>
        </p:nvSpPr>
        <p:spPr>
          <a:xfrm>
            <a:off x="69273" y="3817127"/>
            <a:ext cx="8991600" cy="1200329"/>
          </a:xfrm>
          <a:prstGeom prst="rect">
            <a:avLst/>
          </a:prstGeom>
        </p:spPr>
        <p:txBody>
          <a:bodyPr wrap="square">
            <a:spAutoFit/>
          </a:bodyPr>
          <a:lstStyle/>
          <a:p>
            <a:pPr indent="268288" algn="just"/>
            <a:r>
              <a:rPr lang="ru-RU" sz="2400" b="1"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РАЗЛОЖЕНИЕ АММОНИЙУРАНИЛТРИКАРБОНАТА БЕЗ ДОСТУПА ВОЗДУХА,</a:t>
            </a:r>
            <a:r>
              <a:rPr lang="ru-RU" sz="2400" dirty="0" smtClean="0">
                <a:solidFill>
                  <a:srgbClr val="008000"/>
                </a:solidFill>
                <a:latin typeface="Arial" panose="020B0604020202020204" pitchFamily="34" charset="0"/>
                <a:ea typeface="Times New Roman" panose="02020603050405020304" pitchFamily="18" charset="0"/>
                <a:cs typeface="Arial" panose="020B0604020202020204" pitchFamily="34" charset="0"/>
              </a:rPr>
              <a:t> </a:t>
            </a:r>
            <a:r>
              <a:rPr lang="ru-RU" sz="2400" dirty="0" smtClean="0">
                <a:latin typeface="Arial" panose="020B0604020202020204" pitchFamily="34" charset="0"/>
                <a:ea typeface="Times New Roman" panose="02020603050405020304" pitchFamily="18" charset="0"/>
                <a:cs typeface="Arial" panose="020B0604020202020204" pitchFamily="34" charset="0"/>
              </a:rPr>
              <a:t>приводящее </a:t>
            </a:r>
            <a:r>
              <a:rPr lang="ru-RU" sz="2400" dirty="0">
                <a:latin typeface="Arial" panose="020B0604020202020204" pitchFamily="34" charset="0"/>
                <a:ea typeface="Times New Roman" panose="02020603050405020304" pitchFamily="18" charset="0"/>
                <a:cs typeface="Arial" panose="020B0604020202020204" pitchFamily="34" charset="0"/>
              </a:rPr>
              <a:t>к получению диоксида, выражается следующей реакцией:</a:t>
            </a:r>
            <a:endParaRPr lang="ru-RU" sz="2400" dirty="0">
              <a:latin typeface="Arial" panose="020B0604020202020204" pitchFamily="34" charset="0"/>
              <a:cs typeface="Arial" panose="020B0604020202020204" pitchFamily="34" charset="0"/>
            </a:endParaRPr>
          </a:p>
        </p:txBody>
      </p:sp>
      <p:sp>
        <p:nvSpPr>
          <p:cNvPr id="7" name="Прямоугольник 6"/>
          <p:cNvSpPr/>
          <p:nvPr/>
        </p:nvSpPr>
        <p:spPr>
          <a:xfrm>
            <a:off x="69273" y="5017456"/>
            <a:ext cx="8991600" cy="461665"/>
          </a:xfrm>
          <a:prstGeom prst="rect">
            <a:avLst/>
          </a:prstGeom>
        </p:spPr>
        <p:txBody>
          <a:bodyPr wrap="square">
            <a:spAutoFit/>
          </a:bodyPr>
          <a:lstStyle/>
          <a:p>
            <a:pPr indent="268288" algn="just"/>
            <a:r>
              <a:rPr lang="en-US" sz="2400" dirty="0">
                <a:latin typeface="Arial" panose="020B0604020202020204" pitchFamily="34" charset="0"/>
                <a:ea typeface="Times New Roman" panose="02020603050405020304" pitchFamily="18" charset="0"/>
                <a:cs typeface="Arial" panose="020B0604020202020204" pitchFamily="34" charset="0"/>
              </a:rPr>
              <a:t>(N</a:t>
            </a:r>
            <a:r>
              <a:rPr lang="ru-RU" sz="2400" dirty="0">
                <a:latin typeface="Arial" panose="020B0604020202020204" pitchFamily="34" charset="0"/>
                <a:ea typeface="Times New Roman" panose="02020603050405020304" pitchFamily="18" charset="0"/>
                <a:cs typeface="Arial" panose="020B0604020202020204" pitchFamily="34" charset="0"/>
              </a:rPr>
              <a:t>Н</a:t>
            </a:r>
            <a:r>
              <a:rPr lang="en-US" sz="2400" baseline="-25000" dirty="0">
                <a:latin typeface="Arial" panose="020B0604020202020204" pitchFamily="34" charset="0"/>
                <a:ea typeface="Times New Roman" panose="02020603050405020304" pitchFamily="18" charset="0"/>
                <a:cs typeface="Arial" panose="020B0604020202020204" pitchFamily="34" charset="0"/>
              </a:rPr>
              <a:t>4</a:t>
            </a:r>
            <a:r>
              <a:rPr lang="en-US" sz="2400" dirty="0">
                <a:latin typeface="Arial" panose="020B0604020202020204" pitchFamily="34" charset="0"/>
                <a:ea typeface="Times New Roman" panose="02020603050405020304" pitchFamily="18" charset="0"/>
                <a:cs typeface="Arial" panose="020B0604020202020204" pitchFamily="34" charset="0"/>
              </a:rPr>
              <a:t>)</a:t>
            </a:r>
            <a:r>
              <a:rPr lang="en-US" sz="2400" baseline="-25000" dirty="0">
                <a:latin typeface="Arial" panose="020B0604020202020204" pitchFamily="34" charset="0"/>
                <a:ea typeface="Times New Roman" panose="02020603050405020304" pitchFamily="18" charset="0"/>
                <a:cs typeface="Arial" panose="020B0604020202020204" pitchFamily="34" charset="0"/>
              </a:rPr>
              <a:t>4</a:t>
            </a:r>
            <a:r>
              <a:rPr lang="en-US" sz="2400" dirty="0">
                <a:latin typeface="Arial" panose="020B0604020202020204" pitchFamily="34" charset="0"/>
                <a:ea typeface="Times New Roman" panose="02020603050405020304" pitchFamily="18" charset="0"/>
                <a:cs typeface="Arial" panose="020B0604020202020204" pitchFamily="34" charset="0"/>
              </a:rPr>
              <a:t>[UO</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a:t>
            </a:r>
            <a:r>
              <a:rPr lang="ru-RU" sz="2400" dirty="0">
                <a:latin typeface="Arial" panose="020B0604020202020204" pitchFamily="34" charset="0"/>
                <a:ea typeface="Times New Roman" panose="02020603050405020304" pitchFamily="18" charset="0"/>
                <a:cs typeface="Arial" panose="020B0604020202020204" pitchFamily="34" charset="0"/>
              </a:rPr>
              <a:t>СО</a:t>
            </a:r>
            <a:r>
              <a:rPr lang="en-US"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a:t>
            </a:r>
            <a:r>
              <a:rPr lang="en-US"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 → U</a:t>
            </a:r>
            <a:r>
              <a:rPr lang="ru-RU" sz="2400" dirty="0">
                <a:latin typeface="Arial" panose="020B0604020202020204" pitchFamily="34" charset="0"/>
                <a:ea typeface="Times New Roman" panose="02020603050405020304" pitchFamily="18" charset="0"/>
                <a:cs typeface="Arial" panose="020B0604020202020204" pitchFamily="34" charset="0"/>
              </a:rPr>
              <a:t>О</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 + 2NH</a:t>
            </a:r>
            <a:r>
              <a:rPr lang="en-US" sz="2400" baseline="-25000" dirty="0">
                <a:latin typeface="Arial" panose="020B0604020202020204" pitchFamily="34" charset="0"/>
                <a:ea typeface="Times New Roman" panose="02020603050405020304" pitchFamily="18" charset="0"/>
                <a:cs typeface="Arial" panose="020B0604020202020204" pitchFamily="34" charset="0"/>
              </a:rPr>
              <a:t>3</a:t>
            </a:r>
            <a:r>
              <a:rPr lang="en-US" sz="2400" dirty="0">
                <a:latin typeface="Arial" panose="020B0604020202020204" pitchFamily="34" charset="0"/>
                <a:ea typeface="Times New Roman" panose="02020603050405020304" pitchFamily="18" charset="0"/>
                <a:cs typeface="Arial" panose="020B0604020202020204" pitchFamily="34" charset="0"/>
              </a:rPr>
              <a:t> + 3CO</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 + 2H</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 + N</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 + 3H</a:t>
            </a:r>
            <a:r>
              <a:rPr lang="en-US" sz="2400" baseline="-25000" dirty="0">
                <a:latin typeface="Arial" panose="020B0604020202020204" pitchFamily="34" charset="0"/>
                <a:ea typeface="Times New Roman" panose="02020603050405020304" pitchFamily="18" charset="0"/>
                <a:cs typeface="Arial" panose="020B0604020202020204" pitchFamily="34" charset="0"/>
              </a:rPr>
              <a:t>2</a:t>
            </a:r>
            <a:r>
              <a:rPr lang="en-US" sz="2400" dirty="0">
                <a:latin typeface="Arial" panose="020B0604020202020204" pitchFamily="34" charset="0"/>
                <a:ea typeface="Times New Roman" panose="02020603050405020304" pitchFamily="18" charset="0"/>
                <a:cs typeface="Arial" panose="020B0604020202020204" pitchFamily="34" charset="0"/>
              </a:rPr>
              <a:t>O.</a:t>
            </a:r>
            <a:endParaRPr lang="ru-RU" sz="2400" dirty="0">
              <a:latin typeface="Arial" panose="020B0604020202020204" pitchFamily="34" charset="0"/>
              <a:cs typeface="Arial" panose="020B0604020202020204" pitchFamily="34" charset="0"/>
            </a:endParaRPr>
          </a:p>
        </p:txBody>
      </p:sp>
      <p:sp>
        <p:nvSpPr>
          <p:cNvPr id="9" name="Прямоугольник 8"/>
          <p:cNvSpPr/>
          <p:nvPr/>
        </p:nvSpPr>
        <p:spPr>
          <a:xfrm>
            <a:off x="7899978" y="4649042"/>
            <a:ext cx="1160895" cy="461665"/>
          </a:xfrm>
          <a:prstGeom prst="rect">
            <a:avLst/>
          </a:prstGeom>
        </p:spPr>
        <p:txBody>
          <a:bodyPr wrap="none">
            <a:spAutoFit/>
          </a:bodyPr>
          <a:lstStyle/>
          <a:p>
            <a:pPr algn="just"/>
            <a:r>
              <a:rPr lang="en-US" sz="2400" dirty="0">
                <a:latin typeface="Arial" panose="020B0604020202020204" pitchFamily="34" charset="0"/>
                <a:ea typeface="Times New Roman" panose="02020603050405020304" pitchFamily="18" charset="0"/>
                <a:cs typeface="Arial" panose="020B0604020202020204" pitchFamily="34" charset="0"/>
              </a:rPr>
              <a:t>(</a:t>
            </a:r>
            <a:r>
              <a:rPr lang="ru-RU" sz="2400" dirty="0" smtClean="0">
                <a:latin typeface="Arial" panose="020B0604020202020204" pitchFamily="34" charset="0"/>
                <a:ea typeface="Times New Roman" panose="02020603050405020304" pitchFamily="18" charset="0"/>
                <a:cs typeface="Arial" panose="020B0604020202020204" pitchFamily="34" charset="0"/>
              </a:rPr>
              <a:t>19</a:t>
            </a:r>
            <a:r>
              <a:rPr lang="en-US" sz="2400" dirty="0" smtClean="0">
                <a:latin typeface="Arial" panose="020B0604020202020204" pitchFamily="34" charset="0"/>
                <a:ea typeface="Times New Roman" panose="02020603050405020304" pitchFamily="18" charset="0"/>
                <a:cs typeface="Arial" panose="020B0604020202020204" pitchFamily="34" charset="0"/>
              </a:rPr>
              <a:t>.33</a:t>
            </a:r>
            <a:r>
              <a:rPr lang="en-US" sz="2400" dirty="0">
                <a:latin typeface="Arial" panose="020B0604020202020204" pitchFamily="34" charset="0"/>
                <a:ea typeface="Times New Roman" panose="02020603050405020304" pitchFamily="18" charset="0"/>
                <a:cs typeface="Arial" panose="020B0604020202020204" pitchFamily="34" charset="0"/>
              </a:rPr>
              <a:t>)</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960239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1226</TotalTime>
  <Words>10108</Words>
  <Application>Microsoft Office PowerPoint</Application>
  <PresentationFormat>Экран (4:3)</PresentationFormat>
  <Paragraphs>802</Paragraphs>
  <Slides>101</Slides>
  <Notes>0</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2</vt:i4>
      </vt:variant>
      <vt:variant>
        <vt:lpstr>Заголовки слайдов</vt:lpstr>
      </vt:variant>
      <vt:variant>
        <vt:i4>101</vt:i4>
      </vt:variant>
    </vt:vector>
  </HeadingPairs>
  <TitlesOfParts>
    <vt:vector size="110" baseType="lpstr">
      <vt:lpstr>Arial</vt:lpstr>
      <vt:lpstr>Arial Black</vt:lpstr>
      <vt:lpstr>Calibri</vt:lpstr>
      <vt:lpstr>Calibri Light</vt:lpstr>
      <vt:lpstr>Cambria Math</vt:lpstr>
      <vt:lpstr>Times New Roman</vt:lpstr>
      <vt:lpstr>Тема Office</vt:lpstr>
      <vt:lpstr>Visio</vt:lpstr>
      <vt:lpstr>Equation.3</vt:lpstr>
      <vt:lpstr>        Министерство образования и науки РФ Государственное образовательное учреждение высшего профессионального образования Национальный исследовательский  Томский политехнический университет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образования и науки РФ Государственное образовательное учреждение высшего профессионального образования Национальный исследовательский  Томский политехнический университет</dc:title>
  <dc:creator>Пользователь</dc:creator>
  <cp:lastModifiedBy>Пользователь</cp:lastModifiedBy>
  <cp:revision>69</cp:revision>
  <dcterms:created xsi:type="dcterms:W3CDTF">2024-10-05T21:37:34Z</dcterms:created>
  <dcterms:modified xsi:type="dcterms:W3CDTF">2024-10-08T02:03:06Z</dcterms:modified>
</cp:coreProperties>
</file>