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CC0099"/>
    <a:srgbClr val="006600"/>
    <a:srgbClr val="0000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8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C69C-30A1-4CDA-A6E0-F6C580707AA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81D92-D64B-46F6-8C98-DF63714B9F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0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25E88-4E79-4D3A-96EF-35EEAD17407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40D2D-E93C-4515-888A-51F6BDA281B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0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9B313-A547-4B98-8328-BEFCA750C46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7D033-F552-46BE-B6E4-412B2F8959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8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F1762-4A79-4AF4-AF28-10923EF293A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9C51B-BE38-4D12-8772-C97C8F2C1E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4C3E8-4DEB-4A67-ADAD-B2C25B175F6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AAD82-B4DC-465D-A2C0-57EF4A9E36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2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89DAD-9B6D-4B9E-8C64-FCBC754A9E7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D43F1-457B-44A2-B713-381D827C489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1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84467-9BC6-4542-9912-4E347635572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2F8E6-6DB6-4C86-A2B1-933763B79F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0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61623-7242-4470-93EC-DA9204E19B8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7314C-F66C-494B-8AB0-016161832C4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9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74547-F0E9-4727-AD1F-964A46F1BCB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B5BA-EA59-4E5E-A7D2-E9CA4111C3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13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68BBF-5067-4937-9357-BE3C69D619D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9E31F-AD57-40A4-B321-E0680A9249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15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33A49-64FE-4E5D-AD59-FA0E2F93218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B8F01-FE4A-459C-93DC-9CA429A5AF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102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2B00B8-E14F-4D43-9E60-1DFAB094DA17}" type="datetime1">
              <a:rPr lang="ru-RU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04.06.2016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A03ADD-BC7B-4F34-B3B9-8BF5DEECC42A}" type="slidenum">
              <a:rPr lang="ru-RU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85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3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8290" y="0"/>
            <a:ext cx="5569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РАДИОХИМИЧЕСКАЯ ПЕРЕРАБОТКА ОЯТ</a:t>
            </a:r>
          </a:p>
        </p:txBody>
      </p:sp>
      <p:sp>
        <p:nvSpPr>
          <p:cNvPr id="218115" name="Номер слайда 8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D8DE759-42BD-460B-B5CD-CF5614F1CA4A}" type="slidenum">
              <a:rPr lang="ru-RU" smtClean="0">
                <a:solidFill>
                  <a:srgbClr val="898989"/>
                </a:solidFill>
              </a:rPr>
              <a:pPr eaLnBrk="1" hangingPunct="1">
                <a:defRPr/>
              </a:pPr>
              <a:t>1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218116" name="WordArt 2"/>
          <p:cNvSpPr>
            <a:spLocks noChangeArrowheads="1" noChangeShapeType="1" noTextEdit="1"/>
          </p:cNvSpPr>
          <p:nvPr/>
        </p:nvSpPr>
        <p:spPr bwMode="auto">
          <a:xfrm>
            <a:off x="827584" y="620688"/>
            <a:ext cx="4248472" cy="237626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cs typeface="Arial" charset="0"/>
              </a:rPr>
              <a:t>ОЯТ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  <a:cs typeface="Arial" charset="0"/>
            </a:endParaRPr>
          </a:p>
        </p:txBody>
      </p:sp>
      <p:sp>
        <p:nvSpPr>
          <p:cNvPr id="218117" name="WordArt 2"/>
          <p:cNvSpPr>
            <a:spLocks noChangeArrowheads="1" noChangeShapeType="1" noTextEdit="1"/>
          </p:cNvSpPr>
          <p:nvPr/>
        </p:nvSpPr>
        <p:spPr bwMode="auto">
          <a:xfrm>
            <a:off x="2843808" y="3140968"/>
            <a:ext cx="5510386" cy="279119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cs typeface="Arial" charset="0"/>
              </a:rPr>
              <a:t>ЗАДАЧИ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71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cs typeface="Arial" charset="0"/>
            </a:endParaRP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92586"/>
            <a:ext cx="57961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Выделение тепловой энергии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55" y="652626"/>
            <a:ext cx="21191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1.1.  </a:t>
            </a:r>
            <a:endParaRPr lang="ru-RU" sz="2000" dirty="0">
              <a:solidFill>
                <a:srgbClr val="CC00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8595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Жидкость в корпусе химического реактора высвобождает тепловую энергию со скоростью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1500 Дж/с. Мешалка реактора потребляет мощность 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кВт. Корпус охлаждается водой, циркулирующей по контуру, окружающему корпус реактора. Определите расход воды, подаваемой в контур охлаждения, чтобы ее температура не превышала 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 °С?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55" y="2929922"/>
            <a:ext cx="20043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28498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Энергия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отводимая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охлаждающей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должна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уравновесить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теплов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ую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энергию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выделяющуюся при протекании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реакции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тепловую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энергию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вращения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мешалки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Обозначим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расход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кг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/с.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Удельная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теплоемкость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составляет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4187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кДж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/(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кг</a:t>
            </a:r>
            <a:r>
              <a:rPr lang="en-GB" sz="2000" b="1" dirty="0" smtClean="0">
                <a:latin typeface="Arial"/>
                <a:cs typeface="Arial"/>
              </a:rPr>
              <a:t>·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°С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4608423"/>
            <a:ext cx="1334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Тогда</a:t>
            </a:r>
            <a:endParaRPr lang="ru-RU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5008533"/>
            <a:ext cx="2633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en-GB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·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i="1" dirty="0" err="1" smtClean="0">
                <a:solidFill>
                  <a:srgbClr val="9900FF"/>
                </a:solidFill>
                <a:latin typeface="Arial"/>
                <a:cs typeface="Arial"/>
              </a:rPr>
              <a:t>·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+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Q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/>
                <a:cs typeface="Arial"/>
              </a:rPr>
              <a:t>м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7842" y="5394767"/>
            <a:ext cx="79642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этого уравнения выразим</a:t>
            </a:r>
            <a:r>
              <a:rPr lang="en-GB" sz="2000" b="1" i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(</a:t>
            </a:r>
            <a:r>
              <a:rPr lang="en-US" sz="2000" b="1" i="1" dirty="0" err="1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000" b="1" i="1" baseline="-25000" dirty="0" err="1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000" b="1" i="1" dirty="0">
                <a:solidFill>
                  <a:srgbClr val="9900FF"/>
                </a:solidFill>
                <a:latin typeface="Arial"/>
                <a:cs typeface="Arial"/>
              </a:rPr>
              <a:t>+</a:t>
            </a:r>
            <a:r>
              <a:rPr lang="en-US" sz="2000" b="1" i="1" dirty="0">
                <a:solidFill>
                  <a:srgbClr val="9900FF"/>
                </a:solidFill>
                <a:latin typeface="Arial"/>
                <a:cs typeface="Arial"/>
              </a:rPr>
              <a:t>Q</a:t>
            </a:r>
            <a:r>
              <a:rPr lang="ru-RU" sz="2000" b="1" i="1" baseline="-25000" dirty="0">
                <a:solidFill>
                  <a:srgbClr val="9900FF"/>
                </a:solidFill>
                <a:latin typeface="Arial"/>
                <a:cs typeface="Arial"/>
              </a:rPr>
              <a:t>м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∆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i="1" dirty="0" err="1" smtClean="0">
                <a:solidFill>
                  <a:srgbClr val="9900FF"/>
                </a:solidFill>
                <a:latin typeface="Arial"/>
                <a:cs typeface="Arial"/>
              </a:rPr>
              <a:t>·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endParaRPr lang="ru-RU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32320" y="5794877"/>
            <a:ext cx="4588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(1500</a:t>
            </a:r>
            <a:r>
              <a:rPr lang="ru-RU" sz="2000" b="1" dirty="0" smtClean="0">
                <a:latin typeface="Arial"/>
                <a:cs typeface="Arial"/>
              </a:rPr>
              <a:t>+1000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000" b="1" dirty="0" smtClean="0">
                <a:latin typeface="Arial"/>
                <a:cs typeface="Arial"/>
              </a:rPr>
              <a:t>·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4187 = 0,06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Дж/с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638980" y="4994657"/>
            <a:ext cx="7617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Дж/с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32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90000"/>
              </a:lnSpc>
            </a:pPr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2. </a:t>
            </a:r>
            <a:r>
              <a:rPr lang="en-GB" sz="2000" b="1" spc="1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Схема</a:t>
            </a:r>
            <a:r>
              <a:rPr lang="en-GB" sz="2000" b="1" spc="1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хранения</a:t>
            </a:r>
            <a:r>
              <a:rPr lang="en-GB" sz="2000" b="1" spc="1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(</a:t>
            </a:r>
            <a:r>
              <a:rPr lang="en-GB" sz="2000" b="1" spc="1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аккумулирования</a:t>
            </a:r>
            <a:r>
              <a:rPr lang="en-GB" sz="2000" b="1" spc="1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) </a:t>
            </a:r>
            <a:r>
              <a:rPr lang="en-GB" sz="2000" b="1" spc="1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энергии</a:t>
            </a:r>
            <a:r>
              <a:rPr lang="en-GB" sz="2000" b="1" spc="1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с </a:t>
            </a:r>
            <a:r>
              <a:rPr lang="en-GB" sz="2000" b="1" spc="1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накачиваемым</a:t>
            </a:r>
            <a:r>
              <a:rPr lang="en-GB" sz="2000" b="1" spc="1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резер</a:t>
            </a:r>
            <a:r>
              <a:rPr lang="en-GB" sz="2000" b="1" spc="-3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вуаром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151452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</a:t>
            </a:r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43948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90000"/>
              </a:lnSpc>
            </a:pP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Крупная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система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аккумулирования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энергии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имеет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верхний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резервуар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содержащий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V </a:t>
            </a:r>
            <a:r>
              <a:rPr lang="en-US" sz="2000" b="1" i="1" dirty="0" smtClean="0">
                <a:latin typeface="Arial"/>
                <a:cs typeface="Arial"/>
              </a:rPr>
              <a:t>=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6,7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млн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м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воды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который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расположен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500 м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выше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нижнего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резервуара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Система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может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выдать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электрическую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сеть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= 1800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В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предположении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отсутствия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потерь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энергии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определит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возможную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продолжительность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работы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spc="25" dirty="0" smtClean="0">
                <a:solidFill>
                  <a:srgbClr val="9900FF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системы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максимальной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мощности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167676"/>
            <a:ext cx="175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31" y="410378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90000"/>
              </a:lnSpc>
            </a:pP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Потенциальная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энергия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этой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воды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равна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массе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умноженной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высоту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(в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мет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рах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 и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ускорение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свободного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падения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т.е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полная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потенциальная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indent="442913" algn="just">
              <a:lnSpc>
                <a:spcPct val="90000"/>
              </a:lnSpc>
            </a:pP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</a:t>
            </a:r>
            <a:r>
              <a:rPr lang="en-US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="1" i="1" baseline="-25000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H2O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·</a:t>
            </a:r>
            <a:r>
              <a:rPr lang="ru-RU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b="1" i="1" dirty="0" err="1" smtClean="0">
                <a:solidFill>
                  <a:srgbClr val="9900FF"/>
                </a:solidFill>
                <a:latin typeface="Arial"/>
                <a:cs typeface="Arial"/>
              </a:rPr>
              <a:t>·g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 </a:t>
            </a:r>
            <a:r>
              <a:rPr lang="en-US" sz="2000" b="1" i="1" dirty="0" smtClean="0">
                <a:latin typeface="Arial"/>
                <a:cs typeface="Arial"/>
              </a:rPr>
              <a:t>=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6,7</a:t>
            </a:r>
            <a:r>
              <a:rPr lang="en-GB" sz="2000" b="1" dirty="0" smtClean="0">
                <a:effectLst/>
                <a:latin typeface="Arial"/>
                <a:ea typeface="Times New Roman"/>
                <a:cs typeface="Arial"/>
              </a:rPr>
              <a:t>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9</a:t>
            </a:r>
            <a:r>
              <a:rPr lang="en-GB" sz="2000" b="1" dirty="0" smtClean="0">
                <a:effectLst/>
                <a:latin typeface="Arial"/>
                <a:ea typeface="Times New Roman"/>
                <a:cs typeface="Arial"/>
              </a:rPr>
              <a:t>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500</a:t>
            </a:r>
            <a:r>
              <a:rPr lang="en-GB" sz="2000" b="1" dirty="0" smtClean="0">
                <a:effectLst/>
                <a:latin typeface="Arial"/>
                <a:ea typeface="Times New Roman"/>
                <a:cs typeface="Arial"/>
              </a:rPr>
              <a:t>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9,81 = 32,8</a:t>
            </a:r>
            <a:r>
              <a:rPr lang="en-GB" sz="2000" b="1" dirty="0" smtClean="0">
                <a:effectLst/>
                <a:latin typeface="Arial"/>
                <a:ea typeface="Times New Roman"/>
                <a:cs typeface="Arial"/>
              </a:rPr>
              <a:t>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12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Дж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</a:p>
          <a:p>
            <a:pPr indent="442913" algn="just">
              <a:lnSpc>
                <a:spcPct val="90000"/>
              </a:lnSpc>
            </a:pP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системы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1800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= 1,8</a:t>
            </a:r>
            <a:r>
              <a:rPr lang="en-GB" sz="2000" b="1" dirty="0" smtClean="0">
                <a:effectLst/>
                <a:latin typeface="Arial"/>
                <a:ea typeface="Times New Roman"/>
                <a:cs typeface="Arial"/>
              </a:rPr>
              <a:t>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9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Дж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/с.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45570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ru-RU" sz="2000" b="1" spc="25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Определим массу воды в верхнем резервуаре: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-3903" y="3743740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H2O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sz="2000" b="1" i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sz="2000" b="1" baseline="-25000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H2O</a:t>
            </a:r>
            <a:r>
              <a:rPr lang="ru-RU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·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V = 1000·6,7·10</a:t>
            </a:r>
            <a:r>
              <a:rPr lang="en-US" sz="2000" b="1" i="1" baseline="30000" dirty="0" smtClean="0">
                <a:solidFill>
                  <a:srgbClr val="9900FF"/>
                </a:solidFill>
                <a:latin typeface="Arial"/>
                <a:cs typeface="Arial"/>
              </a:rPr>
              <a:t>6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 = 6,7·10</a:t>
            </a:r>
            <a:r>
              <a:rPr lang="en-US" sz="2000" b="1" i="1" baseline="30000" dirty="0" smtClean="0">
                <a:solidFill>
                  <a:srgbClr val="9900FF"/>
                </a:solidFill>
                <a:latin typeface="Arial"/>
                <a:cs typeface="Arial"/>
              </a:rPr>
              <a:t>9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 </a:t>
            </a:r>
            <a:r>
              <a:rPr lang="ru-RU" sz="2000" b="1" dirty="0" smtClean="0">
                <a:latin typeface="Arial"/>
                <a:cs typeface="Arial"/>
              </a:rPr>
              <a:t>кг.</a:t>
            </a:r>
            <a:r>
              <a:rPr lang="en-US" sz="2000" b="1" i="1" dirty="0" smtClean="0">
                <a:solidFill>
                  <a:srgbClr val="9900FF"/>
                </a:solidFill>
                <a:latin typeface="Arial"/>
                <a:cs typeface="Arial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3904" y="5581108"/>
            <a:ext cx="91479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/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Следовательно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</a:t>
            </a:r>
            <a:r>
              <a:rPr lang="en-GB" sz="2000" b="1" spc="25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стема</a:t>
            </a:r>
            <a:r>
              <a:rPr lang="en-GB" sz="2000" b="1" spc="25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может</a:t>
            </a:r>
            <a:r>
              <a:rPr lang="en-GB" sz="2000" b="1" spc="25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находиться</a:t>
            </a:r>
            <a:r>
              <a:rPr lang="en-GB" sz="2000" b="1" spc="25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spc="25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эксплуатации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905" y="5981218"/>
            <a:ext cx="91479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en-US" sz="2000" b="1" i="1" spc="25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  = 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</a:t>
            </a:r>
            <a:r>
              <a:rPr lang="ru-RU" sz="2000" b="1" i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</a:t>
            </a:r>
            <a:r>
              <a:rPr lang="en-US" sz="2000" b="1" dirty="0">
                <a:solidFill>
                  <a:srgbClr val="9900FF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Times New Roman"/>
                <a:cs typeface="Arial"/>
              </a:rPr>
              <a:t>: </a:t>
            </a:r>
            <a:r>
              <a:rPr lang="en-US" sz="2000" b="1" dirty="0">
                <a:solidFill>
                  <a:srgbClr val="9900FF"/>
                </a:solidFill>
                <a:latin typeface="Arial"/>
                <a:ea typeface="Times New Roman"/>
                <a:cs typeface="Arial"/>
              </a:rPr>
              <a:t>W = 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32,8</a:t>
            </a:r>
            <a:r>
              <a:rPr lang="en-GB" sz="2000" b="1" spc="30" dirty="0">
                <a:solidFill>
                  <a:prstClr val="black"/>
                </a:solidFill>
                <a:latin typeface="Arial"/>
                <a:ea typeface="Times New Roman"/>
                <a:cs typeface="Arial"/>
              </a:rPr>
              <a:t>·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</a:t>
            </a:r>
            <a:r>
              <a:rPr lang="en-GB" sz="2000" b="1" spc="30" baseline="300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12 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 1,8</a:t>
            </a:r>
            <a:r>
              <a:rPr lang="en-GB" sz="2000" b="1" spc="30" dirty="0">
                <a:solidFill>
                  <a:prstClr val="black"/>
                </a:solidFill>
                <a:latin typeface="Arial"/>
                <a:ea typeface="Times New Roman"/>
                <a:cs typeface="Arial"/>
              </a:rPr>
              <a:t>·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</a:t>
            </a:r>
            <a:r>
              <a:rPr lang="en-GB" sz="2000" b="1" spc="30" baseline="300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9 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ru-RU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18,2</a:t>
            </a:r>
            <a:r>
              <a:rPr lang="en-GB" sz="2000" b="1" spc="30" dirty="0">
                <a:solidFill>
                  <a:prstClr val="black"/>
                </a:solidFill>
                <a:latin typeface="Arial"/>
                <a:ea typeface="Times New Roman"/>
                <a:cs typeface="Arial"/>
              </a:rPr>
              <a:t>·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</a:t>
            </a:r>
            <a:r>
              <a:rPr lang="en-GB" sz="2000" b="1" spc="30" baseline="300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</a:t>
            </a:r>
            <a:r>
              <a:rPr lang="en-GB" sz="2000" b="1" spc="3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с ≈ 5 ч.</a:t>
            </a:r>
            <a:endParaRPr lang="ru-RU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3.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Национальная</a:t>
            </a:r>
            <a:r>
              <a:rPr lang="en-GB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политика</a:t>
            </a:r>
            <a:r>
              <a:rPr lang="en-GB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развитии</a:t>
            </a:r>
            <a:r>
              <a:rPr lang="en-GB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быстрых</a:t>
            </a:r>
            <a:r>
              <a:rPr lang="en-GB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реакторов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2913"/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3.1.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24744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Иногда утверждают, что строительство быстрых реакторов делает страну независимой от импорта урана. Почему это утверждение нуждается в уточнении? Предположим, что страна имеет программу развития ядерной энергетики, целью которой является создание тепловых реакторов мощностью 10 ГВт к 2020 г. Потребности в электроэнергии растут с темпом 3 % в год. Решено строить быстрые реакторы, способные нарабатывать избыточный плутоний в количестве, достаточном при создании нового быстрого реактора за 40 лет, т.е. период удвоения - 40 лет. Каковы будут последствия такого плана?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175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566607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Предположим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20-летний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предыдущей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эксплуатации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тепловых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реакторов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накоплено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плутония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достаточное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ввода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быстрых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реакторов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суммарной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мощностью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ГВт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442913" algn="just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Однако мощность системы быстрых реакторов может нарастать только со скоростью наработки в них плутония для строительства следующих быстрых реакторов.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Эта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скорость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равна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1/40,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2,5 % в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Таким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образом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скорость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быстрых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реакторов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ниже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скорости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роста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потребностей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(3 % в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2913" algn="just"/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расхождение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покрыть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счет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строительства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новых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тепловых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реакторов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увеличится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зависимость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импортируемого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урана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2913" algn="just"/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Даже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быстрый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реактор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имеет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меньший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удвоения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30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необходим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конечный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интервал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времени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замены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тепловых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реакторов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быстрыми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2913" algn="just"/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Потребуется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примерно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периода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удвоения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(60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отказа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импорта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урана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4. </a:t>
            </a:r>
            <a:r>
              <a:rPr lang="en-GB" sz="2000" b="1" spc="35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Увеличение</a:t>
            </a:r>
            <a:r>
              <a:rPr lang="en-GB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sz="2000" b="1" spc="35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мощности</a:t>
            </a:r>
            <a:r>
              <a:rPr lang="en-GB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sz="2000" b="1" spc="35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за</a:t>
            </a:r>
            <a:r>
              <a:rPr lang="ru-RU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счет</a:t>
            </a:r>
            <a:r>
              <a:rPr lang="en-GB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sz="2000" b="1" spc="35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роста</a:t>
            </a:r>
            <a:r>
              <a:rPr lang="en-GB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sz="2000" b="1" spc="35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реактивности</a:t>
            </a:r>
            <a:r>
              <a:rPr lang="ru-RU" sz="2000" b="1" spc="35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реактора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77218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2913"/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4.1.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378898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spc="-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Произошло</a:t>
            </a:r>
            <a:r>
              <a:rPr lang="en-GB" sz="2000" b="1" spc="-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внезапное</a:t>
            </a:r>
            <a:r>
              <a:rPr lang="en-GB" sz="2000" b="1" spc="-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увеличение</a:t>
            </a:r>
            <a:r>
              <a:rPr lang="en-GB" sz="2000" b="1" spc="-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реактивности</a:t>
            </a:r>
            <a:r>
              <a:rPr lang="en-GB" sz="2000" b="1" spc="-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легководного</a:t>
            </a:r>
            <a:r>
              <a:rPr lang="en-GB" sz="2000" b="1" spc="-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1 %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выше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его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критич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еского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состояния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мгновенных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нейтронах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Время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жизни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нейтронов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10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-4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с. 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Наскольк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увелич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ится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0,01 с?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Какие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процессы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могут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остановить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разгон</a:t>
            </a:r>
            <a:r>
              <a:rPr lang="ru-RU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реактора</a:t>
            </a:r>
            <a:r>
              <a:rPr lang="en-GB" sz="2000" b="1" spc="1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?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05" y="3010114"/>
            <a:ext cx="175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04" y="3410224"/>
            <a:ext cx="91363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Реактивность ядерного реактора -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безразмерная величина, характеризующая поведение цепной реакции деления в активной зоне ядерного реактора и выражаемая соотношением: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rho = {{k_{ef}-1} \over k_{ef}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" y="4365104"/>
            <a:ext cx="1671360" cy="79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_{ef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" y="5183626"/>
            <a:ext cx="448409" cy="37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83723" y="5157192"/>
            <a:ext cx="79109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/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эффективный коэффициент размножения нейтронов.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6822" y="5557302"/>
            <a:ext cx="135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Если </a:t>
            </a:r>
          </a:p>
        </p:txBody>
      </p:sp>
      <p:pic>
        <p:nvPicPr>
          <p:cNvPr id="1030" name="Picture 6" descr="\rho=0, k_{ef}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807" y="5590214"/>
            <a:ext cx="1938854" cy="33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275856" y="5545767"/>
            <a:ext cx="5868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solidFill>
                  <a:srgbClr val="252525"/>
                </a:solidFill>
                <a:effectLst/>
                <a:latin typeface="Arial"/>
              </a:rPr>
              <a:t>, то нейтронная мощность не изменяется. 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-5306" y="5877272"/>
            <a:ext cx="91493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ru-RU" sz="2000" b="1" dirty="0">
                <a:solidFill>
                  <a:srgbClr val="252525"/>
                </a:solidFill>
                <a:latin typeface="Arial"/>
              </a:rPr>
              <a:t>Такое состояние реактора называют критическим.</a:t>
            </a:r>
            <a:endParaRPr lang="ru-RU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8194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endParaRPr lang="ru-RU" dirty="0"/>
          </a:p>
        </p:txBody>
      </p:sp>
      <p:pic>
        <p:nvPicPr>
          <p:cNvPr id="2050" name="Picture 2" descr="\rho&gt;0, k_{ef}&gt;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54" y="474136"/>
            <a:ext cx="1448290" cy="24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369332"/>
            <a:ext cx="685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0" dirty="0" smtClean="0">
                <a:solidFill>
                  <a:srgbClr val="252525"/>
                </a:solidFill>
                <a:effectLst/>
                <a:latin typeface="Arial"/>
              </a:rPr>
              <a:t>, то нейтронная мощность увеличивается. 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8256" y="723842"/>
            <a:ext cx="9162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52525"/>
                </a:solidFill>
                <a:latin typeface="Arial"/>
              </a:rPr>
              <a:t>Такое состояние реактора называют надкритическим.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116039"/>
            <a:ext cx="8194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i="0" dirty="0" smtClean="0">
                <a:solidFill>
                  <a:srgbClr val="252525"/>
                </a:solidFill>
                <a:effectLst/>
                <a:latin typeface="Arial"/>
              </a:rPr>
              <a:t>Если</a:t>
            </a:r>
            <a:endParaRPr lang="ru-RU" sz="2000" b="1" dirty="0"/>
          </a:p>
        </p:txBody>
      </p:sp>
      <p:pic>
        <p:nvPicPr>
          <p:cNvPr id="2052" name="Picture 4" descr="\rho&lt;0, k_{ef}&lt;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54" y="1220843"/>
            <a:ext cx="1466545" cy="25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92340" y="1131271"/>
            <a:ext cx="6851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solidFill>
                  <a:srgbClr val="252525"/>
                </a:solidFill>
                <a:effectLst/>
                <a:latin typeface="Arial"/>
              </a:rPr>
              <a:t>, то нейтронная мощность уменьшается.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9128" y="1473696"/>
            <a:ext cx="9153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252525"/>
                </a:solidFill>
                <a:latin typeface="Arial"/>
              </a:rPr>
              <a:t>Такое </a:t>
            </a:r>
            <a:r>
              <a:rPr lang="ru-RU" sz="2000" b="1" dirty="0">
                <a:solidFill>
                  <a:srgbClr val="252525"/>
                </a:solidFill>
                <a:latin typeface="Arial"/>
              </a:rPr>
              <a:t>состояние реактора называют подкритическим.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988840"/>
            <a:ext cx="2915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задачи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564" y="2401355"/>
            <a:ext cx="9148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увеличится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indent="442913" algn="just"/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1,01</a:t>
            </a:r>
            <a:r>
              <a:rPr lang="ru-RU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1/0,01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=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1,01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100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= 2,7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0,01 с. 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indent="442913" algn="just"/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такое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увеличение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реактивности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будет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остановлено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расплавления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образовавшийся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водяной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пар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несколько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сотых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долей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секунды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разрушит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и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разбросает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замедлитель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самым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остановив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цепную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реакцию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8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8028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5.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Снятие</a:t>
            </a:r>
            <a:r>
              <a:rPr lang="en-GB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остаточного</a:t>
            </a:r>
            <a:r>
              <a:rPr lang="en-GB" sz="2000" b="1" spc="-2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-2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4993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</a:t>
            </a:r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12474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PWR с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мощностью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4000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выведен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эксплуатации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Используя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данные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5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определить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остаточного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1000 ч и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год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после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останов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21" y="234888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Таблица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5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1.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остаточного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после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остановки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PWR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004622"/>
              </p:ext>
            </p:extLst>
          </p:nvPr>
        </p:nvGraphicFramePr>
        <p:xfrm>
          <a:off x="179512" y="3104976"/>
          <a:ext cx="885698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56886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Время после остановки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Мощность реактора в момент остановки, %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с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6,5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 с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5,1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 с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1000 с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ч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1,4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 ч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0,75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 = 4,17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сут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0,33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1000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= 1,39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мес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0,11</a:t>
                      </a:r>
                    </a:p>
                  </a:txBody>
                  <a:tcPr marL="25400" marR="2540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8760 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 = 1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0,023</a:t>
                      </a: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9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175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5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находим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что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1000 ч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остаточного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0,11 %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номинальной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Следовательно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остаточного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1000 ч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составит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639321"/>
              </p:ext>
            </p:extLst>
          </p:nvPr>
        </p:nvGraphicFramePr>
        <p:xfrm>
          <a:off x="539551" y="2038499"/>
          <a:ext cx="2376265" cy="690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Формула" r:id="rId3" imgW="1345616" imgH="393529" progId="Equation.3">
                  <p:embed/>
                </p:oleObj>
              </mc:Choice>
              <mc:Fallback>
                <p:oleObj name="Формула" r:id="rId3" imgW="1345616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1" y="2038499"/>
                        <a:ext cx="2376265" cy="6909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271288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Аналогично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по табл. 5.1 находим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что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год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остаточного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0,023 %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номинальной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т.е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получим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следующее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значение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оста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точного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тепловыделения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485222"/>
              </p:ext>
            </p:extLst>
          </p:nvPr>
        </p:nvGraphicFramePr>
        <p:xfrm>
          <a:off x="611560" y="4089015"/>
          <a:ext cx="2448272" cy="660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Формула" r:id="rId5" imgW="1447172" imgH="393529" progId="Equation.3">
                  <p:embed/>
                </p:oleObj>
              </mc:Choice>
              <mc:Fallback>
                <p:oleObj name="Формула" r:id="rId5" imgW="1447172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89015"/>
                        <a:ext cx="2448272" cy="6603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10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26" y="476672"/>
            <a:ext cx="9140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6.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Загрузка</a:t>
            </a:r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реакторы</a:t>
            </a:r>
            <a:r>
              <a:rPr lang="ru-RU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 на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тепловы</a:t>
            </a:r>
            <a:r>
              <a:rPr lang="ru-RU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  <a:cs typeface="Arial" panose="020B0604020202020204" pitchFamily="34" charset="0"/>
              </a:rPr>
              <a:t>х нейтронах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76782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</a:t>
            </a:r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26" y="1213008"/>
            <a:ext cx="91402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Используя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данные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6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оценить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потребность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обогащенном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создания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системы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реакторов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AGR и PWR с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суммарной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электрической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мощностью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10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23599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Таблица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6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Объемные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и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линейные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плотности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реакторах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различного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типа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62689"/>
              </p:ext>
            </p:extLst>
          </p:nvPr>
        </p:nvGraphicFramePr>
        <p:xfrm>
          <a:off x="107504" y="2943876"/>
          <a:ext cx="8928990" cy="339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080120"/>
                <a:gridCol w="720080"/>
                <a:gridCol w="936104"/>
                <a:gridCol w="792088"/>
                <a:gridCol w="864096"/>
                <a:gridCol w="1152128"/>
                <a:gridCol w="1152128"/>
                <a:gridCol w="1296142"/>
              </a:tblGrid>
              <a:tr h="142122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Тип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реактора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Название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Тепловая Мощность Мвт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Диаметр активной зоны, м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Высота активной зоны, м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Объем активной зоны, м</a:t>
                      </a:r>
                      <a:r>
                        <a:rPr lang="ru-RU" sz="1400" b="1" baseline="30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Средняя плотность энерговыделения топлива, Мвт/м</a:t>
                      </a:r>
                      <a:r>
                        <a:rPr lang="ru-RU" sz="1400" b="1" baseline="30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Средняя плотность энерговыделения топлива, Мвт/т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Средняя линейная плотность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энерговыделения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топлива, Вт/м</a:t>
                      </a:r>
                    </a:p>
                  </a:txBody>
                  <a:tcPr marL="25400" marR="25400" marT="0" marB="0" vert="vert270"/>
                </a:tc>
              </a:tr>
              <a:tr h="432048">
                <a:tc rowSpan="3">
                  <a:txBody>
                    <a:bodyPr/>
                    <a:lstStyle/>
                    <a:p>
                      <a:r>
                        <a:rPr lang="ru-RU" sz="1600" b="1" spc="-60" baseline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Magnox</a:t>
                      </a:r>
                      <a:endParaRPr lang="ru-RU" sz="1600" b="1" spc="-6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Calder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Hall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225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9,45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6,4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449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_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_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Вadwell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538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12,19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7,82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913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0,59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2,20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26,2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GB" sz="1600" b="1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Ifa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1875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17,37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9,14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2166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0,865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3,15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33,0</a:t>
                      </a:r>
                    </a:p>
                  </a:txBody>
                  <a:tcPr marL="25400" marR="2540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AGR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Hinkley В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9,1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8,3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540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2,78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16,9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Hartlepool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1507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9,3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8,2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557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11,5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16,1</a:t>
                      </a: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80112" y="169277"/>
            <a:ext cx="3563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Продолжение т</a:t>
            </a:r>
            <a:r>
              <a:rPr lang="en-GB" sz="20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абл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6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519547"/>
              </p:ext>
            </p:extLst>
          </p:nvPr>
        </p:nvGraphicFramePr>
        <p:xfrm>
          <a:off x="107505" y="736566"/>
          <a:ext cx="8928990" cy="4996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864096"/>
                <a:gridCol w="936104"/>
                <a:gridCol w="936104"/>
                <a:gridCol w="792088"/>
                <a:gridCol w="864096"/>
                <a:gridCol w="1152128"/>
                <a:gridCol w="1152128"/>
                <a:gridCol w="1296142"/>
              </a:tblGrid>
              <a:tr h="142122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Тип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реактора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Название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Тепловая Мощность Мвт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Диаметр активной зоны, м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Высота активной зоны, м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Объем активной зоны, м</a:t>
                      </a:r>
                      <a:r>
                        <a:rPr lang="ru-RU" sz="1400" b="1" baseline="30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Средняя плотность энерговыделения топлива, Мвт/м</a:t>
                      </a:r>
                      <a:r>
                        <a:rPr lang="ru-RU" sz="1400" b="1" baseline="30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Средняя плотность энерговыделения топлива, Мвт/т</a:t>
                      </a:r>
                    </a:p>
                  </a:txBody>
                  <a:tcPr marL="25400" marR="2540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Средняя линейная плотность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энерговыделения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топлива, Вт/м</a:t>
                      </a:r>
                    </a:p>
                  </a:txBody>
                  <a:tcPr marL="25400" marR="25400" marT="0" marB="0" vert="vert270"/>
                </a:tc>
              </a:tr>
              <a:tr h="283622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HWR</a:t>
                      </a:r>
                    </a:p>
                  </a:txBody>
                  <a:tcPr marL="25400" marR="2540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CANDU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3425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7,74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5,94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12,2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26,4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27,9</a:t>
                      </a:r>
                    </a:p>
                  </a:txBody>
                  <a:tcPr marL="25400" marR="2540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LWR</a:t>
                      </a:r>
                    </a:p>
                  </a:txBody>
                  <a:tcPr marL="25400" marR="254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PWR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3800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3,81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38,8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17,5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BWR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3800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5,01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3,81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24,6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25400" marR="2540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LWR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PWR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3800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3,81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38,8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17,5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BWR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3800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5,01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3,81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24,6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25400" marR="2540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РБМК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Чернобыльская АЭС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3140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11,8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7,0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765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4,10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15,4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14,31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SGHWR („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Уинфрит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")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308,2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3,12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3,66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14,3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15,8</a:t>
                      </a:r>
                    </a:p>
                  </a:txBody>
                  <a:tcPr marL="25400" marR="25400" marT="0" marB="0" anchor="ctr"/>
                </a:tc>
              </a:tr>
              <a:tr h="5112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Быст-рые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реак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-торы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Pfcenix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563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1,39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0,85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1,38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406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149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27,0</a:t>
                      </a:r>
                    </a:p>
                  </a:txBody>
                  <a:tcPr marL="25400" marR="2540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PFR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612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1,47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0,91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1,61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380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153</a:t>
                      </a: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27,0</a:t>
                      </a: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175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Примем, что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затраты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составляют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1 т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теплов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мощност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</a:t>
            </a:r>
            <a:r>
              <a:rPr lang="ru-RU" sz="8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реактора</a:t>
            </a:r>
            <a:r>
              <a:rPr lang="en-GB" sz="8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11</a:t>
            </a:r>
            <a:r>
              <a:rPr lang="en-GB" sz="8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и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термодинамическ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эффективност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40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%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endParaRPr lang="ru-RU" sz="2000" b="1" dirty="0" smtClean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indent="442913" algn="just"/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Тогда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потребности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реакторов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типа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AGR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составят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458130"/>
              </p:ext>
            </p:extLst>
          </p:nvPr>
        </p:nvGraphicFramePr>
        <p:xfrm>
          <a:off x="611559" y="1772816"/>
          <a:ext cx="1806213" cy="764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Формула" r:id="rId3" imgW="1054100" imgH="444500" progId="Equation.3">
                  <p:embed/>
                </p:oleObj>
              </mc:Choice>
              <mc:Fallback>
                <p:oleObj name="Формула" r:id="rId3" imgW="10541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59" y="1772816"/>
                        <a:ext cx="1806213" cy="7647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249289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spc="4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Аналогично</a:t>
            </a:r>
            <a:r>
              <a:rPr lang="en-GB" sz="2000" b="1" spc="4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4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spc="4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4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принять</a:t>
            </a:r>
            <a:r>
              <a:rPr lang="en-GB" sz="2000" b="1" spc="4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реакторов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типа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PWR </a:t>
            </a:r>
            <a:r>
              <a:rPr lang="en-GB" sz="2000" b="1" spc="4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термодинамическую</a:t>
            </a:r>
            <a:r>
              <a:rPr lang="en-GB" sz="2000" b="1" spc="4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4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эффективность</a:t>
            </a:r>
            <a:r>
              <a:rPr lang="en-GB" sz="2000" b="1" spc="4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4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равной</a:t>
            </a:r>
            <a:r>
              <a:rPr lang="en-GB" sz="2000" b="1" spc="4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32 %,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потребности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составят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12333"/>
              </p:ext>
            </p:extLst>
          </p:nvPr>
        </p:nvGraphicFramePr>
        <p:xfrm>
          <a:off x="582855" y="3501008"/>
          <a:ext cx="1988887" cy="778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Формула" r:id="rId5" imgW="1143000" imgH="444500" progId="Equation.3">
                  <p:embed/>
                </p:oleObj>
              </mc:Choice>
              <mc:Fallback>
                <p:oleObj name="Формула" r:id="rId5" imgW="11430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855" y="3501008"/>
                        <a:ext cx="1988887" cy="7789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7339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2913" algn="just"/>
            <a:r>
              <a:rPr lang="ru-RU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7.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Температура</a:t>
            </a:r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в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центре</a:t>
            </a:r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реакторного</a:t>
            </a:r>
            <a:r>
              <a:rPr lang="en-GB" sz="20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/>
              </a:rPr>
              <a:t>топлива</a:t>
            </a:r>
            <a:endParaRPr lang="ru-RU" sz="2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7.1</a:t>
            </a:r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8072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Выведите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выражение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для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расчета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температуры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центра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таблет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ки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реакторного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предполагая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что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внутреннее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энерговыделение</a:t>
            </a:r>
            <a:r>
              <a:rPr lang="en-GB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spc="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происходит 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пространстве</a:t>
            </a:r>
            <a:r>
              <a:rPr lang="ru-RU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равно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мерно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а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теплопроводность</a:t>
            </a:r>
            <a:r>
              <a:rPr lang="ru-RU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топлива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зависит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температуры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Твер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дая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таблетка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из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UO</a:t>
            </a:r>
            <a:r>
              <a:rPr lang="en-GB" sz="2000" b="1" spc="20" baseline="-25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имеет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линейную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плотность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энерговыделения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45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/м и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температуру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</a:t>
            </a:r>
            <a:r>
              <a:rPr lang="en-US" sz="2000" b="1" baseline="-25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</a:t>
            </a:r>
            <a:r>
              <a:rPr lang="en-US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600 </a:t>
            </a:r>
            <a:r>
              <a:rPr lang="en-GB" sz="2000" b="1" baseline="30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С.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Коэффициент т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еплопроводност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UO</a:t>
            </a:r>
            <a:r>
              <a:rPr lang="en-GB" sz="2000" b="1" spc="20" baseline="-250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2,7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/(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</a:t>
            </a:r>
            <a:r>
              <a:rPr lang="en-GB" sz="2000" b="1" dirty="0" err="1" smtClean="0">
                <a:effectLst/>
                <a:latin typeface="Arial"/>
                <a:ea typeface="Times New Roman"/>
                <a:cs typeface="Arial"/>
              </a:rPr>
              <a:t>·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Как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температура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будет в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центр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топливной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таблетки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?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38" y="3460938"/>
            <a:ext cx="175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 algn="just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502" y="3717032"/>
            <a:ext cx="91455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</a:t>
            </a:r>
            <a:r>
              <a:rPr lang="ru-RU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усть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линейная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плотность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энерговыделения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летки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т.е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полная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энергия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получаемая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с 1 м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составляет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 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/м).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2432" y="4448188"/>
            <a:ext cx="91564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Тогда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скорость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энерговыделения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пределах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радиуса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составит: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92166"/>
              </p:ext>
            </p:extLst>
          </p:nvPr>
        </p:nvGraphicFramePr>
        <p:xfrm>
          <a:off x="539552" y="4941168"/>
          <a:ext cx="1008112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Формула" r:id="rId3" imgW="482391" imgH="482391" progId="Equation.3">
                  <p:embed/>
                </p:oleObj>
              </mc:Choice>
              <mc:Fallback>
                <p:oleObj name="Формула" r:id="rId3" imgW="482391" imgH="48239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941168"/>
                        <a:ext cx="1008112" cy="100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-11027" y="5891072"/>
            <a:ext cx="5447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скольку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произведенная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энергия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пропорциональна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объему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топлива</a:t>
            </a:r>
            <a:r>
              <a:rPr lang="en-GB" sz="2000" b="1" spc="3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52" y="4848298"/>
            <a:ext cx="1512168" cy="198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1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стационарном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состоянии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выделившаяся энергия</a:t>
            </a:r>
            <a:r>
              <a:rPr lang="en-GB" sz="2000" b="1" spc="1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1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отво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дится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за счет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теплопроводност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 </a:t>
            </a:r>
            <a:r>
              <a:rPr lang="en-US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UO</a:t>
            </a:r>
            <a:r>
              <a:rPr lang="ru-RU" sz="2000" b="1" baseline="-25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с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цилиндрической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радиусом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</a:t>
            </a:r>
            <a:r>
              <a:rPr lang="en-GB" sz="2000" b="1" i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т.е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скоростью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3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равной</a:t>
            </a:r>
            <a:r>
              <a:rPr lang="ru-RU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89315"/>
              </p:ext>
            </p:extLst>
          </p:nvPr>
        </p:nvGraphicFramePr>
        <p:xfrm>
          <a:off x="539552" y="1219286"/>
          <a:ext cx="1584176" cy="810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Формула" r:id="rId3" imgW="837836" imgH="431613" progId="Equation.3">
                  <p:embed/>
                </p:oleObj>
              </mc:Choice>
              <mc:Fallback>
                <p:oleObj name="Формула" r:id="rId3" imgW="837836" imgH="43161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219286"/>
                        <a:ext cx="1584176" cy="8100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202417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где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-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коэффициент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теплопроводности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 -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6393" y="2446312"/>
            <a:ext cx="5688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2913" algn="just"/>
            <a:r>
              <a:rPr lang="ru-RU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 этом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можно записать выражение</a:t>
            </a:r>
            <a:r>
              <a:rPr lang="en-GB" sz="2000" b="1" spc="3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904519"/>
              </p:ext>
            </p:extLst>
          </p:nvPr>
        </p:nvGraphicFramePr>
        <p:xfrm>
          <a:off x="539551" y="2846422"/>
          <a:ext cx="2288359" cy="762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Формула" r:id="rId5" imgW="1282700" imgH="431800" progId="Equation.3">
                  <p:embed/>
                </p:oleObj>
              </mc:Choice>
              <mc:Fallback>
                <p:oleObj name="Формула" r:id="rId5" imgW="12827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1" y="2846422"/>
                        <a:ext cx="2288359" cy="7627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3429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Решая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это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уравнение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получ</a:t>
            </a:r>
            <a:r>
              <a:rPr lang="ru-RU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зависимость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температуры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5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радиуса</a:t>
            </a:r>
            <a:r>
              <a:rPr lang="en-GB" sz="2000" b="1" spc="25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352587"/>
              </p:ext>
            </p:extLst>
          </p:nvPr>
        </p:nvGraphicFramePr>
        <p:xfrm>
          <a:off x="539552" y="3884079"/>
          <a:ext cx="3096345" cy="858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8" name="Формула" r:id="rId7" imgW="1752600" imgH="482600" progId="Equation.3">
                  <p:embed/>
                </p:oleObj>
              </mc:Choice>
              <mc:Fallback>
                <p:oleObj name="Формула" r:id="rId7" imgW="17526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884079"/>
                        <a:ext cx="3096345" cy="8582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472514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емпература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центр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 таблетки топлива будет максимальной: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567307"/>
              </p:ext>
            </p:extLst>
          </p:nvPr>
        </p:nvGraphicFramePr>
        <p:xfrm>
          <a:off x="611560" y="5013176"/>
          <a:ext cx="1944216" cy="642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9" name="Формула" r:id="rId9" imgW="1180588" imgH="393529" progId="Equation.3">
                  <p:embed/>
                </p:oleObj>
              </mc:Choice>
              <mc:Fallback>
                <p:oleObj name="Формула" r:id="rId9" imgW="1180588" imgH="39352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013176"/>
                        <a:ext cx="1944216" cy="6428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0" y="566124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где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</a:t>
            </a:r>
            <a:r>
              <a:rPr lang="en-GB" sz="2000" b="1" i="1" baseline="-25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-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поверхности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таблетки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 = 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5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азность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температур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i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</a:t>
            </a:r>
            <a:r>
              <a:rPr lang="en-GB" sz="2000" b="1" baseline="-2500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max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– 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</a:t>
            </a:r>
            <a:r>
              <a:rPr lang="en-GB" sz="2000" b="1" i="1" baseline="-2500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</a:t>
            </a:r>
            <a:r>
              <a:rPr lang="en-GB" sz="2000" b="1" i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зависит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диаметра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таблетки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если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энерговыделение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определяется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через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линейн</a:t>
            </a:r>
            <a:r>
              <a:rPr lang="ru-RU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ую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скорост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ь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24744"/>
            <a:ext cx="277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2913" algn="just"/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задачи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524854"/>
            <a:ext cx="6817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2913" algn="just"/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Используя данные из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услови</a:t>
            </a:r>
            <a:r>
              <a:rPr lang="ru-RU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я</a:t>
            </a:r>
            <a:r>
              <a:rPr lang="en-GB" sz="2000" b="1" spc="20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spc="20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зада</a:t>
            </a:r>
            <a:r>
              <a:rPr lang="en-GB" sz="2000" b="1" dirty="0" err="1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чи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получи</a:t>
            </a:r>
            <a:r>
              <a:rPr lang="en-GB" sz="2000" b="1" dirty="0" smtClean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706207"/>
              </p:ext>
            </p:extLst>
          </p:nvPr>
        </p:nvGraphicFramePr>
        <p:xfrm>
          <a:off x="584263" y="1924964"/>
          <a:ext cx="3316052" cy="63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Формула" r:id="rId3" imgW="2171700" imgH="419100" progId="Equation.3">
                  <p:embed/>
                </p:oleObj>
              </mc:Choice>
              <mc:Fallback>
                <p:oleObj name="Формула" r:id="rId3" imgW="21717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63" y="1924964"/>
                        <a:ext cx="3316052" cy="6399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45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48" y="369332"/>
            <a:ext cx="91378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8. </a:t>
            </a:r>
            <a:r>
              <a:rPr lang="en-GB" sz="2000" b="1" dirty="0" err="1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Показатель</a:t>
            </a:r>
            <a:r>
              <a:rPr lang="en-GB" sz="20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качества</a:t>
            </a:r>
            <a:r>
              <a:rPr lang="en-GB" sz="2000" b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реакторного</a:t>
            </a:r>
            <a:r>
              <a:rPr lang="en-GB" sz="2000" b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теплоносителя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48" y="789674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8.1</a:t>
            </a:r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340917"/>
              </p:ext>
            </p:extLst>
          </p:nvPr>
        </p:nvGraphicFramePr>
        <p:xfrm>
          <a:off x="539552" y="1607978"/>
          <a:ext cx="1440160" cy="80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Формула" r:id="rId3" imgW="812447" imgH="457002" progId="Equation.3">
                  <p:embed/>
                </p:oleObj>
              </mc:Choice>
              <mc:Fallback>
                <p:oleObj name="Формула" r:id="rId3" imgW="812447" imgH="45700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607978"/>
                        <a:ext cx="1440160" cy="806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48" y="1186659"/>
            <a:ext cx="91378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spc="35" dirty="0" err="1">
                <a:latin typeface="Arial" pitchFamily="34" charset="0"/>
                <a:ea typeface="Times New Roman"/>
                <a:cs typeface="Arial" pitchFamily="34" charset="0"/>
              </a:rPr>
              <a:t>Показатель</a:t>
            </a:r>
            <a:r>
              <a:rPr lang="en-GB" sz="2000" b="1" spc="3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5" dirty="0" err="1">
                <a:latin typeface="Arial" pitchFamily="34" charset="0"/>
                <a:ea typeface="Times New Roman"/>
                <a:cs typeface="Arial" pitchFamily="34" charset="0"/>
              </a:rPr>
              <a:t>качества</a:t>
            </a:r>
            <a:r>
              <a:rPr lang="en-GB" sz="2000" b="1" spc="3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5" dirty="0" err="1">
                <a:latin typeface="Arial" pitchFamily="34" charset="0"/>
                <a:ea typeface="Times New Roman"/>
                <a:cs typeface="Arial" pitchFamily="34" charset="0"/>
              </a:rPr>
              <a:t>реакторного</a:t>
            </a:r>
            <a:r>
              <a:rPr lang="en-GB" sz="2000" b="1" spc="3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5" dirty="0" err="1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234888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Получите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это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выражение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из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отношения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мощности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прокачку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spc="20" dirty="0">
                <a:latin typeface="Arial" pitchFamily="34" charset="0"/>
                <a:ea typeface="Times New Roman"/>
                <a:cs typeface="Arial" pitchFamily="34" charset="0"/>
              </a:rPr>
              <a:t>Р 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к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мощ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ности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тепловыделения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постоянном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подогрев</a:t>
            </a:r>
            <a:r>
              <a:rPr lang="ru-RU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ании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на величину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ΔТ</a:t>
            </a:r>
            <a:r>
              <a:rPr lang="ru-RU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48" y="3482483"/>
            <a:ext cx="1757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7890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spc="40" dirty="0" err="1">
                <a:latin typeface="Arial" pitchFamily="34" charset="0"/>
                <a:ea typeface="Times New Roman"/>
                <a:cs typeface="Arial" pitchFamily="34" charset="0"/>
              </a:rPr>
              <a:t>Падение</a:t>
            </a:r>
            <a:r>
              <a:rPr lang="en-GB" sz="2000" b="1" spc="4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40" dirty="0" err="1">
                <a:latin typeface="Arial" pitchFamily="34" charset="0"/>
                <a:ea typeface="Times New Roman"/>
                <a:cs typeface="Arial" pitchFamily="34" charset="0"/>
              </a:rPr>
              <a:t>давления</a:t>
            </a:r>
            <a:r>
              <a:rPr lang="en-GB" sz="2000" b="1" spc="4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40" dirty="0" err="1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b="1" spc="4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ΔР</a:t>
            </a:r>
            <a:r>
              <a:rPr lang="en-GB" sz="2000" b="1" spc="40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spc="40" dirty="0" err="1">
                <a:latin typeface="Arial" pitchFamily="34" charset="0"/>
                <a:ea typeface="Times New Roman"/>
                <a:cs typeface="Arial" pitchFamily="34" charset="0"/>
              </a:rPr>
              <a:t>проходящего</a:t>
            </a:r>
            <a:r>
              <a:rPr lang="en-GB" sz="2000" b="1" spc="4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40" dirty="0" err="1">
                <a:latin typeface="Arial" pitchFamily="34" charset="0"/>
                <a:ea typeface="Times New Roman"/>
                <a:cs typeface="Arial" pitchFamily="34" charset="0"/>
              </a:rPr>
              <a:t>через</a:t>
            </a:r>
            <a:r>
              <a:rPr lang="en-GB" sz="2000" b="1" spc="4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40" dirty="0" err="1">
                <a:latin typeface="Arial" pitchFamily="34" charset="0"/>
                <a:ea typeface="Times New Roman"/>
                <a:cs typeface="Arial" pitchFamily="34" charset="0"/>
              </a:rPr>
              <a:t>ка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нал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диаметром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D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длиной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L,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составляет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874606"/>
              </p:ext>
            </p:extLst>
          </p:nvPr>
        </p:nvGraphicFramePr>
        <p:xfrm>
          <a:off x="578395" y="4496926"/>
          <a:ext cx="2137555" cy="804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Формула" r:id="rId5" imgW="1257300" imgH="469900" progId="Equation.3">
                  <p:embed/>
                </p:oleObj>
              </mc:Choice>
              <mc:Fallback>
                <p:oleObj name="Формула" r:id="rId5" imgW="1257300" imgH="469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395" y="4496926"/>
                        <a:ext cx="2137555" cy="8042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148" y="5373216"/>
            <a:ext cx="9137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где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W -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расход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А -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площадь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проходного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сечения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канала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коэф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фициент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трения</a:t>
            </a:r>
            <a:r>
              <a:rPr lang="ru-RU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плотность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ru-RU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5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К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оэф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фициент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трения</a:t>
            </a:r>
            <a:r>
              <a:rPr lang="ru-RU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для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турбулентного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потока</a:t>
            </a:r>
            <a:r>
              <a:rPr lang="ru-RU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жидкости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пропорционален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величине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024041"/>
              </p:ext>
            </p:extLst>
          </p:nvPr>
        </p:nvGraphicFramePr>
        <p:xfrm>
          <a:off x="611560" y="980728"/>
          <a:ext cx="129614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Формула" r:id="rId3" imgW="685502" imgH="495085" progId="Equation.3">
                  <p:embed/>
                </p:oleObj>
              </mc:Choice>
              <mc:Fallback>
                <p:oleObj name="Формула" r:id="rId3" imgW="685502" imgH="49508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980728"/>
                        <a:ext cx="1296144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844824"/>
            <a:ext cx="3623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прокачку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665087"/>
              </p:ext>
            </p:extLst>
          </p:nvPr>
        </p:nvGraphicFramePr>
        <p:xfrm>
          <a:off x="3623236" y="1693794"/>
          <a:ext cx="1224136" cy="702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Формула" r:id="rId5" imgW="622030" imgH="355446" progId="Equation.3">
                  <p:embed/>
                </p:oleObj>
              </mc:Choice>
              <mc:Fallback>
                <p:oleObj name="Формула" r:id="rId5" imgW="622030" imgH="35544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236" y="1693794"/>
                        <a:ext cx="1224136" cy="7021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931933" y="1844824"/>
            <a:ext cx="383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определяется из уравнения: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39217"/>
              </p:ext>
            </p:extLst>
          </p:nvPr>
        </p:nvGraphicFramePr>
        <p:xfrm>
          <a:off x="561949" y="2246719"/>
          <a:ext cx="2065835" cy="801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Формула" r:id="rId7" imgW="1231366" imgH="482391" progId="Equation.3">
                  <p:embed/>
                </p:oleObj>
              </mc:Choice>
              <mc:Fallback>
                <p:oleObj name="Формула" r:id="rId7" imgW="1231366" imgH="48239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49" y="2246719"/>
                        <a:ext cx="2065835" cy="8019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2967335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тепловыделения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Q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можно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определить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расход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W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теплоем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кость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GB" sz="2000" b="1" i="1" spc="15" baseline="-25000" dirty="0" err="1" smtClean="0"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разность температур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l-GR" sz="2000" b="1" i="1" spc="15" dirty="0" smtClean="0"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spc="15" dirty="0" smtClean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 на входе и выходе из канала реактора</a:t>
            </a:r>
            <a:r>
              <a:rPr lang="en-GB" sz="2000" b="1" spc="15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6920"/>
              </p:ext>
            </p:extLst>
          </p:nvPr>
        </p:nvGraphicFramePr>
        <p:xfrm>
          <a:off x="611560" y="3933056"/>
          <a:ext cx="1872208" cy="488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0" name="Формула" r:id="rId9" imgW="812447" imgH="215806" progId="Equation.3">
                  <p:embed/>
                </p:oleObj>
              </mc:Choice>
              <mc:Fallback>
                <p:oleObj name="Формула" r:id="rId9" imgW="812447" imgH="2158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933056"/>
                        <a:ext cx="1872208" cy="4880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0" y="443711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Подставим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величину </a:t>
            </a:r>
            <a:r>
              <a:rPr lang="en-US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из </a:t>
            </a:r>
            <a:r>
              <a:rPr lang="ru-RU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последне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го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уравнения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подставить в уравнение </a:t>
            </a:r>
            <a:r>
              <a:rPr lang="en-GB" sz="2000" b="1" spc="25" dirty="0" err="1" smtClean="0">
                <a:latin typeface="Arial" pitchFamily="34" charset="0"/>
                <a:ea typeface="Times New Roman"/>
                <a:cs typeface="Arial" pitchFamily="34" charset="0"/>
              </a:rPr>
              <a:t>для</a:t>
            </a:r>
            <a:r>
              <a:rPr lang="en-GB" sz="2000" b="1" spc="25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5" dirty="0" err="1">
                <a:latin typeface="Arial" pitchFamily="34" charset="0"/>
                <a:ea typeface="Times New Roman"/>
                <a:cs typeface="Arial" pitchFamily="34" charset="0"/>
              </a:rPr>
              <a:t>мощности</a:t>
            </a:r>
            <a:r>
              <a:rPr lang="en-GB" sz="2000" b="1" spc="2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5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spc="2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5" dirty="0" err="1">
                <a:latin typeface="Arial" pitchFamily="34" charset="0"/>
                <a:ea typeface="Times New Roman"/>
                <a:cs typeface="Arial" pitchFamily="34" charset="0"/>
              </a:rPr>
              <a:t>прокачку</a:t>
            </a:r>
            <a:r>
              <a:rPr lang="ru-RU" sz="2000" b="1" spc="2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spc="25" dirty="0" smtClean="0"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ru-RU" sz="2000" b="1" spc="25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643213"/>
              </p:ext>
            </p:extLst>
          </p:nvPr>
        </p:nvGraphicFramePr>
        <p:xfrm>
          <a:off x="611560" y="5124215"/>
          <a:ext cx="2664296" cy="85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Формула" r:id="rId11" imgW="1651000" imgH="533400" progId="Equation.3">
                  <p:embed/>
                </p:oleObj>
              </mc:Choice>
              <mc:Fallback>
                <p:oleObj name="Формула" r:id="rId11" imgW="1651000" imgH="533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124215"/>
                        <a:ext cx="2664296" cy="859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45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18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Коэффициент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трения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пропорционален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величине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366752"/>
              </p:ext>
            </p:extLst>
          </p:nvPr>
        </p:nvGraphicFramePr>
        <p:xfrm>
          <a:off x="539552" y="769441"/>
          <a:ext cx="2952328" cy="84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3" name="Формула" r:id="rId3" imgW="1790700" imgH="508000" progId="Equation.3">
                  <p:embed/>
                </p:oleObj>
              </mc:Choice>
              <mc:Fallback>
                <p:oleObj name="Формула" r:id="rId3" imgW="1790700" imgH="508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769441"/>
                        <a:ext cx="2952328" cy="842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55679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Тогда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spc="2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20" dirty="0" err="1" smtClean="0">
                <a:latin typeface="Arial" pitchFamily="34" charset="0"/>
                <a:ea typeface="Times New Roman"/>
                <a:cs typeface="Arial" pitchFamily="34" charset="0"/>
              </a:rPr>
              <a:t>прокачку</a:t>
            </a:r>
            <a:r>
              <a:rPr lang="ru-RU" sz="2000" b="1" spc="20" dirty="0" smtClean="0">
                <a:latin typeface="Arial" pitchFamily="34" charset="0"/>
                <a:ea typeface="Times New Roman"/>
                <a:cs typeface="Arial" pitchFamily="34" charset="0"/>
              </a:rPr>
              <a:t> теплоносителя</a:t>
            </a:r>
            <a:r>
              <a:rPr lang="en-GB" sz="2000" b="1" spc="20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spc="20" dirty="0">
                <a:latin typeface="Arial" pitchFamily="34" charset="0"/>
                <a:ea typeface="Times New Roman"/>
                <a:cs typeface="Arial" pitchFamily="34" charset="0"/>
              </a:rPr>
              <a:t>Р </a:t>
            </a:r>
            <a:r>
              <a:rPr lang="ru-RU" sz="2000" b="1" spc="20" dirty="0" smtClean="0">
                <a:latin typeface="Arial" pitchFamily="34" charset="0"/>
                <a:ea typeface="Times New Roman"/>
                <a:cs typeface="Arial" pitchFamily="34" charset="0"/>
              </a:rPr>
              <a:t>будет </a:t>
            </a:r>
            <a:r>
              <a:rPr lang="en-GB" sz="2000" b="1" spc="20" dirty="0" err="1" smtClean="0">
                <a:latin typeface="Arial" pitchFamily="34" charset="0"/>
                <a:ea typeface="Times New Roman"/>
                <a:cs typeface="Arial" pitchFamily="34" charset="0"/>
              </a:rPr>
              <a:t>пропорциональна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04684"/>
              </p:ext>
            </p:extLst>
          </p:nvPr>
        </p:nvGraphicFramePr>
        <p:xfrm>
          <a:off x="611560" y="2118241"/>
          <a:ext cx="2664296" cy="878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Формула" r:id="rId5" imgW="1497950" imgH="495085" progId="Equation.3">
                  <p:embed/>
                </p:oleObj>
              </mc:Choice>
              <mc:Fallback>
                <p:oleObj name="Формула" r:id="rId5" imgW="1497950" imgH="49508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118241"/>
                        <a:ext cx="2664296" cy="8787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299695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Если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размеры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канала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L, A, D,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Q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разность температур теплоносителя на входе и выходе из канала реактора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ΔT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заданы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то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его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прокачку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будет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минимальна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когда</a:t>
            </a:r>
            <a:r>
              <a:rPr lang="en-GB" sz="2000" b="1" spc="3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30" dirty="0" err="1">
                <a:latin typeface="Arial" pitchFamily="34" charset="0"/>
                <a:ea typeface="Times New Roman"/>
                <a:cs typeface="Arial" pitchFamily="34" charset="0"/>
              </a:rPr>
              <a:t>отношение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251314"/>
              </p:ext>
            </p:extLst>
          </p:nvPr>
        </p:nvGraphicFramePr>
        <p:xfrm>
          <a:off x="539552" y="4056111"/>
          <a:ext cx="1368152" cy="670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Формула" r:id="rId7" imgW="774364" imgH="380835" progId="Equation.3">
                  <p:embed/>
                </p:oleObj>
              </mc:Choice>
              <mc:Fallback>
                <p:oleObj name="Формула" r:id="rId7" imgW="774364" imgH="3808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056111"/>
                        <a:ext cx="1368152" cy="6701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4797152"/>
            <a:ext cx="58034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минимально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или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когда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обратная</a:t>
            </a:r>
            <a:r>
              <a:rPr lang="en-GB" sz="2000" b="1" spc="15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spc="15" dirty="0" err="1">
                <a:latin typeface="Arial" pitchFamily="34" charset="0"/>
                <a:ea typeface="Times New Roman"/>
                <a:cs typeface="Arial" pitchFamily="34" charset="0"/>
              </a:rPr>
              <a:t>величина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640867"/>
              </p:ext>
            </p:extLst>
          </p:nvPr>
        </p:nvGraphicFramePr>
        <p:xfrm>
          <a:off x="5769449" y="4563700"/>
          <a:ext cx="895722" cy="86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Формула" r:id="rId9" imgW="495085" imgH="482391" progId="Equation.3">
                  <p:embed/>
                </p:oleObj>
              </mc:Choice>
              <mc:Fallback>
                <p:oleObj name="Формула" r:id="rId9" imgW="495085" imgH="4823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449" y="4563700"/>
                        <a:ext cx="895722" cy="867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0" y="5261138"/>
            <a:ext cx="3293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spc="-20" dirty="0" err="1" smtClean="0">
                <a:latin typeface="Arial" pitchFamily="34" charset="0"/>
                <a:ea typeface="Times New Roman"/>
                <a:cs typeface="Arial" pitchFamily="34" charset="0"/>
              </a:rPr>
              <a:t>максимальн</a:t>
            </a:r>
            <a:r>
              <a:rPr lang="ru-RU" sz="2000" b="1" spc="-20" dirty="0" err="1" smtClean="0">
                <a:latin typeface="Arial" pitchFamily="34" charset="0"/>
                <a:ea typeface="Times New Roman"/>
                <a:cs typeface="Arial" pitchFamily="34" charset="0"/>
              </a:rPr>
              <a:t>ое</a:t>
            </a:r>
            <a:r>
              <a:rPr lang="ru-RU" sz="2000" b="1" spc="-20" dirty="0" smtClean="0">
                <a:latin typeface="Arial" pitchFamily="34" charset="0"/>
                <a:ea typeface="Times New Roman"/>
                <a:cs typeface="Arial" pitchFamily="34" charset="0"/>
              </a:rPr>
              <a:t> значение</a:t>
            </a:r>
            <a:r>
              <a:rPr lang="en-GB" sz="2000" b="1" spc="-20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04248" y="4797152"/>
            <a:ext cx="17819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-2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будет иметь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5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19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9. </a:t>
            </a:r>
            <a:r>
              <a:rPr lang="en-GB" sz="2000" dirty="0" err="1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Авария</a:t>
            </a:r>
            <a:r>
              <a:rPr lang="en-GB" sz="2000" dirty="0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с </a:t>
            </a:r>
            <a:r>
              <a:rPr lang="en-GB" sz="2000" dirty="0" err="1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потерей</a:t>
            </a:r>
            <a:r>
              <a:rPr lang="en-GB" sz="2000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реакторе</a:t>
            </a:r>
            <a:r>
              <a:rPr lang="en-GB" sz="2000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типа</a:t>
            </a:r>
            <a:r>
              <a:rPr lang="en-GB" sz="2000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Arial" pitchFamily="34" charset="0"/>
              </a:rPr>
              <a:t> PWR</a:t>
            </a:r>
            <a:endParaRPr lang="ru-RU" sz="2000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9.1</a:t>
            </a:r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0872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реакторе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PWR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произошла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крупная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авария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потерей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Сработала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система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остановки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реактора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он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стал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подкритичным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(по массе)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через</a:t>
            </a:r>
            <a:r>
              <a:rPr lang="el-GR" sz="2200" b="1" i="1" dirty="0">
                <a:solidFill>
                  <a:srgbClr val="9900FF"/>
                </a:solidFill>
                <a:latin typeface="Times New Roman"/>
                <a:ea typeface="Times New Roman" pitchFamily="18" charset="0"/>
                <a:cs typeface="Times New Roman"/>
              </a:rPr>
              <a:t> τ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с;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осушение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активной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зоны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произошло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через</a:t>
            </a:r>
            <a:r>
              <a:rPr lang="el-GR" sz="2200" b="1" i="1" dirty="0">
                <a:solidFill>
                  <a:srgbClr val="9900FF"/>
                </a:solidFill>
                <a:latin typeface="Times New Roman"/>
                <a:ea typeface="Times New Roman" pitchFamily="18" charset="0"/>
                <a:cs typeface="Times New Roman"/>
              </a:rPr>
              <a:t> τ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4 с,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когда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коэффициент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теплоотдачи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топливных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стержней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упал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α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50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000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/(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м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·К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д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о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очень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малого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значения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фаза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выброса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завершилась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через</a:t>
            </a:r>
            <a:r>
              <a:rPr lang="el-GR" sz="2200" b="1" i="1" dirty="0">
                <a:solidFill>
                  <a:srgbClr val="9900FF"/>
                </a:solidFill>
                <a:latin typeface="Times New Roman"/>
                <a:ea typeface="Times New Roman" pitchFamily="18" charset="0"/>
                <a:cs typeface="Times New Roman"/>
              </a:rPr>
              <a:t> τ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3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с.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Топливный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стержень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сделан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из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таблеток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UO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диаметром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d</a:t>
            </a:r>
            <a:r>
              <a:rPr lang="ru-RU" sz="2000" b="1" baseline="-250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тт</a:t>
            </a:r>
            <a:r>
              <a:rPr lang="ru-RU" sz="2000" b="1" baseline="-25000" dirty="0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заключенных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циркалоевую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оболочку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, имеющую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внешни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й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диаметр</a:t>
            </a:r>
            <a:r>
              <a:rPr lang="en-US" sz="20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d</a:t>
            </a:r>
            <a:r>
              <a:rPr lang="ru-RU" sz="2000" b="1" baseline="-25000" dirty="0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об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=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11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Максимальная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линейная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тепловая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нагрузка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составляет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R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40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кВт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/м.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 начальный момент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составляла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t</a:t>
            </a:r>
            <a:r>
              <a:rPr lang="en-US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перепад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зазоре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между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 начальный момент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составлял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Δ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</a:t>
            </a:r>
            <a:r>
              <a:rPr lang="en-US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1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50 и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Δ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К,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соответственно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Определить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температуру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конце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фазы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выброса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solidFill>
                <a:srgbClr val="66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68" y="4941168"/>
            <a:ext cx="913753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Через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Δ</a:t>
            </a:r>
            <a:r>
              <a:rPr lang="el-GR" sz="2200" b="1" i="1" dirty="0">
                <a:solidFill>
                  <a:srgbClr val="9900FF"/>
                </a:solidFill>
                <a:latin typeface="Times New Roman"/>
                <a:ea typeface="Times New Roman" pitchFamily="18" charset="0"/>
                <a:cs typeface="Times New Roman"/>
              </a:rPr>
              <a:t>τ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срабатывает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система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аварийного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охлаждения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активной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зоны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подает</a:t>
            </a:r>
            <a:r>
              <a:rPr lang="ru-RU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вод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температурой</a:t>
            </a:r>
            <a:r>
              <a:rPr lang="en-US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t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Коэффициент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теплоотдачи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процессе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повторного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затопления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нижней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камеры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равен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α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50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/(м</a:t>
            </a:r>
            <a:r>
              <a:rPr lang="en-GB" sz="20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К).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Чему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равна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максимальная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достигаемая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во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повторного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затопления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, и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когда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это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происходит</a:t>
            </a:r>
            <a:r>
              <a:rPr lang="en-GB" sz="2000" b="1" dirty="0">
                <a:solidFill>
                  <a:srgbClr val="6600CC"/>
                </a:solidFill>
                <a:latin typeface="Arial" pitchFamily="34" charset="0"/>
                <a:ea typeface="Times New Roman"/>
                <a:cs typeface="Arial" pitchFamily="34" charset="0"/>
              </a:rPr>
              <a:t>?</a:t>
            </a:r>
            <a:endParaRPr lang="ru-RU" sz="2000" b="1" dirty="0">
              <a:solidFill>
                <a:srgbClr val="6600C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1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20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72939"/>
            <a:ext cx="1757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just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7304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 аварийном режиме и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меется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четыре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источника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энергии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которые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могут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стать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причиной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повышения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94711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1. 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en-US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э</a:t>
            </a:r>
            <a:r>
              <a:rPr lang="en-GB" sz="2000" b="1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нерговыделение</a:t>
            </a:r>
            <a:r>
              <a:rPr lang="en-GB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до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остановки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реактора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Предположим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что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период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начала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аварии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перехода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через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1 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реактора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подкритическое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состояние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обеспечивается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нормальный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режим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охлаждения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поэтому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это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время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происходит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повышения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, т.е.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en-US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= 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12626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2.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Внутренняя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энергия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запасенная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топливе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62" y="3534660"/>
            <a:ext cx="91430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а)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ыравнивание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таблетки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происходит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время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49263" algn="just"/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sa</a:t>
            </a:r>
            <a:r>
              <a:rPr lang="en-GB" sz="2000" b="1" i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/k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endParaRPr lang="en-GB" sz="2000" b="1" i="1" dirty="0" smtClean="0">
              <a:solidFill>
                <a:srgbClr val="99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/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где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фактор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форм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ы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(в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данном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случае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0,2),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коэффициент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температуропроводности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k=k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en-GB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ρc</a:t>
            </a:r>
            <a:r>
              <a:rPr lang="en-GB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радиус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таблетки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49263" algn="just"/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Для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UO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=2,5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/(м К),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= 10 000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кг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/м</a:t>
            </a:r>
            <a:r>
              <a:rPr lang="en-GB" sz="2000" b="1" baseline="30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</a:t>
            </a:r>
            <a:r>
              <a:rPr lang="ru-RU" sz="2000" b="1" i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350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/(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кг·К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Следовательно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0,7·10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-6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м</a:t>
            </a:r>
            <a:r>
              <a:rPr lang="en-GB" sz="20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/с 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для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таблетки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радиусом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5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время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выравнивания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состав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208977"/>
              </p:ext>
            </p:extLst>
          </p:nvPr>
        </p:nvGraphicFramePr>
        <p:xfrm>
          <a:off x="231775" y="6000750"/>
          <a:ext cx="3433763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Формула" r:id="rId3" imgW="1993680" imgH="444240" progId="Equation.3">
                  <p:embed/>
                </p:oleObj>
              </mc:Choice>
              <mc:Fallback>
                <p:oleObj name="Формула" r:id="rId3" imgW="1993680" imgH="4442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6000750"/>
                        <a:ext cx="3433763" cy="7635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31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б)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еплоемкость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топлива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единицу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длины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(</a:t>
            </a:r>
            <a:r>
              <a:rPr lang="en-GB" sz="2000" b="1" i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GB" sz="2000" b="1" i="1" baseline="-25000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определяется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уравнению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222191"/>
              </p:ext>
            </p:extLst>
          </p:nvPr>
        </p:nvGraphicFramePr>
        <p:xfrm>
          <a:off x="565150" y="1077913"/>
          <a:ext cx="657066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Формула" r:id="rId3" imgW="3124080" imgH="253800" progId="Equation.3">
                  <p:embed/>
                </p:oleObj>
              </mc:Choice>
              <mc:Fallback>
                <p:oleObj name="Формула" r:id="rId3" imgW="3124080" imgH="253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1077913"/>
                        <a:ext cx="6570663" cy="527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556792"/>
            <a:ext cx="5909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Определим т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еплоемкость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GB" sz="2000" b="1" i="1" dirty="0" err="1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baseline="-25000" dirty="0" err="1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900227"/>
              </p:ext>
            </p:extLst>
          </p:nvPr>
        </p:nvGraphicFramePr>
        <p:xfrm>
          <a:off x="463550" y="2017713"/>
          <a:ext cx="303212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Формула" r:id="rId5" imgW="1562040" imgH="241200" progId="Equation.3">
                  <p:embed/>
                </p:oleObj>
              </mc:Choice>
              <mc:Fallback>
                <p:oleObj name="Формула" r:id="rId5" imgW="156204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2017713"/>
                        <a:ext cx="3032125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2557353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где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ru-RU" sz="20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внешний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радиус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(5,5 мм+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ru-RU" sz="20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     </a:t>
            </a:r>
            <a:r>
              <a:rPr lang="en-GB" sz="2000" b="1" i="1" dirty="0" err="1" smtClean="0">
                <a:latin typeface="Arial" pitchFamily="34" charset="0"/>
                <a:ea typeface="Times New Roman"/>
                <a:cs typeface="Arial" pitchFamily="34" charset="0"/>
              </a:rPr>
              <a:t>ρ</a:t>
            </a:r>
            <a:r>
              <a:rPr lang="en-GB" sz="2000" b="1" baseline="-25000" dirty="0" err="1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плотность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материала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(6500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кг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/м</a:t>
            </a:r>
            <a:r>
              <a:rPr lang="en-GB" sz="2000" b="1" baseline="30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),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000"/>
            <a:r>
              <a:rPr lang="en-GB" sz="2000" b="1" i="1" dirty="0" err="1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baseline="-25000" dirty="0" err="1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удельная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теплоемкость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материала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[350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/(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кг·К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)].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676962"/>
            <a:ext cx="26309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Таким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образом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4913873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в)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э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нергию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запасенную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топливном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стержне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ст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можно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разделить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две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составляющие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энергию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запасенную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топливных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таблетках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en-GB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энергию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запасенную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оболочке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этом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точку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отсчета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примем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температуру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поверхности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пов</a:t>
            </a:r>
            <a:r>
              <a:rPr lang="en-GB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5857" y="4325034"/>
            <a:ext cx="58320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GB" sz="2000" b="1" baseline="-25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l-GR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π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(0,0055</a:t>
            </a:r>
            <a:r>
              <a:rPr lang="en-US" sz="2000" b="1" baseline="30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-0,005</a:t>
            </a:r>
            <a:r>
              <a:rPr lang="en-US" sz="2000" b="1" baseline="30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)·6500·350 = 37,5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Дж/кг·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6269250"/>
            <a:ext cx="23593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000"/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ст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n-US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1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23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3)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Э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нергия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запасенная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топливной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таблетке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О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на о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пределяется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как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произведение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теплоемкости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топлива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единицу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длины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l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средней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таблетки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ср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вычетом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поверхности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GB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i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</a:p>
          <a:p>
            <a:pPr indent="449263" algn="just">
              <a:lnSpc>
                <a:spcPct val="90000"/>
              </a:lnSpc>
            </a:pP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l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ср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49263" algn="just">
              <a:lnSpc>
                <a:spcPct val="90000"/>
              </a:lnSpc>
            </a:pP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Поскольку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интервал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l-GR" sz="2200" b="1" i="1" dirty="0" smtClean="0">
                <a:solidFill>
                  <a:srgbClr val="99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τ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30 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достаточно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велик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сравнению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временем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выравнивания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таблетке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расчетах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можно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использовать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выравненную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температуру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топлива</a:t>
            </a:r>
            <a:r>
              <a:rPr lang="ru-RU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en-GB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равную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504425"/>
              </p:ext>
            </p:extLst>
          </p:nvPr>
        </p:nvGraphicFramePr>
        <p:xfrm>
          <a:off x="479425" y="2564904"/>
          <a:ext cx="31829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Формула" r:id="rId3" imgW="1752480" imgH="419040" progId="Equation.3">
                  <p:embed/>
                </p:oleObj>
              </mc:Choice>
              <mc:Fallback>
                <p:oleObj name="Формула" r:id="rId3" imgW="1752480" imgH="419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2564904"/>
                        <a:ext cx="3182938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21297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К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этому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значению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необходимо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добавить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перепад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оболочке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и в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зазоре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между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оболочкой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таблетками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топлива</a:t>
            </a:r>
            <a:r>
              <a:rPr lang="en-GB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который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сумме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составит:</a:t>
            </a:r>
          </a:p>
          <a:p>
            <a:pPr indent="449263" algn="just">
              <a:lnSpc>
                <a:spcPct val="90000"/>
              </a:lnSpc>
            </a:pP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l-GR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000" b="1" dirty="0" smtClean="0"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l-GR" sz="2000" b="1" i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000" b="1" dirty="0" smtClean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50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+ 300 = 350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36510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Следовательно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запасенная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топливных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таблетках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энергия</a:t>
            </a:r>
            <a:r>
              <a:rPr lang="en-GB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en-GB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приходящаяся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диапазон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превышающих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состав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941168"/>
            <a:ext cx="7706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000" algn="just"/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baseline="-25000" dirty="0" err="1" smtClean="0"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(673+350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 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2,71·10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= 271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30120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4)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Энергия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запасенная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оболочке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</a:p>
          <a:p>
            <a:pPr indent="449263" algn="just"/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000" b="1" i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000" b="1" i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теплоемкост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ь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единицы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длины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средн</a:t>
            </a:r>
            <a:r>
              <a:rPr lang="ru-RU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яя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температур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i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температур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ее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поверхности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1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23</a:t>
            </a:fld>
            <a:endParaRPr lang="ru-RU" altLang="ru-RU" dirty="0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Примем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среднюю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температуру</a:t>
            </a:r>
            <a:r>
              <a:rPr lang="en-GB" sz="2000" b="1" dirty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006600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равной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52607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Следовательно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запасенная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энергия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приходящаяся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диапазон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превышающих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равна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</a:p>
          <a:p>
            <a:pPr indent="449263" algn="just">
              <a:lnSpc>
                <a:spcPct val="90000"/>
              </a:lnSpc>
            </a:pP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·</a:t>
            </a:r>
            <a:r>
              <a:rPr lang="en-GB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i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·25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37,5·25 = 937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</a:p>
          <a:p>
            <a:pPr algn="just"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Э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то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пренебрежимо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мало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сравнению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энергией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запасенной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топливных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таблетках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, т.е. 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об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&lt;&lt;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07070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5)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Тепло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выделяемое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процессе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затухания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цепной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реакции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деления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д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373" y="3635732"/>
            <a:ext cx="56257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i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д</a:t>
            </a:r>
            <a:r>
              <a:rPr lang="en-US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1,6</a:t>
            </a:r>
            <a:r>
              <a:rPr lang="en-GB" sz="2000" b="1" i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R 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1,6·40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000 = 64 000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= 64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97167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6)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статочное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тепловыделение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продуктов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деления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(ПД) </a:t>
            </a:r>
            <a:r>
              <a:rPr lang="en-US" sz="2000" b="1" i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ост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Интегрируя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тепловыделение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процессе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распада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ПД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l-GR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30-1=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29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с,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получ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9186" y="4787860"/>
            <a:ext cx="59350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ост </a:t>
            </a:r>
            <a:r>
              <a:rPr lang="en-US" sz="2000" b="1" baseline="-25000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1,5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R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1,5·40 000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60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000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60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02595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7) </a:t>
            </a:r>
            <a:r>
              <a:rPr lang="en-US" sz="2000" b="1" i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отв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en-GB" sz="2000" b="1" dirty="0" err="1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тепл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отводимое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условиях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хорошего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охлаждения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котор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о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е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еще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сохраня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тся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период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с 1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по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4 с.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Примем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отв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120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000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или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120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87901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err="1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кладывая</a:t>
            </a:r>
            <a:r>
              <a:rPr lang="en-GB" sz="20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перечисленные</a:t>
            </a:r>
            <a:r>
              <a:rPr lang="en-GB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выше</a:t>
            </a:r>
            <a:r>
              <a:rPr lang="en-GB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составляющие</a:t>
            </a:r>
            <a:r>
              <a:rPr lang="en-GB" sz="20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энергии</a:t>
            </a:r>
            <a:r>
              <a:rPr lang="en-GB" sz="20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получ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9186" y="6444044"/>
            <a:ext cx="8634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el-GR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Σ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en-US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p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ru-RU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д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ru-RU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ост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ru-RU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отв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=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+ 271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+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64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+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60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120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275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кДж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280736"/>
              </p:ext>
            </p:extLst>
          </p:nvPr>
        </p:nvGraphicFramePr>
        <p:xfrm>
          <a:off x="521695" y="404664"/>
          <a:ext cx="108426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Формула" r:id="rId3" imgW="558720" imgH="393480" progId="Equation.3">
                  <p:embed/>
                </p:oleObj>
              </mc:Choice>
              <mc:Fallback>
                <p:oleObj name="Формула" r:id="rId3" imgW="558720" imgH="39348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695" y="404664"/>
                        <a:ext cx="108426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105273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l-GR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Δ</a:t>
            </a:r>
            <a:r>
              <a:rPr lang="en-US" sz="2000" b="1" i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1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en-GB" sz="2000" b="1" dirty="0" err="1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перепад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оболочке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зазоре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между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ней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топливом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начальный момент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7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US" sz="20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nеплоемкость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единицы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длины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топливного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стержня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(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таблетки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равна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31" y="864993"/>
            <a:ext cx="5519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74638" algn="just"/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US" sz="20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US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275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+ 37,5 = 312,5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Дж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/(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м·K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0" y="1265103"/>
            <a:ext cx="9143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Следовательно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повышение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температуры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топливного стержня 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состав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2768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Пер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во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начальная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составит: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059109"/>
              </p:ext>
            </p:extLst>
          </p:nvPr>
        </p:nvGraphicFramePr>
        <p:xfrm>
          <a:off x="539552" y="2564904"/>
          <a:ext cx="55880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Формула" r:id="rId3" imgW="3162240" imgH="419040" progId="Equation.3">
                  <p:embed/>
                </p:oleObj>
              </mc:Choice>
              <mc:Fallback>
                <p:oleObj name="Формула" r:id="rId3" imgW="3162240" imgH="419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564904"/>
                        <a:ext cx="5588000" cy="739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084168" y="2852936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140968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Поэтому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конце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фазы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выброса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составит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</a:p>
          <a:p>
            <a:pPr indent="449263" algn="just">
              <a:lnSpc>
                <a:spcPct val="90000"/>
              </a:lnSpc>
            </a:pP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l-GR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880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+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323,1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1203,1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= 930,1 °С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49263" algn="just">
              <a:lnSpc>
                <a:spcPct val="90000"/>
              </a:lnSpc>
            </a:pP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Однако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теплоносителя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остается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равной</a:t>
            </a:r>
            <a:r>
              <a:rPr lang="el-GR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Δ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а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насыщения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время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фазы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выброса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падает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значения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соответствующего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давлению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0,1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МПа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(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примерно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100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). </a:t>
            </a:r>
            <a:endParaRPr lang="ru-RU" sz="20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49263" algn="just"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Поэтому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действительная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будет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существенно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ниже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чем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930,1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°С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примерно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200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т.е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около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730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С)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9" y="5602014"/>
            <a:ext cx="91433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90000"/>
              </a:lnSpc>
            </a:pP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конце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фазы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выброса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тепловыделение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распада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ПД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ПД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9900FF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8304" y="1916832"/>
            <a:ext cx="8540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/>
            <a:r>
              <a:rPr lang="el-GR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тт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 + </a:t>
            </a:r>
            <a:r>
              <a:rPr lang="el-GR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t (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примем 200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K)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673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+ 200 = 873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 ~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880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4220" y="5949280"/>
            <a:ext cx="51899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ПД</a:t>
            </a:r>
            <a:r>
              <a:rPr lang="ru-RU" sz="20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0,04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R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 0,04·40 000 =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1600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Вт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/м.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7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412776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Так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им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образом,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отводимое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количество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отв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равно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тепловыделению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в активной зоне 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АЗ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err="1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отв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АЗ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или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слегка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его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превышает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емпература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оболочки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поднимется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максимум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до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73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примерно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з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l-GR" sz="2200" b="1" i="1" dirty="0" smtClean="0">
                <a:solidFill>
                  <a:srgbClr val="99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τ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30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с, а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затем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начнет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падать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за счет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уменьшени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я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остаточного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тепловыделения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>
              <a:lnSpc>
                <a:spcPct val="90000"/>
              </a:lnSpc>
            </a:pP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Тепло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отводимое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системой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аварийного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охлаждения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активной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зоны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АЗ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составит: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15663"/>
            <a:ext cx="82201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000"/>
            <a:r>
              <a:rPr lang="en-US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АЗ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= 0,011</a:t>
            </a:r>
            <a:r>
              <a:rPr lang="en-GB" sz="2000" b="1" i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π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0,011</a:t>
            </a:r>
            <a:r>
              <a:rPr lang="en-GB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π·</a:t>
            </a:r>
            <a:r>
              <a:rPr lang="el-GR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Δ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·(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en-US" sz="2000" b="1" baseline="30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50·(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1000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30) = 1676 </a:t>
            </a:r>
            <a:r>
              <a:rPr lang="en-GB" sz="20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Вт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/м.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2960</Words>
  <Application>Microsoft Office PowerPoint</Application>
  <PresentationFormat>Экран (4:3)</PresentationFormat>
  <Paragraphs>368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1_Тема Office</vt:lpstr>
      <vt:lpstr>Формула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51</cp:revision>
  <dcterms:created xsi:type="dcterms:W3CDTF">2016-04-25T08:39:45Z</dcterms:created>
  <dcterms:modified xsi:type="dcterms:W3CDTF">2016-06-04T13:23:02Z</dcterms:modified>
</cp:coreProperties>
</file>